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9" r:id="rId2"/>
    <p:sldId id="362" r:id="rId3"/>
    <p:sldId id="353" r:id="rId4"/>
    <p:sldId id="350" r:id="rId5"/>
    <p:sldId id="356" r:id="rId6"/>
    <p:sldId id="357" r:id="rId7"/>
    <p:sldId id="358" r:id="rId8"/>
    <p:sldId id="359" r:id="rId9"/>
    <p:sldId id="360" r:id="rId10"/>
    <p:sldId id="354" r:id="rId11"/>
    <p:sldId id="351" r:id="rId12"/>
    <p:sldId id="35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Franco" initials="W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407"/>
    <a:srgbClr val="F9F9F9"/>
    <a:srgbClr val="F5F5F5"/>
    <a:srgbClr val="FFFFFF"/>
    <a:srgbClr val="1C4E6E"/>
    <a:srgbClr val="282828"/>
    <a:srgbClr val="E1E1E1"/>
    <a:srgbClr val="EBEBEB"/>
    <a:srgbClr val="1B5071"/>
    <a:srgbClr val="F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1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88740-E57B-4717-A6A8-411F68452EA4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10C74-11C0-4559-BA03-A6FBD9AADB9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8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92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9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5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86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6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0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>
                <a:lumMod val="95000"/>
              </a:schemeClr>
            </a:gs>
            <a:gs pos="6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3F4E-4A12-47F6-A627-45B46FB324C8}" type="datetimeFigureOut">
              <a:rPr lang="pt-BR" smtClean="0"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8DDC-6C58-4C53-B789-E2D313A6F56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9.emf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oserobertoafonso.com.b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2.png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3.em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3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3.emf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3.em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352943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349084"/>
            <a:ext cx="2618262" cy="307777"/>
            <a:chOff x="4721885" y="6481386"/>
            <a:chExt cx="2618262" cy="307777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81386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34139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-332495" y="2125877"/>
            <a:ext cx="12856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Alguns Aspectos </a:t>
            </a:r>
            <a:r>
              <a:rPr lang="pt-BR" sz="4400" b="1" dirty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Marcantes </a:t>
            </a:r>
            <a:r>
              <a:rPr lang="pt-BR" sz="44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</a:p>
          <a:p>
            <a:pPr algn="ctr"/>
            <a:r>
              <a:rPr lang="pt-BR" sz="44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400" b="1" dirty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Finanças Municipais em 2016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754877" y="3675243"/>
            <a:ext cx="522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José Roberto </a:t>
            </a:r>
            <a:r>
              <a:rPr lang="en-US" sz="20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Afonso e </a:t>
            </a:r>
            <a:r>
              <a:rPr lang="en-US" sz="2000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Kleber</a:t>
            </a:r>
            <a:r>
              <a:rPr lang="en-US" sz="200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Castro</a:t>
            </a:r>
            <a:endParaRPr lang="pt-BR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817747" y="4716537"/>
            <a:ext cx="7106045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2400" b="1" dirty="0" smtClean="0">
                <a:latin typeface="Cambria" panose="02040503050406030204" pitchFamily="18" charset="0"/>
                <a:cs typeface="Arial" pitchFamily="34" charset="0"/>
              </a:rPr>
              <a:t>FNP </a:t>
            </a:r>
            <a:r>
              <a:rPr lang="mr-IN" altLang="pt-BR" sz="2400" b="1" dirty="0" smtClean="0">
                <a:latin typeface="Cambria" panose="02040503050406030204" pitchFamily="18" charset="0"/>
                <a:cs typeface="Arial" pitchFamily="34" charset="0"/>
              </a:rPr>
              <a:t>–</a:t>
            </a:r>
            <a:r>
              <a:rPr lang="pt-BR" altLang="pt-BR" sz="2400" b="1" dirty="0" smtClean="0"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2400" b="1" dirty="0" err="1" smtClean="0">
                <a:latin typeface="Cambria" panose="02040503050406030204" pitchFamily="18" charset="0"/>
                <a:cs typeface="Arial" pitchFamily="34" charset="0"/>
              </a:rPr>
              <a:t>Multicidades</a:t>
            </a:r>
            <a:endParaRPr lang="pt-BR" altLang="pt-BR" sz="2400" b="1" dirty="0">
              <a:latin typeface="Cambria" panose="02040503050406030204" pitchFamily="18" charset="0"/>
              <a:cs typeface="Arial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14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São Paulo, 06/11/2017</a:t>
            </a:r>
          </a:p>
          <a:p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9BE3C171-B4BB-4104-8A5B-980294AC90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51" y="340361"/>
            <a:ext cx="3503907" cy="77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0621BFB1-D928-47EC-9CF7-07B20A91AA2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27" y="6377461"/>
            <a:ext cx="4512945" cy="2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8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9522" y="439598"/>
            <a:ext cx="389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Despesa em % PIB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C91DA68-E97E-4147-B96B-2BCB1A0D4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777" y="5758930"/>
            <a:ext cx="7361500" cy="6151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41F8F5-9F46-4E1D-A776-2D1B96618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950" y="1006885"/>
            <a:ext cx="7712666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27382" y="1658269"/>
            <a:ext cx="100867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pt-BR" b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b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b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b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b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r>
              <a:rPr lang="pt-BR" b="1" dirty="0">
                <a:latin typeface="Cambria Math" pitchFamily="18" charset="0"/>
                <a:ea typeface="Cambria Math" pitchFamily="18" charset="0"/>
              </a:rPr>
              <a:t>José Roberto Afonso </a:t>
            </a:r>
            <a:r>
              <a:rPr lang="pt-BR" dirty="0">
                <a:latin typeface="Cambria Math" pitchFamily="18" charset="0"/>
                <a:ea typeface="Cambria Math" pitchFamily="18" charset="0"/>
              </a:rPr>
              <a:t>é economista e contabilista, </a:t>
            </a:r>
          </a:p>
          <a:p>
            <a:pPr algn="r" eaLnBrk="1" hangingPunct="1"/>
            <a:r>
              <a:rPr lang="pt-BR" dirty="0">
                <a:latin typeface="Cambria Math" pitchFamily="18" charset="0"/>
                <a:ea typeface="Cambria Math" pitchFamily="18" charset="0"/>
              </a:rPr>
              <a:t>doutor pela UNICAMP, pesquisador do IBRE/FGV e professor do programa de mestrado do IDP.</a:t>
            </a:r>
            <a:endParaRPr lang="en-US" b="1" i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b="1" i="1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r>
              <a:rPr lang="en-US" sz="1600" dirty="0" err="1">
                <a:latin typeface="Cambria Math" pitchFamily="18" charset="0"/>
                <a:ea typeface="Cambria Math" pitchFamily="18" charset="0"/>
              </a:rPr>
              <a:t>Mais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 err="1">
                <a:latin typeface="Cambria Math" pitchFamily="18" charset="0"/>
                <a:ea typeface="Cambria Math" pitchFamily="18" charset="0"/>
              </a:rPr>
              <a:t>trabalhos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dirty="0" err="1">
                <a:latin typeface="Cambria Math" pitchFamily="18" charset="0"/>
                <a:ea typeface="Cambria Math" pitchFamily="18" charset="0"/>
              </a:rPr>
              <a:t>próprios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e de </a:t>
            </a:r>
            <a:r>
              <a:rPr lang="en-US" sz="1600" dirty="0" err="1">
                <a:latin typeface="Cambria Math" pitchFamily="18" charset="0"/>
                <a:ea typeface="Cambria Math" pitchFamily="18" charset="0"/>
              </a:rPr>
              <a:t>terceiros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no portal:</a:t>
            </a:r>
          </a:p>
          <a:p>
            <a:pPr algn="r" eaLnBrk="1" hangingPunct="1"/>
            <a:r>
              <a:rPr lang="en-US" sz="1600" dirty="0">
                <a:latin typeface="Cambria Math" pitchFamily="18" charset="0"/>
                <a:ea typeface="Cambria Math" pitchFamily="18" charset="0"/>
                <a:hlinkClick r:id="rId2"/>
              </a:rPr>
              <a:t>www.joserobertoafonso.com.br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algn="r" eaLnBrk="1" hangingPunct="1"/>
            <a:endParaRPr lang="pt-BR" sz="16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0" y="4887676"/>
            <a:ext cx="12192000" cy="53492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 bwMode="auto">
          <a:xfrm>
            <a:off x="239349" y="1268760"/>
            <a:ext cx="116172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ector de seta reta 18"/>
          <p:cNvCxnSpPr/>
          <p:nvPr/>
        </p:nvCxnSpPr>
        <p:spPr>
          <a:xfrm flipV="1">
            <a:off x="10902164" y="260648"/>
            <a:ext cx="0" cy="4104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B4C31-C3CF-444E-A6E3-87190B76A8C6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16" name="Imagem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47" y="6508911"/>
            <a:ext cx="252000" cy="252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B9D45FE-E433-4B4D-BD5C-C8926AC326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21" y="6355511"/>
            <a:ext cx="4512945" cy="2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4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6D53F8E-E96D-4118-B28B-BF1E2E49D2F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863DD99-FF09-40A4-970B-5CE95586BF2E}"/>
              </a:ext>
            </a:extLst>
          </p:cNvPr>
          <p:cNvSpPr/>
          <p:nvPr/>
        </p:nvSpPr>
        <p:spPr>
          <a:xfrm>
            <a:off x="152400" y="134224"/>
            <a:ext cx="11827079" cy="65872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349" y="2924944"/>
            <a:ext cx="11521280" cy="654032"/>
          </a:xfrm>
        </p:spPr>
        <p:txBody>
          <a:bodyPr>
            <a:noAutofit/>
          </a:bodyPr>
          <a:lstStyle/>
          <a:p>
            <a:pPr lvl="0" algn="r"/>
            <a:r>
              <a:rPr lang="pt-BR" sz="1200" b="1" dirty="0">
                <a:latin typeface="Palatino" pitchFamily="18" charset="0"/>
                <a:cs typeface="Arial" pitchFamily="34" charset="0"/>
              </a:rPr>
              <a:t>EXONERAÇÃO DE RESPONSABILIDADE </a:t>
            </a:r>
            <a:r>
              <a:rPr lang="pt-BR" sz="1200" b="1" i="1" dirty="0">
                <a:latin typeface="Palatino" pitchFamily="18" charset="0"/>
                <a:cs typeface="Arial" pitchFamily="34" charset="0"/>
              </a:rPr>
              <a:t>(DISCLAIMER)</a:t>
            </a:r>
            <a:endParaRPr lang="pt-BR" sz="1200" dirty="0">
              <a:latin typeface="Palatino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9349" y="3412255"/>
            <a:ext cx="11525331" cy="287129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Este relatório foi elaborado para uso exclusivo de seu destinatário, não podendo ser reproduzido ou retransmitido a qualquer pessoa sem prévia autorização.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 As informações aqui contidas tem o propósito unicamente informativo.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As informações disponibilizadas são obtidas de fontes entendidas como confiáveis.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Não é garantida </a:t>
            </a:r>
            <a:r>
              <a:rPr lang="pt-BR" sz="1100" dirty="0" err="1">
                <a:cs typeface="Arial" pitchFamily="34" charset="0"/>
              </a:rPr>
              <a:t>acurácia</a:t>
            </a:r>
            <a:r>
              <a:rPr lang="pt-BR" sz="1100" dirty="0">
                <a:cs typeface="Arial" pitchFamily="34" charset="0"/>
              </a:rPr>
              <a:t>, pontualidade, integridade, </a:t>
            </a:r>
            <a:r>
              <a:rPr lang="pt-BR" sz="1100" dirty="0" err="1">
                <a:cs typeface="Arial" pitchFamily="34" charset="0"/>
              </a:rPr>
              <a:t>negociabilidade</a:t>
            </a:r>
            <a:r>
              <a:rPr lang="pt-BR" sz="1100" dirty="0">
                <a:cs typeface="Arial" pitchFamily="34" charset="0"/>
              </a:rPr>
              <a:t>, perfeição ou ajuste a qualquer propósito específico das fontes primárias de tais informações, logo não se aceita qualquer encargo, obrigação ou responsabilidade pelo uso das mesmas.  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Devido à possibilidade de erro humano ou mecânico, bem como a outros fatores, não se responde por quaisquer erros ou omissões, dado que toda informação é provida "tal como está", sem nenhuma garantia de qualquer espécie. 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Nenhuma informação ou opinião aqui expressada constitui solicitação ou proposta de aplicação financeira. 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cs typeface="Arial" pitchFamily="34" charset="0"/>
              </a:rPr>
              <a:t>As disposições precedentes aplicam-se ainda que venha a surgir qualquer reivindicação ou pretensão de ordem contratual ou qualquer ação de reparação por ato ilícito extracontratual, negligência, imprudência, imperícia, responsabilidade objetiva ou por qualquer outra maneira.</a:t>
            </a:r>
          </a:p>
          <a:p>
            <a:pPr algn="r">
              <a:lnSpc>
                <a:spcPct val="150000"/>
              </a:lnSpc>
            </a:pPr>
            <a:endParaRPr lang="pt-BR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1C81-7E82-41A5-9E10-B81A13EAE6E7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9522" y="439598"/>
            <a:ext cx="389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579FBFD-91C4-4F40-B356-2ECD1075B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47" y="1530274"/>
            <a:ext cx="10503059" cy="17554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389E6F0-B43F-4072-A0B7-49F3D4E01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46" y="3565776"/>
            <a:ext cx="10503059" cy="17554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4970EF2-ECEA-4FA1-98CB-6C13EEA2D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46" y="5401008"/>
            <a:ext cx="7361500" cy="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9522" y="439598"/>
            <a:ext cx="389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AAF12C8-A3E1-4524-8AE5-987A750F0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014" y="1543497"/>
            <a:ext cx="8886212" cy="14714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D7A70BE-9314-4D19-9CB7-69825DB38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89" y="3661389"/>
            <a:ext cx="10503062" cy="147147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41682-F38D-4F11-960B-5276485A1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47" y="5192896"/>
            <a:ext cx="7361500" cy="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9522" y="439598"/>
            <a:ext cx="389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Despesa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02581B0-2489-405A-84BF-9550E87BA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813" y="1077774"/>
            <a:ext cx="7980374" cy="468451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2F6326E-E8D8-4231-A8B5-83553D322351}"/>
              </a:ext>
            </a:extLst>
          </p:cNvPr>
          <p:cNvSpPr txBox="1"/>
          <p:nvPr/>
        </p:nvSpPr>
        <p:spPr>
          <a:xfrm>
            <a:off x="-9522" y="346834"/>
            <a:ext cx="38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das Esferas de Governo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92A65D7-7DBE-4E13-905D-5DACB7B16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410" y="1087200"/>
            <a:ext cx="7717181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2F6326E-E8D8-4231-A8B5-83553D322351}"/>
              </a:ext>
            </a:extLst>
          </p:cNvPr>
          <p:cNvSpPr txBox="1"/>
          <p:nvPr/>
        </p:nvSpPr>
        <p:spPr>
          <a:xfrm>
            <a:off x="-9522" y="346834"/>
            <a:ext cx="38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das Esferas de Governo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19BE122-F183-4996-93C4-0280D8C9E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949" y="1087200"/>
            <a:ext cx="7690102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2F6326E-E8D8-4231-A8B5-83553D322351}"/>
              </a:ext>
            </a:extLst>
          </p:cNvPr>
          <p:cNvSpPr txBox="1"/>
          <p:nvPr/>
        </p:nvSpPr>
        <p:spPr>
          <a:xfrm>
            <a:off x="-9522" y="346834"/>
            <a:ext cx="38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das Esferas de Governo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5C45886-4AB7-4289-9C57-220622EF8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3777" y="1087200"/>
            <a:ext cx="7604446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5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2F6326E-E8D8-4231-A8B5-83553D322351}"/>
              </a:ext>
            </a:extLst>
          </p:cNvPr>
          <p:cNvSpPr txBox="1"/>
          <p:nvPr/>
        </p:nvSpPr>
        <p:spPr>
          <a:xfrm>
            <a:off x="-9522" y="346834"/>
            <a:ext cx="38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das Esferas de Governo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0A72710-B49D-4626-B5FA-C7971E0BC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142" y="1087200"/>
            <a:ext cx="7591716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3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1094280" y="6495818"/>
            <a:ext cx="3797679" cy="307777"/>
            <a:chOff x="4743091" y="5752928"/>
            <a:chExt cx="3797679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5033664" y="5752928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www.joserobertoafonso.com.br</a:t>
              </a:r>
            </a:p>
          </p:txBody>
        </p:sp>
        <p:pic>
          <p:nvPicPr>
            <p:cNvPr id="20" name="Imagem 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5780817"/>
              <a:ext cx="252000" cy="252000"/>
            </a:xfrm>
            <a:prstGeom prst="rect">
              <a:avLst/>
            </a:prstGeom>
          </p:spPr>
        </p:pic>
      </p:grpSp>
      <p:grpSp>
        <p:nvGrpSpPr>
          <p:cNvPr id="33" name="Agrupar 32"/>
          <p:cNvGrpSpPr/>
          <p:nvPr/>
        </p:nvGrpSpPr>
        <p:grpSpPr>
          <a:xfrm>
            <a:off x="8982155" y="6506641"/>
            <a:ext cx="2618262" cy="312145"/>
            <a:chOff x="4721885" y="6486543"/>
            <a:chExt cx="2618262" cy="31214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885" y="6486543"/>
              <a:ext cx="252000" cy="252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5004616" y="6490911"/>
              <a:ext cx="2335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/</a:t>
              </a:r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ZeRobertoAfonso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4817747" y="6474741"/>
            <a:ext cx="3797679" cy="307777"/>
            <a:chOff x="4743091" y="6099510"/>
            <a:chExt cx="3797679" cy="307777"/>
          </a:xfrm>
        </p:grpSpPr>
        <p:pic>
          <p:nvPicPr>
            <p:cNvPr id="22" name="Imagem 2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91" y="6133680"/>
              <a:ext cx="252000" cy="252000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033664" y="6099510"/>
              <a:ext cx="3507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zeroberto@joserobertoafonso.com.br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304799"/>
            <a:ext cx="3886200" cy="638176"/>
          </a:xfrm>
          <a:prstGeom prst="rect">
            <a:avLst/>
          </a:prstGeom>
          <a:solidFill>
            <a:srgbClr val="B524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C8422BD8-1D5E-441B-893F-66980C1F6A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198" y="126275"/>
            <a:ext cx="230949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65AFBB03-72D7-414E-ACCE-D13F2F7126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11" y="6385497"/>
            <a:ext cx="451294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EC3AD16D-C379-405C-8BC3-DE4AA12E1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702" y="5874390"/>
            <a:ext cx="4886513" cy="2171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2F6326E-E8D8-4231-A8B5-83553D322351}"/>
              </a:ext>
            </a:extLst>
          </p:cNvPr>
          <p:cNvSpPr txBox="1"/>
          <p:nvPr/>
        </p:nvSpPr>
        <p:spPr>
          <a:xfrm>
            <a:off x="-9522" y="346834"/>
            <a:ext cx="38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Participação das Esferas de Governo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63150E2-6298-444A-A17F-B16D15046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040" y="1087200"/>
            <a:ext cx="7601921" cy="46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5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222</Words>
  <Application>Microsoft Macintosh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HelveticaNeueLT Std Lt</vt:lpstr>
      <vt:lpstr>Palatino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EXONERAÇÃO DE RESPONSABILIDADE (DISCLAIMER)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Livia Gouvea Gomes</dc:creator>
  <cp:lastModifiedBy>Jose Afonso</cp:lastModifiedBy>
  <cp:revision>153</cp:revision>
  <dcterms:created xsi:type="dcterms:W3CDTF">2015-05-16T14:24:53Z</dcterms:created>
  <dcterms:modified xsi:type="dcterms:W3CDTF">2017-11-05T18:40:12Z</dcterms:modified>
</cp:coreProperties>
</file>