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5"/>
  </p:notesMasterIdLst>
  <p:sldIdLst>
    <p:sldId id="256" r:id="rId2"/>
    <p:sldId id="384" r:id="rId3"/>
    <p:sldId id="383" r:id="rId4"/>
    <p:sldId id="387" r:id="rId5"/>
    <p:sldId id="380" r:id="rId6"/>
    <p:sldId id="378" r:id="rId7"/>
    <p:sldId id="382" r:id="rId8"/>
    <p:sldId id="375" r:id="rId9"/>
    <p:sldId id="388" r:id="rId10"/>
    <p:sldId id="377" r:id="rId11"/>
    <p:sldId id="379" r:id="rId12"/>
    <p:sldId id="366" r:id="rId13"/>
    <p:sldId id="385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Segoe UI Semibold" panose="020B0702040204020203" pitchFamily="34" charset="0"/>
      <p:bold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609B8A"/>
    <a:srgbClr val="297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B22D11-1E2C-4432-B222-06DA0B752EAB}">
  <a:tblStyle styleId="{4DB22D11-1E2C-4432-B222-06DA0B752EAB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E9"/>
          </a:solidFill>
        </a:fill>
      </a:tcStyle>
    </a:wholeTbl>
    <a:band1H>
      <a:tcTxStyle/>
      <a:tcStyle>
        <a:tcBdr/>
        <a:fill>
          <a:solidFill>
            <a:srgbClr val="CACBD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BD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1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35956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5568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5845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303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722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5440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2928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1B0E4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297F66"/>
            </a:gs>
            <a:gs pos="100000">
              <a:srgbClr val="1F2560"/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4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5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18AD8">
                  <a:alpha val="6666"/>
                </a:srgbClr>
              </a:gs>
              <a:gs pos="36000">
                <a:srgbClr val="418AD8">
                  <a:alpha val="5882"/>
                </a:srgbClr>
              </a:gs>
              <a:gs pos="69000">
                <a:srgbClr val="418AD8">
                  <a:alpha val="0"/>
                </a:srgbClr>
              </a:gs>
              <a:gs pos="100000">
                <a:srgbClr val="418AD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6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7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1B0E4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1B0E4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1B0E4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1B0E4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1B0E4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1B0E4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1B0E4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1B0E4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1B0E4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7997" y="5134890"/>
            <a:ext cx="2715890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7274255" y="2437543"/>
            <a:ext cx="47350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ALTERAÇÕES NO </a:t>
            </a:r>
            <a:r>
              <a:rPr lang="pt-BR" sz="3600" b="1" dirty="0" smtClean="0">
                <a:solidFill>
                  <a:srgbClr val="FF66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ICMS</a:t>
            </a:r>
            <a:r>
              <a:rPr lang="pt-BR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E </a:t>
            </a:r>
            <a:r>
              <a:rPr lang="pt-BR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SEUS IMPACTOS</a:t>
            </a:r>
            <a:endParaRPr lang="pt-BR" sz="2800" b="1" dirty="0">
              <a:solidFill>
                <a:srgbClr val="FF66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03075" y="834173"/>
            <a:ext cx="8486955" cy="5092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2173" y="5702003"/>
            <a:ext cx="1502540" cy="10623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ector reto 6"/>
          <p:cNvCxnSpPr/>
          <p:nvPr/>
        </p:nvCxnSpPr>
        <p:spPr>
          <a:xfrm>
            <a:off x="3552833" y="631894"/>
            <a:ext cx="0" cy="5271911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0" y="2645390"/>
            <a:ext cx="3552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99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Representantes  da FNP </a:t>
            </a:r>
          </a:p>
          <a:p>
            <a:pPr algn="ctr"/>
            <a:r>
              <a:rPr lang="pt-BR" sz="3600" b="1" dirty="0">
                <a:solidFill>
                  <a:srgbClr val="FF99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  <a:r>
              <a:rPr lang="pt-BR" sz="3600" b="1" dirty="0" smtClean="0">
                <a:solidFill>
                  <a:srgbClr val="FF99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omissão STF</a:t>
            </a:r>
            <a:endParaRPr lang="pt-BR" sz="3600" b="1" dirty="0">
              <a:solidFill>
                <a:srgbClr val="FF99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4908" r="19921"/>
          <a:stretch/>
        </p:blipFill>
        <p:spPr>
          <a:xfrm>
            <a:off x="3930555" y="858702"/>
            <a:ext cx="2150306" cy="219563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214143" y="1306562"/>
            <a:ext cx="5039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rgbClr val="FF9900"/>
                </a:solidFill>
              </a:rPr>
              <a:t>Jeferson Passos </a:t>
            </a:r>
            <a:r>
              <a:rPr lang="pt-BR" sz="2400" dirty="0" smtClean="0">
                <a:solidFill>
                  <a:schemeClr val="bg1"/>
                </a:solidFill>
              </a:rPr>
              <a:t>– secretário de fazenda de Aracaju/SE e presidente da </a:t>
            </a:r>
            <a:r>
              <a:rPr lang="pt-BR" sz="2400" dirty="0" err="1" smtClean="0">
                <a:solidFill>
                  <a:schemeClr val="bg1"/>
                </a:solidFill>
              </a:rPr>
              <a:t>Abrasf</a:t>
            </a:r>
            <a:endParaRPr lang="pt-BR" sz="2400" dirty="0" smtClean="0">
              <a:solidFill>
                <a:schemeClr val="bg1"/>
              </a:solidFill>
            </a:endParaRPr>
          </a:p>
          <a:p>
            <a:pPr algn="just"/>
            <a:endParaRPr lang="pt-BR" sz="2400" dirty="0" smtClean="0">
              <a:solidFill>
                <a:schemeClr val="bg1"/>
              </a:solidFill>
            </a:endParaRPr>
          </a:p>
          <a:p>
            <a:endParaRPr lang="pt-BR" sz="2400" b="1" dirty="0" smtClean="0">
              <a:solidFill>
                <a:srgbClr val="FF99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311952" y="3845719"/>
            <a:ext cx="5039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rgbClr val="FF9900"/>
                </a:solidFill>
              </a:rPr>
              <a:t>Giovanna </a:t>
            </a:r>
            <a:r>
              <a:rPr lang="pt-BR" sz="2400" dirty="0" err="1" smtClean="0">
                <a:solidFill>
                  <a:srgbClr val="FF9900"/>
                </a:solidFill>
              </a:rPr>
              <a:t>Victer</a:t>
            </a:r>
            <a:r>
              <a:rPr lang="pt-BR" sz="2400" dirty="0" smtClean="0">
                <a:solidFill>
                  <a:srgbClr val="FF9900"/>
                </a:solidFill>
              </a:rPr>
              <a:t> </a:t>
            </a:r>
            <a:r>
              <a:rPr lang="pt-BR" sz="2400" dirty="0" smtClean="0">
                <a:solidFill>
                  <a:schemeClr val="bg1"/>
                </a:solidFill>
              </a:rPr>
              <a:t>– secretária de fazenda de Salvador/BA e presidente do Fórum Nacional de Secretários de Finanças e Fazenda</a:t>
            </a:r>
          </a:p>
          <a:p>
            <a:pPr algn="just"/>
            <a:endParaRPr lang="pt-BR" sz="2400" dirty="0" smtClean="0">
              <a:solidFill>
                <a:schemeClr val="bg1"/>
              </a:solidFill>
            </a:endParaRPr>
          </a:p>
          <a:p>
            <a:endParaRPr lang="pt-BR" sz="2400" b="1" dirty="0" smtClean="0">
              <a:solidFill>
                <a:srgbClr val="FF99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31592" r="26318" b="29514"/>
          <a:stretch/>
        </p:blipFill>
        <p:spPr>
          <a:xfrm>
            <a:off x="3999484" y="3637706"/>
            <a:ext cx="2081377" cy="217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1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91156" y="5890161"/>
            <a:ext cx="1502540" cy="10623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ector reto 6"/>
          <p:cNvCxnSpPr/>
          <p:nvPr/>
        </p:nvCxnSpPr>
        <p:spPr>
          <a:xfrm>
            <a:off x="3892027" y="618250"/>
            <a:ext cx="0" cy="5271911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39194" y="2922389"/>
            <a:ext cx="3552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99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EFEITOS NO STF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CONCESSÃO DE LIMINARES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82179" y="349956"/>
            <a:ext cx="763408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Ação Civil Originária 3590 </a:t>
            </a:r>
            <a:r>
              <a:rPr lang="pt-BR" sz="2800" dirty="0" smtClean="0">
                <a:solidFill>
                  <a:schemeClr val="bg1"/>
                </a:solidFill>
              </a:rPr>
              <a:t>– São Paulo </a:t>
            </a:r>
            <a:r>
              <a:rPr lang="pt-BR" sz="2400" dirty="0" smtClean="0">
                <a:solidFill>
                  <a:srgbClr val="FF6600"/>
                </a:solidFill>
              </a:rPr>
              <a:t>(Compensação imediata de dívidas com a União)</a:t>
            </a:r>
          </a:p>
          <a:p>
            <a:endParaRPr lang="pt-BR" sz="2400" dirty="0">
              <a:solidFill>
                <a:srgbClr val="FF6600"/>
              </a:solidFill>
            </a:endParaRPr>
          </a:p>
          <a:p>
            <a:r>
              <a:rPr lang="pt-BR" sz="2800" dirty="0">
                <a:solidFill>
                  <a:schemeClr val="bg1"/>
                </a:solidFill>
              </a:rPr>
              <a:t>Ação Civil Originária 3591 </a:t>
            </a:r>
            <a:r>
              <a:rPr lang="pt-BR" sz="2800" dirty="0" smtClean="0">
                <a:solidFill>
                  <a:schemeClr val="bg1"/>
                </a:solidFill>
              </a:rPr>
              <a:t>– Piauí</a:t>
            </a:r>
          </a:p>
          <a:p>
            <a:r>
              <a:rPr lang="pt-BR" sz="2800" dirty="0" smtClean="0">
                <a:solidFill>
                  <a:srgbClr val="FF6600"/>
                </a:solidFill>
              </a:rPr>
              <a:t>(</a:t>
            </a:r>
            <a:r>
              <a:rPr lang="pt-BR" sz="2400" dirty="0" smtClean="0">
                <a:solidFill>
                  <a:srgbClr val="FF6600"/>
                </a:solidFill>
              </a:rPr>
              <a:t>suspensão  do </a:t>
            </a:r>
            <a:r>
              <a:rPr lang="pt-BR" sz="2400" dirty="0">
                <a:solidFill>
                  <a:srgbClr val="FF6600"/>
                </a:solidFill>
              </a:rPr>
              <a:t>pagamento das prestações da dívida pública em relação a 13 contratos) </a:t>
            </a:r>
            <a:endParaRPr lang="pt-BR" sz="2400" dirty="0" smtClean="0">
              <a:solidFill>
                <a:srgbClr val="FF6600"/>
              </a:solidFill>
            </a:endParaRPr>
          </a:p>
          <a:p>
            <a:endParaRPr lang="pt-BR" sz="2400" dirty="0" smtClean="0">
              <a:solidFill>
                <a:srgbClr val="FF6600"/>
              </a:solidFill>
            </a:endParaRPr>
          </a:p>
          <a:p>
            <a:r>
              <a:rPr lang="pt-BR" sz="2800" dirty="0" smtClean="0">
                <a:solidFill>
                  <a:schemeClr val="bg1"/>
                </a:solidFill>
              </a:rPr>
              <a:t>Ação </a:t>
            </a:r>
            <a:r>
              <a:rPr lang="pt-BR" sz="2800" dirty="0">
                <a:solidFill>
                  <a:schemeClr val="bg1"/>
                </a:solidFill>
              </a:rPr>
              <a:t>Cível Originária 3587 </a:t>
            </a:r>
            <a:r>
              <a:rPr lang="pt-BR" sz="2800" dirty="0" smtClean="0">
                <a:solidFill>
                  <a:schemeClr val="bg1"/>
                </a:solidFill>
              </a:rPr>
              <a:t>– Alagoas</a:t>
            </a:r>
          </a:p>
          <a:p>
            <a:r>
              <a:rPr lang="pt-BR" sz="2400" dirty="0">
                <a:solidFill>
                  <a:srgbClr val="FF6600"/>
                </a:solidFill>
              </a:rPr>
              <a:t>(suspensão pagamento das parcelas de agosto deste ano referentes às dívidas em contratos administrados pela </a:t>
            </a:r>
            <a:r>
              <a:rPr lang="pt-BR" sz="2400" dirty="0" smtClean="0">
                <a:solidFill>
                  <a:srgbClr val="FF6600"/>
                </a:solidFill>
              </a:rPr>
              <a:t>STN) </a:t>
            </a:r>
          </a:p>
          <a:p>
            <a:endParaRPr lang="pt-BR" sz="2400" dirty="0">
              <a:solidFill>
                <a:srgbClr val="FF6600"/>
              </a:solidFill>
            </a:endParaRPr>
          </a:p>
          <a:p>
            <a:r>
              <a:rPr lang="pt-BR" sz="2800" dirty="0">
                <a:solidFill>
                  <a:schemeClr val="bg1"/>
                </a:solidFill>
              </a:rPr>
              <a:t>Ação Cível Originária 3586 </a:t>
            </a:r>
            <a:r>
              <a:rPr lang="pt-BR" sz="2800" dirty="0" smtClean="0">
                <a:solidFill>
                  <a:schemeClr val="bg1"/>
                </a:solidFill>
              </a:rPr>
              <a:t>– Maranhão</a:t>
            </a:r>
          </a:p>
          <a:p>
            <a:r>
              <a:rPr lang="pt-BR" sz="2400" dirty="0">
                <a:solidFill>
                  <a:srgbClr val="FF6600"/>
                </a:solidFill>
              </a:rPr>
              <a:t>(</a:t>
            </a:r>
            <a:r>
              <a:rPr lang="pt-BR" sz="2400" dirty="0" smtClean="0">
                <a:solidFill>
                  <a:srgbClr val="FF6600"/>
                </a:solidFill>
              </a:rPr>
              <a:t>suspensão do </a:t>
            </a:r>
            <a:r>
              <a:rPr lang="pt-BR" sz="2400" dirty="0">
                <a:solidFill>
                  <a:srgbClr val="FF6600"/>
                </a:solidFill>
              </a:rPr>
              <a:t>pagamento das prestações </a:t>
            </a:r>
            <a:r>
              <a:rPr lang="pt-BR" sz="2400" dirty="0" smtClean="0">
                <a:solidFill>
                  <a:srgbClr val="FF6600"/>
                </a:solidFill>
              </a:rPr>
              <a:t>em </a:t>
            </a:r>
            <a:r>
              <a:rPr lang="pt-BR" sz="2400" dirty="0">
                <a:solidFill>
                  <a:srgbClr val="FF6600"/>
                </a:solidFill>
              </a:rPr>
              <a:t>relação a contratos firmados com a União, o </a:t>
            </a:r>
            <a:r>
              <a:rPr lang="pt-BR" sz="2400" dirty="0" smtClean="0">
                <a:solidFill>
                  <a:srgbClr val="FF6600"/>
                </a:solidFill>
              </a:rPr>
              <a:t>BB, Caixa, BNDES, BID e </a:t>
            </a:r>
            <a:r>
              <a:rPr lang="pt-BR" sz="2400" dirty="0">
                <a:solidFill>
                  <a:srgbClr val="FF6600"/>
                </a:solidFill>
              </a:rPr>
              <a:t>o </a:t>
            </a:r>
            <a:r>
              <a:rPr lang="pt-BR" sz="2400" dirty="0" err="1">
                <a:solidFill>
                  <a:srgbClr val="FF6600"/>
                </a:solidFill>
              </a:rPr>
              <a:t>Brazil</a:t>
            </a:r>
            <a:r>
              <a:rPr lang="pt-BR" sz="2400" dirty="0">
                <a:solidFill>
                  <a:srgbClr val="FF6600"/>
                </a:solidFill>
              </a:rPr>
              <a:t> </a:t>
            </a:r>
            <a:r>
              <a:rPr lang="pt-BR" sz="2400" dirty="0" err="1">
                <a:solidFill>
                  <a:srgbClr val="FF6600"/>
                </a:solidFill>
              </a:rPr>
              <a:t>Loan</a:t>
            </a:r>
            <a:r>
              <a:rPr lang="pt-BR" sz="2400" dirty="0">
                <a:solidFill>
                  <a:srgbClr val="FF6600"/>
                </a:solidFill>
              </a:rPr>
              <a:t> </a:t>
            </a:r>
            <a:r>
              <a:rPr lang="pt-BR" sz="2400" dirty="0" err="1">
                <a:solidFill>
                  <a:srgbClr val="FF6600"/>
                </a:solidFill>
              </a:rPr>
              <a:t>Trust</a:t>
            </a:r>
            <a:r>
              <a:rPr lang="pt-BR" sz="2400" dirty="0">
                <a:solidFill>
                  <a:srgbClr val="FF6600"/>
                </a:solidFill>
              </a:rPr>
              <a:t> </a:t>
            </a:r>
            <a:r>
              <a:rPr lang="pt-BR" sz="2400" dirty="0" smtClean="0">
                <a:solidFill>
                  <a:srgbClr val="FF6600"/>
                </a:solidFill>
              </a:rPr>
              <a:t>1)</a:t>
            </a:r>
            <a:endParaRPr lang="pt-BR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973" y="-343417"/>
            <a:ext cx="2715890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710;p72"/>
          <p:cNvSpPr txBox="1"/>
          <p:nvPr/>
        </p:nvSpPr>
        <p:spPr>
          <a:xfrm>
            <a:off x="5011468" y="2217415"/>
            <a:ext cx="619640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Retângulo 4"/>
          <p:cNvSpPr/>
          <p:nvPr/>
        </p:nvSpPr>
        <p:spPr>
          <a:xfrm>
            <a:off x="567710" y="1762899"/>
            <a:ext cx="1110500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FF6600"/>
                </a:solidFill>
                <a:latin typeface="Open Sans"/>
              </a:rPr>
              <a:t>Acordo com </a:t>
            </a:r>
            <a:r>
              <a:rPr lang="pt-BR" sz="2400" b="1" dirty="0">
                <a:solidFill>
                  <a:srgbClr val="FF6600"/>
                </a:solidFill>
                <a:latin typeface="Open Sans"/>
              </a:rPr>
              <a:t>os </a:t>
            </a:r>
            <a:r>
              <a:rPr lang="pt-BR" sz="2400" b="1" dirty="0" smtClean="0">
                <a:solidFill>
                  <a:srgbClr val="FF6600"/>
                </a:solidFill>
                <a:latin typeface="Open Sans"/>
              </a:rPr>
              <a:t>estados via </a:t>
            </a:r>
            <a:r>
              <a:rPr lang="pt-BR" sz="2400" b="1" dirty="0" err="1" smtClean="0">
                <a:solidFill>
                  <a:srgbClr val="FF6600"/>
                </a:solidFill>
                <a:latin typeface="Open Sans"/>
              </a:rPr>
              <a:t>Comsefaz</a:t>
            </a:r>
            <a:endParaRPr lang="pt-BR" sz="2400" b="1" dirty="0" smtClean="0">
              <a:solidFill>
                <a:srgbClr val="FF66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 smtClean="0">
              <a:solidFill>
                <a:srgbClr val="FF6600"/>
              </a:solidFill>
              <a:latin typeface="Open Sans"/>
            </a:endParaRPr>
          </a:p>
          <a:p>
            <a:endParaRPr lang="pt-BR" sz="2400" b="1" dirty="0">
              <a:solidFill>
                <a:srgbClr val="FF66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err="1" smtClean="0">
                <a:solidFill>
                  <a:srgbClr val="FF6600"/>
                </a:solidFill>
                <a:latin typeface="Open Sans"/>
              </a:rPr>
              <a:t>Judicialização</a:t>
            </a:r>
            <a:r>
              <a:rPr lang="pt-BR" sz="2400" b="1" dirty="0" smtClean="0">
                <a:solidFill>
                  <a:srgbClr val="FF6600"/>
                </a:solidFill>
                <a:latin typeface="Open Sans"/>
              </a:rPr>
              <a:t> coletiva via </a:t>
            </a:r>
            <a:r>
              <a:rPr lang="pt-BR" sz="2400" b="1" dirty="0">
                <a:solidFill>
                  <a:srgbClr val="FF6600"/>
                </a:solidFill>
                <a:latin typeface="Open Sans"/>
              </a:rPr>
              <a:t>FNP </a:t>
            </a:r>
            <a:endParaRPr lang="pt-BR" sz="2400" b="1" dirty="0" smtClean="0">
              <a:solidFill>
                <a:srgbClr val="FF6600"/>
              </a:solidFill>
              <a:latin typeface="Open Sans"/>
            </a:endParaRPr>
          </a:p>
          <a:p>
            <a:endParaRPr lang="pt-BR" sz="2400" b="1" dirty="0" smtClean="0">
              <a:solidFill>
                <a:srgbClr val="FF66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  <a:latin typeface="Open Sans"/>
              </a:rPr>
              <a:t>(</a:t>
            </a:r>
            <a:r>
              <a:rPr lang="pt-BR" sz="2400" b="1" dirty="0" smtClean="0">
                <a:solidFill>
                  <a:schemeClr val="bg1"/>
                </a:solidFill>
                <a:latin typeface="Open Sans"/>
              </a:rPr>
              <a:t>questionar a constitucionalidade da LC 194) </a:t>
            </a:r>
            <a:endParaRPr lang="pt-BR" sz="2400" b="1" dirty="0" smtClean="0">
              <a:solidFill>
                <a:srgbClr val="FF6600"/>
              </a:solidFill>
              <a:latin typeface="Open Sans"/>
            </a:endParaRPr>
          </a:p>
          <a:p>
            <a:endParaRPr lang="pt-BR" sz="2400" b="1" dirty="0" smtClean="0">
              <a:solidFill>
                <a:srgbClr val="FF66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FF66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err="1" smtClean="0">
                <a:solidFill>
                  <a:srgbClr val="FF6600"/>
                </a:solidFill>
                <a:latin typeface="Open Sans"/>
              </a:rPr>
              <a:t>Judicialização</a:t>
            </a:r>
            <a:r>
              <a:rPr lang="pt-BR" sz="2400" b="1" dirty="0" smtClean="0">
                <a:solidFill>
                  <a:srgbClr val="FF6600"/>
                </a:solidFill>
                <a:latin typeface="Open Sans"/>
              </a:rPr>
              <a:t> pelos municípios </a:t>
            </a:r>
            <a:endParaRPr lang="pt-BR" sz="2400" b="1" dirty="0" smtClean="0">
              <a:solidFill>
                <a:srgbClr val="FF66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 smtClean="0">
              <a:solidFill>
                <a:srgbClr val="FF66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bg1"/>
                </a:solidFill>
                <a:latin typeface="Open Sans"/>
              </a:rPr>
              <a:t>quando </a:t>
            </a:r>
            <a:r>
              <a:rPr lang="pt-BR" sz="2400" b="1" dirty="0" smtClean="0">
                <a:solidFill>
                  <a:schemeClr val="bg1"/>
                </a:solidFill>
                <a:latin typeface="Open Sans"/>
              </a:rPr>
              <a:t>não realizados os repasses previstos na LC </a:t>
            </a:r>
            <a:r>
              <a:rPr lang="pt-BR" sz="2400" b="1" dirty="0" smtClean="0">
                <a:solidFill>
                  <a:schemeClr val="bg1"/>
                </a:solidFill>
                <a:latin typeface="Open Sans"/>
              </a:rPr>
              <a:t>194</a:t>
            </a:r>
            <a:endParaRPr lang="pt-BR" sz="2400" b="1" dirty="0" smtClean="0">
              <a:solidFill>
                <a:schemeClr val="bg1"/>
              </a:solidFill>
              <a:latin typeface="Open Sans"/>
            </a:endParaRPr>
          </a:p>
          <a:p>
            <a:endParaRPr lang="pt-BR" sz="2400" b="1" dirty="0">
              <a:solidFill>
                <a:schemeClr val="bg1"/>
              </a:solidFill>
              <a:latin typeface="Open Sans"/>
            </a:endParaRPr>
          </a:p>
          <a:p>
            <a:endParaRPr lang="pt-BR" sz="2400" b="1" dirty="0" smtClean="0">
              <a:solidFill>
                <a:srgbClr val="FF6600"/>
              </a:solidFill>
              <a:latin typeface="Open San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93747" y="372624"/>
            <a:ext cx="11105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  <a:latin typeface="Open Sans"/>
              </a:rPr>
              <a:t>ALTERNATIVAS</a:t>
            </a:r>
            <a:endParaRPr lang="pt-BR" sz="2400" b="1" dirty="0" smtClean="0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214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973" y="-343417"/>
            <a:ext cx="2715890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3903236" y="2735996"/>
            <a:ext cx="11105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  <a:latin typeface="Open Sans"/>
              </a:rPr>
              <a:t>OBRIGADO</a:t>
            </a:r>
            <a:endParaRPr lang="pt-BR" sz="2400" b="1" dirty="0" smtClean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577769" y="4876680"/>
            <a:ext cx="11105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6600"/>
                </a:solidFill>
                <a:latin typeface="Open Sans"/>
              </a:rPr>
              <a:t>Gilberto </a:t>
            </a:r>
            <a:r>
              <a:rPr lang="pt-BR" sz="2400" b="1" dirty="0" err="1" smtClean="0">
                <a:solidFill>
                  <a:srgbClr val="FF6600"/>
                </a:solidFill>
                <a:latin typeface="Open Sans"/>
              </a:rPr>
              <a:t>Perre</a:t>
            </a:r>
            <a:endParaRPr lang="pt-BR" sz="2400" b="1" dirty="0" smtClean="0">
              <a:solidFill>
                <a:srgbClr val="FF6600"/>
              </a:solidFill>
              <a:latin typeface="Open Sans"/>
            </a:endParaRPr>
          </a:p>
          <a:p>
            <a:r>
              <a:rPr lang="pt-BR" sz="2400" b="1" dirty="0" smtClean="0">
                <a:solidFill>
                  <a:schemeClr val="bg1"/>
                </a:solidFill>
                <a:latin typeface="Open Sans"/>
              </a:rPr>
              <a:t>Secretário-executivo da FNP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Open Sans"/>
              </a:rPr>
              <a:t>(61) 99648-5726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Open Sans"/>
              </a:rPr>
              <a:t>gilberto.perre@fnp.org.br</a:t>
            </a:r>
          </a:p>
        </p:txBody>
      </p:sp>
    </p:spTree>
    <p:extLst>
      <p:ext uri="{BB962C8B-B14F-4D97-AF65-F5344CB8AC3E}">
        <p14:creationId xmlns:p14="http://schemas.microsoft.com/office/powerpoint/2010/main" val="334174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973" y="-343417"/>
            <a:ext cx="2715890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710;p72"/>
          <p:cNvSpPr txBox="1"/>
          <p:nvPr/>
        </p:nvSpPr>
        <p:spPr>
          <a:xfrm>
            <a:off x="5045334" y="1837860"/>
            <a:ext cx="619640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3764312" y="672802"/>
            <a:ext cx="0" cy="5271911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61829" y="2533911"/>
            <a:ext cx="37109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99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Alterações no Congresso Nacional</a:t>
            </a:r>
            <a:endParaRPr lang="pt-BR" sz="3600" b="1" dirty="0">
              <a:solidFill>
                <a:srgbClr val="FF99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011616" y="1148916"/>
            <a:ext cx="7498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FF9900"/>
                </a:solidFill>
                <a:latin typeface="+mn-lt"/>
                <a:ea typeface="Calibri" panose="020F0502020204030204" pitchFamily="34" charset="0"/>
              </a:rPr>
              <a:t>(Março/2022) </a:t>
            </a:r>
            <a:r>
              <a:rPr lang="pt-BR" sz="2800" b="1" dirty="0" smtClean="0">
                <a:solidFill>
                  <a:srgbClr val="FF9900"/>
                </a:solidFill>
                <a:latin typeface="+mn-lt"/>
                <a:ea typeface="Calibri" panose="020F0502020204030204" pitchFamily="34" charset="0"/>
              </a:rPr>
              <a:t>LC </a:t>
            </a:r>
            <a:r>
              <a:rPr lang="pt-BR" sz="2800" b="1" dirty="0" smtClean="0">
                <a:solidFill>
                  <a:srgbClr val="FF9900"/>
                </a:solidFill>
                <a:latin typeface="+mn-lt"/>
                <a:ea typeface="Calibri" panose="020F0502020204030204" pitchFamily="34" charset="0"/>
              </a:rPr>
              <a:t>192 </a:t>
            </a:r>
            <a:r>
              <a:rPr lang="pt-BR" sz="2800" b="1" dirty="0" smtClean="0">
                <a:solidFill>
                  <a:srgbClr val="FF9900"/>
                </a:solidFill>
                <a:latin typeface="+mn-lt"/>
                <a:ea typeface="Calibri" panose="020F0502020204030204" pitchFamily="34" charset="0"/>
              </a:rPr>
              <a:t>-  </a:t>
            </a:r>
            <a:r>
              <a:rPr lang="pt-BR" sz="2800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definiu </a:t>
            </a:r>
            <a:r>
              <a:rPr lang="pt-BR" sz="2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os combustíveis sobre os quais incidirá uma </a:t>
            </a:r>
            <a:r>
              <a:rPr lang="pt-BR" sz="28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única vez </a:t>
            </a:r>
            <a:r>
              <a:rPr lang="pt-BR" sz="2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o </a:t>
            </a:r>
            <a:r>
              <a:rPr lang="pt-BR" sz="2800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ICMS.</a:t>
            </a:r>
            <a:endParaRPr lang="pt-BR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81257" y="3253936"/>
            <a:ext cx="75287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rgbClr val="FF9900"/>
                </a:solidFill>
                <a:latin typeface="+mn-lt"/>
                <a:ea typeface="Calibri" panose="020F0502020204030204" pitchFamily="34" charset="0"/>
              </a:rPr>
              <a:t>(</a:t>
            </a:r>
            <a:r>
              <a:rPr lang="pt-BR" sz="2800" dirty="0" smtClean="0">
                <a:solidFill>
                  <a:srgbClr val="FF9900"/>
                </a:solidFill>
                <a:latin typeface="+mn-lt"/>
                <a:ea typeface="Calibri" panose="020F0502020204030204" pitchFamily="34" charset="0"/>
              </a:rPr>
              <a:t>Junho/2022) </a:t>
            </a:r>
            <a:r>
              <a:rPr lang="pt-BR" sz="2800" b="1" dirty="0">
                <a:solidFill>
                  <a:srgbClr val="FF9900"/>
                </a:solidFill>
                <a:latin typeface="+mn-lt"/>
                <a:ea typeface="Calibri" panose="020F0502020204030204" pitchFamily="34" charset="0"/>
              </a:rPr>
              <a:t>LC </a:t>
            </a:r>
            <a:r>
              <a:rPr lang="pt-BR" sz="2800" b="1" dirty="0" smtClean="0">
                <a:solidFill>
                  <a:srgbClr val="FF9900"/>
                </a:solidFill>
                <a:latin typeface="+mn-lt"/>
                <a:ea typeface="Calibri" panose="020F0502020204030204" pitchFamily="34" charset="0"/>
              </a:rPr>
              <a:t>194 </a:t>
            </a:r>
            <a:r>
              <a:rPr lang="pt-BR" sz="2800" b="1" dirty="0" smtClean="0">
                <a:solidFill>
                  <a:srgbClr val="FF9900"/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pt-BR" sz="2800" dirty="0" smtClean="0">
                <a:solidFill>
                  <a:srgbClr val="FF99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pt-BR" sz="2800" dirty="0">
                <a:solidFill>
                  <a:srgbClr val="FF6600"/>
                </a:solidFill>
                <a:latin typeface="+mn-lt"/>
                <a:ea typeface="Calibri" panose="020F0502020204030204" pitchFamily="34" charset="0"/>
              </a:rPr>
              <a:t>vedou a fixação </a:t>
            </a:r>
            <a:r>
              <a:rPr lang="pt-BR" sz="2800" dirty="0" smtClean="0">
                <a:solidFill>
                  <a:srgbClr val="FF6600"/>
                </a:solidFill>
                <a:latin typeface="+mn-lt"/>
                <a:ea typeface="Calibri" panose="020F0502020204030204" pitchFamily="34" charset="0"/>
              </a:rPr>
              <a:t>de </a:t>
            </a:r>
            <a:r>
              <a:rPr lang="pt-BR" sz="2800" dirty="0">
                <a:solidFill>
                  <a:srgbClr val="FF6600"/>
                </a:solidFill>
                <a:latin typeface="+mn-lt"/>
                <a:ea typeface="Calibri" panose="020F0502020204030204" pitchFamily="34" charset="0"/>
              </a:rPr>
              <a:t>alíquotas do ICMS</a:t>
            </a:r>
            <a:r>
              <a:rPr lang="pt-BR" sz="2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sobre </a:t>
            </a:r>
            <a:r>
              <a:rPr lang="pt-BR" sz="2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bens e serviços relativos aos combustíveis, ao gás natural, à energia elétrica, às comunicações e ao transporte </a:t>
            </a:r>
            <a:r>
              <a:rPr lang="pt-BR" sz="2800" dirty="0">
                <a:solidFill>
                  <a:srgbClr val="FF6600"/>
                </a:solidFill>
                <a:ea typeface="Calibri" panose="020F0502020204030204" pitchFamily="34" charset="0"/>
              </a:rPr>
              <a:t>em patamar superior </a:t>
            </a:r>
            <a:r>
              <a:rPr lang="pt-BR" sz="2800" dirty="0">
                <a:solidFill>
                  <a:schemeClr val="bg1"/>
                </a:solidFill>
                <a:ea typeface="Calibri" panose="020F0502020204030204" pitchFamily="34" charset="0"/>
              </a:rPr>
              <a:t>ao das operações em </a:t>
            </a:r>
            <a:r>
              <a:rPr lang="pt-BR" sz="2800" dirty="0" smtClean="0">
                <a:solidFill>
                  <a:schemeClr val="bg1"/>
                </a:solidFill>
                <a:ea typeface="Calibri" panose="020F0502020204030204" pitchFamily="34" charset="0"/>
              </a:rPr>
              <a:t>geral.</a:t>
            </a:r>
            <a:endParaRPr lang="pt-BR" sz="2800" dirty="0">
              <a:solidFill>
                <a:schemeClr val="bg1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6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973" y="-343417"/>
            <a:ext cx="2715890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710;p72"/>
          <p:cNvSpPr txBox="1"/>
          <p:nvPr/>
        </p:nvSpPr>
        <p:spPr>
          <a:xfrm>
            <a:off x="5045334" y="1837860"/>
            <a:ext cx="619640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3007390"/>
            <a:ext cx="440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99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COMPENSAÇÕES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4143874" y="616703"/>
            <a:ext cx="0" cy="5271911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4402667" y="1576823"/>
            <a:ext cx="731534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Instituiu a possibilidade 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 compensação pela União de parte das perdas sofridas pelos 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Estados 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em razão das </a:t>
            </a:r>
            <a:r>
              <a:rPr lang="pt-BR" sz="2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LCs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192 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 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194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pt-BR" sz="28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pt-BR" sz="2800" dirty="0" smtClean="0">
                <a:solidFill>
                  <a:srgbClr val="FF99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Ministério da Economia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é o órgão responsável pela regulamentação.</a:t>
            </a:r>
            <a:endParaRPr lang="pt-BR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343739" y="853558"/>
            <a:ext cx="2751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srgbClr val="FF99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LC 194/2022</a:t>
            </a:r>
          </a:p>
        </p:txBody>
      </p:sp>
    </p:spTree>
    <p:extLst>
      <p:ext uri="{BB962C8B-B14F-4D97-AF65-F5344CB8AC3E}">
        <p14:creationId xmlns:p14="http://schemas.microsoft.com/office/powerpoint/2010/main" val="41716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973" y="-343417"/>
            <a:ext cx="2715890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710;p72"/>
          <p:cNvSpPr txBox="1"/>
          <p:nvPr/>
        </p:nvSpPr>
        <p:spPr>
          <a:xfrm>
            <a:off x="5045334" y="1837860"/>
            <a:ext cx="619640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CaixaDeTexto 7"/>
          <p:cNvSpPr txBox="1"/>
          <p:nvPr/>
        </p:nvSpPr>
        <p:spPr>
          <a:xfrm>
            <a:off x="2166077" y="164715"/>
            <a:ext cx="479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99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COMPENSAÇÕES</a:t>
            </a:r>
            <a:endParaRPr lang="pt-BR" sz="3600" b="1" dirty="0">
              <a:solidFill>
                <a:srgbClr val="FF99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718374" y="1183030"/>
            <a:ext cx="0" cy="5271911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3385293" y="1363742"/>
            <a:ext cx="8058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rgbClr val="FF9900"/>
                </a:solidFill>
              </a:rPr>
              <a:t>União deduzirá, do valor das parcelas das dívidas do Estado ou DF, </a:t>
            </a:r>
            <a:r>
              <a:rPr lang="pt-BR" sz="2400" b="1" dirty="0" smtClean="0">
                <a:solidFill>
                  <a:schemeClr val="bg1"/>
                </a:solidFill>
              </a:rPr>
              <a:t>a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perdas de arrecadação ocorridas neste ano, decorrentes da redução da arrecadação do ICMS que exceda ao percentual de 5% em relação à arrecadação no ano de 2021. </a:t>
            </a:r>
            <a:endParaRPr lang="pt-BR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pt-BR" sz="2400" dirty="0" smtClean="0">
              <a:solidFill>
                <a:schemeClr val="bg1"/>
              </a:solidFill>
            </a:endParaRPr>
          </a:p>
          <a:p>
            <a:pPr algn="just"/>
            <a:endParaRPr lang="pt-BR" sz="2400" dirty="0" smtClean="0">
              <a:solidFill>
                <a:schemeClr val="bg1"/>
              </a:solidFill>
            </a:endParaRPr>
          </a:p>
          <a:p>
            <a:endParaRPr lang="pt-BR" sz="2400" b="1" dirty="0" smtClean="0">
              <a:solidFill>
                <a:srgbClr val="FF99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769431" y="4646665"/>
            <a:ext cx="73925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FF99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 parcelas relativas à quota-parte do </a:t>
            </a:r>
            <a:r>
              <a:rPr lang="pt-BR" sz="2400" dirty="0" smtClean="0">
                <a:solidFill>
                  <a:srgbClr val="FF99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ICMS serão </a:t>
            </a:r>
            <a:r>
              <a:rPr lang="pt-BR" sz="2400" dirty="0">
                <a:solidFill>
                  <a:srgbClr val="FF99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transferidas pelos Estados aos Municípios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na proporção da dedução dos contratos de dívida dos Estados administrada pela STN.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006152" y="1019720"/>
            <a:ext cx="8737829" cy="2989445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l="8338" t="11611" r="6590" b="12303"/>
          <a:stretch/>
        </p:blipFill>
        <p:spPr>
          <a:xfrm>
            <a:off x="1724375" y="1367169"/>
            <a:ext cx="1426489" cy="1275802"/>
          </a:xfrm>
          <a:prstGeom prst="rect">
            <a:avLst/>
          </a:prstGeom>
        </p:spPr>
      </p:pic>
      <p:sp>
        <p:nvSpPr>
          <p:cNvPr id="20" name="Retângulo de cantos arredondados 19"/>
          <p:cNvSpPr/>
          <p:nvPr/>
        </p:nvSpPr>
        <p:spPr>
          <a:xfrm>
            <a:off x="2013717" y="4416147"/>
            <a:ext cx="8857903" cy="2030695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/>
          <a:srcRect l="8338" t="11611" r="6590" b="12303"/>
          <a:stretch/>
        </p:blipFill>
        <p:spPr>
          <a:xfrm>
            <a:off x="3048430" y="3665143"/>
            <a:ext cx="1097450" cy="9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2173" y="5702003"/>
            <a:ext cx="1502540" cy="10623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ector reto 6"/>
          <p:cNvCxnSpPr/>
          <p:nvPr/>
        </p:nvCxnSpPr>
        <p:spPr>
          <a:xfrm>
            <a:off x="434516" y="1044952"/>
            <a:ext cx="0" cy="5271911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4526848" y="1044952"/>
            <a:ext cx="7227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b="1" dirty="0">
              <a:solidFill>
                <a:srgbClr val="FF9900"/>
              </a:solidFill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96344" y="762714"/>
            <a:ext cx="105422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</a:rPr>
              <a:t>		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1) Supõe </a:t>
            </a:r>
            <a:r>
              <a:rPr lang="pt-BR" sz="2400" dirty="0">
                <a:solidFill>
                  <a:schemeClr val="bg1"/>
                </a:solidFill>
              </a:rPr>
              <a:t>que a receita de ICMS cresceria em média 15% (nominal) em 2022. Mesma variação aplicada à Receita Corrente Bruta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  <a:endParaRPr lang="pt-B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2400" dirty="0">
                <a:solidFill>
                  <a:srgbClr val="FF9900"/>
                </a:solidFill>
              </a:rPr>
              <a:t>2) Apura a perda relativa de cada UF com a redução de sua alíquota para 17% em três setores: comunicações, energia e combustível</a:t>
            </a:r>
            <a:r>
              <a:rPr lang="pt-BR" sz="2400" dirty="0" smtClean="0">
                <a:solidFill>
                  <a:srgbClr val="FF9900"/>
                </a:solidFill>
              </a:rPr>
              <a:t>.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3</a:t>
            </a:r>
            <a:r>
              <a:rPr lang="pt-BR" sz="2400" dirty="0">
                <a:solidFill>
                  <a:schemeClr val="bg1"/>
                </a:solidFill>
              </a:rPr>
              <a:t>) Aplica a perda relativa sobre a receita estimada do 2º semestre de 2022 sem redução de alíquotas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  <a:endParaRPr lang="pt-B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2400" dirty="0">
                <a:solidFill>
                  <a:srgbClr val="FF9900"/>
                </a:solidFill>
              </a:rPr>
              <a:t>4) Anualiza as perdas, chegando ao impacto em uma base de 12 meses (à preços de 2022</a:t>
            </a:r>
            <a:r>
              <a:rPr lang="pt-BR" sz="2400" dirty="0" smtClean="0">
                <a:solidFill>
                  <a:srgbClr val="FF9900"/>
                </a:solidFill>
              </a:rPr>
              <a:t>).</a:t>
            </a:r>
            <a:endParaRPr lang="pt-BR" sz="2400" dirty="0">
              <a:solidFill>
                <a:srgbClr val="FF9900"/>
              </a:solidFill>
            </a:endParaRP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</a:rPr>
              <a:t>5) A partir da perda da UF, aplica-se um fator de 25% (Cota-Parte) e divide-se entre os municípios da UF de acordo com o IPM 2021 divulgado pelo respectivo estado.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FF9900"/>
                </a:solidFill>
              </a:rPr>
              <a:t>6) Compara-se o resultado de cada município com sua respectiva Receita Corrente Bruta.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478656" y="503723"/>
            <a:ext cx="864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000" b="1" dirty="0" smtClean="0">
                <a:solidFill>
                  <a:schemeClr val="bg1"/>
                </a:solidFill>
              </a:rPr>
              <a:t>PREMISSAS E ETAPAS DA SIMULAÇÃO DE IMPACTO</a:t>
            </a:r>
            <a:r>
              <a:rPr lang="pt-BR" b="1" dirty="0" smtClean="0">
                <a:solidFill>
                  <a:schemeClr val="bg1"/>
                </a:solidFill>
              </a:rPr>
              <a:t>: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3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323" y="-96177"/>
            <a:ext cx="1502540" cy="10623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1674636" y="310513"/>
            <a:ext cx="828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IMPACTOS NAS FINANÇAS MUNICIPAIS - ESTIMATIVA</a:t>
            </a:r>
            <a:endParaRPr lang="pt-BR" sz="2400" b="1" dirty="0">
              <a:solidFill>
                <a:srgbClr val="FF99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57858" y="961269"/>
            <a:ext cx="0" cy="5271911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05" y="3052286"/>
            <a:ext cx="933296" cy="839966"/>
          </a:xfrm>
          <a:prstGeom prst="rect">
            <a:avLst/>
          </a:prstGeom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100066"/>
              </p:ext>
            </p:extLst>
          </p:nvPr>
        </p:nvGraphicFramePr>
        <p:xfrm>
          <a:off x="1905274" y="1366091"/>
          <a:ext cx="9287147" cy="4121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4672"/>
                <a:gridCol w="2336070"/>
                <a:gridCol w="2401677"/>
                <a:gridCol w="2434728"/>
              </a:tblGrid>
              <a:tr h="455113">
                <a:tc gridSpan="4">
                  <a:txBody>
                    <a:bodyPr/>
                    <a:lstStyle/>
                    <a:p>
                      <a:pPr lvl="1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700" i="0" dirty="0" smtClean="0">
                          <a:effectLst/>
                        </a:rPr>
                        <a:t>Perda do ICMS </a:t>
                      </a:r>
                      <a:r>
                        <a:rPr lang="pt-BR" sz="1700" i="0" dirty="0">
                          <a:effectLst/>
                        </a:rPr>
                        <a:t>na receita </a:t>
                      </a:r>
                      <a:r>
                        <a:rPr lang="pt-BR" sz="1700" i="0" dirty="0" smtClean="0">
                          <a:effectLst/>
                        </a:rPr>
                        <a:t>corrente</a:t>
                      </a:r>
                      <a:endParaRPr lang="pt-BR" sz="17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566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Porte populacional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 </a:t>
                      </a:r>
                      <a:r>
                        <a:rPr lang="pt-BR" sz="1400" b="1" dirty="0" smtClean="0">
                          <a:effectLst/>
                        </a:rPr>
                        <a:t>Média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</a:rPr>
                        <a:t>(</a:t>
                      </a:r>
                      <a:r>
                        <a:rPr lang="pt-BR" sz="1400" b="1" dirty="0">
                          <a:effectLst/>
                        </a:rPr>
                        <a:t>Perda/RC)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Mínimo </a:t>
                      </a:r>
                      <a:endParaRPr lang="pt-BR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</a:rPr>
                        <a:t>(</a:t>
                      </a:r>
                      <a:r>
                        <a:rPr lang="pt-BR" sz="1400" b="1" dirty="0">
                          <a:effectLst/>
                        </a:rPr>
                        <a:t>Perda/RC)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Máximo </a:t>
                      </a:r>
                      <a:endParaRPr lang="pt-BR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</a:rPr>
                        <a:t>(</a:t>
                      </a:r>
                      <a:r>
                        <a:rPr lang="pt-BR" sz="1400" b="1" dirty="0">
                          <a:effectLst/>
                        </a:rPr>
                        <a:t>Perda/RC)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060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Até 20 mil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1,58%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0,04%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18,91%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644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20 mil a 50 mil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1,43%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0,27%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7,84%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644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50 mil a 100 mil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1,55%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0,14%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27,95%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7690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100 mil a 500 mil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1,64%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0,27%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6,14%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5060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+ 500 mil</a:t>
                      </a:r>
                      <a:endParaRPr lang="pt-B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1,77%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0,39%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5,51%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5894176" y="5717778"/>
            <a:ext cx="52982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C000"/>
                </a:solidFill>
              </a:rPr>
              <a:t>Dados: </a:t>
            </a:r>
            <a:r>
              <a:rPr lang="pt-BR" dirty="0">
                <a:solidFill>
                  <a:srgbClr val="FFC000"/>
                </a:solidFill>
              </a:rPr>
              <a:t>Kleber Castro, </a:t>
            </a:r>
            <a:r>
              <a:rPr lang="pt-BR" dirty="0" err="1">
                <a:solidFill>
                  <a:srgbClr val="FFC000"/>
                </a:solidFill>
              </a:rPr>
              <a:t>Finance</a:t>
            </a:r>
            <a:r>
              <a:rPr lang="pt-BR" dirty="0">
                <a:solidFill>
                  <a:srgbClr val="FFC000"/>
                </a:solidFill>
              </a:rPr>
              <a:t> </a:t>
            </a:r>
            <a:r>
              <a:rPr lang="pt-BR" dirty="0" smtClean="0">
                <a:solidFill>
                  <a:srgbClr val="FFC000"/>
                </a:solidFill>
              </a:rPr>
              <a:t>Consultoria – Elaboração própria</a:t>
            </a:r>
            <a:endParaRPr lang="pt-B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9460" y="6033467"/>
            <a:ext cx="1502540" cy="10623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ector reto 6"/>
          <p:cNvCxnSpPr/>
          <p:nvPr/>
        </p:nvCxnSpPr>
        <p:spPr>
          <a:xfrm>
            <a:off x="732520" y="1096182"/>
            <a:ext cx="0" cy="5271911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00" y="657144"/>
            <a:ext cx="8631662" cy="583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8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5224" y="5647450"/>
            <a:ext cx="1502540" cy="10623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-100562" y="2942506"/>
            <a:ext cx="3552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99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EFEITOS </a:t>
            </a:r>
          </a:p>
          <a:p>
            <a:pPr algn="ctr"/>
            <a:r>
              <a:rPr lang="pt-BR" sz="3600" b="1" dirty="0" smtClean="0">
                <a:solidFill>
                  <a:srgbClr val="FF99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 STF</a:t>
            </a:r>
            <a:endParaRPr lang="pt-BR" sz="3600" b="1" dirty="0">
              <a:solidFill>
                <a:srgbClr val="FF99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71268" y="1419012"/>
            <a:ext cx="74532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C000"/>
                </a:solidFill>
              </a:rPr>
              <a:t>ADPF 984 </a:t>
            </a:r>
            <a:r>
              <a:rPr lang="pt-BR" sz="2400" b="1" dirty="0" smtClean="0">
                <a:solidFill>
                  <a:schemeClr val="bg1"/>
                </a:solidFill>
              </a:rPr>
              <a:t>–</a:t>
            </a:r>
            <a:r>
              <a:rPr lang="pt-BR" sz="2400" dirty="0" smtClean="0">
                <a:solidFill>
                  <a:schemeClr val="bg1"/>
                </a:solidFill>
              </a:rPr>
              <a:t> Pres. Jair Bolsonaro </a:t>
            </a:r>
            <a:r>
              <a:rPr lang="pt-BR" sz="2400" dirty="0">
                <a:solidFill>
                  <a:schemeClr val="bg1"/>
                </a:solidFill>
              </a:rPr>
              <a:t>pede a limitação da alíquota do tributo à prevista para as operações em geral. </a:t>
            </a:r>
            <a:r>
              <a:rPr lang="pt-BR" sz="2400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endParaRPr lang="pt-BR" sz="2400" dirty="0" smtClean="0">
              <a:solidFill>
                <a:schemeClr val="bg1"/>
              </a:solidFill>
            </a:endParaRPr>
          </a:p>
          <a:p>
            <a:pPr algn="just"/>
            <a:r>
              <a:rPr lang="pt-BR" sz="2400" b="1" dirty="0" smtClean="0">
                <a:solidFill>
                  <a:srgbClr val="FFC000"/>
                </a:solidFill>
              </a:rPr>
              <a:t>ADI 7191 </a:t>
            </a:r>
            <a:r>
              <a:rPr lang="pt-BR" sz="2400" b="1" dirty="0" smtClean="0">
                <a:solidFill>
                  <a:schemeClr val="bg1"/>
                </a:solidFill>
              </a:rPr>
              <a:t>-</a:t>
            </a:r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sz="2400" dirty="0">
                <a:solidFill>
                  <a:schemeClr val="bg1"/>
                </a:solidFill>
              </a:rPr>
              <a:t>11 estados questionam </a:t>
            </a:r>
            <a:r>
              <a:rPr lang="pt-BR" sz="2400" dirty="0" smtClean="0">
                <a:solidFill>
                  <a:schemeClr val="bg1"/>
                </a:solidFill>
              </a:rPr>
              <a:t>novas regras do ICMS.</a:t>
            </a:r>
            <a:endParaRPr lang="pt-BR" sz="2400" dirty="0">
              <a:solidFill>
                <a:schemeClr val="bg1"/>
              </a:solidFill>
            </a:endParaRPr>
          </a:p>
          <a:p>
            <a:endParaRPr lang="pt-BR" sz="2400" b="1" dirty="0" smtClean="0">
              <a:solidFill>
                <a:srgbClr val="FF99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3157749" y="906716"/>
            <a:ext cx="0" cy="5271911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3692189" y="5053823"/>
            <a:ext cx="6005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  <a:r>
              <a:rPr lang="pt-BR" sz="20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elator </a:t>
            </a:r>
            <a:r>
              <a:rPr lang="pt-BR" sz="2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das </a:t>
            </a:r>
            <a:r>
              <a:rPr lang="pt-BR" sz="20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ações e pela instituição de comissão especial para o tema, ministro </a:t>
            </a:r>
            <a:r>
              <a:rPr lang="pt-BR" sz="2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Gilmar </a:t>
            </a:r>
            <a:r>
              <a:rPr lang="pt-BR" sz="20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Mendes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10324" r="12287"/>
          <a:stretch/>
        </p:blipFill>
        <p:spPr>
          <a:xfrm>
            <a:off x="9697941" y="4336759"/>
            <a:ext cx="1674565" cy="143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5224" y="5647450"/>
            <a:ext cx="1502540" cy="10623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126700" y="2799373"/>
            <a:ext cx="2303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99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EFEITOS STF</a:t>
            </a:r>
            <a:endParaRPr lang="pt-BR" sz="3600" b="1" dirty="0">
              <a:solidFill>
                <a:srgbClr val="FF99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756303" y="1492466"/>
            <a:ext cx="90868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Instituída para </a:t>
            </a:r>
            <a:r>
              <a:rPr lang="pt-BR" sz="2400" dirty="0">
                <a:solidFill>
                  <a:schemeClr val="bg1"/>
                </a:solidFill>
              </a:rPr>
              <a:t>buscar um acordo </a:t>
            </a:r>
            <a:r>
              <a:rPr lang="pt-BR" sz="2400" dirty="0" smtClean="0">
                <a:solidFill>
                  <a:schemeClr val="bg1"/>
                </a:solidFill>
              </a:rPr>
              <a:t>entre União e estados. </a:t>
            </a:r>
            <a:br>
              <a:rPr lang="pt-BR" sz="2400" dirty="0" smtClean="0">
                <a:solidFill>
                  <a:schemeClr val="bg1"/>
                </a:solidFill>
              </a:rPr>
            </a:br>
            <a:r>
              <a:rPr lang="pt-BR" sz="2400" dirty="0" smtClean="0">
                <a:solidFill>
                  <a:schemeClr val="bg1"/>
                </a:solidFill>
              </a:rPr>
              <a:t>FNP e CNM ta</a:t>
            </a:r>
            <a:r>
              <a:rPr lang="pt-BR" sz="2400" dirty="0" smtClean="0">
                <a:solidFill>
                  <a:schemeClr val="bg1"/>
                </a:solidFill>
              </a:rPr>
              <a:t>mbém participam. </a:t>
            </a:r>
            <a:endParaRPr lang="pt-BR" sz="2400" dirty="0" smtClean="0">
              <a:solidFill>
                <a:schemeClr val="bg1"/>
              </a:solidFill>
            </a:endParaRPr>
          </a:p>
          <a:p>
            <a:endParaRPr lang="pt-BR" sz="2400" dirty="0" smtClean="0">
              <a:solidFill>
                <a:srgbClr val="FF9900"/>
              </a:solidFill>
            </a:endParaRPr>
          </a:p>
          <a:p>
            <a:r>
              <a:rPr lang="pt-BR" sz="2400" dirty="0" smtClean="0">
                <a:solidFill>
                  <a:srgbClr val="FF9900"/>
                </a:solidFill>
              </a:rPr>
              <a:t>Objetivo: </a:t>
            </a:r>
            <a:r>
              <a:rPr lang="pt-BR" sz="2400" dirty="0">
                <a:solidFill>
                  <a:schemeClr val="bg1"/>
                </a:solidFill>
              </a:rPr>
              <a:t>apresentar propostas de solução para o impasse federativo nas duas ações e, eventualmente, em outras demandas em curso no </a:t>
            </a:r>
            <a:r>
              <a:rPr lang="pt-BR" sz="2400" dirty="0" smtClean="0">
                <a:solidFill>
                  <a:schemeClr val="bg1"/>
                </a:solidFill>
              </a:rPr>
              <a:t>STF</a:t>
            </a:r>
            <a:r>
              <a:rPr lang="pt-BR" sz="2400" dirty="0">
                <a:solidFill>
                  <a:schemeClr val="bg1"/>
                </a:solidFill>
              </a:rPr>
              <a:t>.</a:t>
            </a:r>
            <a:r>
              <a:rPr lang="pt-BR" sz="2400" dirty="0" smtClean="0">
                <a:solidFill>
                  <a:schemeClr val="bg1"/>
                </a:solidFill>
              </a:rPr>
              <a:t>  </a:t>
            </a:r>
            <a:endParaRPr lang="pt-BR" sz="2400" dirty="0">
              <a:solidFill>
                <a:schemeClr val="bg1"/>
              </a:solidFill>
            </a:endParaRPr>
          </a:p>
          <a:p>
            <a:endParaRPr lang="pt-BR" sz="2400" b="1" dirty="0" smtClean="0">
              <a:solidFill>
                <a:srgbClr val="FF99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pt-BR" sz="2400" b="1" dirty="0">
              <a:solidFill>
                <a:srgbClr val="FF99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pt-BR" sz="2400" b="1" dirty="0" smtClean="0">
                <a:solidFill>
                  <a:srgbClr val="FF99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Reuniões: </a:t>
            </a:r>
            <a:r>
              <a:rPr lang="pt-BR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02/08 – primeira reunião (virtual)</a:t>
            </a:r>
          </a:p>
          <a:p>
            <a:r>
              <a:rPr lang="pt-BR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        16/08 – segunda reunião (presencial). 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2430636" y="906716"/>
            <a:ext cx="0" cy="5271911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2756303" y="906716"/>
            <a:ext cx="5840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FFC000"/>
                </a:solidFill>
              </a:rPr>
              <a:t>COMISSÃO ESPECIAL ICMS </a:t>
            </a:r>
          </a:p>
        </p:txBody>
      </p:sp>
    </p:spTree>
    <p:extLst>
      <p:ext uri="{BB962C8B-B14F-4D97-AF65-F5344CB8AC3E}">
        <p14:creationId xmlns:p14="http://schemas.microsoft.com/office/powerpoint/2010/main" val="34603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Íon">
  <a:themeElements>
    <a:clrScheme name="Azul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13996</TotalTime>
  <Words>524</Words>
  <Application>Microsoft Office PowerPoint</Application>
  <PresentationFormat>Widescreen</PresentationFormat>
  <Paragraphs>100</Paragraphs>
  <Slides>13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Arial</vt:lpstr>
      <vt:lpstr>Century Gothic</vt:lpstr>
      <vt:lpstr>Segoe UI Semibold</vt:lpstr>
      <vt:lpstr>Noto Sans Symbols</vt:lpstr>
      <vt:lpstr>Calibri</vt:lpstr>
      <vt:lpstr>Open Sans</vt:lpstr>
      <vt:lpstr>Times New Roman</vt:lpstr>
      <vt:lpstr>Íon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Paula</dc:creator>
  <cp:lastModifiedBy>Gilberto Perre</cp:lastModifiedBy>
  <cp:revision>176</cp:revision>
  <dcterms:modified xsi:type="dcterms:W3CDTF">2022-08-05T11:59:12Z</dcterms:modified>
</cp:coreProperties>
</file>