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embeddedFontLst>
    <p:embeddedFont>
      <p:font typeface="Barlow" panose="00000500000000000000" pitchFamily="2" charset="0"/>
      <p:regular r:id="rId18"/>
      <p:bold r:id="rId19"/>
      <p:italic r:id="rId20"/>
      <p:boldItalic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6414"/>
    <a:srgbClr val="5579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20" d="100"/>
          <a:sy n="120" d="100"/>
        </p:scale>
        <p:origin x="1266" y="2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1029f26ae54_1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1029f26ae54_1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fbfd538851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fbfd538851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fbfd538851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fbfd538851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fbfd538851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fbfd538851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fbfd538851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fbfd538851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029f26ae54_1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029f26ae54_1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029f26ae54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029f26ae54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fbfd53885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fbfd53885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029f26ae54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029f26ae54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29f26ae54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029f26ae54_1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fbfd538851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fbfd538851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fc6537c468_3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fc6537c468_3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fc6537c468_3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fc6537c468_3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86640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fbfd538851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fbfd538851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3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49382"/>
            <a:ext cx="9829798" cy="688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46464" y="1356420"/>
            <a:ext cx="7477066" cy="3331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21"/>
          <p:cNvPicPr preferRelativeResize="0"/>
          <p:nvPr/>
        </p:nvPicPr>
        <p:blipFill rotWithShape="1">
          <a:blip r:embed="rId3">
            <a:alphaModFix/>
          </a:blip>
          <a:srcRect t="5084" r="16471" b="32675"/>
          <a:stretch/>
        </p:blipFill>
        <p:spPr>
          <a:xfrm>
            <a:off x="2436350" y="0"/>
            <a:ext cx="673087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1"/>
          <p:cNvSpPr txBox="1">
            <a:spLocks noGrp="1"/>
          </p:cNvSpPr>
          <p:nvPr>
            <p:ph type="title"/>
          </p:nvPr>
        </p:nvSpPr>
        <p:spPr>
          <a:xfrm>
            <a:off x="92338" y="656100"/>
            <a:ext cx="2863800" cy="277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Contratação </a:t>
            </a:r>
            <a:br>
              <a:rPr lang="en" sz="2600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</a:br>
            <a:r>
              <a:rPr lang="en" sz="2600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de inovação</a:t>
            </a:r>
            <a:endParaRPr sz="2600"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e tecnologia</a:t>
            </a:r>
            <a:endParaRPr sz="2600"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</p:txBody>
      </p:sp>
      <p:sp>
        <p:nvSpPr>
          <p:cNvPr id="128" name="Google Shape;128;p21"/>
          <p:cNvSpPr txBox="1">
            <a:spLocks noGrp="1"/>
          </p:cNvSpPr>
          <p:nvPr>
            <p:ph type="body" idx="1"/>
          </p:nvPr>
        </p:nvSpPr>
        <p:spPr>
          <a:xfrm>
            <a:off x="3521524" y="818079"/>
            <a:ext cx="5359239" cy="33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5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O Conectar irá operar como um hub para viabilizar a contratação de </a:t>
            </a:r>
            <a:r>
              <a:rPr lang="en" sz="175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novas tecnologias e novas modelagens</a:t>
            </a:r>
            <a:r>
              <a:rPr lang="en" sz="175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para as compras públicas.</a:t>
            </a:r>
            <a:br>
              <a:rPr lang="en" sz="175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</a:br>
            <a:endParaRPr sz="175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5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Em tratativas para execução de projeto piloto com o </a:t>
            </a:r>
            <a:r>
              <a:rPr lang="en" sz="175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Hospital Albert Einstein </a:t>
            </a:r>
            <a:r>
              <a:rPr lang="en" sz="175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tem foco na </a:t>
            </a:r>
            <a:r>
              <a:rPr lang="en" sz="175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telemedicina </a:t>
            </a:r>
            <a:r>
              <a:rPr lang="en" sz="175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e nos modelos de atendimento remoto.</a:t>
            </a:r>
            <a:endParaRPr sz="175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75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  <p:sp>
        <p:nvSpPr>
          <p:cNvPr id="129" name="Google Shape;129;p21"/>
          <p:cNvSpPr txBox="1"/>
          <p:nvPr/>
        </p:nvSpPr>
        <p:spPr>
          <a:xfrm>
            <a:off x="612125" y="3553700"/>
            <a:ext cx="3417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>
            <a:spLocks noGrp="1"/>
          </p:cNvSpPr>
          <p:nvPr>
            <p:ph type="title"/>
          </p:nvPr>
        </p:nvSpPr>
        <p:spPr>
          <a:xfrm>
            <a:off x="627436" y="443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Doações privadas</a:t>
            </a: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</p:txBody>
      </p:sp>
      <p:sp>
        <p:nvSpPr>
          <p:cNvPr id="135" name="Google Shape;135;p22"/>
          <p:cNvSpPr txBox="1">
            <a:spLocks noGrp="1"/>
          </p:cNvSpPr>
          <p:nvPr>
            <p:ph type="body" idx="1"/>
          </p:nvPr>
        </p:nvSpPr>
        <p:spPr>
          <a:xfrm>
            <a:off x="643985" y="1235314"/>
            <a:ext cx="6298154" cy="256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O Conectar também estabelece </a:t>
            </a:r>
            <a:r>
              <a:rPr lang="en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via administrativa segura para doações da iniciativa privada </a:t>
            </a: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que beneficiam todos os municípios consorciados.</a:t>
            </a: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Mais de R$ 4 milhões em parcerias com a Natura, o iFood, </a:t>
            </a: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que serão</a:t>
            </a:r>
            <a:r>
              <a:rPr lang="en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aplicados diretamente nas compras</a:t>
            </a: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, </a:t>
            </a: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refletindo em descontos na aquisição dos consorciados.</a:t>
            </a: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  <p:pic>
        <p:nvPicPr>
          <p:cNvPr id="136" name="Google Shape;13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161" y="947350"/>
            <a:ext cx="6372750" cy="2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2"/>
          <p:cNvPicPr preferRelativeResize="0"/>
          <p:nvPr/>
        </p:nvPicPr>
        <p:blipFill rotWithShape="1">
          <a:blip r:embed="rId4">
            <a:alphaModFix/>
          </a:blip>
          <a:srcRect r="15590"/>
          <a:stretch/>
        </p:blipFill>
        <p:spPr>
          <a:xfrm>
            <a:off x="1829776" y="4107678"/>
            <a:ext cx="3395150" cy="61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2"/>
          <p:cNvPicPr preferRelativeResize="0"/>
          <p:nvPr/>
        </p:nvPicPr>
        <p:blipFill rotWithShape="1">
          <a:blip r:embed="rId5">
            <a:alphaModFix/>
          </a:blip>
          <a:srcRect l="19244" t="1494" r="1931" b="1436"/>
          <a:stretch/>
        </p:blipFill>
        <p:spPr>
          <a:xfrm>
            <a:off x="6855324" y="0"/>
            <a:ext cx="396394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2"/>
          <p:cNvSpPr/>
          <p:nvPr/>
        </p:nvSpPr>
        <p:spPr>
          <a:xfrm>
            <a:off x="2849201" y="4021703"/>
            <a:ext cx="1595400" cy="8454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0" name="Google Shape;140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94451" y="4188028"/>
            <a:ext cx="1514475" cy="5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>
            <a:spLocks noGrp="1"/>
          </p:cNvSpPr>
          <p:nvPr>
            <p:ph type="body" idx="1"/>
          </p:nvPr>
        </p:nvSpPr>
        <p:spPr>
          <a:xfrm>
            <a:off x="723701" y="1113750"/>
            <a:ext cx="5266203" cy="29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Instância consultiva para </a:t>
            </a:r>
            <a:r>
              <a:rPr lang="en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subsidiar decisões </a:t>
            </a:r>
            <a:r>
              <a:rPr lang="en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buscando os </a:t>
            </a:r>
            <a:r>
              <a:rPr lang="en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melhores princípios e bases científicas</a:t>
            </a:r>
            <a:r>
              <a:rPr lang="en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para guiar a atuação do Consórcio.</a:t>
            </a:r>
            <a:endParaRPr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Composto por </a:t>
            </a:r>
            <a:r>
              <a:rPr lang="en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cientistas, médicos, sanitarias e ex-gestores renomados</a:t>
            </a:r>
            <a:r>
              <a:rPr lang="en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, com vasta experiência na área da saúde.</a:t>
            </a:r>
            <a:endParaRPr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  <p:pic>
        <p:nvPicPr>
          <p:cNvPr id="146" name="Google Shape;14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1081" y="873425"/>
            <a:ext cx="5992125" cy="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673250" y="328275"/>
            <a:ext cx="7580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00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Governança: Conselho Científico</a:t>
            </a:r>
            <a:endParaRPr sz="2400"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400"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</p:txBody>
      </p:sp>
      <p:pic>
        <p:nvPicPr>
          <p:cNvPr id="148" name="Google Shape;14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89904" y="1434375"/>
            <a:ext cx="2880399" cy="2950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4"/>
          <p:cNvSpPr txBox="1">
            <a:spLocks noGrp="1"/>
          </p:cNvSpPr>
          <p:nvPr>
            <p:ph type="body" idx="1"/>
          </p:nvPr>
        </p:nvSpPr>
        <p:spPr>
          <a:xfrm>
            <a:off x="-82957" y="853100"/>
            <a:ext cx="312403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Conselho Científico</a:t>
            </a:r>
            <a:endParaRPr sz="16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  <p:pic>
        <p:nvPicPr>
          <p:cNvPr id="154" name="Google Shape;15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980" y="838449"/>
            <a:ext cx="7530249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4"/>
          <p:cNvSpPr txBox="1">
            <a:spLocks noGrp="1"/>
          </p:cNvSpPr>
          <p:nvPr>
            <p:ph type="title"/>
          </p:nvPr>
        </p:nvSpPr>
        <p:spPr>
          <a:xfrm>
            <a:off x="218815" y="343652"/>
            <a:ext cx="783702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Apoio de novas estruturas de Governança</a:t>
            </a: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B851E866-62DF-4D9C-8A49-B09CDA49F582}"/>
              </a:ext>
            </a:extLst>
          </p:cNvPr>
          <p:cNvSpPr txBox="1"/>
          <p:nvPr/>
        </p:nvSpPr>
        <p:spPr>
          <a:xfrm>
            <a:off x="640733" y="2610754"/>
            <a:ext cx="2462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Gonzalo Vecina</a:t>
            </a:r>
          </a:p>
        </p:txBody>
      </p:sp>
      <p:pic>
        <p:nvPicPr>
          <p:cNvPr id="19" name="Imagem 18" descr="Rosto de homem com óculos de grau&#10;&#10;Descrição gerada automaticamente">
            <a:extLst>
              <a:ext uri="{FF2B5EF4-FFF2-40B4-BE49-F238E27FC236}">
                <a16:creationId xmlns:a16="http://schemas.microsoft.com/office/drawing/2014/main" id="{F5F7444B-8FA9-4C97-9158-E220801634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734" y="1369804"/>
            <a:ext cx="1240950" cy="1240950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DED38E2C-567D-4692-8560-8009C6F3EE40}"/>
              </a:ext>
            </a:extLst>
          </p:cNvPr>
          <p:cNvSpPr txBox="1"/>
          <p:nvPr/>
        </p:nvSpPr>
        <p:spPr>
          <a:xfrm>
            <a:off x="3246202" y="2610754"/>
            <a:ext cx="2651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Carla Domingues</a:t>
            </a:r>
          </a:p>
        </p:txBody>
      </p:sp>
      <p:pic>
        <p:nvPicPr>
          <p:cNvPr id="21" name="Imagem 20" descr="Menina com cabelo azul&#10;&#10;Descrição gerada automaticamente com confiança média">
            <a:extLst>
              <a:ext uri="{FF2B5EF4-FFF2-40B4-BE49-F238E27FC236}">
                <a16:creationId xmlns:a16="http://schemas.microsoft.com/office/drawing/2014/main" id="{90DE3050-B055-4895-A9FE-2F14DDE0E6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047" y="1369804"/>
            <a:ext cx="1240950" cy="1240950"/>
          </a:xfrm>
          <a:prstGeom prst="rect">
            <a:avLst/>
          </a:prstGeom>
        </p:spPr>
      </p:pic>
      <p:pic>
        <p:nvPicPr>
          <p:cNvPr id="22" name="Imagem 21" descr="Foto editada de homem sorrindo&#10;&#10;Descrição gerada automaticamente">
            <a:extLst>
              <a:ext uri="{FF2B5EF4-FFF2-40B4-BE49-F238E27FC236}">
                <a16:creationId xmlns:a16="http://schemas.microsoft.com/office/drawing/2014/main" id="{6E5F6E13-4310-4D68-83EA-13412430F7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771" y="1391165"/>
            <a:ext cx="1240950" cy="1240950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086AE871-9A0D-46FE-958F-C2130AAD341D}"/>
              </a:ext>
            </a:extLst>
          </p:cNvPr>
          <p:cNvSpPr txBox="1"/>
          <p:nvPr/>
        </p:nvSpPr>
        <p:spPr>
          <a:xfrm>
            <a:off x="5788676" y="2610754"/>
            <a:ext cx="3140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José Gomes Temporão</a:t>
            </a:r>
          </a:p>
        </p:txBody>
      </p:sp>
      <p:pic>
        <p:nvPicPr>
          <p:cNvPr id="24" name="Imagem 23" descr="Mulher com óculos de grau&#10;&#10;Descrição gerada automaticamente">
            <a:extLst>
              <a:ext uri="{FF2B5EF4-FFF2-40B4-BE49-F238E27FC236}">
                <a16:creationId xmlns:a16="http://schemas.microsoft.com/office/drawing/2014/main" id="{8F0A4C90-F4E2-49E8-B327-E7161C55CA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255" y="3076797"/>
            <a:ext cx="1328807" cy="1328807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7CA9E36A-2E5C-495E-A6E9-13FC535F9AB1}"/>
              </a:ext>
            </a:extLst>
          </p:cNvPr>
          <p:cNvSpPr txBox="1"/>
          <p:nvPr/>
        </p:nvSpPr>
        <p:spPr>
          <a:xfrm>
            <a:off x="640733" y="4502413"/>
            <a:ext cx="2462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Márcia Castro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9B1E3921-063D-4F23-A311-E624E0C28958}"/>
              </a:ext>
            </a:extLst>
          </p:cNvPr>
          <p:cNvSpPr txBox="1"/>
          <p:nvPr/>
        </p:nvSpPr>
        <p:spPr>
          <a:xfrm>
            <a:off x="3246202" y="4502413"/>
            <a:ext cx="2651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Jaqueline Goes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A898D3E5-E533-4007-9649-86AB4814C665}"/>
              </a:ext>
            </a:extLst>
          </p:cNvPr>
          <p:cNvSpPr txBox="1"/>
          <p:nvPr/>
        </p:nvSpPr>
        <p:spPr>
          <a:xfrm>
            <a:off x="5788676" y="4502413"/>
            <a:ext cx="3140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CONASEMS</a:t>
            </a:r>
          </a:p>
        </p:txBody>
      </p:sp>
      <p:pic>
        <p:nvPicPr>
          <p:cNvPr id="28" name="Imagem 27" descr="Homem de camisa branca sorrindo&#10;&#10;Descrição gerada automaticamente com confiança média">
            <a:extLst>
              <a:ext uri="{FF2B5EF4-FFF2-40B4-BE49-F238E27FC236}">
                <a16:creationId xmlns:a16="http://schemas.microsoft.com/office/drawing/2014/main" id="{10016EEE-4C2E-4E6E-8343-6A32F04B9A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118" y="3070734"/>
            <a:ext cx="1328807" cy="1328807"/>
          </a:xfrm>
          <a:prstGeom prst="rect">
            <a:avLst/>
          </a:prstGeom>
        </p:spPr>
      </p:pic>
      <p:pic>
        <p:nvPicPr>
          <p:cNvPr id="29" name="Imagem 28" descr="Logotipo, nome da empresa&#10;&#10;Descrição gerada automaticamente">
            <a:extLst>
              <a:ext uri="{FF2B5EF4-FFF2-40B4-BE49-F238E27FC236}">
                <a16:creationId xmlns:a16="http://schemas.microsoft.com/office/drawing/2014/main" id="{19782D7A-B4C3-4911-8920-EA4EB12626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17" y="3007794"/>
            <a:ext cx="1521096" cy="153818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5"/>
          <p:cNvSpPr txBox="1">
            <a:spLocks noGrp="1"/>
          </p:cNvSpPr>
          <p:nvPr>
            <p:ph type="title"/>
          </p:nvPr>
        </p:nvSpPr>
        <p:spPr>
          <a:xfrm>
            <a:off x="316660" y="564894"/>
            <a:ext cx="7236875" cy="14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65" b="1" dirty="0">
                <a:solidFill>
                  <a:srgbClr val="557978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Conectar e os caminhos da saúde</a:t>
            </a:r>
            <a:endParaRPr sz="2565" b="1" dirty="0">
              <a:solidFill>
                <a:srgbClr val="557978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520" dirty="0">
              <a:solidFill>
                <a:srgbClr val="557978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</p:txBody>
      </p:sp>
      <p:sp>
        <p:nvSpPr>
          <p:cNvPr id="163" name="Google Shape;163;p25"/>
          <p:cNvSpPr txBox="1">
            <a:spLocks noGrp="1"/>
          </p:cNvSpPr>
          <p:nvPr>
            <p:ph type="body" idx="1"/>
          </p:nvPr>
        </p:nvSpPr>
        <p:spPr>
          <a:xfrm>
            <a:off x="316660" y="1276794"/>
            <a:ext cx="10330136" cy="356879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557978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1. </a:t>
            </a:r>
            <a:r>
              <a:rPr lang="en" dirty="0">
                <a:solidFill>
                  <a:srgbClr val="557978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Desafios da saúde no centro do debate público</a:t>
            </a:r>
            <a:br>
              <a:rPr lang="en" dirty="0">
                <a:solidFill>
                  <a:srgbClr val="557978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</a:br>
            <a:r>
              <a:rPr lang="en" b="1" dirty="0">
                <a:solidFill>
                  <a:srgbClr val="557978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2. </a:t>
            </a:r>
            <a:r>
              <a:rPr lang="en" dirty="0">
                <a:solidFill>
                  <a:srgbClr val="557978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Representativa das cidades nas pautas nacionais</a:t>
            </a:r>
            <a:br>
              <a:rPr lang="en" dirty="0">
                <a:solidFill>
                  <a:srgbClr val="557978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</a:br>
            <a:r>
              <a:rPr lang="en" b="1" dirty="0">
                <a:solidFill>
                  <a:srgbClr val="557978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3. </a:t>
            </a:r>
            <a:r>
              <a:rPr lang="en" dirty="0">
                <a:solidFill>
                  <a:srgbClr val="557978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Baixo investimento x alto potencial de economia</a:t>
            </a:r>
            <a:br>
              <a:rPr lang="en" dirty="0">
                <a:solidFill>
                  <a:srgbClr val="557978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</a:br>
            <a:r>
              <a:rPr lang="en" b="1" dirty="0">
                <a:solidFill>
                  <a:srgbClr val="557978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4. </a:t>
            </a:r>
            <a:r>
              <a:rPr lang="en" dirty="0">
                <a:solidFill>
                  <a:srgbClr val="557978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Via administrativa para o recebimento de recursos privados</a:t>
            </a:r>
            <a:endParaRPr dirty="0">
              <a:solidFill>
                <a:srgbClr val="557978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557978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5.</a:t>
            </a:r>
            <a:r>
              <a:rPr lang="en" dirty="0">
                <a:solidFill>
                  <a:srgbClr val="557978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Contratação aquisição de tecnologia e serviços de telemedicina</a:t>
            </a:r>
            <a:endParaRPr dirty="0">
              <a:solidFill>
                <a:srgbClr val="557978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557978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557978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b="1" dirty="0">
              <a:solidFill>
                <a:srgbClr val="557978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dirty="0">
              <a:solidFill>
                <a:srgbClr val="557978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/>
          <p:nvPr/>
        </p:nvSpPr>
        <p:spPr>
          <a:xfrm>
            <a:off x="-419100" y="-209550"/>
            <a:ext cx="9810900" cy="5600700"/>
          </a:xfrm>
          <a:prstGeom prst="rect">
            <a:avLst/>
          </a:prstGeom>
          <a:solidFill>
            <a:srgbClr val="367F7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9" name="Google Shape;16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3005" y="3584225"/>
            <a:ext cx="257175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0812" y="2783825"/>
            <a:ext cx="2971802" cy="2101149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6"/>
          <p:cNvSpPr txBox="1">
            <a:spLocks noGrp="1"/>
          </p:cNvSpPr>
          <p:nvPr>
            <p:ph type="body" idx="1"/>
          </p:nvPr>
        </p:nvSpPr>
        <p:spPr>
          <a:xfrm>
            <a:off x="1123300" y="1033350"/>
            <a:ext cx="6259500" cy="33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5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OBRIGADO!</a:t>
            </a:r>
            <a:endParaRPr sz="365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45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750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Contamos com cada um de vocês nesta importante missão de construir um Brasil com mais saúde!</a:t>
            </a:r>
            <a:endParaRPr sz="1750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750" dirty="0">
              <a:solidFill>
                <a:schemeClr val="lt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730800" y="443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Inovação na gestão de saúde</a:t>
            </a: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771525" y="1277025"/>
            <a:ext cx="5566930" cy="37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Vacina contra a Covid-19 impulsionou mobilização liderada pela FNP por uma </a:t>
            </a:r>
            <a:r>
              <a:rPr lang="en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representação executiva nacional na saúde.</a:t>
            </a:r>
            <a:endParaRPr sz="16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Em março de 2021, é criada a autarquia pública  representando anseio antigo e esforço coordenado de Prefeitas e Prefeitos.</a:t>
            </a: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Com os avanços da imunização, a entidade </a:t>
            </a:r>
            <a:r>
              <a:rPr lang="en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amplia olhares e busca novas soluções</a:t>
            </a: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</a:t>
            </a:r>
            <a:r>
              <a:rPr lang="en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para os desafios na gestão da saúde pública. </a:t>
            </a: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</a:t>
            </a: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525" y="1016325"/>
            <a:ext cx="6372750" cy="2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 rotWithShape="1">
          <a:blip r:embed="rId4">
            <a:alphaModFix/>
          </a:blip>
          <a:srcRect l="36310" r="45028"/>
          <a:stretch/>
        </p:blipFill>
        <p:spPr>
          <a:xfrm>
            <a:off x="7042377" y="0"/>
            <a:ext cx="210855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458025" y="163800"/>
            <a:ext cx="3191100" cy="26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1" dirty="0">
                <a:solidFill>
                  <a:srgbClr val="557978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Dimensão</a:t>
            </a:r>
            <a:r>
              <a:rPr lang="en" sz="3100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 nacional</a:t>
            </a:r>
            <a:endParaRPr sz="3100"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  <p:pic>
        <p:nvPicPr>
          <p:cNvPr id="69" name="Google Shape;69;p15"/>
          <p:cNvPicPr preferRelativeResize="0"/>
          <p:nvPr/>
        </p:nvPicPr>
        <p:blipFill rotWithShape="1">
          <a:blip r:embed="rId3">
            <a:alphaModFix/>
          </a:blip>
          <a:srcRect t="17566" r="29927" b="14765"/>
          <a:stretch/>
        </p:blipFill>
        <p:spPr>
          <a:xfrm>
            <a:off x="3865133" y="11400"/>
            <a:ext cx="534247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516133" y="3833946"/>
            <a:ext cx="3074884" cy="12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Região Sudeste - </a:t>
            </a:r>
            <a:r>
              <a:rPr lang="en" sz="12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891 </a:t>
            </a:r>
            <a:r>
              <a:rPr lang="en" sz="12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cidades</a:t>
            </a:r>
            <a:endParaRPr sz="12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Região Nordeste – </a:t>
            </a:r>
            <a:r>
              <a:rPr lang="en" sz="12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599 </a:t>
            </a:r>
            <a:r>
              <a:rPr lang="en" sz="12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cidades</a:t>
            </a:r>
            <a:endParaRPr sz="12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Região Sul – </a:t>
            </a:r>
            <a:r>
              <a:rPr lang="en" sz="12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357 </a:t>
            </a:r>
            <a:r>
              <a:rPr lang="en" sz="12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cidades</a:t>
            </a:r>
            <a:endParaRPr sz="1200" dirty="0"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1975" y="-64812"/>
            <a:ext cx="4025825" cy="402582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7774883" y="2703478"/>
            <a:ext cx="1407216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Sudeste</a:t>
            </a:r>
            <a:endParaRPr sz="18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44%</a:t>
            </a:r>
            <a:endParaRPr sz="6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4743531" y="388351"/>
            <a:ext cx="30000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Norte</a:t>
            </a:r>
            <a:br>
              <a:rPr lang="en" sz="18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</a:br>
            <a:r>
              <a:rPr lang="en" sz="18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4%</a:t>
            </a:r>
            <a:endParaRPr sz="6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7498747" y="101789"/>
            <a:ext cx="1683351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Nordeste</a:t>
            </a:r>
            <a:endParaRPr sz="18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30%</a:t>
            </a:r>
            <a:endParaRPr sz="18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4703650" y="1907149"/>
            <a:ext cx="2138536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Centro-Oeste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4%</a:t>
            </a:r>
            <a:endParaRPr sz="18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458955" y="1433157"/>
            <a:ext cx="3966316" cy="2425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O Conectar se consolida como o </a:t>
            </a:r>
            <a:b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</a:b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maior consórcio público de saúde </a:t>
            </a:r>
            <a:b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</a:b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do país.</a:t>
            </a: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2 mil cidades </a:t>
            </a:r>
            <a:endParaRPr sz="16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150 milhões de brasileiros</a:t>
            </a:r>
            <a:endParaRPr sz="16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65% do território nacional</a:t>
            </a:r>
            <a:endParaRPr sz="16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8" name="Google Shape;78;p15"/>
          <p:cNvSpPr txBox="1"/>
          <p:nvPr/>
        </p:nvSpPr>
        <p:spPr>
          <a:xfrm>
            <a:off x="3246221" y="3736753"/>
            <a:ext cx="2958759" cy="1086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" sz="12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</a:br>
            <a:r>
              <a:rPr lang="en" sz="12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Região Centro-Oeste – </a:t>
            </a:r>
            <a:r>
              <a:rPr lang="en" sz="12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85 </a:t>
            </a:r>
            <a:r>
              <a:rPr lang="en" sz="12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cidades</a:t>
            </a:r>
            <a:endParaRPr sz="12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Região Norte – </a:t>
            </a:r>
            <a:r>
              <a:rPr lang="en" sz="12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75</a:t>
            </a:r>
            <a:r>
              <a:rPr lang="en" sz="12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cidades</a:t>
            </a:r>
            <a:endParaRPr sz="12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79" name="Google Shape;79;p15"/>
          <p:cNvCxnSpPr/>
          <p:nvPr/>
        </p:nvCxnSpPr>
        <p:spPr>
          <a:xfrm>
            <a:off x="3186751" y="4032279"/>
            <a:ext cx="0" cy="68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Google Shape;72;p15">
            <a:extLst>
              <a:ext uri="{FF2B5EF4-FFF2-40B4-BE49-F238E27FC236}">
                <a16:creationId xmlns:a16="http://schemas.microsoft.com/office/drawing/2014/main" id="{3EA452D0-22BB-4A62-B348-D9172FDD388E}"/>
              </a:ext>
            </a:extLst>
          </p:cNvPr>
          <p:cNvSpPr txBox="1"/>
          <p:nvPr/>
        </p:nvSpPr>
        <p:spPr>
          <a:xfrm>
            <a:off x="6842186" y="3569625"/>
            <a:ext cx="1407216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Sul</a:t>
            </a:r>
            <a:endParaRPr sz="18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chemeClr val="lt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18%</a:t>
            </a:r>
            <a:endParaRPr sz="600" b="1" dirty="0">
              <a:solidFill>
                <a:schemeClr val="lt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817650" y="1235527"/>
            <a:ext cx="4373100" cy="33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O Conectar cumpriu importante papel em  2021 na defesa da celeridade da imunização, mantendo agendas com o</a:t>
            </a:r>
            <a:r>
              <a:rPr lang="en" sz="1600" b="1" dirty="0">
                <a:solidFill>
                  <a:schemeClr val="dk1"/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Ministério da Saúde</a:t>
            </a:r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, </a:t>
            </a:r>
            <a:r>
              <a:rPr lang="en" sz="1600" b="1" dirty="0">
                <a:solidFill>
                  <a:schemeClr val="dk1"/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Organização Pan-Americana da Saúde</a:t>
            </a:r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(OPAS) e o </a:t>
            </a:r>
            <a:r>
              <a:rPr lang="en" sz="1600" b="1" dirty="0">
                <a:solidFill>
                  <a:schemeClr val="dk1"/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CONASEMS</a:t>
            </a:r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.</a:t>
            </a: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40000"/>
              </a:lnSpc>
              <a:spcBef>
                <a:spcPts val="1200"/>
              </a:spcBef>
              <a:spcAft>
                <a:spcPts val="1200"/>
              </a:spcAft>
              <a:buSzPts val="688"/>
              <a:buNone/>
            </a:pPr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Diálogos regionais já aconteceram com os </a:t>
            </a:r>
            <a:r>
              <a:rPr lang="en" sz="1600" b="1" dirty="0">
                <a:solidFill>
                  <a:schemeClr val="dk1"/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COSEMS </a:t>
            </a:r>
            <a:r>
              <a:rPr lang="en" sz="1600" dirty="0">
                <a:solidFill>
                  <a:schemeClr val="dk1"/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de 5 Estados: </a:t>
            </a:r>
            <a:r>
              <a:rPr lang="en" sz="1600" b="1" dirty="0">
                <a:solidFill>
                  <a:schemeClr val="dk1"/>
                </a:solidFill>
                <a:highlight>
                  <a:srgbClr val="FFFFFF"/>
                </a:highlight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Pará, Ceará, Paraíba, Mato Grosso e Bahia.</a:t>
            </a:r>
            <a:endParaRPr sz="1600" b="1" dirty="0">
              <a:solidFill>
                <a:schemeClr val="dk1"/>
              </a:solidFill>
              <a:highlight>
                <a:srgbClr val="FFFFFF"/>
              </a:highlight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0600" y="1219625"/>
            <a:ext cx="6372750" cy="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817650" y="202325"/>
            <a:ext cx="553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Protagonismo </a:t>
            </a:r>
            <a:endParaRPr sz="2720"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das cidades</a:t>
            </a:r>
            <a:endParaRPr sz="2720"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</p:txBody>
      </p:sp>
      <p:pic>
        <p:nvPicPr>
          <p:cNvPr id="87" name="Google Shape;87;p16"/>
          <p:cNvPicPr preferRelativeResize="0"/>
          <p:nvPr/>
        </p:nvPicPr>
        <p:blipFill rotWithShape="1">
          <a:blip r:embed="rId4">
            <a:alphaModFix/>
          </a:blip>
          <a:srcRect t="179" r="1068" b="-180"/>
          <a:stretch/>
        </p:blipFill>
        <p:spPr>
          <a:xfrm>
            <a:off x="5190750" y="9014"/>
            <a:ext cx="39864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3766875" y="4729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557978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Trabalho de estruturação</a:t>
            </a:r>
            <a:endParaRPr b="1" dirty="0">
              <a:solidFill>
                <a:srgbClr val="557978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</p:txBody>
      </p:sp>
      <p:sp>
        <p:nvSpPr>
          <p:cNvPr id="94" name="Google Shape;94;p17"/>
          <p:cNvSpPr txBox="1">
            <a:spLocks noGrp="1"/>
          </p:cNvSpPr>
          <p:nvPr>
            <p:ph type="body" idx="1"/>
          </p:nvPr>
        </p:nvSpPr>
        <p:spPr>
          <a:xfrm>
            <a:off x="3972676" y="1176116"/>
            <a:ext cx="4136421" cy="23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Buscamos </a:t>
            </a:r>
            <a:r>
              <a:rPr lang="en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estratégias eficientes</a:t>
            </a:r>
            <a:r>
              <a:rPr lang="en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</a:t>
            </a:r>
            <a:r>
              <a:rPr lang="en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para dar resposta à sobrecarga das redes de saúde</a:t>
            </a:r>
            <a:r>
              <a:rPr lang="en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e a</a:t>
            </a:r>
            <a:r>
              <a:rPr lang="en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escassez de recursos </a:t>
            </a:r>
            <a:r>
              <a:rPr lang="en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das prefeituras.</a:t>
            </a:r>
            <a:endParaRPr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  <p:sp>
        <p:nvSpPr>
          <p:cNvPr id="95" name="Google Shape;95;p17"/>
          <p:cNvSpPr txBox="1"/>
          <p:nvPr/>
        </p:nvSpPr>
        <p:spPr>
          <a:xfrm>
            <a:off x="3995702" y="2407416"/>
            <a:ext cx="4348200" cy="1034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COMPRA COMPARTILHADA DE INSUMOS E MEDICAMENTOS É CAMINHO PARA ECONOMIA</a:t>
            </a:r>
            <a:endParaRPr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6" name="Google Shape;96;p17"/>
          <p:cNvSpPr txBox="1">
            <a:spLocks noGrp="1"/>
          </p:cNvSpPr>
          <p:nvPr>
            <p:ph type="body" idx="1"/>
          </p:nvPr>
        </p:nvSpPr>
        <p:spPr>
          <a:xfrm>
            <a:off x="3995702" y="3313941"/>
            <a:ext cx="4233898" cy="23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16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PRÓXIMOS PASSOS</a:t>
            </a:r>
            <a:br>
              <a:rPr lang="en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</a:br>
            <a:r>
              <a:rPr lang="en" sz="1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Oferta de serviços com a promoção de contratação centralizada de tecnologia</a:t>
            </a:r>
            <a:endParaRPr sz="16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  <p:pic>
        <p:nvPicPr>
          <p:cNvPr id="97" name="Google Shape;97;p17"/>
          <p:cNvPicPr preferRelativeResize="0"/>
          <p:nvPr/>
        </p:nvPicPr>
        <p:blipFill rotWithShape="1">
          <a:blip r:embed="rId3">
            <a:alphaModFix/>
          </a:blip>
          <a:srcRect l="12124" r="30051"/>
          <a:stretch/>
        </p:blipFill>
        <p:spPr>
          <a:xfrm>
            <a:off x="0" y="0"/>
            <a:ext cx="29742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62;p14">
            <a:extLst>
              <a:ext uri="{FF2B5EF4-FFF2-40B4-BE49-F238E27FC236}">
                <a16:creationId xmlns:a16="http://schemas.microsoft.com/office/drawing/2014/main" id="{DFE478B5-E15B-414C-B964-38FC7A7E147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65107" y="1016325"/>
            <a:ext cx="6372750" cy="2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654600" y="367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Licitação de material </a:t>
            </a: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INSUMOS MÉDICO-HOSPITALARES</a:t>
            </a: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</p:txBody>
      </p:sp>
      <p:sp>
        <p:nvSpPr>
          <p:cNvPr id="103" name="Google Shape;103;p18"/>
          <p:cNvSpPr txBox="1">
            <a:spLocks noGrp="1"/>
          </p:cNvSpPr>
          <p:nvPr>
            <p:ph type="body" idx="1"/>
          </p:nvPr>
        </p:nvSpPr>
        <p:spPr>
          <a:xfrm>
            <a:off x="654600" y="1653125"/>
            <a:ext cx="7887539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A fase de captação de propostas foi encerrada com </a:t>
            </a:r>
            <a:b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</a:b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valores </a:t>
            </a:r>
            <a:r>
              <a:rPr lang="en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40% mais vantajosos </a:t>
            </a: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que a os preços de referência</a:t>
            </a: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Pesquisa com 600 municípios consorciados identificou itens em escassez: </a:t>
            </a:r>
            <a:r>
              <a:rPr lang="en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SERINGAS, AGULHAS, LUVAS, MÁSCARAS E AVENTAIS</a:t>
            </a:r>
            <a:endParaRPr sz="16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Consorciados poderão se beneficiar </a:t>
            </a:r>
            <a:r>
              <a:rPr lang="en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a partir de 29/11, segunda-feira</a:t>
            </a: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250" y="1281975"/>
            <a:ext cx="6372750" cy="2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06864" y="599975"/>
            <a:ext cx="1535275" cy="153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175" y="572700"/>
            <a:ext cx="6372750" cy="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9"/>
          <p:cNvSpPr txBox="1">
            <a:spLocks noGrp="1"/>
          </p:cNvSpPr>
          <p:nvPr>
            <p:ph type="title"/>
          </p:nvPr>
        </p:nvSpPr>
        <p:spPr>
          <a:xfrm>
            <a:off x="453274" y="68975"/>
            <a:ext cx="77836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Compra coletiva gerando economia</a:t>
            </a: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</p:txBody>
      </p:sp>
      <p:sp>
        <p:nvSpPr>
          <p:cNvPr id="113" name="Google Shape;113;p19"/>
          <p:cNvSpPr txBox="1"/>
          <p:nvPr/>
        </p:nvSpPr>
        <p:spPr>
          <a:xfrm>
            <a:off x="52541" y="4661878"/>
            <a:ext cx="9195368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1</a:t>
            </a:r>
            <a:r>
              <a:rPr lang="en" sz="1000" dirty="0"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  Preços homologados para os itens de ampla concorrência, diferindo dos itens exclusivos da cota ME/EPP apenas no caso das luvas.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 b="1" dirty="0"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2</a:t>
            </a:r>
            <a:r>
              <a:rPr lang="pt-BR" sz="1000" dirty="0"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  Os itens de luvas (P, M e G) da cota ME/EPP já estão em homologação para início de pedidos em 29/11/2021 com o preço de R$ 32,00.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77B2199-1FD9-4589-96DA-4E4A1642A5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9327" y="1038785"/>
            <a:ext cx="9144000" cy="306592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175" y="572700"/>
            <a:ext cx="6372750" cy="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9"/>
          <p:cNvSpPr txBox="1">
            <a:spLocks noGrp="1"/>
          </p:cNvSpPr>
          <p:nvPr>
            <p:ph type="title"/>
          </p:nvPr>
        </p:nvSpPr>
        <p:spPr>
          <a:xfrm>
            <a:off x="453274" y="68975"/>
            <a:ext cx="778367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Compra coletiva gerando economia</a:t>
            </a:r>
            <a:endParaRPr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</p:txBody>
      </p:sp>
      <p:sp>
        <p:nvSpPr>
          <p:cNvPr id="113" name="Google Shape;113;p19"/>
          <p:cNvSpPr txBox="1"/>
          <p:nvPr/>
        </p:nvSpPr>
        <p:spPr>
          <a:xfrm>
            <a:off x="52541" y="4661878"/>
            <a:ext cx="9195368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1</a:t>
            </a:r>
            <a:r>
              <a:rPr lang="en" sz="1000" dirty="0"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  Preços homologados para os itens de ampla concorrência, diferindo dos itens exclusivos da cota ME/EPP apenas no caso das luvas.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dirty="0"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2</a:t>
            </a:r>
            <a:r>
              <a:rPr lang="pt-BR" sz="1000" dirty="0"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  Os itens de luvas (P, M e G) da cota ME/EPP já estão em homologação para início de pedidos em 29/11/2021 com o preço de R$ 32,00.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FEE7775-046D-4981-A7C1-C070C0C54F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35172" y="92828"/>
            <a:ext cx="9144000" cy="47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6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>
            <a:spLocks noGrp="1"/>
          </p:cNvSpPr>
          <p:nvPr>
            <p:ph type="body" idx="1"/>
          </p:nvPr>
        </p:nvSpPr>
        <p:spPr>
          <a:xfrm>
            <a:off x="836399" y="1859925"/>
            <a:ext cx="6449025" cy="273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Licitação de medicamentos com foco na </a:t>
            </a:r>
            <a:r>
              <a:rPr lang="en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saúde mental e DCNTs</a:t>
            </a: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 será publicada no dia </a:t>
            </a:r>
            <a:r>
              <a:rPr lang="en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3 de dezembro.</a:t>
            </a:r>
            <a:endParaRPr sz="1600" b="1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Edital voltado ao </a:t>
            </a:r>
            <a:r>
              <a:rPr lang="en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pós-pandemia</a:t>
            </a: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, necessidade de  atendimentos multidisciplinares e procedimentos represados.</a:t>
            </a: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Contempla </a:t>
            </a:r>
            <a:r>
              <a:rPr lang="en" sz="1600" b="1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7 MEDICAMENTOS </a:t>
            </a:r>
            <a:r>
              <a:rPr lang="en" sz="1600" dirty="0">
                <a:solidFill>
                  <a:schemeClr val="dk1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"/>
                <a:sym typeface="Barlow"/>
              </a:rPr>
              <a:t>para o tratamento de hipertensão, diabetes, dislipidemia e transtornos mentais.</a:t>
            </a:r>
            <a:endParaRPr sz="1600" dirty="0">
              <a:solidFill>
                <a:schemeClr val="dk1"/>
              </a:solidFill>
              <a:latin typeface="Verdana" panose="020B0604030504040204" pitchFamily="34" charset="0"/>
              <a:ea typeface="Verdana" panose="020B0604030504040204" pitchFamily="34" charset="0"/>
              <a:cs typeface="Barlow"/>
              <a:sym typeface="Barlow"/>
            </a:endParaRPr>
          </a:p>
        </p:txBody>
      </p:sp>
      <p:pic>
        <p:nvPicPr>
          <p:cNvPr id="119" name="Google Shape;11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2675" y="1638514"/>
            <a:ext cx="6372750" cy="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0"/>
          <p:cNvSpPr txBox="1">
            <a:spLocks noGrp="1"/>
          </p:cNvSpPr>
          <p:nvPr>
            <p:ph type="title"/>
          </p:nvPr>
        </p:nvSpPr>
        <p:spPr>
          <a:xfrm>
            <a:off x="836399" y="422200"/>
            <a:ext cx="713689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Próximo edital: </a:t>
            </a:r>
            <a:endParaRPr sz="2400"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367F7C"/>
                </a:solidFill>
                <a:latin typeface="Verdana" panose="020B0604030504040204" pitchFamily="34" charset="0"/>
                <a:ea typeface="Verdana" panose="020B0604030504040204" pitchFamily="34" charset="0"/>
                <a:cs typeface="Barlow Black"/>
                <a:sym typeface="Barlow Black"/>
              </a:rPr>
              <a:t>MEDICAMENTOS SAÚDE MENTAL E DCNTs</a:t>
            </a:r>
            <a:endParaRPr sz="2400"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rgbClr val="367F7C"/>
              </a:solidFill>
              <a:latin typeface="Verdana" panose="020B0604030504040204" pitchFamily="34" charset="0"/>
              <a:ea typeface="Verdana" panose="020B0604030504040204" pitchFamily="34" charset="0"/>
              <a:cs typeface="Barlow Black"/>
              <a:sym typeface="Barlow Black"/>
            </a:endParaRPr>
          </a:p>
        </p:txBody>
      </p:sp>
      <p:pic>
        <p:nvPicPr>
          <p:cNvPr id="121" name="Google Shape;121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93100" y="955051"/>
            <a:ext cx="1425525" cy="142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721</Words>
  <Application>Microsoft Office PowerPoint</Application>
  <PresentationFormat>Apresentação na tela (16:9)</PresentationFormat>
  <Paragraphs>84</Paragraphs>
  <Slides>15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Verdana</vt:lpstr>
      <vt:lpstr>Barlow</vt:lpstr>
      <vt:lpstr>Arial</vt:lpstr>
      <vt:lpstr>Simple Light</vt:lpstr>
      <vt:lpstr>Apresentação do PowerPoint</vt:lpstr>
      <vt:lpstr>Inovação na gestão de saúde </vt:lpstr>
      <vt:lpstr>Dimensão nacional</vt:lpstr>
      <vt:lpstr>Protagonismo  das cidades</vt:lpstr>
      <vt:lpstr>Trabalho de estruturação</vt:lpstr>
      <vt:lpstr>Licitação de material  INSUMOS MÉDICO-HOSPITALARES </vt:lpstr>
      <vt:lpstr>Compra coletiva gerando economia</vt:lpstr>
      <vt:lpstr>Compra coletiva gerando economia</vt:lpstr>
      <vt:lpstr>Próximo edital:  MEDICAMENTOS SAÚDE MENTAL E DCNTs </vt:lpstr>
      <vt:lpstr>Contratação  de inovação e tecnologia</vt:lpstr>
      <vt:lpstr>Doações privadas </vt:lpstr>
      <vt:lpstr>Governança: Conselho Científico </vt:lpstr>
      <vt:lpstr>Apoio de novas estruturas de Governança</vt:lpstr>
      <vt:lpstr>Conectar e os caminhos da saúde 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Marcelo Milanello</cp:lastModifiedBy>
  <cp:revision>7</cp:revision>
  <dcterms:modified xsi:type="dcterms:W3CDTF">2021-11-24T23:47:55Z</dcterms:modified>
</cp:coreProperties>
</file>