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414"/>
    <a:srgbClr val="557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266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29f26ae5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29f26ae5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bfd53885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bfd53885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bfd53885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bfd53885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bfd53885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bfd53885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bfd53885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bfd53885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29f26ae54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29f26ae54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29f26ae5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29f26ae5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bfd53885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bfd53885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29f26ae5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29f26ae54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29f26ae5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29f26ae54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bfd53885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bfd53885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c6537c468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c6537c468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c6537c468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c6537c468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664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bfd53885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bfd53885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9382"/>
            <a:ext cx="9829798" cy="68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6464" y="1356420"/>
            <a:ext cx="7477066" cy="333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t="5084" r="16471" b="32675"/>
          <a:stretch/>
        </p:blipFill>
        <p:spPr>
          <a:xfrm>
            <a:off x="2436350" y="0"/>
            <a:ext cx="67308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92338" y="656100"/>
            <a:ext cx="2863800" cy="27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Contratação </a:t>
            </a:r>
            <a:br>
              <a:rPr lang="en" sz="260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</a:br>
            <a:r>
              <a:rPr lang="en" sz="260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de inovação</a:t>
            </a:r>
            <a:endParaRPr sz="2600"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e tecnologia</a:t>
            </a:r>
            <a:endParaRPr sz="2600"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521524" y="818079"/>
            <a:ext cx="5359239" cy="3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O Conectar irá operar como um hub para viabilizar a contratação de </a:t>
            </a:r>
            <a:r>
              <a:rPr lang="en" sz="175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novas tecnologias e novas modelagens</a:t>
            </a:r>
            <a:r>
              <a:rPr lang="en" sz="175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para as compras públicas.</a:t>
            </a:r>
            <a:br>
              <a:rPr lang="en" sz="175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endParaRPr sz="175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5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Em tratativas para execução de projeto piloto com o </a:t>
            </a:r>
            <a:r>
              <a:rPr lang="en" sz="175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Hospital Albert Einstein </a:t>
            </a:r>
            <a:r>
              <a:rPr lang="en" sz="175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tem foco na </a:t>
            </a:r>
            <a:r>
              <a:rPr lang="en" sz="175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telemedicina </a:t>
            </a:r>
            <a:r>
              <a:rPr lang="en" sz="175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e nos modelos de atendimento remoto.</a:t>
            </a:r>
            <a:endParaRPr sz="175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5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612125" y="3553700"/>
            <a:ext cx="341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627436" y="44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Doações privadas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643985" y="1235314"/>
            <a:ext cx="6298154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O Conectar também estabelece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via administrativa segura para doações da iniciativa privada 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que beneficiam todos os municípios consorciados.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Mais de R$ 4 milhões em parcerias com a Natura, o iFood, 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que serão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aplicados diretamente nas compras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, 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refletindo em descontos na aquisição dos consorciados.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61" y="947350"/>
            <a:ext cx="6372750" cy="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 rotWithShape="1">
          <a:blip r:embed="rId4">
            <a:alphaModFix/>
          </a:blip>
          <a:srcRect r="15590"/>
          <a:stretch/>
        </p:blipFill>
        <p:spPr>
          <a:xfrm>
            <a:off x="1829776" y="4107678"/>
            <a:ext cx="3395150" cy="6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5">
            <a:alphaModFix/>
          </a:blip>
          <a:srcRect l="19244" t="1494" r="1931" b="1436"/>
          <a:stretch/>
        </p:blipFill>
        <p:spPr>
          <a:xfrm>
            <a:off x="6855324" y="0"/>
            <a:ext cx="39639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/>
          <p:nvPr/>
        </p:nvSpPr>
        <p:spPr>
          <a:xfrm>
            <a:off x="2849201" y="4021703"/>
            <a:ext cx="1595400" cy="84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4451" y="4188028"/>
            <a:ext cx="1514475" cy="5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723701" y="1113750"/>
            <a:ext cx="5266203" cy="2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Instância consultiva para </a:t>
            </a:r>
            <a:r>
              <a:rPr lang="en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subsidiar decisões </a:t>
            </a:r>
            <a:r>
              <a:rPr lang="en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buscando os </a:t>
            </a:r>
            <a:r>
              <a:rPr lang="en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melhores princípios e bases científicas</a:t>
            </a:r>
            <a:r>
              <a:rPr lang="en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para guiar a atuação do Consórcio.</a:t>
            </a: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Composto por </a:t>
            </a:r>
            <a:r>
              <a:rPr lang="en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cientistas, médicos, sanitarias e ex-gestores renomados</a:t>
            </a:r>
            <a:r>
              <a:rPr lang="en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, com vasta experiência na área da saúde.</a:t>
            </a: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81" y="873425"/>
            <a:ext cx="5992125" cy="2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673250" y="328275"/>
            <a:ext cx="75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Governança: Conselho Científico</a:t>
            </a:r>
            <a:endParaRPr sz="2400"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00"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904" y="1434375"/>
            <a:ext cx="2880399" cy="295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-82957" y="853100"/>
            <a:ext cx="312403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Conselho Científico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80" y="838449"/>
            <a:ext cx="753024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218815" y="343652"/>
            <a:ext cx="78370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Apoio de novas estruturas de Governança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851E866-62DF-4D9C-8A49-B09CDA49F582}"/>
              </a:ext>
            </a:extLst>
          </p:cNvPr>
          <p:cNvSpPr txBox="1"/>
          <p:nvPr/>
        </p:nvSpPr>
        <p:spPr>
          <a:xfrm>
            <a:off x="640733" y="2610754"/>
            <a:ext cx="246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Gonzalo Vecina</a:t>
            </a:r>
          </a:p>
        </p:txBody>
      </p:sp>
      <p:pic>
        <p:nvPicPr>
          <p:cNvPr id="19" name="Imagem 18" descr="Rosto de homem com óculos de grau&#10;&#10;Descrição gerada automaticamente">
            <a:extLst>
              <a:ext uri="{FF2B5EF4-FFF2-40B4-BE49-F238E27FC236}">
                <a16:creationId xmlns:a16="http://schemas.microsoft.com/office/drawing/2014/main" id="{F5F7444B-8FA9-4C97-9158-E22080163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34" y="1369804"/>
            <a:ext cx="1240950" cy="124095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ED38E2C-567D-4692-8560-8009C6F3EE40}"/>
              </a:ext>
            </a:extLst>
          </p:cNvPr>
          <p:cNvSpPr txBox="1"/>
          <p:nvPr/>
        </p:nvSpPr>
        <p:spPr>
          <a:xfrm>
            <a:off x="3246202" y="2610754"/>
            <a:ext cx="265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Carla Domingues</a:t>
            </a:r>
          </a:p>
        </p:txBody>
      </p:sp>
      <p:pic>
        <p:nvPicPr>
          <p:cNvPr id="21" name="Imagem 20" descr="Menina com cabelo azul&#10;&#10;Descrição gerada automaticamente com confiança média">
            <a:extLst>
              <a:ext uri="{FF2B5EF4-FFF2-40B4-BE49-F238E27FC236}">
                <a16:creationId xmlns:a16="http://schemas.microsoft.com/office/drawing/2014/main" id="{90DE3050-B055-4895-A9FE-2F14DDE0E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47" y="1369804"/>
            <a:ext cx="1240950" cy="1240950"/>
          </a:xfrm>
          <a:prstGeom prst="rect">
            <a:avLst/>
          </a:prstGeom>
        </p:spPr>
      </p:pic>
      <p:pic>
        <p:nvPicPr>
          <p:cNvPr id="22" name="Imagem 21" descr="Foto editada de homem sorrindo&#10;&#10;Descrição gerada automaticamente">
            <a:extLst>
              <a:ext uri="{FF2B5EF4-FFF2-40B4-BE49-F238E27FC236}">
                <a16:creationId xmlns:a16="http://schemas.microsoft.com/office/drawing/2014/main" id="{6E5F6E13-4310-4D68-83EA-13412430F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71" y="1391165"/>
            <a:ext cx="1240950" cy="124095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086AE871-9A0D-46FE-958F-C2130AAD341D}"/>
              </a:ext>
            </a:extLst>
          </p:cNvPr>
          <p:cNvSpPr txBox="1"/>
          <p:nvPr/>
        </p:nvSpPr>
        <p:spPr>
          <a:xfrm>
            <a:off x="5788676" y="2610754"/>
            <a:ext cx="31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José Gomes Temporão</a:t>
            </a:r>
          </a:p>
        </p:txBody>
      </p:sp>
      <p:pic>
        <p:nvPicPr>
          <p:cNvPr id="24" name="Imagem 23" descr="Mulher com óculos de grau&#10;&#10;Descrição gerada automaticamente">
            <a:extLst>
              <a:ext uri="{FF2B5EF4-FFF2-40B4-BE49-F238E27FC236}">
                <a16:creationId xmlns:a16="http://schemas.microsoft.com/office/drawing/2014/main" id="{8F0A4C90-F4E2-49E8-B327-E7161C55C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5" y="3076797"/>
            <a:ext cx="1328807" cy="1328807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7CA9E36A-2E5C-495E-A6E9-13FC535F9AB1}"/>
              </a:ext>
            </a:extLst>
          </p:cNvPr>
          <p:cNvSpPr txBox="1"/>
          <p:nvPr/>
        </p:nvSpPr>
        <p:spPr>
          <a:xfrm>
            <a:off x="640733" y="4502413"/>
            <a:ext cx="246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Márcia Castro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B1E3921-063D-4F23-A311-E624E0C28958}"/>
              </a:ext>
            </a:extLst>
          </p:cNvPr>
          <p:cNvSpPr txBox="1"/>
          <p:nvPr/>
        </p:nvSpPr>
        <p:spPr>
          <a:xfrm>
            <a:off x="3246202" y="4502413"/>
            <a:ext cx="265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Jaqueline Goes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898D3E5-E533-4007-9649-86AB4814C665}"/>
              </a:ext>
            </a:extLst>
          </p:cNvPr>
          <p:cNvSpPr txBox="1"/>
          <p:nvPr/>
        </p:nvSpPr>
        <p:spPr>
          <a:xfrm>
            <a:off x="5788676" y="4502413"/>
            <a:ext cx="314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CONASEMS</a:t>
            </a:r>
          </a:p>
        </p:txBody>
      </p:sp>
      <p:pic>
        <p:nvPicPr>
          <p:cNvPr id="28" name="Imagem 27" descr="Homem de camisa branca sorrindo&#10;&#10;Descrição gerada automaticamente com confiança média">
            <a:extLst>
              <a:ext uri="{FF2B5EF4-FFF2-40B4-BE49-F238E27FC236}">
                <a16:creationId xmlns:a16="http://schemas.microsoft.com/office/drawing/2014/main" id="{10016EEE-4C2E-4E6E-8343-6A32F04B9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18" y="3070734"/>
            <a:ext cx="1328807" cy="1328807"/>
          </a:xfrm>
          <a:prstGeom prst="rect">
            <a:avLst/>
          </a:prstGeom>
        </p:spPr>
      </p:pic>
      <p:pic>
        <p:nvPicPr>
          <p:cNvPr id="29" name="Imagem 28" descr="Logotipo, nome da empresa&#10;&#10;Descrição gerada automaticamente">
            <a:extLst>
              <a:ext uri="{FF2B5EF4-FFF2-40B4-BE49-F238E27FC236}">
                <a16:creationId xmlns:a16="http://schemas.microsoft.com/office/drawing/2014/main" id="{19782D7A-B4C3-4911-8920-EA4EB12626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17" y="3007794"/>
            <a:ext cx="1521096" cy="15381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16660" y="564894"/>
            <a:ext cx="7236875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65" b="1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Conectar e os caminhos da saúde</a:t>
            </a:r>
            <a:endParaRPr sz="2565" b="1" dirty="0">
              <a:solidFill>
                <a:srgbClr val="557978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 dirty="0">
              <a:solidFill>
                <a:srgbClr val="557978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316660" y="1276794"/>
            <a:ext cx="10330136" cy="3568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1. </a:t>
            </a:r>
            <a:r>
              <a:rPr lang="en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Desafios da saúde no centro do debate público</a:t>
            </a:r>
            <a:br>
              <a:rPr lang="en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en" b="1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2. </a:t>
            </a:r>
            <a:r>
              <a:rPr lang="en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Representativa das cidades nas pautas nacionais</a:t>
            </a:r>
            <a:br>
              <a:rPr lang="en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en" b="1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3. </a:t>
            </a:r>
            <a:r>
              <a:rPr lang="en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Baixo investimento x alto potencial de economia</a:t>
            </a:r>
            <a:br>
              <a:rPr lang="en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en" b="1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4. </a:t>
            </a:r>
            <a:r>
              <a:rPr lang="en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Via administrativa para o recebimento de recursos privados</a:t>
            </a:r>
            <a:endParaRPr dirty="0">
              <a:solidFill>
                <a:srgbClr val="557978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5.</a:t>
            </a:r>
            <a:r>
              <a:rPr lang="en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Contratação aquisição de tecnologia e serviços de telemedicina</a:t>
            </a:r>
            <a:endParaRPr dirty="0">
              <a:solidFill>
                <a:srgbClr val="557978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57978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57978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rgbClr val="557978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rgbClr val="557978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/>
          <p:nvPr/>
        </p:nvSpPr>
        <p:spPr>
          <a:xfrm>
            <a:off x="-419100" y="-209550"/>
            <a:ext cx="9810900" cy="5600700"/>
          </a:xfrm>
          <a:prstGeom prst="rect">
            <a:avLst/>
          </a:prstGeom>
          <a:solidFill>
            <a:srgbClr val="367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005" y="3584225"/>
            <a:ext cx="25717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812" y="2783825"/>
            <a:ext cx="2971802" cy="21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1123300" y="1033350"/>
            <a:ext cx="6259500" cy="3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OBRIGADO!</a:t>
            </a:r>
            <a:endParaRPr sz="365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5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5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Contamos com cada um de vocês nesta importante missão de construir um Brasil com mais saúde!</a:t>
            </a:r>
            <a:endParaRPr sz="175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50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730800" y="44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Inovação na gestão de saúde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771525" y="1277025"/>
            <a:ext cx="556693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Vacina contra a Covid-19 impulsionou mobilização liderada pela FNP por uma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representação executiva nacional na saúde.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Em março de 2021, é criada a autarquia pública  representando anseio antigo e esforço coordenado de Prefeitas e Prefeitos.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Com os avanços da imunização, a entidade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amplia olhares e busca novas soluções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para os desafios na gestão da saúde pública. 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5" y="1016325"/>
            <a:ext cx="6372750" cy="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36310" r="45028"/>
          <a:stretch/>
        </p:blipFill>
        <p:spPr>
          <a:xfrm>
            <a:off x="7042377" y="0"/>
            <a:ext cx="21085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8025" y="163800"/>
            <a:ext cx="3191100" cy="26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Dimensão</a:t>
            </a:r>
            <a:r>
              <a:rPr lang="en" sz="310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 nacional</a:t>
            </a:r>
            <a:endParaRPr sz="3100"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t="17566" r="29927" b="14765"/>
          <a:stretch/>
        </p:blipFill>
        <p:spPr>
          <a:xfrm>
            <a:off x="3865133" y="11400"/>
            <a:ext cx="53424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16133" y="3833946"/>
            <a:ext cx="3074884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Região Sudeste - </a:t>
            </a:r>
            <a:r>
              <a:rPr lang="en" sz="12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891 </a:t>
            </a: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cidades</a:t>
            </a:r>
            <a:endParaRPr sz="12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Região Nordeste – </a:t>
            </a:r>
            <a:r>
              <a:rPr lang="en" sz="12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599 </a:t>
            </a: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cidades</a:t>
            </a:r>
            <a:endParaRPr sz="12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Região Sul – </a:t>
            </a:r>
            <a:r>
              <a:rPr lang="en" sz="12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357 </a:t>
            </a: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cidades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975" y="-64812"/>
            <a:ext cx="4025825" cy="40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774883" y="2703478"/>
            <a:ext cx="140721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Sudeste</a:t>
            </a:r>
            <a:endParaRPr sz="18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44%</a:t>
            </a:r>
            <a:endParaRPr sz="6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743531" y="388351"/>
            <a:ext cx="3000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Norte</a:t>
            </a:r>
            <a:b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4%</a:t>
            </a:r>
            <a:endParaRPr sz="6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7498747" y="101789"/>
            <a:ext cx="168335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Nordeste</a:t>
            </a:r>
            <a:endParaRPr sz="18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30%</a:t>
            </a:r>
            <a:endParaRPr sz="18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703650" y="1907149"/>
            <a:ext cx="213853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Centro-Oeste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4%</a:t>
            </a:r>
            <a:endParaRPr sz="18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58955" y="1433157"/>
            <a:ext cx="3966316" cy="242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O Conectar se consolida como o </a:t>
            </a:r>
            <a:b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maior consórcio público de saúde </a:t>
            </a:r>
            <a:b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do país.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2 mil cidades 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150 milhões de brasileiros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65% do território nacional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246221" y="3736753"/>
            <a:ext cx="2958759" cy="108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Região Centro-Oeste – </a:t>
            </a:r>
            <a:r>
              <a:rPr lang="en" sz="12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85 </a:t>
            </a: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cidades</a:t>
            </a:r>
            <a:endParaRPr sz="12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Região Norte – </a:t>
            </a:r>
            <a:r>
              <a:rPr lang="en" sz="12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75</a:t>
            </a:r>
            <a:r>
              <a:rPr lang="en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cidades</a:t>
            </a:r>
            <a:endParaRPr sz="12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3186751" y="4032279"/>
            <a:ext cx="0" cy="68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72;p15">
            <a:extLst>
              <a:ext uri="{FF2B5EF4-FFF2-40B4-BE49-F238E27FC236}">
                <a16:creationId xmlns:a16="http://schemas.microsoft.com/office/drawing/2014/main" id="{3EA452D0-22BB-4A62-B348-D9172FDD388E}"/>
              </a:ext>
            </a:extLst>
          </p:cNvPr>
          <p:cNvSpPr txBox="1"/>
          <p:nvPr/>
        </p:nvSpPr>
        <p:spPr>
          <a:xfrm>
            <a:off x="6842186" y="3569625"/>
            <a:ext cx="140721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Sul</a:t>
            </a:r>
            <a:endParaRPr sz="18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18%</a:t>
            </a:r>
            <a:endParaRPr sz="6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817650" y="1235527"/>
            <a:ext cx="437310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O Conectar cumpriu importante papel em  2021 na defesa da celeridade da imunização, mantendo agendas com o</a:t>
            </a:r>
            <a:r>
              <a:rPr lang="en" sz="16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Ministério da Saúde</a:t>
            </a: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, </a:t>
            </a:r>
            <a:r>
              <a:rPr lang="en" sz="16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Organização Pan-Americana da Saúde</a:t>
            </a: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(OPAS) e o </a:t>
            </a:r>
            <a:r>
              <a:rPr lang="en" sz="16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CONASEMS</a:t>
            </a: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.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Diálogos regionais já aconteceram com os </a:t>
            </a:r>
            <a:r>
              <a:rPr lang="en" sz="16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COSEMS </a:t>
            </a:r>
            <a:r>
              <a:rPr lang="en" sz="16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de 5 Estados: </a:t>
            </a:r>
            <a:r>
              <a:rPr lang="en" sz="16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Pará, Ceará, Paraíba, Mato Grosso e Bahia.</a:t>
            </a:r>
            <a:endParaRPr sz="1600" b="1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600" y="1219625"/>
            <a:ext cx="6372750" cy="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817650" y="202325"/>
            <a:ext cx="553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Protagonismo </a:t>
            </a:r>
            <a:endParaRPr sz="2720"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das cidades</a:t>
            </a:r>
            <a:endParaRPr sz="2720"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t="179" r="1068" b="-180"/>
          <a:stretch/>
        </p:blipFill>
        <p:spPr>
          <a:xfrm>
            <a:off x="5190750" y="9014"/>
            <a:ext cx="39864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766875" y="472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57978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Trabalho de estruturação</a:t>
            </a:r>
            <a:endParaRPr b="1" dirty="0">
              <a:solidFill>
                <a:srgbClr val="557978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972676" y="1176116"/>
            <a:ext cx="4136421" cy="23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Buscamos </a:t>
            </a:r>
            <a:r>
              <a:rPr lang="en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estratégias eficientes</a:t>
            </a:r>
            <a:r>
              <a:rPr lang="en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</a:t>
            </a:r>
            <a:r>
              <a:rPr lang="en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para dar resposta à sobrecarga das redes de saúde</a:t>
            </a:r>
            <a:r>
              <a:rPr lang="en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e a</a:t>
            </a:r>
            <a:r>
              <a:rPr lang="en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escassez de recursos </a:t>
            </a:r>
            <a:r>
              <a:rPr lang="en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das prefeituras.</a:t>
            </a:r>
            <a:endParaRPr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3995702" y="2407416"/>
            <a:ext cx="43482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COMPRA COMPARTILHADA DE INSUMOS E MEDICAMENTOS É CAMINHO PARA ECONOMIA</a:t>
            </a:r>
            <a:endParaRPr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995702" y="3313941"/>
            <a:ext cx="4233898" cy="23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PRÓXIMOS PASSOS</a:t>
            </a:r>
            <a:br>
              <a:rPr lang="en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en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Oferta de serviços com a promoção de contratação centralizada de tecnologia</a:t>
            </a:r>
            <a:endParaRPr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l="12124" r="30051"/>
          <a:stretch/>
        </p:blipFill>
        <p:spPr>
          <a:xfrm>
            <a:off x="0" y="0"/>
            <a:ext cx="2974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2;p14">
            <a:extLst>
              <a:ext uri="{FF2B5EF4-FFF2-40B4-BE49-F238E27FC236}">
                <a16:creationId xmlns:a16="http://schemas.microsoft.com/office/drawing/2014/main" id="{DFE478B5-E15B-414C-B964-38FC7A7E147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5107" y="1016325"/>
            <a:ext cx="6372750" cy="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54600" y="36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Licitação de material 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INSUMOS MÉDICO-HOSPITALARES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654600" y="1653125"/>
            <a:ext cx="7887539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A fase de captação de propostas foi encerrada com </a:t>
            </a:r>
            <a:b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</a:b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valores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40% mais vantajosos 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que a os preços de referência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Pesquisa com 600 municípios consorciados identificou itens em escassez: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SERINGAS, AGULHAS, LUVAS, MÁSCARAS E AVENTAIS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Consorciados poderão se beneficiar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a partir de 29/11, segunda-feira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50" y="1281975"/>
            <a:ext cx="6372750" cy="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6864" y="599975"/>
            <a:ext cx="1535275" cy="15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75" y="572700"/>
            <a:ext cx="6372750" cy="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53274" y="68975"/>
            <a:ext cx="77836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Compra coletiva gerando economia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2541" y="4661878"/>
            <a:ext cx="91953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1</a:t>
            </a:r>
            <a:r>
              <a:rPr lang="en" sz="1000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  Preços homologados para os itens de ampla concorrência, diferindo dos itens exclusivos da cota ME/EPP apenas no caso das luvas.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2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  Os itens de luvas (P, M e G) da cota ME/EPP já estão em homologação para início de pedidos em 29/11/2021 com o preço de R$ 32,00.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7B2199-1FD9-4589-96DA-4E4A1642A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327" y="1038785"/>
            <a:ext cx="9144000" cy="30659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75" y="572700"/>
            <a:ext cx="6372750" cy="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53274" y="68975"/>
            <a:ext cx="77836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Compra coletiva gerando economia</a:t>
            </a:r>
            <a:endParaRPr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2541" y="4661878"/>
            <a:ext cx="91953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1</a:t>
            </a:r>
            <a:r>
              <a:rPr lang="en" sz="1000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  Preços homologados para os itens de ampla concorrência, diferindo dos itens exclusivos da cota ME/EPP apenas no caso das luvas.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2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  Os itens de luvas (P, M e G) da cota ME/EPP já estão em homologação para início de pedidos em 29/11/2021 com o preço de R$ 32,00.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EE7775-046D-4981-A7C1-C070C0C54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172" y="92828"/>
            <a:ext cx="9144000" cy="47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836399" y="1859925"/>
            <a:ext cx="6449025" cy="27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Licitação de medicamentos com foco na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saúde mental e DCNTs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 será publicada no dia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3 de dezembro.</a:t>
            </a:r>
            <a:endParaRPr sz="16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Edital voltado ao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pós-pandemia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, necessidade de  atendimentos multidisciplinares e procedimentos represados.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Contempla </a:t>
            </a:r>
            <a:r>
              <a:rPr lang="en" sz="16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7 MEDICAMENTOS </a:t>
            </a:r>
            <a:r>
              <a:rPr lang="en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"/>
                <a:sym typeface="Barlow"/>
              </a:rPr>
              <a:t>para o tratamento de hipertensão, diabetes, dislipidemia e transtornos mentais.</a:t>
            </a:r>
            <a:endParaRPr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Barlow"/>
              <a:sym typeface="Barlow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675" y="1638514"/>
            <a:ext cx="6372750" cy="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6399" y="422200"/>
            <a:ext cx="71368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Próximo edital: </a:t>
            </a:r>
            <a:endParaRPr sz="2400"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367F7C"/>
                </a:solidFill>
                <a:latin typeface="Verdana" panose="020B0604030504040204" pitchFamily="34" charset="0"/>
                <a:ea typeface="Verdana" panose="020B0604030504040204" pitchFamily="34" charset="0"/>
                <a:cs typeface="Barlow Black"/>
                <a:sym typeface="Barlow Black"/>
              </a:rPr>
              <a:t>MEDICAMENTOS SAÚDE MENTAL E DCNTs</a:t>
            </a:r>
            <a:endParaRPr sz="2400"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67F7C"/>
              </a:solidFill>
              <a:latin typeface="Verdana" panose="020B0604030504040204" pitchFamily="34" charset="0"/>
              <a:ea typeface="Verdana" panose="020B0604030504040204" pitchFamily="34" charset="0"/>
              <a:cs typeface="Barlow Black"/>
              <a:sym typeface="Barlow Black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3100" y="955051"/>
            <a:ext cx="1425525" cy="14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721</Words>
  <Application>Microsoft Office PowerPoint</Application>
  <PresentationFormat>Apresentação na tela (16:9)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Verdana</vt:lpstr>
      <vt:lpstr>Barlow</vt:lpstr>
      <vt:lpstr>Arial</vt:lpstr>
      <vt:lpstr>Simple Light</vt:lpstr>
      <vt:lpstr>Apresentação do PowerPoint</vt:lpstr>
      <vt:lpstr>Inovação na gestão de saúde </vt:lpstr>
      <vt:lpstr>Dimensão nacional</vt:lpstr>
      <vt:lpstr>Protagonismo  das cidades</vt:lpstr>
      <vt:lpstr>Trabalho de estruturação</vt:lpstr>
      <vt:lpstr>Licitação de material  INSUMOS MÉDICO-HOSPITALARES </vt:lpstr>
      <vt:lpstr>Compra coletiva gerando economia</vt:lpstr>
      <vt:lpstr>Compra coletiva gerando economia</vt:lpstr>
      <vt:lpstr>Próximo edital:  MEDICAMENTOS SAÚDE MENTAL E DCNTs </vt:lpstr>
      <vt:lpstr>Contratação  de inovação e tecnologia</vt:lpstr>
      <vt:lpstr>Doações privadas </vt:lpstr>
      <vt:lpstr>Governança: Conselho Científico </vt:lpstr>
      <vt:lpstr>Apoio de novas estruturas de Governança</vt:lpstr>
      <vt:lpstr>Conectar e os caminhos da saúde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Marcelo Milanello</cp:lastModifiedBy>
  <cp:revision>7</cp:revision>
  <dcterms:modified xsi:type="dcterms:W3CDTF">2021-11-24T23:47:55Z</dcterms:modified>
</cp:coreProperties>
</file>