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arlow Black" panose="00000A00000000000000" pitchFamily="2" charset="0"/>
      <p:bold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AaMtdFeBpBjw4Pro4ss1G71A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448f3178b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0448f3178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bf8df2edf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bf8df2edf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c1692c1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c1692c13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c1692c13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c1692c13f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c1692c13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c1692c13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bf8df2edf_1_1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gfbf8df2edf_1_1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gfbf8df2edf_1_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bf8df2edf_1_1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gfbf8df2edf_1_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bf8df2edf_1_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fbf8df2edf_1_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fbf8df2edf_1_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bf8df2edf_1_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fbf8df2edf_1_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gfbf8df2edf_1_1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gfbf8df2edf_1_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bf8df2edf_1_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fbf8df2edf_1_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bf8df2edf_1_1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gfbf8df2edf_1_1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gfbf8df2edf_1_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bf8df2edf_1_14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gfbf8df2edf_1_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bf8df2edf_1_1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fbf8df2edf_1_1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gfbf8df2edf_1_1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gfbf8df2edf_1_14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gfbf8df2edf_1_1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bf8df2edf_1_1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gfbf8df2edf_1_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bf8df2edf_1_15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gfbf8df2edf_1_1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fbf8df2edf_1_1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bf8df2edf_1_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bf8df2edf_1_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fbf8df2edf_1_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gfbf8df2edf_1_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9382"/>
            <a:ext cx="9829798" cy="68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6464" y="1356420"/>
            <a:ext cx="7477066" cy="333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6" descr="Google Shape;91;p18"/>
          <p:cNvPicPr preferRelativeResize="0"/>
          <p:nvPr/>
        </p:nvPicPr>
        <p:blipFill rotWithShape="1">
          <a:blip r:embed="rId3">
            <a:alphaModFix/>
          </a:blip>
          <a:srcRect t="8035" r="27388" b="29138"/>
          <a:stretch/>
        </p:blipFill>
        <p:spPr>
          <a:xfrm>
            <a:off x="3618825" y="0"/>
            <a:ext cx="55251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433243" y="564322"/>
            <a:ext cx="3661500" cy="27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Fique em dia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com o Conectar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201" name="Google Shape;201;p6"/>
          <p:cNvSpPr txBox="1">
            <a:spLocks noGrp="1"/>
          </p:cNvSpPr>
          <p:nvPr>
            <p:ph type="body" idx="1"/>
          </p:nvPr>
        </p:nvSpPr>
        <p:spPr>
          <a:xfrm>
            <a:off x="4788621" y="951353"/>
            <a:ext cx="392213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0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Procedimentos necessários</a:t>
            </a:r>
            <a:endParaRPr sz="20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285750" lvl="0" indent="-2825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Barlow"/>
              <a:buChar char="✓"/>
            </a:pPr>
            <a:r>
              <a:rPr lang="pt-BR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Contrato de Rateio assinado pelo (a) Prefeito (a)</a:t>
            </a:r>
            <a:endParaRPr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285750" lvl="0" indent="-2825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Barlow"/>
              <a:buChar char="✓"/>
            </a:pPr>
            <a:r>
              <a:rPr lang="pt-BR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Pagamento da semestralidade/gestão 2021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-55451" y="1916300"/>
            <a:ext cx="3674275" cy="266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Entre em contato com a equipe de apoio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 verifique </a:t>
            </a:r>
            <a:r>
              <a:rPr lang="pt-BR" sz="16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a </a:t>
            </a:r>
            <a:r>
              <a:rPr lang="pt-BR" sz="1600" b="1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situação do município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para </a:t>
            </a:r>
            <a:r>
              <a:rPr lang="pt-BR" sz="16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garantir a participação da sua cidade na compra coletiva de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insumos</a:t>
            </a:r>
            <a:endParaRPr sz="16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/>
          <p:nvPr/>
        </p:nvSpPr>
        <p:spPr>
          <a:xfrm>
            <a:off x="-419101" y="-209550"/>
            <a:ext cx="9810902" cy="5600700"/>
          </a:xfrm>
          <a:prstGeom prst="rect">
            <a:avLst/>
          </a:prstGeom>
          <a:solidFill>
            <a:srgbClr val="367F7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7" descr="Google Shape;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3530" y="3491150"/>
            <a:ext cx="257175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 descr="Google Shape;1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36" y="2707274"/>
            <a:ext cx="2971802" cy="21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"/>
          <p:cNvSpPr txBox="1"/>
          <p:nvPr/>
        </p:nvSpPr>
        <p:spPr>
          <a:xfrm>
            <a:off x="1736350" y="816400"/>
            <a:ext cx="4963200" cy="271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5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OBRIGADO!</a:t>
            </a:r>
            <a:endParaRPr sz="235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5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5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Canal de atendimento pelo whatsapp</a:t>
            </a:r>
            <a:endParaRPr sz="175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5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(61) 99943 9830 </a:t>
            </a:r>
            <a:endParaRPr sz="175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211" name="Google Shape;211;p7"/>
          <p:cNvPicPr preferRelativeResize="0"/>
          <p:nvPr/>
        </p:nvPicPr>
        <p:blipFill rotWithShape="1">
          <a:blip r:embed="rId5">
            <a:alphaModFix/>
          </a:blip>
          <a:srcRect l="63423" r="15589"/>
          <a:stretch/>
        </p:blipFill>
        <p:spPr>
          <a:xfrm>
            <a:off x="5338080" y="2463934"/>
            <a:ext cx="446449" cy="3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descr="Imagem 5"/>
          <p:cNvPicPr preferRelativeResize="0"/>
          <p:nvPr/>
        </p:nvPicPr>
        <p:blipFill rotWithShape="1">
          <a:blip r:embed="rId3">
            <a:alphaModFix/>
          </a:blip>
          <a:srcRect r="8545"/>
          <a:stretch/>
        </p:blipFill>
        <p:spPr>
          <a:xfrm>
            <a:off x="7193025" y="1385650"/>
            <a:ext cx="1564125" cy="9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4525650" y="2121175"/>
            <a:ext cx="4078200" cy="2207700"/>
          </a:xfrm>
          <a:prstGeom prst="rect">
            <a:avLst/>
          </a:prstGeom>
          <a:solidFill>
            <a:srgbClr val="367F7C"/>
          </a:solidFill>
          <a:ln>
            <a:noFill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" descr="Google Shape;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050" y="1014440"/>
            <a:ext cx="6372751" cy="2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611107" y="462674"/>
            <a:ext cx="456356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F7C"/>
              </a:buClr>
              <a:buSzPct val="100000"/>
              <a:buFont typeface="Barlow Black"/>
              <a:buNone/>
            </a:pPr>
            <a:r>
              <a:rPr lang="pt-BR" sz="25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Compras Compartilhadas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66300" y="1907025"/>
            <a:ext cx="3650100" cy="262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"/>
              <a:buNone/>
            </a:pPr>
            <a:r>
              <a:rPr lang="pt-BR" sz="2300" b="1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R$ 4,5 bilhões</a:t>
            </a:r>
            <a:br>
              <a:rPr lang="pt-BR" sz="1800" b="1" i="0" u="none" strike="noStrike" cap="none" dirty="0">
                <a:solidFill>
                  <a:srgbClr val="58585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pt-BR" sz="16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Gasto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de todos</a:t>
            </a:r>
            <a:r>
              <a:rPr lang="pt-BR" sz="16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municípios com suporte profilático e terapêutico em 2020</a:t>
            </a:r>
            <a:endParaRPr sz="16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"/>
              <a:buNone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(</a:t>
            </a:r>
            <a:r>
              <a:rPr lang="pt-BR" sz="16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medicamentos e outros insumos)</a:t>
            </a:r>
            <a:br>
              <a:rPr lang="pt-BR" sz="16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endParaRPr sz="16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"/>
              <a:buNone/>
            </a:pPr>
            <a:r>
              <a:rPr lang="pt-BR" sz="1300" i="1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fonte: </a:t>
            </a:r>
            <a:r>
              <a:rPr lang="pt-BR" sz="1300" b="0" i="1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SIOPS/ Ministério da Saúde</a:t>
            </a:r>
            <a:endParaRPr sz="11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4" name="Google Shape;114;p2" descr="Imagem 8"/>
          <p:cNvPicPr preferRelativeResize="0"/>
          <p:nvPr/>
        </p:nvPicPr>
        <p:blipFill rotWithShape="1">
          <a:blip r:embed="rId5">
            <a:alphaModFix/>
          </a:blip>
          <a:srcRect l="2738" t="8759" r="3302" b="4325"/>
          <a:stretch/>
        </p:blipFill>
        <p:spPr>
          <a:xfrm>
            <a:off x="4598070" y="2213259"/>
            <a:ext cx="3891347" cy="2024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0448f3178b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92" y="1335936"/>
            <a:ext cx="3475758" cy="3560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0448f3178b_1_0"/>
          <p:cNvSpPr txBox="1">
            <a:spLocks noGrp="1"/>
          </p:cNvSpPr>
          <p:nvPr>
            <p:ph type="body" idx="1"/>
          </p:nvPr>
        </p:nvSpPr>
        <p:spPr>
          <a:xfrm>
            <a:off x="1690696" y="2258844"/>
            <a:ext cx="37605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pt-BR" sz="2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R$ 450 MILHÕES</a:t>
            </a:r>
            <a:endParaRPr sz="24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9612"/>
              <a:buNone/>
            </a:pPr>
            <a:r>
              <a:rPr lang="pt-BR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de economia ao ano</a:t>
            </a:r>
            <a:endParaRPr sz="2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500"/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0" name="Google Shape;120;g10448f3178b_1_0" descr="Google Shape;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050" y="1014440"/>
            <a:ext cx="6372751" cy="2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0448f3178b_1_0"/>
          <p:cNvSpPr txBox="1">
            <a:spLocks noGrp="1"/>
          </p:cNvSpPr>
          <p:nvPr>
            <p:ph type="title"/>
          </p:nvPr>
        </p:nvSpPr>
        <p:spPr>
          <a:xfrm>
            <a:off x="611107" y="462674"/>
            <a:ext cx="49376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F7C"/>
              </a:buClr>
              <a:buSzPts val="2500"/>
              <a:buFont typeface="Barlow Black"/>
              <a:buNone/>
            </a:pPr>
            <a:r>
              <a:rPr lang="pt-BR" sz="2500" b="1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Potencial de economia </a:t>
            </a:r>
            <a:endParaRPr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3" name="Google Shape;123;g10448f3178b_1_0"/>
          <p:cNvSpPr txBox="1"/>
          <p:nvPr/>
        </p:nvSpPr>
        <p:spPr>
          <a:xfrm>
            <a:off x="4903050" y="3628007"/>
            <a:ext cx="3257277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Estimativa feita de acordo com experiências existentes de compras consorciadas</a:t>
            </a:r>
            <a:endParaRPr sz="1900" dirty="0"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f8df2edf_1_108"/>
          <p:cNvSpPr txBox="1">
            <a:spLocks noGrp="1"/>
          </p:cNvSpPr>
          <p:nvPr>
            <p:ph type="title"/>
          </p:nvPr>
        </p:nvSpPr>
        <p:spPr>
          <a:xfrm>
            <a:off x="654600" y="36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Licitação de material 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INSUMOS MÉDICO-HOSPITALARES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29" name="Google Shape;129;gfbf8df2edf_1_108"/>
          <p:cNvSpPr txBox="1">
            <a:spLocks noGrp="1"/>
          </p:cNvSpPr>
          <p:nvPr>
            <p:ph type="body" idx="1"/>
          </p:nvPr>
        </p:nvSpPr>
        <p:spPr>
          <a:xfrm>
            <a:off x="654599" y="1592643"/>
            <a:ext cx="6372749" cy="26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A fase de captação de propostas foi encerrada com </a:t>
            </a:r>
            <a:b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valores </a:t>
            </a: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40% mais baixos </a:t>
            </a: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que a os preços de referência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Produtos disponíveis no primeiro edital: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SERINGAS, AGULHAS, LUVAS, MÁSCARAS E AVENTAIS.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130" name="Google Shape;130;gfbf8df2edf_1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50" y="1281975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fbf8df2edf_1_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7348" y="2265155"/>
            <a:ext cx="1332775" cy="13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1692c13f_0_0"/>
          <p:cNvSpPr/>
          <p:nvPr/>
        </p:nvSpPr>
        <p:spPr>
          <a:xfrm>
            <a:off x="0" y="0"/>
            <a:ext cx="4419376" cy="5143500"/>
          </a:xfrm>
          <a:prstGeom prst="rect">
            <a:avLst/>
          </a:prstGeom>
          <a:solidFill>
            <a:srgbClr val="367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fc1692c13f_0_0"/>
          <p:cNvSpPr txBox="1"/>
          <p:nvPr/>
        </p:nvSpPr>
        <p:spPr>
          <a:xfrm>
            <a:off x="218838" y="1851143"/>
            <a:ext cx="4462500" cy="1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415 PROPOSTAS</a:t>
            </a:r>
            <a:endParaRPr sz="2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71 FORNECEDORES</a:t>
            </a:r>
            <a:endParaRPr sz="2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38" name="Google Shape;138;gfc1692c13f_0_0"/>
          <p:cNvSpPr txBox="1"/>
          <p:nvPr/>
        </p:nvSpPr>
        <p:spPr>
          <a:xfrm>
            <a:off x="4585350" y="2258325"/>
            <a:ext cx="4339812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252525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 pregão eletrônico com a captação de ofertas dos fornecedores foi encerrado no dia 26/10, iniciando a fase de análise da documentação e das amostras dos produtos que serão adquiridos. 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9" name="Google Shape;139;gfc1692c13f_0_0"/>
          <p:cNvPicPr preferRelativeResize="0"/>
          <p:nvPr/>
        </p:nvPicPr>
        <p:blipFill rotWithShape="1">
          <a:blip r:embed="rId3">
            <a:alphaModFix/>
          </a:blip>
          <a:srcRect t="77577"/>
          <a:stretch/>
        </p:blipFill>
        <p:spPr>
          <a:xfrm>
            <a:off x="5958200" y="1133450"/>
            <a:ext cx="871401" cy="9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fc1692c13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1176" y="1334399"/>
            <a:ext cx="512451" cy="6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c1692c13f_0_13"/>
          <p:cNvSpPr/>
          <p:nvPr/>
        </p:nvSpPr>
        <p:spPr>
          <a:xfrm>
            <a:off x="0" y="0"/>
            <a:ext cx="9184800" cy="5143500"/>
          </a:xfrm>
          <a:prstGeom prst="rect">
            <a:avLst/>
          </a:prstGeom>
          <a:solidFill>
            <a:srgbClr val="367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fc1692c13f_0_13"/>
          <p:cNvSpPr txBox="1"/>
          <p:nvPr/>
        </p:nvSpPr>
        <p:spPr>
          <a:xfrm>
            <a:off x="2316462" y="2291413"/>
            <a:ext cx="44625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R$ 60 milhões </a:t>
            </a:r>
            <a:endParaRPr sz="4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47" name="Google Shape;147;gfc1692c13f_0_13"/>
          <p:cNvSpPr txBox="1"/>
          <p:nvPr/>
        </p:nvSpPr>
        <p:spPr>
          <a:xfrm>
            <a:off x="2489644" y="3218513"/>
            <a:ext cx="4116136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Economia estimada de mais de R$ 60 milhões para as cidades brasileiras apenas nesta primeira compra </a:t>
            </a: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8" name="Google Shape;148;gfc1692c13f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626" y="893788"/>
            <a:ext cx="1306250" cy="13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c1692c13f_0_22"/>
          <p:cNvSpPr txBox="1">
            <a:spLocks noGrp="1"/>
          </p:cNvSpPr>
          <p:nvPr>
            <p:ph type="title"/>
          </p:nvPr>
        </p:nvSpPr>
        <p:spPr>
          <a:xfrm>
            <a:off x="730800" y="443625"/>
            <a:ext cx="8520600" cy="572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Doações privadas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54" name="Google Shape;154;gfc1692c13f_0_22"/>
          <p:cNvSpPr txBox="1">
            <a:spLocks noGrp="1"/>
          </p:cNvSpPr>
          <p:nvPr>
            <p:ph type="body" idx="1"/>
          </p:nvPr>
        </p:nvSpPr>
        <p:spPr>
          <a:xfrm>
            <a:off x="759549" y="1215011"/>
            <a:ext cx="5355125" cy="35352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Benefícios para os municípios consorciados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na aquisição compartilhada de produtos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Mais de R$ 4 milhões em parcerias firmadas com a as empresas Natura e  </a:t>
            </a:r>
            <a:r>
              <a:rPr lang="pt-BR" sz="16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iFood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Os recursos serão</a:t>
            </a: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aplicados diretamente nas compras</a:t>
            </a: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, refletindo em </a:t>
            </a: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descontos na aquisição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155" name="Google Shape;155;gfc1692c13f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947350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fc1692c13f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0311" y="1858407"/>
            <a:ext cx="2094050" cy="77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fc1692c13f_0_22"/>
          <p:cNvPicPr preferRelativeResize="0"/>
          <p:nvPr/>
        </p:nvPicPr>
        <p:blipFill rotWithShape="1">
          <a:blip r:embed="rId5">
            <a:alphaModFix/>
          </a:blip>
          <a:srcRect r="73530"/>
          <a:stretch/>
        </p:blipFill>
        <p:spPr>
          <a:xfrm>
            <a:off x="6949931" y="2908582"/>
            <a:ext cx="1254810" cy="7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575047" y="1163783"/>
            <a:ext cx="7876920" cy="3680998"/>
            <a:chOff x="0" y="-164196"/>
            <a:chExt cx="7876918" cy="3680996"/>
          </a:xfrm>
        </p:grpSpPr>
        <p:sp>
          <p:nvSpPr>
            <p:cNvPr id="163" name="Google Shape;163;p4"/>
            <p:cNvSpPr/>
            <p:nvPr/>
          </p:nvSpPr>
          <p:spPr>
            <a:xfrm>
              <a:off x="102633" y="-164196"/>
              <a:ext cx="2345431" cy="3680996"/>
            </a:xfrm>
            <a:prstGeom prst="roundRect">
              <a:avLst>
                <a:gd name="adj" fmla="val 8767"/>
              </a:avLst>
            </a:prstGeom>
            <a:noFill/>
            <a:ln w="19050" cap="flat" cmpd="sng">
              <a:solidFill>
                <a:srgbClr val="4AC1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0" y="1570953"/>
              <a:ext cx="2550697" cy="101145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0775" tIns="20775" rIns="20775" bIns="20775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1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17</a:t>
              </a: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 municípios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Região Metropolitana</a:t>
              </a:r>
              <a:b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</a:b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de Porto Alegre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02588" y="0"/>
              <a:ext cx="2345476" cy="437905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Barlow"/>
                <a:buNone/>
              </a:pPr>
              <a:r>
                <a:rPr lang="pt-BR" sz="2000" b="1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GRANPAL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66" name="Google Shape;166;p4" descr="Google Shape;91;p3"/>
            <p:cNvPicPr preferRelativeResize="0"/>
            <p:nvPr/>
          </p:nvPicPr>
          <p:blipFill rotWithShape="1">
            <a:blip r:embed="rId3">
              <a:alphaModFix/>
            </a:blip>
            <a:srcRect t="77577"/>
            <a:stretch/>
          </p:blipFill>
          <p:spPr>
            <a:xfrm>
              <a:off x="264845" y="2807593"/>
              <a:ext cx="384682" cy="361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4"/>
            <p:cNvSpPr/>
            <p:nvPr/>
          </p:nvSpPr>
          <p:spPr>
            <a:xfrm>
              <a:off x="2760199" y="-164196"/>
              <a:ext cx="2345430" cy="3680996"/>
            </a:xfrm>
            <a:prstGeom prst="roundRect">
              <a:avLst>
                <a:gd name="adj" fmla="val 8767"/>
              </a:avLst>
            </a:prstGeom>
            <a:noFill/>
            <a:ln w="19050" cap="flat" cmpd="sng">
              <a:solidFill>
                <a:srgbClr val="4AC1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864125" y="1586148"/>
              <a:ext cx="2137578" cy="101145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0775" tIns="20775" rIns="20775" bIns="20775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1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52</a:t>
              </a: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 municípios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Sul do Estado de Alagoas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760200" y="0"/>
              <a:ext cx="2345430" cy="455602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Barlow"/>
                <a:buNone/>
              </a:pPr>
              <a:r>
                <a:rPr lang="pt-BR" sz="2100" b="1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CONISUL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338054" y="2711157"/>
              <a:ext cx="1726013" cy="73029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>
                <a:buSzPts val="1400"/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sym typeface="Barlow"/>
                </a:rPr>
                <a:t>Economia de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buSzPts val="1400"/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sym typeface="Barlow"/>
                </a:rPr>
                <a:t>de até 40%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buSzPts val="1400"/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sym typeface="Barlow"/>
                </a:rPr>
                <a:t>em medicamentos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71" name="Google Shape;171;p4" descr="Google Shape;91;p3"/>
            <p:cNvPicPr preferRelativeResize="0"/>
            <p:nvPr/>
          </p:nvPicPr>
          <p:blipFill rotWithShape="1">
            <a:blip r:embed="rId3">
              <a:alphaModFix/>
            </a:blip>
            <a:srcRect t="77577"/>
            <a:stretch/>
          </p:blipFill>
          <p:spPr>
            <a:xfrm>
              <a:off x="2922410" y="2807593"/>
              <a:ext cx="384683" cy="361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4"/>
            <p:cNvSpPr/>
            <p:nvPr/>
          </p:nvSpPr>
          <p:spPr>
            <a:xfrm>
              <a:off x="5417764" y="-164196"/>
              <a:ext cx="2345431" cy="3680995"/>
            </a:xfrm>
            <a:prstGeom prst="roundRect">
              <a:avLst>
                <a:gd name="adj" fmla="val 8767"/>
              </a:avLst>
            </a:prstGeom>
            <a:noFill/>
            <a:ln w="19050" cap="flat" cmpd="sng">
              <a:solidFill>
                <a:srgbClr val="4AC1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5315131" y="1595779"/>
              <a:ext cx="2550698" cy="101145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0775" tIns="20775" rIns="20775" bIns="20775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1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397</a:t>
              </a: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 municípios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Todos os municípios </a:t>
              </a:r>
              <a:b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</a:b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do PR, exceto capital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417764" y="39183"/>
              <a:ext cx="2345430" cy="437905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Barlow"/>
                <a:buNone/>
              </a:pPr>
              <a:r>
                <a:rPr lang="pt-BR" sz="2000" b="1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PARANÁ SAÚDE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75" name="Google Shape;175;p4" descr="Google Shape;91;p3"/>
            <p:cNvPicPr preferRelativeResize="0"/>
            <p:nvPr/>
          </p:nvPicPr>
          <p:blipFill rotWithShape="1">
            <a:blip r:embed="rId3">
              <a:alphaModFix/>
            </a:blip>
            <a:srcRect t="77577"/>
            <a:stretch/>
          </p:blipFill>
          <p:spPr>
            <a:xfrm>
              <a:off x="5579976" y="2807592"/>
              <a:ext cx="384682" cy="361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4"/>
            <p:cNvSpPr/>
            <p:nvPr/>
          </p:nvSpPr>
          <p:spPr>
            <a:xfrm>
              <a:off x="3786362" y="314433"/>
              <a:ext cx="397626" cy="184626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Barlow"/>
                <a:buNone/>
              </a:pPr>
              <a:r>
                <a:rPr lang="pt-BR" sz="6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(2013)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1098580" y="330604"/>
              <a:ext cx="369918" cy="184626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Barlow"/>
                <a:buNone/>
              </a:pPr>
              <a:r>
                <a:rPr lang="pt-BR" sz="6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(2011)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453362" y="330317"/>
              <a:ext cx="369915" cy="184626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Barlow"/>
                <a:buNone/>
              </a:pPr>
              <a:r>
                <a:rPr lang="pt-BR" sz="6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(1999)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037180" y="2711157"/>
              <a:ext cx="1839738" cy="73029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Economia de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cerca de 25%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Barlow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"/>
                  <a:sym typeface="Barlow"/>
                </a:rPr>
                <a:t>em medicamentos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62134" y="2711157"/>
              <a:ext cx="1622364" cy="73029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1575" tIns="41575" rIns="41575" bIns="41575" anchor="t" anchorCtr="0">
              <a:spAutoFit/>
            </a:bodyPr>
            <a:lstStyle/>
            <a:p>
              <a:pPr>
                <a:buSzPts val="1400"/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sym typeface="Barlow"/>
                </a:rPr>
                <a:t>Economia de 30 a 35% em medicamentos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81" name="Google Shape;18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95" y="1947793"/>
            <a:ext cx="2080550" cy="832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5721" y="1862125"/>
            <a:ext cx="1324474" cy="97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3" name="Google Shape;18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9400" y="1862125"/>
            <a:ext cx="1377300" cy="1020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4" name="Google Shape;184;p4" descr="Google Shape;7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V="1">
            <a:off x="626050" y="968721"/>
            <a:ext cx="851795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611094" y="462675"/>
            <a:ext cx="801336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F7C"/>
              </a:buClr>
              <a:buSzPct val="100000"/>
              <a:buFont typeface="Barlow Black"/>
              <a:buNone/>
            </a:pPr>
            <a:r>
              <a:rPr lang="pt-BR" sz="25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Referência com base em experiências regionais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530700" y="532250"/>
            <a:ext cx="41937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F7C"/>
              </a:buClr>
              <a:buSzPct val="71428"/>
              <a:buFont typeface="Barlow"/>
              <a:buNone/>
            </a:pPr>
            <a:r>
              <a:rPr lang="pt-BR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PRIMEIRA LICITAÇÃO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F7C"/>
              </a:buClr>
              <a:buSzPct val="71428"/>
              <a:buFont typeface="Barlow"/>
              <a:buNone/>
            </a:pPr>
            <a:r>
              <a:rPr lang="pt-BR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Como participar?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7F7C"/>
              </a:buClr>
              <a:buSzPct val="71428"/>
              <a:buFont typeface="Barlow"/>
              <a:buNone/>
            </a:pPr>
            <a:endParaRPr dirty="0">
              <a:solidFill>
                <a:srgbClr val="367F7C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191" name="Google Shape;191;p5" descr="Google Shape;69;p15"/>
          <p:cNvPicPr preferRelativeResize="0"/>
          <p:nvPr/>
        </p:nvPicPr>
        <p:blipFill rotWithShape="1">
          <a:blip r:embed="rId3">
            <a:alphaModFix/>
          </a:blip>
          <a:srcRect t="3552" r="37542" b="28779"/>
          <a:stretch/>
        </p:blipFill>
        <p:spPr>
          <a:xfrm>
            <a:off x="4625685" y="0"/>
            <a:ext cx="46291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530700" y="1406628"/>
            <a:ext cx="4089792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Processo </a:t>
            </a: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simplificado</a:t>
            </a: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para quem já</a:t>
            </a:r>
            <a:b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está consorciado ao Conectar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Prestação de contas e </a:t>
            </a: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transparência </a:t>
            </a:r>
            <a:b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a cargo do  Consórcio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Modelo de </a:t>
            </a: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transferência entre órgãos </a:t>
            </a: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públicos para ordem de fornecimento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5585186" y="1399701"/>
            <a:ext cx="325401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"/>
              <a:buNone/>
            </a:pPr>
            <a:r>
              <a:rPr lang="pt-BR" sz="175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Compras serão realizadas de maneira digital, garantindo </a:t>
            </a:r>
            <a:r>
              <a:rPr lang="pt-BR" sz="1750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agilidade, transparência e prestação de contas </a:t>
            </a:r>
            <a:endParaRPr sz="17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530700" y="4342927"/>
            <a:ext cx="5184300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Confira o </a:t>
            </a:r>
            <a:r>
              <a:rPr lang="pt-BR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passo a passo</a:t>
            </a:r>
            <a:r>
              <a:rPr lang="pt-BR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no material de apoio! 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386</Words>
  <Application>Microsoft Office PowerPoint</Application>
  <PresentationFormat>Apresentação na tela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Barlow Black</vt:lpstr>
      <vt:lpstr>Arial</vt:lpstr>
      <vt:lpstr>Barlow</vt:lpstr>
      <vt:lpstr>Verdana</vt:lpstr>
      <vt:lpstr>Simple Light</vt:lpstr>
      <vt:lpstr>Simple Light</vt:lpstr>
      <vt:lpstr>Apresentação do PowerPoint</vt:lpstr>
      <vt:lpstr>Compras Compartilhadas</vt:lpstr>
      <vt:lpstr>Potencial de economia </vt:lpstr>
      <vt:lpstr>Licitação de material  INSUMOS MÉDICO-HOSPITALARES </vt:lpstr>
      <vt:lpstr>Apresentação do PowerPoint</vt:lpstr>
      <vt:lpstr>Apresentação do PowerPoint</vt:lpstr>
      <vt:lpstr>Doações privadas </vt:lpstr>
      <vt:lpstr>Referência com base em experiências regionais</vt:lpstr>
      <vt:lpstr>PRIMEIRA LICITAÇÃO Como participar? </vt:lpstr>
      <vt:lpstr>Fique em dia com o Conectar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Marcelo Milanello</cp:lastModifiedBy>
  <cp:revision>3</cp:revision>
  <dcterms:modified xsi:type="dcterms:W3CDTF">2021-11-24T23:50:17Z</dcterms:modified>
</cp:coreProperties>
</file>