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6" r:id="rId2"/>
    <p:sldMasterId id="2147483663" r:id="rId3"/>
    <p:sldMasterId id="2147483664" r:id="rId4"/>
  </p:sldMasterIdLst>
  <p:sldIdLst>
    <p:sldId id="256" r:id="rId5"/>
    <p:sldId id="281" r:id="rId6"/>
    <p:sldId id="271" r:id="rId7"/>
    <p:sldId id="278" r:id="rId8"/>
    <p:sldId id="277" r:id="rId9"/>
    <p:sldId id="264" r:id="rId10"/>
    <p:sldId id="258" r:id="rId11"/>
    <p:sldId id="259" r:id="rId12"/>
    <p:sldId id="273" r:id="rId13"/>
    <p:sldId id="268" r:id="rId14"/>
    <p:sldId id="28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8145"/>
    <a:srgbClr val="597FE9"/>
    <a:srgbClr val="1C5C7C"/>
    <a:srgbClr val="097E95"/>
    <a:srgbClr val="0FCAEF"/>
    <a:srgbClr val="4B9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48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54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6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39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92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2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49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7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64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64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73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27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8000"/>
            <a:lum/>
          </a:blip>
          <a:srcRect/>
          <a:tile tx="-6350" ty="0" sx="70000" sy="7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 userDrawn="1"/>
        </p:nvSpPr>
        <p:spPr>
          <a:xfrm>
            <a:off x="5421970" y="385011"/>
            <a:ext cx="6485062" cy="349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948" y="1638351"/>
            <a:ext cx="6935918" cy="45578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922" y="1141212"/>
            <a:ext cx="6935918" cy="455788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412" y="647919"/>
            <a:ext cx="6935918" cy="455788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86" y="150780"/>
            <a:ext cx="6935918" cy="455788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70" y="1115079"/>
            <a:ext cx="6485062" cy="2406566"/>
          </a:xfrm>
          <a:prstGeom prst="rect">
            <a:avLst/>
          </a:prstGeom>
        </p:spPr>
      </p:pic>
      <p:sp>
        <p:nvSpPr>
          <p:cNvPr id="22" name="CaixaDeTexto 21"/>
          <p:cNvSpPr txBox="1"/>
          <p:nvPr userDrawn="1"/>
        </p:nvSpPr>
        <p:spPr>
          <a:xfrm>
            <a:off x="7274587" y="488435"/>
            <a:ext cx="307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LANÇAMENTO</a:t>
            </a:r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46" y="3680431"/>
            <a:ext cx="3552897" cy="30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0CE4-479A-4ADB-BBA9-502AFD7E160D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97C8-530F-4810-B42D-89944BD674EA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134" y="295158"/>
            <a:ext cx="2883070" cy="18945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13" y="-141989"/>
            <a:ext cx="2883070" cy="1894589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 userDrawn="1"/>
        </p:nvSpPr>
        <p:spPr>
          <a:xfrm>
            <a:off x="2576557" y="295158"/>
            <a:ext cx="8624843" cy="8839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80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134" y="295158"/>
            <a:ext cx="2883070" cy="18945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13" y="-141989"/>
            <a:ext cx="2883070" cy="1894589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 userDrawn="1"/>
        </p:nvSpPr>
        <p:spPr>
          <a:xfrm>
            <a:off x="2576557" y="295158"/>
            <a:ext cx="8624843" cy="8839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45844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8000"/>
            <a:lum/>
          </a:blip>
          <a:srcRect/>
          <a:tile tx="-6350" ty="0" sx="70000" sy="7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 userDrawn="1"/>
        </p:nvSpPr>
        <p:spPr>
          <a:xfrm>
            <a:off x="491084" y="184874"/>
            <a:ext cx="6485062" cy="294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4" y="547127"/>
            <a:ext cx="6485062" cy="240656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66" y="2634915"/>
            <a:ext cx="4496377" cy="386088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38" y="2269279"/>
            <a:ext cx="6935918" cy="45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6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AB1885-D775-41E6-8AC8-D4D41D7C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40" y="2129482"/>
            <a:ext cx="4748549" cy="4018002"/>
          </a:xfrm>
          <a:prstGeom prst="rect">
            <a:avLst/>
          </a:prstGeom>
          <a:ln>
            <a:solidFill>
              <a:srgbClr val="9A8145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C7992A0-3340-40EA-885A-CF2EB0FBAC27}"/>
              </a:ext>
            </a:extLst>
          </p:cNvPr>
          <p:cNvSpPr txBox="1"/>
          <p:nvPr/>
        </p:nvSpPr>
        <p:spPr>
          <a:xfrm>
            <a:off x="2794000" y="432109"/>
            <a:ext cx="8304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PRIMEIRO SEMESTRE DE 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DBD93D-5B21-4F7E-AFBE-A40707500E5D}"/>
              </a:ext>
            </a:extLst>
          </p:cNvPr>
          <p:cNvSpPr txBox="1"/>
          <p:nvPr/>
        </p:nvSpPr>
        <p:spPr>
          <a:xfrm>
            <a:off x="5963653" y="2050776"/>
            <a:ext cx="5778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Excelente desempenho das receitas (+6,1%) no 1º semestre, puxado pelo FPM, ICMS, ISS e demais tributos 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próprios.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PIB</a:t>
            </a:r>
          </a:p>
          <a:p>
            <a:pPr marL="44450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Cresceu 6,4% no 1º sem. de 2021 contra o mesmo período de 2020.</a:t>
            </a:r>
          </a:p>
          <a:p>
            <a:pPr marL="44450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Porém, já no 2º trimestre retrai 0,1% em relação ao 1º trimestre.</a:t>
            </a:r>
          </a:p>
          <a:p>
            <a:pPr marL="44450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IBC-BR do 3º trim. aponta para desaceleração de -0,14% em relação ao 2º trim. </a:t>
            </a:r>
          </a:p>
          <a:p>
            <a:pPr marL="44450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Projeção do PIB pelo Boletim Focus para 2021 é de +4,88%. No início de julho era de 5,18%.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86D01F-F1D1-48C6-84E6-57FB370786EC}"/>
              </a:ext>
            </a:extLst>
          </p:cNvPr>
          <p:cNvSpPr txBox="1"/>
          <p:nvPr/>
        </p:nvSpPr>
        <p:spPr>
          <a:xfrm>
            <a:off x="752981" y="7229281"/>
            <a:ext cx="8482459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Segundo semestre: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Fator positivo: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avanço da vacinação que permitiu o retorno da economia.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Fatores negativos:</a:t>
            </a:r>
          </a:p>
          <a:p>
            <a:pPr marL="4508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crise hídrica, com aumento no preço da energia elétrica,</a:t>
            </a:r>
          </a:p>
          <a:p>
            <a:pPr marL="4508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alta do preço do petróleo no mercado mundial,</a:t>
            </a:r>
          </a:p>
          <a:p>
            <a:pPr marL="4508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subida da inflação e a elevação das taxas de juros,</a:t>
            </a:r>
          </a:p>
          <a:p>
            <a:pPr marL="4508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condução errática que tem sido dada à situação fiscal da União e</a:t>
            </a:r>
          </a:p>
          <a:p>
            <a:pPr marL="45085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desaceleração da China, principal parceiro comercial do Brasil. 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3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EF3D5A-0AE9-4265-AE98-9DE41F56D9B4}"/>
              </a:ext>
            </a:extLst>
          </p:cNvPr>
          <p:cNvSpPr txBox="1"/>
          <p:nvPr/>
        </p:nvSpPr>
        <p:spPr>
          <a:xfrm>
            <a:off x="2794000" y="432109"/>
            <a:ext cx="8291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2022 E SEUS DESAFIOS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BD1A1D-65F3-46B5-AF88-6ADDCEBC2427}"/>
              </a:ext>
            </a:extLst>
          </p:cNvPr>
          <p:cNvSpPr txBox="1"/>
          <p:nvPr/>
        </p:nvSpPr>
        <p:spPr>
          <a:xfrm>
            <a:off x="6105743" y="1728746"/>
            <a:ext cx="573224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Fatores de alerta:</a:t>
            </a:r>
          </a:p>
          <a:p>
            <a:pPr marL="44450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Projeções para 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PIB de 2022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seguem sendo revisadas para baixo.</a:t>
            </a:r>
          </a:p>
          <a:p>
            <a:pPr marL="44450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Alterações na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distribuição do ICMS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pela lei do novo Fundeb podem comprometer recursos das maiores cidades.</a:t>
            </a:r>
          </a:p>
          <a:p>
            <a:pPr marL="44450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Propostas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Reforma Tributária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fusão do ISS e ICMS e na legislação do IR geram alerta.</a:t>
            </a:r>
          </a:p>
          <a:p>
            <a:pPr marL="257175">
              <a:spcAft>
                <a:spcPts val="1200"/>
              </a:spcAf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75192A-8532-49BF-9686-D465C163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70" y="2295036"/>
            <a:ext cx="5364945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8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49" y="2045739"/>
            <a:ext cx="11170065" cy="481226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99657" y="413657"/>
            <a:ext cx="854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Multi Cidades: O mais completo anuário sobre finanças municipais do Brasil.                        Instrumento de análise e transparência das contas públicas municipais </a:t>
            </a:r>
          </a:p>
        </p:txBody>
      </p:sp>
    </p:spTree>
    <p:extLst>
      <p:ext uri="{BB962C8B-B14F-4D97-AF65-F5344CB8AC3E}">
        <p14:creationId xmlns:p14="http://schemas.microsoft.com/office/powerpoint/2010/main" val="264959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37E1A2-7471-4375-905D-3E6E861072EA}"/>
              </a:ext>
            </a:extLst>
          </p:cNvPr>
          <p:cNvSpPr txBox="1"/>
          <p:nvPr/>
        </p:nvSpPr>
        <p:spPr>
          <a:xfrm>
            <a:off x="2672443" y="468086"/>
            <a:ext cx="824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ROTEIRO: RECEITAS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68831C-833B-4418-9BC6-0468A7F822BB}"/>
              </a:ext>
            </a:extLst>
          </p:cNvPr>
          <p:cNvSpPr txBox="1"/>
          <p:nvPr/>
        </p:nvSpPr>
        <p:spPr>
          <a:xfrm>
            <a:off x="2794000" y="1652815"/>
            <a:ext cx="8001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disponível e arrecadação direta dos municípios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Receitas em 2020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Receita per capita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em 2021 (primeiro semestre)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2022 e seus desafios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7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5F11918-6B1B-47E5-A635-8719B286917D}"/>
              </a:ext>
            </a:extLst>
          </p:cNvPr>
          <p:cNvSpPr txBox="1"/>
          <p:nvPr/>
        </p:nvSpPr>
        <p:spPr>
          <a:xfrm>
            <a:off x="2591321" y="423235"/>
            <a:ext cx="875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PARTICIPAÇÃO DOS MUNICÍPIOS NA RECEITA DISPONÍVEL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9AC279-A86F-4783-96A7-EF498DCD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8" y="2207849"/>
            <a:ext cx="7599048" cy="44926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21506AB-9A3B-4CE0-AC6B-D027B811716B}"/>
              </a:ext>
            </a:extLst>
          </p:cNvPr>
          <p:cNvSpPr txBox="1"/>
          <p:nvPr/>
        </p:nvSpPr>
        <p:spPr>
          <a:xfrm>
            <a:off x="8136773" y="2207849"/>
            <a:ext cx="34531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aumento da participação dos municípios na receita disponível foi tímido em relação ao aumento de suas atribuições.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desconcentração tem privilegiado os municípios de menor porte populacional.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aumento das transferências devido à pandemia foi determinante para o crescimento da receita disponível em 2020.</a:t>
            </a:r>
          </a:p>
        </p:txBody>
      </p:sp>
    </p:spTree>
    <p:extLst>
      <p:ext uri="{BB962C8B-B14F-4D97-AF65-F5344CB8AC3E}">
        <p14:creationId xmlns:p14="http://schemas.microsoft.com/office/powerpoint/2010/main" val="202915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5F11918-6B1B-47E5-A635-8719B286917D}"/>
              </a:ext>
            </a:extLst>
          </p:cNvPr>
          <p:cNvSpPr txBox="1"/>
          <p:nvPr/>
        </p:nvSpPr>
        <p:spPr>
          <a:xfrm>
            <a:off x="2578099" y="446171"/>
            <a:ext cx="87830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chemeClr val="bg1"/>
                </a:solidFill>
              </a:rPr>
              <a:t>PARTICIPAÇÃO DOS MUNICÍPIOS NA ARRECADAÇÃO DIRETA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1506AB-9A3B-4CE0-AC6B-D027B811716B}"/>
              </a:ext>
            </a:extLst>
          </p:cNvPr>
          <p:cNvSpPr txBox="1"/>
          <p:nvPr/>
        </p:nvSpPr>
        <p:spPr>
          <a:xfrm>
            <a:off x="8085221" y="2217804"/>
            <a:ext cx="34758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 2000 e 2019, sem abranger o ano da pandemia, enquanto a parcela dos municípios na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arrecadação direta subiu 35,1%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sua participação na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receita disponível cresceu 20,5%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 influenciado pelo desempenho 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devido ao crescimento do setor de serviços e aperfeiçoamentos na gestão da arrecadação e na legislação.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060BA8-715F-40F7-B4B3-02F4549E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6" y="2217804"/>
            <a:ext cx="7638752" cy="45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6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0A4B41-A9DA-48DE-9677-08B9E3C1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062" y="2764993"/>
            <a:ext cx="4589462" cy="38739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BCF816-4768-4291-B10E-FA7CD7B53CC6}"/>
              </a:ext>
            </a:extLst>
          </p:cNvPr>
          <p:cNvSpPr txBox="1"/>
          <p:nvPr/>
        </p:nvSpPr>
        <p:spPr>
          <a:xfrm>
            <a:off x="2600291" y="1361640"/>
            <a:ext cx="699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5,3% na receita corrente</a:t>
            </a:r>
          </a:p>
          <a:p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6% na receita total: aumento puxado pelos auxílios federais e receitas de operações de crédito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5C7183-1093-4454-B22A-61C7F4C2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510" y="2762723"/>
            <a:ext cx="4589462" cy="386534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FB5AD9F-78C1-4D13-89F8-606133B7F885}"/>
              </a:ext>
            </a:extLst>
          </p:cNvPr>
          <p:cNvSpPr/>
          <p:nvPr/>
        </p:nvSpPr>
        <p:spPr>
          <a:xfrm>
            <a:off x="9687433" y="4034098"/>
            <a:ext cx="2413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AA2258F-C850-40C3-85BE-74B437737EAC}"/>
              </a:ext>
            </a:extLst>
          </p:cNvPr>
          <p:cNvSpPr/>
          <p:nvPr/>
        </p:nvSpPr>
        <p:spPr>
          <a:xfrm>
            <a:off x="10226514" y="3907098"/>
            <a:ext cx="2413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9028FD6-60E6-4E5D-8560-DA1C065739BF}"/>
              </a:ext>
            </a:extLst>
          </p:cNvPr>
          <p:cNvSpPr/>
          <p:nvPr/>
        </p:nvSpPr>
        <p:spPr>
          <a:xfrm>
            <a:off x="9138825" y="5049430"/>
            <a:ext cx="260415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2A8215-84E3-4E55-B0EB-EB037E86B707}"/>
              </a:ext>
            </a:extLst>
          </p:cNvPr>
          <p:cNvSpPr txBox="1"/>
          <p:nvPr/>
        </p:nvSpPr>
        <p:spPr>
          <a:xfrm>
            <a:off x="2794000" y="432109"/>
            <a:ext cx="817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RECEITAS EM 2020</a:t>
            </a:r>
          </a:p>
        </p:txBody>
      </p:sp>
    </p:spTree>
    <p:extLst>
      <p:ext uri="{BB962C8B-B14F-4D97-AF65-F5344CB8AC3E}">
        <p14:creationId xmlns:p14="http://schemas.microsoft.com/office/powerpoint/2010/main" val="215656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C681EB-5C84-4B95-8A39-04F4038D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14" y="2888896"/>
            <a:ext cx="8903128" cy="39691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FDBFC4-6F9E-4752-A347-A327EC674D41}"/>
              </a:ext>
            </a:extLst>
          </p:cNvPr>
          <p:cNvSpPr txBox="1"/>
          <p:nvPr/>
        </p:nvSpPr>
        <p:spPr>
          <a:xfrm>
            <a:off x="2563812" y="1498381"/>
            <a:ext cx="76342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maiores receitas dos municípios caíram.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transferências para o SUS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subiram 37,9% devido aos auxílios financeiros para o enfrentamento da pandemia.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86F9D3-31A9-4B8D-B0DF-82A0A1D2C5B0}"/>
              </a:ext>
            </a:extLst>
          </p:cNvPr>
          <p:cNvSpPr txBox="1"/>
          <p:nvPr/>
        </p:nvSpPr>
        <p:spPr>
          <a:xfrm>
            <a:off x="2794000" y="432109"/>
            <a:ext cx="825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RECEITAS EM 2020</a:t>
            </a:r>
          </a:p>
        </p:txBody>
      </p:sp>
    </p:spTree>
    <p:extLst>
      <p:ext uri="{BB962C8B-B14F-4D97-AF65-F5344CB8AC3E}">
        <p14:creationId xmlns:p14="http://schemas.microsoft.com/office/powerpoint/2010/main" val="145185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A3E1BD-7F72-4433-A223-4D4918AF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07366"/>
            <a:ext cx="5269422" cy="46152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6B299C7-73CD-4F9F-8FE1-463EC32A9F91}"/>
              </a:ext>
            </a:extLst>
          </p:cNvPr>
          <p:cNvSpPr txBox="1"/>
          <p:nvPr/>
        </p:nvSpPr>
        <p:spPr>
          <a:xfrm>
            <a:off x="7386945" y="2247900"/>
            <a:ext cx="4699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Receitas de capital    23,6% em relação a 2019:</a:t>
            </a:r>
          </a:p>
          <a:p>
            <a:pPr marL="533400" indent="-107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 de capital:    32,8%;</a:t>
            </a:r>
          </a:p>
          <a:p>
            <a:pPr marL="533400" indent="-107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Operações de crédito:    57,9%;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operações de crédito bateram recorde.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06390F-DFC3-45AB-A75A-C70960DAB833}"/>
              </a:ext>
            </a:extLst>
          </p:cNvPr>
          <p:cNvSpPr txBox="1"/>
          <p:nvPr/>
        </p:nvSpPr>
        <p:spPr>
          <a:xfrm>
            <a:off x="2794000" y="432109"/>
            <a:ext cx="819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RECEITAS EM 2020</a:t>
            </a:r>
          </a:p>
        </p:txBody>
      </p:sp>
      <p:sp>
        <p:nvSpPr>
          <p:cNvPr id="2" name="Seta para baixo 1"/>
          <p:cNvSpPr/>
          <p:nvPr/>
        </p:nvSpPr>
        <p:spPr>
          <a:xfrm flipV="1">
            <a:off x="9812645" y="2324100"/>
            <a:ext cx="104241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flipV="1">
            <a:off x="10618188" y="2955471"/>
            <a:ext cx="104241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flipV="1">
            <a:off x="10378702" y="3283729"/>
            <a:ext cx="104241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3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5F11918-6B1B-47E5-A635-8719B286917D}"/>
              </a:ext>
            </a:extLst>
          </p:cNvPr>
          <p:cNvSpPr txBox="1"/>
          <p:nvPr/>
        </p:nvSpPr>
        <p:spPr>
          <a:xfrm>
            <a:off x="2591321" y="431886"/>
            <a:ext cx="8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RECEITA PER CAPITA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1506AB-9A3B-4CE0-AC6B-D027B811716B}"/>
              </a:ext>
            </a:extLst>
          </p:cNvPr>
          <p:cNvSpPr txBox="1"/>
          <p:nvPr/>
        </p:nvSpPr>
        <p:spPr>
          <a:xfrm>
            <a:off x="1579248" y="2082878"/>
            <a:ext cx="451675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elevado valor per capita dos municípios com até 20 mil habitantes é resultado, principalmente, da distribuição do FPM.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Já os municípios maiores se beneficiam de uma base mais ampla para a tributação própria.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municípios de 20 mil a 100 mil habitantes registraram o menor desempenho de receita total per capita.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E3DD-CC82-47FC-B3B5-FD0F6748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103" y="1763487"/>
            <a:ext cx="5140854" cy="44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1832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538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Personalizar design</vt:lpstr>
      <vt:lpstr>3_Personalizar design</vt:lpstr>
      <vt:lpstr>1_Personalizar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Jeferson Passos</cp:lastModifiedBy>
  <cp:revision>75</cp:revision>
  <dcterms:created xsi:type="dcterms:W3CDTF">2021-11-09T19:21:16Z</dcterms:created>
  <dcterms:modified xsi:type="dcterms:W3CDTF">2021-11-23T18:34:00Z</dcterms:modified>
</cp:coreProperties>
</file>