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SP0KoAtxbHSrhQwPctfzHAP+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7A66C4-F2DC-4336-B60F-0A977B077624}">
  <a:tblStyle styleId="{7A7A66C4-F2DC-4336-B60F-0A977B07762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bebc9c2b0_3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fbebc9c2b0_3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bebc9c2b0_3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fbebc9c2b0_3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bebc9c2b0_3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bebc9c2b0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7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39704" y="344242"/>
            <a:ext cx="5261894" cy="193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5981250" y="5968098"/>
            <a:ext cx="6206266" cy="57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5274" y="5968099"/>
            <a:ext cx="6144412" cy="57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8417" y="4237708"/>
            <a:ext cx="5039205" cy="17303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flipH="1" rot="10800000">
            <a:off x="61752" y="1223973"/>
            <a:ext cx="2979869" cy="27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062" y="201996"/>
            <a:ext cx="2543251" cy="9359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61665" y="1775011"/>
            <a:ext cx="4633146" cy="170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5981250" y="5968098"/>
            <a:ext cx="6206266" cy="57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25274" y="5968099"/>
            <a:ext cx="6144412" cy="57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5955976" y="196475"/>
            <a:ext cx="6206266" cy="57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196476"/>
            <a:ext cx="6144412" cy="57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665" y="3858859"/>
            <a:ext cx="5039205" cy="17303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0" Type="http://schemas.openxmlformats.org/officeDocument/2006/relationships/image" Target="../media/image3.png"/><Relationship Id="rId9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hyperlink" Target="https://www.camara.leg.br/deputados/160639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hyperlink" Target="https://www25.senado.leg.br/web/senadores/senador/-/perfil/5529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0" Type="http://schemas.openxmlformats.org/officeDocument/2006/relationships/image" Target="../media/image3.png"/><Relationship Id="rId9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0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hyperlink" Target="https://www25.senado.leg.br/web/senadores/senador/-/perfil/595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0" Type="http://schemas.openxmlformats.org/officeDocument/2006/relationships/image" Target="../media/image3.png"/><Relationship Id="rId9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hyperlink" Target="https://www.camara.leg.br/deputados/1606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3001350" y="252200"/>
            <a:ext cx="90972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1F3864"/>
                </a:solidFill>
              </a:rPr>
              <a:t>APLICAÇÃO DOS  70% DO FUNDEB COM PESSOAL</a:t>
            </a:r>
            <a:r>
              <a:rPr b="1" lang="pt-BR" sz="3300">
                <a:solidFill>
                  <a:srgbClr val="1F3864"/>
                </a:solidFill>
              </a:rPr>
              <a:t> </a:t>
            </a:r>
            <a:endParaRPr b="1" sz="3300">
              <a:solidFill>
                <a:srgbClr val="1F3864"/>
              </a:solidFill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26987" l="18574" r="18260" t="11835"/>
          <a:stretch/>
        </p:blipFill>
        <p:spPr>
          <a:xfrm>
            <a:off x="231043" y="2207688"/>
            <a:ext cx="785308" cy="76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935" y="4512735"/>
            <a:ext cx="507518" cy="41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630" y="3434132"/>
            <a:ext cx="690092" cy="690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7"/>
          <p:cNvGrpSpPr/>
          <p:nvPr/>
        </p:nvGrpSpPr>
        <p:grpSpPr>
          <a:xfrm>
            <a:off x="332637" y="5594999"/>
            <a:ext cx="748428" cy="748428"/>
            <a:chOff x="1002252" y="4513061"/>
            <a:chExt cx="896750" cy="896750"/>
          </a:xfrm>
        </p:grpSpPr>
        <p:pic>
          <p:nvPicPr>
            <p:cNvPr id="156" name="Google Shape;156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7" name="Google Shape;157;p7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158" name="Google Shape;158;p7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9" name="Google Shape;159;p7"/>
              <p:cNvPicPr preferRelativeResize="0"/>
              <p:nvPr/>
            </p:nvPicPr>
            <p:blipFill rotWithShape="1">
              <a:blip r:embed="rId7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0" name="Google Shape;160;p7"/>
          <p:cNvSpPr txBox="1"/>
          <p:nvPr/>
        </p:nvSpPr>
        <p:spPr>
          <a:xfrm>
            <a:off x="1357600" y="2150025"/>
            <a:ext cx="9148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</a:t>
            </a:r>
            <a:r>
              <a:rPr lang="pt-BR" sz="1800">
                <a:solidFill>
                  <a:schemeClr val="dk1"/>
                </a:solidFill>
              </a:rPr>
              <a:t>sclarece o conceito de profissionais de educação que podem ter o salário contabilizado nos 70% do Fundeb com pessoal. 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1270138" y="4496963"/>
            <a:ext cx="101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Aguarda ser  pautada para votação no Plenário da Câmara dos Deputados.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1357600" y="3551325"/>
            <a:ext cx="993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Autora:</a:t>
            </a:r>
            <a:r>
              <a:rPr lang="pt-BR" sz="1800">
                <a:solidFill>
                  <a:schemeClr val="dk1"/>
                </a:solidFill>
              </a:rPr>
              <a:t> 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Professora Dorinha Seabra Rezende (DEM-TO)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1342850" y="5442600"/>
            <a:ext cx="9755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Encaminhamento: Favorável com sugestão de alteração</a:t>
            </a:r>
            <a:r>
              <a:rPr lang="pt-BR" sz="1800">
                <a:solidFill>
                  <a:schemeClr val="dk1"/>
                </a:solidFill>
              </a:rPr>
              <a:t> na </a:t>
            </a:r>
            <a:r>
              <a:rPr lang="pt-BR" sz="1800">
                <a:solidFill>
                  <a:schemeClr val="dk1"/>
                </a:solidFill>
              </a:rPr>
              <a:t>redação para que seja permitido pagar também os profissionais lotados na secretaria de educação. Apoiar a  Emenda 3 da MP 1074/21 que esclarece quais são os profissionais de educação.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5792300" y="8024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52525"/>
                </a:solidFill>
              </a:rPr>
              <a:t>PL 3418/2021</a:t>
            </a:r>
            <a:endParaRPr b="1"/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9">
            <a:alphaModFix/>
          </a:blip>
          <a:srcRect b="18427" l="15783" r="13942" t="17322"/>
          <a:stretch/>
        </p:blipFill>
        <p:spPr>
          <a:xfrm>
            <a:off x="11287908" y="5811585"/>
            <a:ext cx="710005" cy="649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 5 Preceitos – Olhar Budista" id="166" name="Google Shape;166;p7"/>
          <p:cNvPicPr preferRelativeResize="0"/>
          <p:nvPr/>
        </p:nvPicPr>
        <p:blipFill rotWithShape="1">
          <a:blip r:embed="rId10">
            <a:alphaModFix/>
          </a:blip>
          <a:srcRect b="0" l="0" r="49228" t="0"/>
          <a:stretch/>
        </p:blipFill>
        <p:spPr>
          <a:xfrm>
            <a:off x="10993049" y="2195903"/>
            <a:ext cx="910675" cy="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1394850" y="1285475"/>
            <a:ext cx="10045200" cy="12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99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Alt</a:t>
            </a:r>
            <a:r>
              <a:rPr lang="pt-BR" sz="1800">
                <a:solidFill>
                  <a:schemeClr val="dk1"/>
                </a:solidFill>
              </a:rPr>
              <a:t>era a fórmula de cálculo utilizada para definir o teto, limita e reduz o valor para o </a:t>
            </a:r>
            <a:r>
              <a:rPr b="1" lang="pt-BR" sz="1800">
                <a:solidFill>
                  <a:schemeClr val="dk1"/>
                </a:solidFill>
              </a:rPr>
              <a:t>pagamento de precatórios</a:t>
            </a:r>
            <a:r>
              <a:rPr lang="pt-BR" sz="1800">
                <a:solidFill>
                  <a:schemeClr val="dk1"/>
                </a:solidFill>
              </a:rPr>
              <a:t>,  introduz mais alternativas de pagamento, inclui preferência de pagamento para precatórios do Fundef e trata da securitização (venda) de recebíveis da dívida ativa.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990"/>
              </a:spcBef>
              <a:spcAft>
                <a:spcPts val="0"/>
              </a:spcAft>
              <a:buNone/>
            </a:pPr>
            <a:r>
              <a:rPr lang="pt-BR" sz="1800"/>
              <a:t>P</a:t>
            </a:r>
            <a:r>
              <a:rPr lang="pt-BR" sz="1800">
                <a:solidFill>
                  <a:schemeClr val="dk1"/>
                </a:solidFill>
              </a:rPr>
              <a:t>arcelamento de </a:t>
            </a:r>
            <a:r>
              <a:rPr b="1" lang="pt-BR" sz="1800">
                <a:solidFill>
                  <a:schemeClr val="dk1"/>
                </a:solidFill>
              </a:rPr>
              <a:t>débitos previdenciár</a:t>
            </a:r>
            <a:r>
              <a:rPr b="1" lang="pt-BR" sz="1800">
                <a:solidFill>
                  <a:schemeClr val="dk1"/>
                </a:solidFill>
              </a:rPr>
              <a:t>ios</a:t>
            </a:r>
            <a:r>
              <a:rPr lang="pt-BR" sz="1800">
                <a:solidFill>
                  <a:schemeClr val="dk1"/>
                </a:solidFill>
              </a:rPr>
              <a:t> em até 240 prestações com regime próprio e com regime geral de previdência social, dívidas </a:t>
            </a:r>
            <a:r>
              <a:rPr lang="pt-BR" sz="1800">
                <a:solidFill>
                  <a:schemeClr val="dk1"/>
                </a:solidFill>
              </a:rPr>
              <a:t>incluídas até 31/10/2021</a:t>
            </a:r>
            <a:r>
              <a:rPr lang="pt-BR" sz="1800">
                <a:solidFill>
                  <a:schemeClr val="dk1"/>
                </a:solidFill>
              </a:rPr>
              <a:t>.</a:t>
            </a:r>
            <a:r>
              <a:rPr i="1" lang="pt-B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26987" l="18574" r="18260" t="11835"/>
          <a:stretch/>
        </p:blipFill>
        <p:spPr>
          <a:xfrm>
            <a:off x="340755" y="2207688"/>
            <a:ext cx="785308" cy="76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648" y="4542998"/>
            <a:ext cx="507517" cy="4161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9"/>
          <p:cNvGrpSpPr/>
          <p:nvPr/>
        </p:nvGrpSpPr>
        <p:grpSpPr>
          <a:xfrm>
            <a:off x="253012" y="5652224"/>
            <a:ext cx="748428" cy="748428"/>
            <a:chOff x="1002252" y="4513061"/>
            <a:chExt cx="896750" cy="896750"/>
          </a:xfrm>
        </p:grpSpPr>
        <p:pic>
          <p:nvPicPr>
            <p:cNvPr id="175" name="Google Shape;17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6" name="Google Shape;176;p9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177" name="Google Shape;177;p9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8" name="Google Shape;178;p9"/>
              <p:cNvPicPr preferRelativeResize="0"/>
              <p:nvPr/>
            </p:nvPicPr>
            <p:blipFill rotWithShape="1">
              <a:blip r:embed="rId6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9" name="Google Shape;179;p9"/>
          <p:cNvSpPr txBox="1"/>
          <p:nvPr/>
        </p:nvSpPr>
        <p:spPr>
          <a:xfrm>
            <a:off x="4585875" y="824200"/>
            <a:ext cx="596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52525"/>
                </a:solidFill>
              </a:rPr>
              <a:t>PEC 23/21  </a:t>
            </a:r>
            <a:endParaRPr b="1" sz="2400">
              <a:solidFill>
                <a:srgbClr val="252525"/>
              </a:solidFill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156375" y="243775"/>
            <a:ext cx="898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1F3864"/>
                </a:solidFill>
              </a:rPr>
              <a:t>PRECATÓRIOS E DÍVIDAS PREVIDENCIÁRIA</a:t>
            </a:r>
            <a:endParaRPr b="1" sz="3200">
              <a:solidFill>
                <a:srgbClr val="1F3864"/>
              </a:solidFill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307100" y="5379950"/>
            <a:ext cx="10252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Encaminhamento:</a:t>
            </a:r>
            <a:r>
              <a:rPr lang="pt-BR" sz="1800">
                <a:solidFill>
                  <a:schemeClr val="dk1"/>
                </a:solidFill>
              </a:rPr>
              <a:t> </a:t>
            </a:r>
            <a:r>
              <a:rPr lang="pt-BR" sz="1800">
                <a:solidFill>
                  <a:schemeClr val="dk1"/>
                </a:solidFill>
              </a:rPr>
              <a:t>Favorável</a:t>
            </a:r>
            <a:r>
              <a:rPr lang="pt-BR">
                <a:solidFill>
                  <a:schemeClr val="dk1"/>
                </a:solidFill>
              </a:rPr>
              <a:t> </a:t>
            </a:r>
            <a:r>
              <a:rPr lang="pt-BR" sz="1800">
                <a:solidFill>
                  <a:schemeClr val="dk1"/>
                </a:solidFill>
              </a:rPr>
              <a:t>à proposta especialmente quanto ao parcelamento previdenciário. Quanto à nova metodologia de pagamento de precatórios, especialmente, não traz grandes mudanças aos municípios. A abertura do espaço fiscal beneficia especialmente a União.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7">
            <a:alphaModFix/>
          </a:blip>
          <a:srcRect b="18427" l="15783" r="13942" t="17322"/>
          <a:stretch/>
        </p:blipFill>
        <p:spPr>
          <a:xfrm>
            <a:off x="11133787" y="4295252"/>
            <a:ext cx="726140" cy="66389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1307100" y="4495675"/>
            <a:ext cx="530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Aguarda apreciação pelo Senado Federal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/>
          <p:nvPr/>
        </p:nvSpPr>
        <p:spPr>
          <a:xfrm>
            <a:off x="1125325" y="1952901"/>
            <a:ext cx="9648900" cy="1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</a:t>
            </a:r>
            <a:r>
              <a:rPr lang="pt-BR" sz="1800">
                <a:solidFill>
                  <a:schemeClr val="dk1"/>
                </a:solidFill>
              </a:rPr>
              <a:t>xtingue tributos e institui o Imposto sobre Operações com Bens e Serviços (IBS). </a:t>
            </a:r>
            <a:r>
              <a:rPr lang="pt-BR" sz="1800">
                <a:solidFill>
                  <a:srgbClr val="000000"/>
                </a:solidFill>
              </a:rPr>
              <a:t>Unificação de tributos, sem detalhar como será a gestão, partilha dos recursos e memória de cálculo. Não prevê um fundo de compensação de perdas para os municípios e estados.</a:t>
            </a:r>
            <a:endParaRPr/>
          </a:p>
          <a:p>
            <a:pPr indent="0" lvl="0" marL="0" marR="0" rtl="0" algn="just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2993317" y="340338"/>
            <a:ext cx="851378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REFORMA TRIBUTÁRIA</a:t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52525"/>
                </a:solidFill>
              </a:rPr>
              <a:t>PEC 110/2019 </a:t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"/>
          <p:cNvPicPr preferRelativeResize="0"/>
          <p:nvPr/>
        </p:nvPicPr>
        <p:blipFill rotWithShape="1">
          <a:blip r:embed="rId3">
            <a:alphaModFix/>
          </a:blip>
          <a:srcRect b="18427" l="15783" r="13942" t="17321"/>
          <a:stretch/>
        </p:blipFill>
        <p:spPr>
          <a:xfrm>
            <a:off x="10962487" y="5580202"/>
            <a:ext cx="726140" cy="66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"/>
          <p:cNvPicPr preferRelativeResize="0"/>
          <p:nvPr/>
        </p:nvPicPr>
        <p:blipFill rotWithShape="1">
          <a:blip r:embed="rId4">
            <a:alphaModFix/>
          </a:blip>
          <a:srcRect b="26987" l="18574" r="18260" t="11835"/>
          <a:stretch/>
        </p:blipFill>
        <p:spPr>
          <a:xfrm>
            <a:off x="231043" y="2207688"/>
            <a:ext cx="785308" cy="76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985" y="4721835"/>
            <a:ext cx="507517" cy="41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2630" y="3586532"/>
            <a:ext cx="690092" cy="690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"/>
          <p:cNvGrpSpPr/>
          <p:nvPr/>
        </p:nvGrpSpPr>
        <p:grpSpPr>
          <a:xfrm>
            <a:off x="303462" y="5549536"/>
            <a:ext cx="748428" cy="748428"/>
            <a:chOff x="1002252" y="4513061"/>
            <a:chExt cx="896750" cy="896750"/>
          </a:xfrm>
        </p:grpSpPr>
        <p:pic>
          <p:nvPicPr>
            <p:cNvPr id="195" name="Google Shape;195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6" name="Google Shape;196;p2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197" name="Google Shape;197;p2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8" name="Google Shape;198;p2"/>
              <p:cNvPicPr preferRelativeResize="0"/>
              <p:nvPr/>
            </p:nvPicPr>
            <p:blipFill rotWithShape="1">
              <a:blip r:embed="rId8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Os 5 Preceitos – Olhar Budista" id="199" name="Google Shape;199;p2"/>
          <p:cNvPicPr preferRelativeResize="0"/>
          <p:nvPr/>
        </p:nvPicPr>
        <p:blipFill rotWithShape="1">
          <a:blip r:embed="rId9">
            <a:alphaModFix/>
          </a:blip>
          <a:srcRect b="-4640" l="53845" r="-7364" t="4640"/>
          <a:stretch/>
        </p:blipFill>
        <p:spPr>
          <a:xfrm>
            <a:off x="10998021" y="2111575"/>
            <a:ext cx="912855" cy="8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"/>
          <p:cNvSpPr/>
          <p:nvPr/>
        </p:nvSpPr>
        <p:spPr>
          <a:xfrm>
            <a:off x="1069248" y="3721262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Relator atual:</a:t>
            </a:r>
            <a:r>
              <a:rPr lang="pt-BR" sz="1800"/>
              <a:t> </a:t>
            </a:r>
            <a:r>
              <a:rPr i="0" lang="pt-BR" sz="1800" u="none" cap="none" strike="noStrike">
                <a:solidFill>
                  <a:schemeClr val="dk1"/>
                </a:solidFill>
              </a:rPr>
              <a:t>Senador Roberto Rocha (PSDB/MA)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1171958" y="4751552"/>
            <a:ext cx="956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33333"/>
                </a:solidFill>
              </a:rPr>
              <a:t>CCJ</a:t>
            </a:r>
            <a:r>
              <a:rPr lang="pt-BR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- Matéria com o relator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1145450" y="5500003"/>
            <a:ext cx="95523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Encaminhamento:</a:t>
            </a:r>
            <a:r>
              <a:rPr lang="pt-BR" sz="1800">
                <a:solidFill>
                  <a:schemeClr val="dk1"/>
                </a:solidFill>
              </a:rPr>
              <a:t> Apoiar </a:t>
            </a:r>
            <a:r>
              <a:rPr lang="pt-BR" sz="1800">
                <a:solidFill>
                  <a:schemeClr val="dk1"/>
                </a:solidFill>
              </a:rPr>
              <a:t>o Simplifica Já (Emenda n° 144) - não aumento de carga tributária e a real simplificação do sistema tributário. A simplificação de impostos por cada ente.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b="26987" l="18574" r="18260" t="11835"/>
          <a:stretch/>
        </p:blipFill>
        <p:spPr>
          <a:xfrm>
            <a:off x="231043" y="2207688"/>
            <a:ext cx="785308" cy="76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985" y="4645635"/>
            <a:ext cx="507517" cy="41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630" y="3434132"/>
            <a:ext cx="690092" cy="690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10"/>
          <p:cNvGrpSpPr/>
          <p:nvPr/>
        </p:nvGrpSpPr>
        <p:grpSpPr>
          <a:xfrm>
            <a:off x="332637" y="5620224"/>
            <a:ext cx="748428" cy="748428"/>
            <a:chOff x="1002252" y="4513061"/>
            <a:chExt cx="896750" cy="896750"/>
          </a:xfrm>
        </p:grpSpPr>
        <p:pic>
          <p:nvPicPr>
            <p:cNvPr id="211" name="Google Shape;211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2" name="Google Shape;212;p10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213" name="Google Shape;213;p10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10"/>
              <p:cNvPicPr preferRelativeResize="0"/>
              <p:nvPr/>
            </p:nvPicPr>
            <p:blipFill rotWithShape="1">
              <a:blip r:embed="rId7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15" name="Google Shape;215;p10"/>
          <p:cNvSpPr/>
          <p:nvPr/>
        </p:nvSpPr>
        <p:spPr>
          <a:xfrm>
            <a:off x="2993317" y="340338"/>
            <a:ext cx="8513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1F3864"/>
                </a:solidFill>
              </a:rPr>
              <a:t>NOVOS CRITÉRIOS DA CAPAG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pt-BR" sz="2400">
                <a:solidFill>
                  <a:schemeClr val="dk1"/>
                </a:solidFill>
              </a:rPr>
              <a:t>Portaria 9.365/2021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1214275" y="2353850"/>
            <a:ext cx="93939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Atualização da metodologia que poderá dificultar o acesso dos municípios à operações de crédito.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300300" y="3547926"/>
            <a:ext cx="6096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800" u="none" cap="none" strike="noStrike">
                <a:solidFill>
                  <a:schemeClr val="dk1"/>
                </a:solidFill>
              </a:rPr>
              <a:t>Ministério da Economia/Gabinete do Ministro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1233475" y="5393050"/>
            <a:ext cx="93939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Encaminhamento:</a:t>
            </a:r>
            <a:r>
              <a:rPr lang="pt-BR" sz="1800">
                <a:solidFill>
                  <a:schemeClr val="dk1"/>
                </a:solidFill>
              </a:rPr>
              <a:t> A FNP tem atuado formalmente junto ao Tesouro Nacional e ao Ministério da Economia para evitar que mudanças nas regras da Capag prejudiquem as operações de crédito e investimentos públicos de qualidade e com juros baixos.</a:t>
            </a: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1147900" y="4645626"/>
            <a:ext cx="6096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Portaria segue em vigor.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8">
            <a:alphaModFix/>
          </a:blip>
          <a:srcRect b="18427" l="15783" r="13942" t="17322"/>
          <a:stretch/>
        </p:blipFill>
        <p:spPr>
          <a:xfrm>
            <a:off x="11098708" y="5719510"/>
            <a:ext cx="710005" cy="649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 5 Preceitos – Olhar Budista" id="221" name="Google Shape;221;p10"/>
          <p:cNvPicPr preferRelativeResize="0"/>
          <p:nvPr/>
        </p:nvPicPr>
        <p:blipFill rotWithShape="1">
          <a:blip r:embed="rId9">
            <a:alphaModFix/>
          </a:blip>
          <a:srcRect b="0" l="49228" r="0" t="0"/>
          <a:stretch/>
        </p:blipFill>
        <p:spPr>
          <a:xfrm>
            <a:off x="10844925" y="2353849"/>
            <a:ext cx="874000" cy="8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/>
          <p:nvPr/>
        </p:nvSpPr>
        <p:spPr>
          <a:xfrm>
            <a:off x="3093225" y="250525"/>
            <a:ext cx="10020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1F3864"/>
                </a:solidFill>
              </a:rPr>
              <a:t>REGULAMENTAÇÃO ENTIDADES MUNICIPALISTAS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 b="26987" l="18574" r="18260" t="11835"/>
          <a:stretch/>
        </p:blipFill>
        <p:spPr>
          <a:xfrm>
            <a:off x="231043" y="2207688"/>
            <a:ext cx="785308" cy="76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985" y="4798035"/>
            <a:ext cx="507517" cy="41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630" y="3434132"/>
            <a:ext cx="690092" cy="690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11"/>
          <p:cNvGrpSpPr/>
          <p:nvPr/>
        </p:nvGrpSpPr>
        <p:grpSpPr>
          <a:xfrm>
            <a:off x="347387" y="5772624"/>
            <a:ext cx="748428" cy="748428"/>
            <a:chOff x="1002252" y="4513061"/>
            <a:chExt cx="896750" cy="896750"/>
          </a:xfrm>
        </p:grpSpPr>
        <p:pic>
          <p:nvPicPr>
            <p:cNvPr id="231" name="Google Shape;23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2" name="Google Shape;232;p11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4" name="Google Shape;234;p11"/>
              <p:cNvPicPr preferRelativeResize="0"/>
              <p:nvPr/>
            </p:nvPicPr>
            <p:blipFill rotWithShape="1">
              <a:blip r:embed="rId7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5" name="Google Shape;235;p11"/>
          <p:cNvSpPr txBox="1"/>
          <p:nvPr/>
        </p:nvSpPr>
        <p:spPr>
          <a:xfrm>
            <a:off x="1095825" y="2269300"/>
            <a:ext cx="9849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Regulamenta a atuação das entidades de representação de municípios, indispensável para garantir a participação plena e imprescindível dos municípios no pacto federativo.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1163200" y="3630125"/>
            <a:ext cx="958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Relator:</a:t>
            </a:r>
            <a:r>
              <a:rPr lang="pt-BR" sz="1800">
                <a:solidFill>
                  <a:schemeClr val="dk1"/>
                </a:solidFill>
              </a:rPr>
              <a:t> 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Senador  Davi Alcolumbre (DEM/AP)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959500" y="4759075"/>
            <a:ext cx="571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Aguarda apreciação do plenário do Senado Federal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1163200" y="5947200"/>
            <a:ext cx="1064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Encaminhamento: </a:t>
            </a:r>
            <a:r>
              <a:rPr lang="pt-BR" sz="1800">
                <a:solidFill>
                  <a:schemeClr val="dk1"/>
                </a:solidFill>
              </a:rPr>
              <a:t>Mobilizar para o projeto ser pautado novamente no plenário do Senado.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Os 5 Preceitos – Olhar Budista" id="239" name="Google Shape;239;p11"/>
          <p:cNvPicPr preferRelativeResize="0"/>
          <p:nvPr/>
        </p:nvPicPr>
        <p:blipFill rotWithShape="1">
          <a:blip r:embed="rId9">
            <a:alphaModFix/>
          </a:blip>
          <a:srcRect b="0" l="0" r="49228" t="0"/>
          <a:stretch/>
        </p:blipFill>
        <p:spPr>
          <a:xfrm>
            <a:off x="11024949" y="2284277"/>
            <a:ext cx="785300" cy="76851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 txBox="1"/>
          <p:nvPr/>
        </p:nvSpPr>
        <p:spPr>
          <a:xfrm>
            <a:off x="6233925" y="6500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</a:rPr>
              <a:t>PLS 486/2017  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1318100" y="1992343"/>
            <a:ext cx="94659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ermite que os recursos não aplicados em 2020 e 2021, aproximadamente R$ 15 bilhões, possam ser investidos até 2023 (R$ 1 bi em 2020 e </a:t>
            </a:r>
            <a:r>
              <a:rPr lang="pt-BR" sz="1800">
                <a:solidFill>
                  <a:schemeClr val="dk1"/>
                </a:solidFill>
              </a:rPr>
              <a:t>R$ </a:t>
            </a:r>
            <a:r>
              <a:rPr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bi no 1º semestre de 2021).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26987" l="18574" r="18260" t="11835"/>
          <a:stretch/>
        </p:blipFill>
        <p:spPr>
          <a:xfrm>
            <a:off x="431643" y="2257838"/>
            <a:ext cx="785308" cy="76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060" y="4669598"/>
            <a:ext cx="507517" cy="41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230" y="3484282"/>
            <a:ext cx="690092" cy="690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4"/>
          <p:cNvGrpSpPr/>
          <p:nvPr/>
        </p:nvGrpSpPr>
        <p:grpSpPr>
          <a:xfrm>
            <a:off x="486262" y="5591124"/>
            <a:ext cx="748428" cy="748428"/>
            <a:chOff x="1002252" y="4513061"/>
            <a:chExt cx="896750" cy="896750"/>
          </a:xfrm>
        </p:grpSpPr>
        <p:pic>
          <p:nvPicPr>
            <p:cNvPr id="36" name="Google Shape;36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" name="Google Shape;37;p4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38" name="Google Shape;38;p4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39;p4"/>
              <p:cNvPicPr preferRelativeResize="0"/>
              <p:nvPr/>
            </p:nvPicPr>
            <p:blipFill rotWithShape="1">
              <a:blip r:embed="rId7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0" name="Google Shape;40;p4"/>
          <p:cNvSpPr txBox="1"/>
          <p:nvPr/>
        </p:nvSpPr>
        <p:spPr>
          <a:xfrm>
            <a:off x="3460350" y="238225"/>
            <a:ext cx="8312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100">
                <a:solidFill>
                  <a:srgbClr val="1F3864"/>
                </a:solidFill>
              </a:rPr>
              <a:t>APLICAÇÃO DOS 25% EM EDUCAÇÃO</a:t>
            </a:r>
            <a:endParaRPr b="1" sz="3100">
              <a:solidFill>
                <a:srgbClr val="1F386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52525"/>
                </a:solidFill>
              </a:rPr>
              <a:t>PEC 13/2021</a:t>
            </a:r>
            <a:r>
              <a:rPr b="1" lang="pt-BR" sz="3700">
                <a:solidFill>
                  <a:srgbClr val="1F3864"/>
                </a:solidFill>
              </a:rPr>
              <a:t>  </a:t>
            </a:r>
            <a:endParaRPr sz="1900"/>
          </a:p>
        </p:txBody>
      </p:sp>
      <p:sp>
        <p:nvSpPr>
          <p:cNvPr id="41" name="Google Shape;41;p4"/>
          <p:cNvSpPr txBox="1"/>
          <p:nvPr/>
        </p:nvSpPr>
        <p:spPr>
          <a:xfrm>
            <a:off x="1389575" y="3661150"/>
            <a:ext cx="715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Arthur</a:t>
            </a:r>
            <a:r>
              <a:rPr lang="pt-BR" sz="1800">
                <a:solidFill>
                  <a:schemeClr val="dk1"/>
                </a:solidFill>
              </a:rPr>
              <a:t> Lira</a:t>
            </a:r>
            <a:r>
              <a:rPr lang="pt-BR">
                <a:solidFill>
                  <a:schemeClr val="dk1"/>
                </a:solidFill>
              </a:rPr>
              <a:t> </a:t>
            </a:r>
            <a:r>
              <a:rPr lang="pt-BR" sz="1800">
                <a:solidFill>
                  <a:schemeClr val="dk1"/>
                </a:solidFill>
              </a:rPr>
              <a:t>(PP/AL</a:t>
            </a:r>
            <a:r>
              <a:rPr lang="pt-BR" sz="1800">
                <a:solidFill>
                  <a:schemeClr val="dk1"/>
                </a:solidFill>
              </a:rPr>
              <a:t>) - aguarda despacho oficial da PEC para a CCJ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1310900" y="5647300"/>
            <a:ext cx="9946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Encaminhamento:</a:t>
            </a:r>
            <a:r>
              <a:rPr lang="pt-BR" sz="1800">
                <a:solidFill>
                  <a:schemeClr val="dk1"/>
                </a:solidFill>
              </a:rPr>
              <a:t> Sensibilizar deputados e lideranças a favor da proposta. </a:t>
            </a:r>
            <a:endParaRPr sz="1800">
              <a:solidFill>
                <a:schemeClr val="dk1"/>
              </a:solidFill>
            </a:endParaRPr>
          </a:p>
          <a:p>
            <a:pPr indent="0" lvl="1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FNP solicitou que a relatoria seja feita pelo dep. Silvio Costa Filho (Republicanos/PE) na CCJ.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3" name="Google Shape;43;p4"/>
          <p:cNvSpPr txBox="1"/>
          <p:nvPr/>
        </p:nvSpPr>
        <p:spPr>
          <a:xfrm>
            <a:off x="1357025" y="4441163"/>
            <a:ext cx="6206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Na secretaria da presidência da Câmara dos Deputados.</a:t>
            </a:r>
            <a:r>
              <a:rPr lang="pt-BR" sz="18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descr="Os 5 Preceitos – Olhar Budista" id="44" name="Google Shape;44;p4"/>
          <p:cNvPicPr preferRelativeResize="0"/>
          <p:nvPr/>
        </p:nvPicPr>
        <p:blipFill rotWithShape="1">
          <a:blip r:embed="rId8">
            <a:alphaModFix/>
          </a:blip>
          <a:srcRect b="0" l="0" r="49228" t="0"/>
          <a:stretch/>
        </p:blipFill>
        <p:spPr>
          <a:xfrm>
            <a:off x="10783999" y="2161702"/>
            <a:ext cx="876725" cy="85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9">
            <a:alphaModFix/>
          </a:blip>
          <a:srcRect b="18427" l="15783" r="13942" t="17322"/>
          <a:stretch/>
        </p:blipFill>
        <p:spPr>
          <a:xfrm>
            <a:off x="7334537" y="4393327"/>
            <a:ext cx="726140" cy="66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fbebc9c2b0_3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400" y="2835371"/>
            <a:ext cx="11190951" cy="339770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fbebc9c2b0_3_71"/>
          <p:cNvSpPr txBox="1"/>
          <p:nvPr/>
        </p:nvSpPr>
        <p:spPr>
          <a:xfrm>
            <a:off x="3186475" y="277800"/>
            <a:ext cx="8312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1F3864"/>
                </a:solidFill>
              </a:rPr>
              <a:t>APLICAÇÃO DOS 25% EM EDUCAÇÃO</a:t>
            </a:r>
            <a:endParaRPr b="1" sz="2700">
              <a:solidFill>
                <a:srgbClr val="1F386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252525"/>
                </a:solidFill>
              </a:rPr>
              <a:t>PEC 13/2021</a:t>
            </a:r>
            <a:r>
              <a:rPr b="1" lang="pt-BR" sz="3300">
                <a:solidFill>
                  <a:srgbClr val="1F3864"/>
                </a:solidFill>
              </a:rPr>
              <a:t> </a:t>
            </a:r>
            <a:r>
              <a:rPr b="1" lang="pt-BR" sz="3700">
                <a:solidFill>
                  <a:srgbClr val="1F3864"/>
                </a:solidFill>
              </a:rPr>
              <a:t> </a:t>
            </a:r>
            <a:endParaRPr sz="1900"/>
          </a:p>
        </p:txBody>
      </p:sp>
      <p:sp>
        <p:nvSpPr>
          <p:cNvPr id="52" name="Google Shape;52;gfbebc9c2b0_3_71"/>
          <p:cNvSpPr txBox="1"/>
          <p:nvPr/>
        </p:nvSpPr>
        <p:spPr>
          <a:xfrm>
            <a:off x="413750" y="1979563"/>
            <a:ext cx="971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/>
              <a:t>O quadro abaixo ilustra o comportamento excepcional da arrecadação.  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fbebc9c2b0_3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200" y="2680075"/>
            <a:ext cx="8898050" cy="38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fbebc9c2b0_3_63"/>
          <p:cNvSpPr txBox="1"/>
          <p:nvPr/>
        </p:nvSpPr>
        <p:spPr>
          <a:xfrm>
            <a:off x="3186475" y="277800"/>
            <a:ext cx="8312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1F3864"/>
                </a:solidFill>
              </a:rPr>
              <a:t>APLICAÇÃO DOS 25% EM EDUCAÇÃO</a:t>
            </a:r>
            <a:endParaRPr b="1" sz="2700">
              <a:solidFill>
                <a:srgbClr val="1F386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252525"/>
                </a:solidFill>
              </a:rPr>
              <a:t>PEC 13/2021</a:t>
            </a:r>
            <a:r>
              <a:rPr b="1" lang="pt-BR" sz="3300">
                <a:solidFill>
                  <a:srgbClr val="1F3864"/>
                </a:solidFill>
              </a:rPr>
              <a:t> </a:t>
            </a:r>
            <a:r>
              <a:rPr b="1" lang="pt-BR" sz="3700">
                <a:solidFill>
                  <a:srgbClr val="1F3864"/>
                </a:solidFill>
              </a:rPr>
              <a:t> </a:t>
            </a:r>
            <a:endParaRPr sz="1900"/>
          </a:p>
        </p:txBody>
      </p:sp>
      <p:sp>
        <p:nvSpPr>
          <p:cNvPr id="59" name="Google Shape;59;gfbebc9c2b0_3_63"/>
          <p:cNvSpPr txBox="1"/>
          <p:nvPr/>
        </p:nvSpPr>
        <p:spPr>
          <a:xfrm>
            <a:off x="827475" y="1615675"/>
            <a:ext cx="1079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Segundo dados oficiais do Siope referentes ao 4º bimestre de 2021 atualizados até 22 de novembro, </a:t>
            </a:r>
            <a:r>
              <a:rPr b="1" lang="pt-BR" sz="1800"/>
              <a:t>81% dos municípios se encontram com a aplicação abaixo do mínimo constitucional de 25%</a:t>
            </a:r>
            <a:r>
              <a:rPr lang="pt-BR" sz="1800"/>
              <a:t>.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/>
          <p:nvPr/>
        </p:nvSpPr>
        <p:spPr>
          <a:xfrm>
            <a:off x="1214275" y="2027925"/>
            <a:ext cx="93297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</a:t>
            </a:r>
            <a:r>
              <a:rPr lang="pt-BR" sz="1800">
                <a:solidFill>
                  <a:srgbClr val="000000"/>
                </a:solidFill>
              </a:rPr>
              <a:t>roíbe a </a:t>
            </a:r>
            <a:r>
              <a:rPr lang="pt-BR" sz="1800"/>
              <a:t>instituição de </a:t>
            </a:r>
            <a:r>
              <a:rPr lang="pt-BR" sz="1800">
                <a:solidFill>
                  <a:srgbClr val="000000"/>
                </a:solidFill>
              </a:rPr>
              <a:t>novos encargos sem contrapartida financeira, evitando que a União crie obrigações para os municípios executarem sem repassar os recursos ne</a:t>
            </a:r>
            <a:r>
              <a:rPr lang="pt-BR" sz="1800"/>
              <a:t>cessários</a:t>
            </a:r>
            <a:r>
              <a:rPr lang="pt-BR" sz="1800">
                <a:solidFill>
                  <a:srgbClr val="000000"/>
                </a:solidFill>
              </a:rPr>
              <a:t>.</a:t>
            </a:r>
            <a:br>
              <a:rPr lang="pt-B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 b="26987" l="18574" r="18260" t="11835"/>
          <a:stretch/>
        </p:blipFill>
        <p:spPr>
          <a:xfrm>
            <a:off x="231043" y="2207688"/>
            <a:ext cx="785308" cy="76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310" y="4611585"/>
            <a:ext cx="507517" cy="41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630" y="3434132"/>
            <a:ext cx="690092" cy="690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3"/>
          <p:cNvGrpSpPr/>
          <p:nvPr/>
        </p:nvGrpSpPr>
        <p:grpSpPr>
          <a:xfrm>
            <a:off x="485037" y="5592099"/>
            <a:ext cx="748428" cy="748428"/>
            <a:chOff x="1002252" y="4513061"/>
            <a:chExt cx="896750" cy="896750"/>
          </a:xfrm>
        </p:grpSpPr>
        <p:pic>
          <p:nvPicPr>
            <p:cNvPr id="69" name="Google Shape;69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" name="Google Shape;70;p3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" name="Google Shape;72;p3"/>
              <p:cNvPicPr preferRelativeResize="0"/>
              <p:nvPr/>
            </p:nvPicPr>
            <p:blipFill rotWithShape="1">
              <a:blip r:embed="rId7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3" name="Google Shape;73;p3"/>
          <p:cNvSpPr txBox="1"/>
          <p:nvPr/>
        </p:nvSpPr>
        <p:spPr>
          <a:xfrm>
            <a:off x="3156325" y="175800"/>
            <a:ext cx="894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rgbClr val="1F3864"/>
                </a:solidFill>
              </a:rPr>
              <a:t>NOVOS ENCARGOS SEM PREVISÃO ORÇAMENTÁRIA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52525"/>
                </a:solidFill>
              </a:rPr>
              <a:t>PEC </a:t>
            </a:r>
            <a:r>
              <a:rPr b="1" lang="pt-BR" sz="2400">
                <a:solidFill>
                  <a:srgbClr val="252525"/>
                </a:solidFill>
              </a:rPr>
              <a:t>122/2015</a:t>
            </a:r>
            <a:r>
              <a:rPr b="1" lang="pt-BR" sz="2400">
                <a:solidFill>
                  <a:srgbClr val="252525"/>
                </a:solidFill>
              </a:rPr>
              <a:t> </a:t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1214273" y="3581837"/>
            <a:ext cx="609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Relator atual: </a:t>
            </a:r>
            <a:r>
              <a:rPr lang="pt-BR" sz="1800">
                <a:solidFill>
                  <a:schemeClr val="dk1"/>
                </a:solidFill>
              </a:rPr>
              <a:t>Silvio Costa Filho (Republicanos/PE)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1198250" y="4588800"/>
            <a:ext cx="804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rgbClr val="333333"/>
                </a:solidFill>
              </a:rPr>
              <a:t>A</a:t>
            </a:r>
            <a:r>
              <a:rPr lang="pt-BR" sz="1800">
                <a:solidFill>
                  <a:schemeClr val="dk1"/>
                </a:solidFill>
              </a:rPr>
              <a:t>guarda parecer do relator na Comissão Especial na Câmara dos Deputados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Os 5 Preceitos – Olhar Budista" id="76" name="Google Shape;76;p3"/>
          <p:cNvPicPr preferRelativeResize="0"/>
          <p:nvPr/>
        </p:nvPicPr>
        <p:blipFill rotWithShape="1">
          <a:blip r:embed="rId8">
            <a:alphaModFix/>
          </a:blip>
          <a:srcRect b="0" l="0" r="49228" t="0"/>
          <a:stretch/>
        </p:blipFill>
        <p:spPr>
          <a:xfrm>
            <a:off x="10826378" y="2027925"/>
            <a:ext cx="710025" cy="6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1351925" y="5592100"/>
            <a:ext cx="9227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Encaminhamento: </a:t>
            </a:r>
            <a:r>
              <a:rPr lang="pt-BR" sz="1800">
                <a:solidFill>
                  <a:schemeClr val="dk1"/>
                </a:solidFill>
              </a:rPr>
              <a:t>Sensibilizar deputados e lideranças a favor da proposta.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FNP f</a:t>
            </a:r>
            <a:r>
              <a:rPr lang="pt-BR" sz="1800">
                <a:solidFill>
                  <a:schemeClr val="dk1"/>
                </a:solidFill>
              </a:rPr>
              <a:t>ormalizou posicionamento favorável junto ao relator da matéria.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/>
          <p:nvPr/>
        </p:nvSpPr>
        <p:spPr>
          <a:xfrm>
            <a:off x="3086150" y="369475"/>
            <a:ext cx="898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1F3864"/>
                </a:solidFill>
              </a:rPr>
              <a:t>ATUALIZAÇÃO DO PISO DO MAGISTÉRIO</a:t>
            </a:r>
            <a:endParaRPr b="1" sz="3200">
              <a:solidFill>
                <a:srgbClr val="1F3864"/>
              </a:solidFill>
            </a:endParaRPr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3">
            <a:alphaModFix/>
          </a:blip>
          <a:srcRect b="26987" l="18574" r="18260" t="11835"/>
          <a:stretch/>
        </p:blipFill>
        <p:spPr>
          <a:xfrm>
            <a:off x="231043" y="2207688"/>
            <a:ext cx="785308" cy="76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630" y="3434132"/>
            <a:ext cx="690092" cy="690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5"/>
          <p:cNvGrpSpPr/>
          <p:nvPr/>
        </p:nvGrpSpPr>
        <p:grpSpPr>
          <a:xfrm>
            <a:off x="221737" y="5591424"/>
            <a:ext cx="748428" cy="748428"/>
            <a:chOff x="1002252" y="4513061"/>
            <a:chExt cx="896750" cy="896750"/>
          </a:xfrm>
        </p:grpSpPr>
        <p:pic>
          <p:nvPicPr>
            <p:cNvPr id="86" name="Google Shape;8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7" name="Google Shape;87;p5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9" name="Google Shape;89;p5"/>
              <p:cNvPicPr preferRelativeResize="0"/>
              <p:nvPr/>
            </p:nvPicPr>
            <p:blipFill rotWithShape="1">
              <a:blip r:embed="rId6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0" name="Google Shape;90;p5"/>
          <p:cNvPicPr preferRelativeResize="0"/>
          <p:nvPr/>
        </p:nvPicPr>
        <p:blipFill rotWithShape="1">
          <a:blip r:embed="rId7">
            <a:alphaModFix/>
          </a:blip>
          <a:srcRect b="18427" l="15783" r="13942" t="17322"/>
          <a:stretch/>
        </p:blipFill>
        <p:spPr>
          <a:xfrm>
            <a:off x="10807037" y="5475377"/>
            <a:ext cx="726140" cy="66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2635" y="4400460"/>
            <a:ext cx="507518" cy="41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2630" y="3357932"/>
            <a:ext cx="690092" cy="69009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/>
          <p:nvPr/>
        </p:nvSpPr>
        <p:spPr>
          <a:xfrm>
            <a:off x="1036351" y="3583788"/>
            <a:ext cx="7665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 Autor: </a:t>
            </a:r>
            <a:r>
              <a:rPr lang="pt-BR" sz="1800">
                <a:solidFill>
                  <a:schemeClr val="dk1"/>
                </a:solidFill>
              </a:rPr>
              <a:t>Poder Executivo. 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1163808" y="4430177"/>
            <a:ext cx="956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Pronta para Pauta no Plenário (PLEN)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1106900" y="5150838"/>
            <a:ext cx="95634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</a:rPr>
              <a:t>Encaminhamento:</a:t>
            </a:r>
            <a:r>
              <a:rPr lang="pt-BR" sz="1800">
                <a:solidFill>
                  <a:schemeClr val="dk1"/>
                </a:solidFill>
              </a:rPr>
              <a:t> Sensibilizar deputados e lideranças a favor da proposta.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</a:rPr>
              <a:t>FNP favorável</a:t>
            </a:r>
            <a:r>
              <a:rPr lang="pt-BR" sz="1800">
                <a:solidFill>
                  <a:schemeClr val="dk1"/>
                </a:solidFill>
              </a:rPr>
              <a:t> à versão aprovada pelo Plenário da CD que prevê o </a:t>
            </a:r>
            <a:r>
              <a:rPr b="1" lang="pt-BR" sz="1800">
                <a:solidFill>
                  <a:schemeClr val="dk1"/>
                </a:solidFill>
              </a:rPr>
              <a:t>reajuste pelo INPC.</a:t>
            </a:r>
            <a:r>
              <a:rPr lang="pt-BR" sz="1800">
                <a:solidFill>
                  <a:schemeClr val="dk1"/>
                </a:solidFill>
              </a:rPr>
              <a:t> Se mantidas as regras atuais, o piso deverá ter um aumento acima de 30%, representando um risco fiscal muito grande para a sustentabilidade das finanças dos municípios.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800">
                <a:solidFill>
                  <a:srgbClr val="333333"/>
                </a:solidFill>
              </a:rPr>
            </a:br>
            <a:endParaRPr sz="1800">
              <a:solidFill>
                <a:srgbClr val="333333"/>
              </a:solidFill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1188750" y="2154250"/>
            <a:ext cx="937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Determina que a atualização do piso salarial do magistério público da educação básica será feita pelo INPC acumulado nos 12 meses anteriores à dat</a:t>
            </a:r>
            <a:r>
              <a:rPr lang="pt-BR" sz="1800">
                <a:solidFill>
                  <a:srgbClr val="333333"/>
                </a:solidFill>
              </a:rPr>
              <a:t>a do reajuste.</a:t>
            </a:r>
            <a:r>
              <a:rPr b="1" lang="pt-BR" sz="3200">
                <a:solidFill>
                  <a:srgbClr val="1F3864"/>
                </a:solidFill>
              </a:rPr>
              <a:t> 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5742175" y="7849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52525"/>
                </a:solidFill>
              </a:rPr>
              <a:t>PL</a:t>
            </a:r>
            <a:r>
              <a:rPr b="1" lang="pt-BR" sz="3200">
                <a:solidFill>
                  <a:srgbClr val="1F3864"/>
                </a:solidFill>
              </a:rPr>
              <a:t> </a:t>
            </a:r>
            <a:r>
              <a:rPr b="1" lang="pt-BR" sz="2400">
                <a:solidFill>
                  <a:srgbClr val="252525"/>
                </a:solidFill>
              </a:rPr>
              <a:t>3776/2008  </a:t>
            </a:r>
            <a:endParaRPr b="1" sz="2400">
              <a:solidFill>
                <a:srgbClr val="252525"/>
              </a:solidFill>
            </a:endParaRPr>
          </a:p>
        </p:txBody>
      </p:sp>
      <p:pic>
        <p:nvPicPr>
          <p:cNvPr descr="Os 5 Preceitos – Olhar Budista" id="98" name="Google Shape;98;p5"/>
          <p:cNvPicPr preferRelativeResize="0"/>
          <p:nvPr/>
        </p:nvPicPr>
        <p:blipFill rotWithShape="1">
          <a:blip r:embed="rId10">
            <a:alphaModFix/>
          </a:blip>
          <a:srcRect b="0" l="0" r="49228" t="0"/>
          <a:stretch/>
        </p:blipFill>
        <p:spPr>
          <a:xfrm>
            <a:off x="10738549" y="2207703"/>
            <a:ext cx="910675" cy="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gfbebc9c2b0_3_81"/>
          <p:cNvGraphicFramePr/>
          <p:nvPr/>
        </p:nvGraphicFramePr>
        <p:xfrm>
          <a:off x="1433600" y="276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{7A7A66C4-F2DC-4336-B60F-0A977B077624}</a:tableStyleId>
              </a:tblPr>
              <a:tblGrid>
                <a:gridCol w="3206725"/>
                <a:gridCol w="1829725"/>
                <a:gridCol w="1829725"/>
                <a:gridCol w="2225850"/>
              </a:tblGrid>
              <a:tr h="2190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pt-BR" sz="1100"/>
                        <a:t>2009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pt-BR" sz="1100"/>
                        <a:t>2020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pt-BR" sz="1100"/>
                        <a:t>Variação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pt-BR" sz="1100"/>
                        <a:t>INPC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 -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 -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93,15%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pt-BR" sz="1100"/>
                        <a:t>Salário-mínimo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    465,00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1.031,00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121,72%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pt-BR" sz="1100"/>
                        <a:t>Piso do Magistério</a:t>
                      </a:r>
                      <a:endParaRPr b="1" sz="11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    950,00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2.888,15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/>
                        <a:t>203,80%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" name="Google Shape;104;gfbebc9c2b0_3_81"/>
          <p:cNvSpPr/>
          <p:nvPr/>
        </p:nvSpPr>
        <p:spPr>
          <a:xfrm>
            <a:off x="3086150" y="369475"/>
            <a:ext cx="898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1F3864"/>
                </a:solidFill>
              </a:rPr>
              <a:t>ATUALIZAÇÃO DO PISO DO MAGISTÉRIO</a:t>
            </a:r>
            <a:endParaRPr b="1" sz="3200">
              <a:solidFill>
                <a:srgbClr val="1F3864"/>
              </a:solidFill>
            </a:endParaRPr>
          </a:p>
        </p:txBody>
      </p:sp>
      <p:sp>
        <p:nvSpPr>
          <p:cNvPr id="105" name="Google Shape;105;gfbebc9c2b0_3_81"/>
          <p:cNvSpPr txBox="1"/>
          <p:nvPr/>
        </p:nvSpPr>
        <p:spPr>
          <a:xfrm>
            <a:off x="5742175" y="6325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52525"/>
                </a:solidFill>
              </a:rPr>
              <a:t>PL</a:t>
            </a:r>
            <a:r>
              <a:rPr b="1" lang="pt-BR" sz="3200">
                <a:solidFill>
                  <a:srgbClr val="1F3864"/>
                </a:solidFill>
              </a:rPr>
              <a:t> </a:t>
            </a:r>
            <a:r>
              <a:rPr b="1" lang="pt-BR" sz="2400">
                <a:solidFill>
                  <a:srgbClr val="252525"/>
                </a:solidFill>
              </a:rPr>
              <a:t>3776/2008  </a:t>
            </a:r>
            <a:endParaRPr b="1" sz="2400">
              <a:solidFill>
                <a:srgbClr val="252525"/>
              </a:solidFill>
            </a:endParaRPr>
          </a:p>
        </p:txBody>
      </p:sp>
      <p:sp>
        <p:nvSpPr>
          <p:cNvPr id="106" name="Google Shape;106;gfbebc9c2b0_3_81"/>
          <p:cNvSpPr txBox="1"/>
          <p:nvPr/>
        </p:nvSpPr>
        <p:spPr>
          <a:xfrm>
            <a:off x="1241200" y="1617325"/>
            <a:ext cx="9235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Se compararmos o INPC, o salário mínimo e o piso do magistério de 2009 a 2020, temos o seguinte aumento do piso ao longo dos anos: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/>
          <p:nvPr/>
        </p:nvSpPr>
        <p:spPr>
          <a:xfrm>
            <a:off x="3159950" y="214575"/>
            <a:ext cx="8738100" cy="2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1F3864"/>
                </a:solidFill>
              </a:rPr>
              <a:t>INSTITUIÇÃO DO PISO DE ENFERMAGEM</a:t>
            </a:r>
            <a:endParaRPr b="1" sz="3200">
              <a:solidFill>
                <a:srgbClr val="1F3864"/>
              </a:solidFill>
            </a:endParaRPr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26987" l="18574" r="18260" t="11835"/>
          <a:stretch/>
        </p:blipFill>
        <p:spPr>
          <a:xfrm>
            <a:off x="231043" y="2207688"/>
            <a:ext cx="785308" cy="76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335" y="4230948"/>
            <a:ext cx="507518" cy="41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243" y="3274357"/>
            <a:ext cx="690092" cy="690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6"/>
          <p:cNvGrpSpPr/>
          <p:nvPr/>
        </p:nvGrpSpPr>
        <p:grpSpPr>
          <a:xfrm>
            <a:off x="309074" y="5256549"/>
            <a:ext cx="748428" cy="748428"/>
            <a:chOff x="1002252" y="4513061"/>
            <a:chExt cx="896750" cy="896750"/>
          </a:xfrm>
        </p:grpSpPr>
        <p:pic>
          <p:nvPicPr>
            <p:cNvPr id="116" name="Google Shape;116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7" name="Google Shape;117;p6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118" name="Google Shape;118;p6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9" name="Google Shape;119;p6"/>
              <p:cNvPicPr preferRelativeResize="0"/>
              <p:nvPr/>
            </p:nvPicPr>
            <p:blipFill rotWithShape="1">
              <a:blip r:embed="rId7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0" name="Google Shape;120;p6"/>
          <p:cNvSpPr txBox="1"/>
          <p:nvPr/>
        </p:nvSpPr>
        <p:spPr>
          <a:xfrm>
            <a:off x="1207775" y="1734375"/>
            <a:ext cx="9737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Fixa o piso em R$ 4.750 para enfermeiros. As demais categorias terão o piso proporcional a esse valor: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70% </a:t>
            </a:r>
            <a:r>
              <a:rPr lang="pt-BR" sz="1800">
                <a:solidFill>
                  <a:schemeClr val="dk1"/>
                </a:solidFill>
              </a:rPr>
              <a:t>(R$ 3.325) para os técnicos de enfermagem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50%</a:t>
            </a:r>
            <a:r>
              <a:rPr lang="pt-BR" sz="1800">
                <a:solidFill>
                  <a:schemeClr val="dk1"/>
                </a:solidFill>
              </a:rPr>
              <a:t> (R$ 2.375) para os auxiliares de enfermagem e parteiras. 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118200" y="3316813"/>
            <a:ext cx="101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Autor:</a:t>
            </a:r>
            <a:r>
              <a:rPr lang="pt-BR" sz="1800">
                <a:solidFill>
                  <a:schemeClr val="dk1"/>
                </a:solidFill>
              </a:rPr>
              <a:t> Senador 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Fabiano Contarato (REDE/ES)</a:t>
            </a:r>
            <a:r>
              <a:rPr lang="pt-BR" sz="1800">
                <a:solidFill>
                  <a:schemeClr val="dk1"/>
                </a:solidFill>
              </a:rPr>
              <a:t>. </a:t>
            </a:r>
            <a:r>
              <a:rPr b="1" lang="pt-BR" sz="1800">
                <a:solidFill>
                  <a:schemeClr val="dk1"/>
                </a:solidFill>
              </a:rPr>
              <a:t>Relatora:</a:t>
            </a:r>
            <a:r>
              <a:rPr lang="pt-BR" sz="1800">
                <a:solidFill>
                  <a:schemeClr val="dk1"/>
                </a:solidFill>
              </a:rPr>
              <a:t> Senadora Zenaide Maia (Pros/RN)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1194850" y="4027650"/>
            <a:ext cx="9975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Aprovado no  no Plenário do Senado Federal por uninimidade ontem (25/11). Encaminhado para a Câmara dos Deputados.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123750" y="5001575"/>
            <a:ext cx="106047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Encaminhamento:</a:t>
            </a:r>
            <a:r>
              <a:rPr lang="pt-BR" sz="1800">
                <a:solidFill>
                  <a:schemeClr val="dk1"/>
                </a:solidFill>
              </a:rPr>
              <a:t> Sensibilizar os deputados (as)  para o impacto orçamentário da proposta e inviabilidade de sua aplicação nos municípios. FNP é </a:t>
            </a:r>
            <a:r>
              <a:rPr b="1" lang="pt-BR" sz="1800">
                <a:solidFill>
                  <a:schemeClr val="dk1"/>
                </a:solidFill>
              </a:rPr>
              <a:t>favorável a valorização dos profissionais, mas contrário ao projeto,</a:t>
            </a:r>
            <a:r>
              <a:rPr lang="pt-BR" sz="1800">
                <a:solidFill>
                  <a:schemeClr val="dk1"/>
                </a:solidFill>
              </a:rPr>
              <a:t> pois é preciso ter uma fonte de financiamento para arcar com o aumento salarial. 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5842475" y="7021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52525"/>
                </a:solidFill>
              </a:rPr>
              <a:t>PL 2564/2020</a:t>
            </a:r>
            <a:endParaRPr b="1"/>
          </a:p>
        </p:txBody>
      </p:sp>
      <p:pic>
        <p:nvPicPr>
          <p:cNvPr descr="Os 5 Preceitos – Olhar Budista" id="125" name="Google Shape;125;p6"/>
          <p:cNvPicPr preferRelativeResize="0"/>
          <p:nvPr/>
        </p:nvPicPr>
        <p:blipFill rotWithShape="1">
          <a:blip r:embed="rId9">
            <a:alphaModFix/>
          </a:blip>
          <a:srcRect b="0" l="49228" r="0" t="0"/>
          <a:stretch/>
        </p:blipFill>
        <p:spPr>
          <a:xfrm>
            <a:off x="11119750" y="4067949"/>
            <a:ext cx="874000" cy="8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10">
            <a:alphaModFix/>
          </a:blip>
          <a:srcRect b="18427" l="15783" r="13942" t="17322"/>
          <a:stretch/>
        </p:blipFill>
        <p:spPr>
          <a:xfrm>
            <a:off x="11020787" y="2038577"/>
            <a:ext cx="726140" cy="66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3048000" y="186850"/>
            <a:ext cx="89754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1F3864"/>
                </a:solidFill>
              </a:rPr>
              <a:t>MOVIMENTAÇÃO FOLHA DE PAGAMENTO POR OUTROS BANCOS</a:t>
            </a:r>
            <a:endParaRPr b="1" sz="2800">
              <a:solidFill>
                <a:srgbClr val="1F3864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1F3864"/>
              </a:solidFill>
            </a:endParaRPr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b="26987" l="18574" r="18260" t="11835"/>
          <a:stretch/>
        </p:blipFill>
        <p:spPr>
          <a:xfrm>
            <a:off x="231043" y="2360088"/>
            <a:ext cx="785308" cy="76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860" y="4436410"/>
            <a:ext cx="507517" cy="41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630" y="3510332"/>
            <a:ext cx="690092" cy="690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8"/>
          <p:cNvGrpSpPr/>
          <p:nvPr/>
        </p:nvGrpSpPr>
        <p:grpSpPr>
          <a:xfrm>
            <a:off x="303462" y="5163849"/>
            <a:ext cx="748428" cy="748428"/>
            <a:chOff x="1002252" y="4513061"/>
            <a:chExt cx="896750" cy="896750"/>
          </a:xfrm>
        </p:grpSpPr>
        <p:pic>
          <p:nvPicPr>
            <p:cNvPr id="136" name="Google Shape;13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2252" y="4513061"/>
              <a:ext cx="896750" cy="896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" name="Google Shape;137;p8"/>
            <p:cNvGrpSpPr/>
            <p:nvPr/>
          </p:nvGrpSpPr>
          <p:grpSpPr>
            <a:xfrm>
              <a:off x="1206846" y="4716043"/>
              <a:ext cx="487561" cy="487688"/>
              <a:chOff x="1176308" y="4692650"/>
              <a:chExt cx="521551" cy="521687"/>
            </a:xfrm>
          </p:grpSpPr>
          <p:sp>
            <p:nvSpPr>
              <p:cNvPr id="138" name="Google Shape;138;p8"/>
              <p:cNvSpPr/>
              <p:nvPr/>
            </p:nvSpPr>
            <p:spPr>
              <a:xfrm>
                <a:off x="1176308" y="4692650"/>
                <a:ext cx="521551" cy="521687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9" name="Google Shape;139;p8"/>
              <p:cNvPicPr preferRelativeResize="0"/>
              <p:nvPr/>
            </p:nvPicPr>
            <p:blipFill rotWithShape="1">
              <a:blip r:embed="rId7">
                <a:alphaModFix/>
              </a:blip>
              <a:srcRect b="34275" l="8003" r="52736" t="34039"/>
              <a:stretch/>
            </p:blipFill>
            <p:spPr>
              <a:xfrm>
                <a:off x="1231944" y="4836651"/>
                <a:ext cx="437365" cy="2495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0" name="Google Shape;140;p8"/>
          <p:cNvSpPr txBox="1"/>
          <p:nvPr/>
        </p:nvSpPr>
        <p:spPr>
          <a:xfrm>
            <a:off x="1125125" y="2302425"/>
            <a:ext cx="9456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Retorna a permissão para a movimentação da folha de pagamento do Fundeb junto a bancos não oficiais. A lei em vigor só permite o BB e a Caixa.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1170050" y="4436913"/>
            <a:ext cx="1010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Aguarda ser pautada para votação no Plenário da Câmara dos Deputados.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1130850" y="3624525"/>
            <a:ext cx="993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Autora:</a:t>
            </a:r>
            <a:r>
              <a:rPr lang="pt-BR" sz="1800">
                <a:solidFill>
                  <a:schemeClr val="dk1"/>
                </a:solidFill>
              </a:rPr>
              <a:t> 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Professora Dorinha Seabra Rezende (DEM-TO)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1170050" y="5023438"/>
            <a:ext cx="993030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Encaminhamento</a:t>
            </a:r>
            <a:r>
              <a:rPr lang="pt-BR" sz="1800">
                <a:solidFill>
                  <a:schemeClr val="dk1"/>
                </a:solidFill>
              </a:rPr>
              <a:t>: Apoiar</a:t>
            </a:r>
            <a:r>
              <a:rPr b="1" lang="pt-BR" sz="1800">
                <a:solidFill>
                  <a:schemeClr val="dk1"/>
                </a:solidFill>
              </a:rPr>
              <a:t> o PL com sugestão de alteração</a:t>
            </a:r>
            <a:r>
              <a:rPr lang="pt-BR" sz="1800">
                <a:solidFill>
                  <a:schemeClr val="dk1"/>
                </a:solidFill>
              </a:rPr>
              <a:t> na redação para que seja mais clara e garanta segurança jurídica para qualquer fase de contratação. A MP 1074/2021 também trata do tema e recebeu a emenda 7 da MP 1074/21 que também deve ser apoiada.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5767250" y="8674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52525"/>
                </a:solidFill>
              </a:rPr>
              <a:t>PL 3418/2021</a:t>
            </a:r>
            <a:r>
              <a:rPr b="1" lang="pt-BR" sz="3200">
                <a:solidFill>
                  <a:srgbClr val="1F3864"/>
                </a:solidFill>
              </a:rPr>
              <a:t> </a:t>
            </a:r>
            <a:endParaRPr/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9">
            <a:alphaModFix/>
          </a:blip>
          <a:srcRect b="18427" l="15783" r="13942" t="17322"/>
          <a:stretch/>
        </p:blipFill>
        <p:spPr>
          <a:xfrm>
            <a:off x="11176558" y="5495010"/>
            <a:ext cx="710005" cy="649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 5 Preceitos – Olhar Budista" id="146" name="Google Shape;146;p8"/>
          <p:cNvPicPr preferRelativeResize="0"/>
          <p:nvPr/>
        </p:nvPicPr>
        <p:blipFill rotWithShape="1">
          <a:blip r:embed="rId10">
            <a:alphaModFix/>
          </a:blip>
          <a:srcRect b="0" l="0" r="49228" t="0"/>
          <a:stretch/>
        </p:blipFill>
        <p:spPr>
          <a:xfrm>
            <a:off x="10993049" y="2195903"/>
            <a:ext cx="910675" cy="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rsonalizar design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2021-11-10T18:36:30Z</dcterms:created>
  <dc:creator>Paula Aguiar</dc:creator>
</cp:coreProperties>
</file>