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1828" r:id="rId3"/>
    <p:sldId id="1829" r:id="rId4"/>
    <p:sldId id="278" r:id="rId5"/>
    <p:sldId id="277" r:id="rId6"/>
    <p:sldId id="1823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sultoria - Approach" initials="CA" lastIdx="3" clrIdx="0">
    <p:extLst>
      <p:ext uri="{19B8F6BF-5375-455C-9EA6-DF929625EA0E}">
        <p15:presenceInfo xmlns:p15="http://schemas.microsoft.com/office/powerpoint/2012/main" userId="S::consultoria@approach.com.br::eddeda95-6402-4f9f-b080-75716cfeffc8" providerId="AD"/>
      </p:ext>
    </p:extLst>
  </p:cmAuthor>
  <p:cmAuthor id="2" name="Thiago Nogueira" initials="TN" lastIdx="1" clrIdx="1">
    <p:extLst>
      <p:ext uri="{19B8F6BF-5375-455C-9EA6-DF929625EA0E}">
        <p15:presenceInfo xmlns:p15="http://schemas.microsoft.com/office/powerpoint/2012/main" userId="fad6febb5770f431" providerId="Windows Live"/>
      </p:ext>
    </p:extLst>
  </p:cmAuthor>
  <p:cmAuthor id="3" name="Paulo Roberto dos Santos Pinto" initials="PRdSP" lastIdx="1" clrIdx="2">
    <p:extLst>
      <p:ext uri="{19B8F6BF-5375-455C-9EA6-DF929625EA0E}">
        <p15:presenceInfo xmlns:p15="http://schemas.microsoft.com/office/powerpoint/2012/main" userId="S::pr@bb.com.br::20f3851e-dd25-4631-bd3d-1aadc0629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4B"/>
    <a:srgbClr val="FAFB00"/>
    <a:srgbClr val="2AADA0"/>
    <a:srgbClr val="FCFB2F"/>
    <a:srgbClr val="33CCCC"/>
    <a:srgbClr val="009999"/>
    <a:srgbClr val="00FFFF"/>
    <a:srgbClr val="66FFFF"/>
    <a:srgbClr val="002C49"/>
    <a:srgbClr val="002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76" autoAdjust="0"/>
    <p:restoredTop sz="94796" autoAdjust="0"/>
  </p:normalViewPr>
  <p:slideViewPr>
    <p:cSldViewPr snapToGrid="0">
      <p:cViewPr varScale="1">
        <p:scale>
          <a:sx n="70" d="100"/>
          <a:sy n="70" d="100"/>
        </p:scale>
        <p:origin x="10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213D-866F-4509-A32B-F21F53FE1E9D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810F8-6F17-4344-B132-301DBC20FE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21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Shape 25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1" name="Shape 25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489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Shape 25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71" name="Shape 25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031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FEB52E-A605-42C5-AED2-0377F9E27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DD0A649-03A0-44F4-9095-7594ABA5B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0797580-FEB3-4DE7-8FDF-47E53A7F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9BA5AD0-E3BD-4D9F-9A71-BF0459A2A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4FDA735-85CF-4C61-A507-4D28E51F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263E3954-A3F8-4B84-80B9-D5A32DD428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t-BR" sz="9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SIPCMContentMarking" descr="{&quot;HashCode&quot;:-1487292391,&quot;Placement&quot;:&quot;Header&quot;,&quot;Top&quot;:0.0,&quot;Left&quot;:904.051636,&quot;SlideWidth&quot;:960,&quot;SlideHeight&quot;:540}">
            <a:extLst>
              <a:ext uri="{FF2B5EF4-FFF2-40B4-BE49-F238E27FC236}">
                <a16:creationId xmlns:a16="http://schemas.microsoft.com/office/drawing/2014/main" xmlns="" id="{304B2517-C448-4C1E-82CE-2A030A776504}"/>
              </a:ext>
            </a:extLst>
          </p:cNvPr>
          <p:cNvSpPr txBox="1"/>
          <p:nvPr userDrawn="1"/>
        </p:nvSpPr>
        <p:spPr>
          <a:xfrm>
            <a:off x="11481456" y="54228"/>
            <a:ext cx="71054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srgbClr val="000000"/>
                </a:solidFill>
                <a:latin typeface="Calibri" panose="020F0502020204030204" pitchFamily="34" charset="0"/>
              </a:rPr>
              <a:t>#pública</a:t>
            </a:r>
          </a:p>
        </p:txBody>
      </p:sp>
    </p:spTree>
    <p:extLst>
      <p:ext uri="{BB962C8B-B14F-4D97-AF65-F5344CB8AC3E}">
        <p14:creationId xmlns:p14="http://schemas.microsoft.com/office/powerpoint/2010/main" val="34035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126501-EEE2-4EF3-BF97-C0A2333A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3BD2768-5E8A-495E-AFC6-8CB6811A2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AB7CE23-680F-4F0C-8621-4C62E3B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78F2915-E06E-4933-98B9-5E2DCD25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0640168-390D-438A-B7ED-2409D10B3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04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404ABC8-A2C0-4E91-BE16-274D81C35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604CBCBE-291D-423A-9823-6C93F4155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633CC295-21E0-489E-BCC5-78032CFC5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3AFC8E2-A6EB-4052-87AB-19686AD1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A251C7C-6986-4993-A181-A425BB6B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42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MSIPCMContentMarking"/>
          <p:cNvSpPr txBox="1"/>
          <p:nvPr/>
        </p:nvSpPr>
        <p:spPr>
          <a:xfrm>
            <a:off x="11836728" y="27114"/>
            <a:ext cx="355273" cy="76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500"/>
              <a:t>#interna</a:t>
            </a:r>
          </a:p>
        </p:txBody>
      </p:sp>
      <p:sp>
        <p:nvSpPr>
          <p:cNvPr id="101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EEF983D-A05B-42D3-836F-849F90F1B892}"/>
              </a:ext>
            </a:extLst>
          </p:cNvPr>
          <p:cNvSpPr/>
          <p:nvPr userDrawn="1"/>
        </p:nvSpPr>
        <p:spPr>
          <a:xfrm>
            <a:off x="10160" y="6229"/>
            <a:ext cx="12192000" cy="6996184"/>
          </a:xfrm>
          <a:prstGeom prst="rect">
            <a:avLst/>
          </a:prstGeom>
          <a:solidFill>
            <a:srgbClr val="00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600"/>
            <a:endParaRPr lang="pt-BR" sz="10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6489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D10C3D-CBD8-4FCB-AEFA-1C4D0B29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83CD879-27DF-4E6D-97E3-EBC7CAC5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512D911-A62A-49DD-800F-80B40BA3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07BD5B0-9632-469A-86D2-8692C8F2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C38AF4C-A8E4-465D-810F-58430277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5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487BC8-25F2-48BA-AABA-87ECB794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505C4F5-201F-4A6F-A99D-68581FDAB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582EE2E-F64C-4ABF-B220-E7863EFD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8E36EAE-E5DC-4A30-9543-FBD81F3F6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DFA6FA0-E5F2-4C62-B6BD-8A80D40C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6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707FC2-B159-4225-91E2-98BCF875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D3BD11-8448-4E5E-9FDF-C042D2DEC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702A60F-4146-4BE7-884E-2903AE76F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626362C-7FA6-4E20-B516-384350FC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CCD39680-E1B7-4BDC-9AC2-21791B88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0EA5D2E-E916-44FA-B63D-EDFB4026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73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43C961-4913-4B6A-A456-A63E5969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7904AA7-93F4-403C-B0DA-13FC8DAF9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9508DA2A-BB9A-45C0-B780-84072C536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2B2AB16-6020-4DD0-8A16-594E7D482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7616B16-B717-40C3-9FE6-D7603F4629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C511D0F5-021B-413B-805A-C3D8CB3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5E231F15-356F-40F0-AC28-C0D7B7F3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F942AB1B-FD8C-4B89-873B-E50BBFC69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16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F212B3-8A3E-42FE-B7E8-F85B90B0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D55725F-8CDA-4A35-8374-08819DC4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517A7BF4-8B11-4C41-A269-F26754F6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6B6C3259-1DB9-4161-9E75-A1E209D7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5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29272986-CA02-4D05-8420-D23FAACD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31B0059-3EA3-49A6-B4B6-6D76F1C6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77DA60E-B73C-49E8-B7FB-64C90BCE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98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374A3D-986C-49B0-9412-F2FA8CDF7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DA30D8-E963-4B1A-B8FC-0160ADD2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D933B23-FCCD-46D3-8151-839703787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5726E27-E04B-4F7F-95EF-292134EA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64BE3CF9-C6AF-479D-A3EC-FDAAD0D1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4765848-2E7A-4B22-A395-8099E8B4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84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78A882-FDE7-4975-B680-6CA65406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87020715-9487-4A4C-8A17-9CF60AF6D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DE27A6D-2628-452C-8E7C-185E678FF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1DFE815-103A-48F6-92F5-2A202D4EC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BA1E0D5-E608-4A33-B446-97501981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33C6D43-C019-44EE-93DE-CAAA269D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00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DCC9D34-1BFD-469B-8BA5-4D2A772A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7DB4006-A063-45C9-903C-6175B532B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3B96FD0-8231-47F5-8E04-1F91F5D7C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8F270-C7BD-4D0D-939E-FF7CB5077B39}" type="datetimeFigureOut">
              <a:rPr lang="pt-BR" smtClean="0"/>
              <a:t>25/11/2021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7D509DF-3504-42E3-8877-F4256452C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41DE02A-3E27-4845-AA42-611C4DB20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AA457-4631-42E0-91F2-70431C474A3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MSIPCMContentMarking" descr="{&quot;HashCode&quot;:-1487292391,&quot;Placement&quot;:&quot;Header&quot;,&quot;Top&quot;:0.0,&quot;Left&quot;:904.051636,&quot;SlideWidth&quot;:960,&quot;SlideHeight&quot;:540}"/>
          <p:cNvSpPr txBox="1"/>
          <p:nvPr userDrawn="1"/>
        </p:nvSpPr>
        <p:spPr>
          <a:xfrm>
            <a:off x="11481456" y="0"/>
            <a:ext cx="710544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</a:rPr>
              <a:t>#interna</a:t>
            </a:r>
            <a:endParaRPr lang="pt-BR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9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governo@bb.com.br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855742" y="3472972"/>
            <a:ext cx="4393598" cy="815309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/>
          <a:p>
            <a:pPr marL="7701" marR="3081">
              <a:lnSpc>
                <a:spcPct val="100000"/>
              </a:lnSpc>
              <a:spcBef>
                <a:spcPts val="64"/>
              </a:spcBef>
            </a:pPr>
            <a:r>
              <a:rPr lang="pt-BR" sz="5245" dirty="0">
                <a:solidFill>
                  <a:srgbClr val="FCFB2F"/>
                </a:solidFill>
                <a:cs typeface="BancoDoBrasilTitulos-Light"/>
              </a:rPr>
              <a:t>Banco do Brasil</a:t>
            </a:r>
            <a:endParaRPr sz="5245" dirty="0">
              <a:solidFill>
                <a:srgbClr val="FCFB2F"/>
              </a:solidFill>
              <a:cs typeface="BancoDoBrasilTitulos-Ligh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907893" y="4402504"/>
            <a:ext cx="3725115" cy="0"/>
          </a:xfrm>
          <a:custGeom>
            <a:avLst/>
            <a:gdLst/>
            <a:ahLst/>
            <a:cxnLst/>
            <a:rect l="l" t="t" r="r" b="b"/>
            <a:pathLst>
              <a:path w="6142990">
                <a:moveTo>
                  <a:pt x="0" y="0"/>
                </a:moveTo>
                <a:lnTo>
                  <a:pt x="6142975" y="0"/>
                </a:lnTo>
              </a:path>
            </a:pathLst>
          </a:custGeom>
          <a:ln w="36250">
            <a:solidFill>
              <a:srgbClr val="9186AE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 txBox="1"/>
          <p:nvPr/>
        </p:nvSpPr>
        <p:spPr>
          <a:xfrm>
            <a:off x="855742" y="4544247"/>
            <a:ext cx="2865651" cy="523037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 marR="3081">
              <a:lnSpc>
                <a:spcPct val="101299"/>
              </a:lnSpc>
              <a:spcBef>
                <a:spcPts val="55"/>
              </a:spcBef>
            </a:pPr>
            <a:r>
              <a:rPr lang="pt-BR" sz="1728" spc="9" dirty="0">
                <a:solidFill>
                  <a:srgbClr val="FFFFFF"/>
                </a:solidFill>
                <a:latin typeface="BancoDoBrasil Textos Light" pitchFamily="2" charset="77"/>
                <a:cs typeface="BancoDoBrasil Textos"/>
              </a:rPr>
              <a:t>Unidade de Negócios com Setor Público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55741" y="6291613"/>
            <a:ext cx="1054081" cy="177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471"/>
              </a:lnSpc>
            </a:pPr>
            <a:r>
              <a:rPr lang="pt-BR" sz="1243" spc="3" dirty="0">
                <a:solidFill>
                  <a:srgbClr val="FFFFFF"/>
                </a:solidFill>
                <a:latin typeface="BancoDoBrasil Textos"/>
                <a:cs typeface="BancoDoBrasil Textos"/>
              </a:rPr>
              <a:t>25/11/2021</a:t>
            </a:r>
            <a:endParaRPr sz="1243" dirty="0">
              <a:latin typeface="BancoDoBrasil Textos"/>
              <a:cs typeface="BancoDoBrasil Texto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74067FAF-B391-9643-A3F9-06294B0E3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93" y="595745"/>
            <a:ext cx="654767" cy="657496"/>
          </a:xfrm>
          <a:prstGeom prst="rect">
            <a:avLst/>
          </a:prstGeom>
        </p:spPr>
      </p:pic>
      <p:pic>
        <p:nvPicPr>
          <p:cNvPr id="37" name="Imagem 36" descr="Texto&#10;&#10;Descrição gerada automaticamente">
            <a:extLst>
              <a:ext uri="{FF2B5EF4-FFF2-40B4-BE49-F238E27FC236}">
                <a16:creationId xmlns:a16="http://schemas.microsoft.com/office/drawing/2014/main" xmlns="" id="{C0E98339-ACD8-4546-8A5A-6AC48AAF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8976"/>
            <a:ext cx="5667375" cy="3543300"/>
          </a:xfrm>
          <a:prstGeom prst="rect">
            <a:avLst/>
          </a:prstGeom>
        </p:spPr>
      </p:pic>
      <p:pic>
        <p:nvPicPr>
          <p:cNvPr id="47" name="Picture 16">
            <a:extLst>
              <a:ext uri="{FF2B5EF4-FFF2-40B4-BE49-F238E27FC236}">
                <a16:creationId xmlns:a16="http://schemas.microsoft.com/office/drawing/2014/main" xmlns="" id="{F3DF97D8-C9B6-42A8-8955-0816C67B1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571" y="821359"/>
            <a:ext cx="1991009" cy="209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2" descr="Mapa&#10;&#10;Descrição gerada automaticamente">
            <a:extLst>
              <a:ext uri="{FF2B5EF4-FFF2-40B4-BE49-F238E27FC236}">
                <a16:creationId xmlns:a16="http://schemas.microsoft.com/office/drawing/2014/main" xmlns="" id="{EB7DBA8B-0B9C-4199-A242-CABE9506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0747"/>
            <a:ext cx="5409357" cy="492564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78F06F8-7DFA-4B0E-804A-A003C777EAF2}"/>
              </a:ext>
            </a:extLst>
          </p:cNvPr>
          <p:cNvSpPr/>
          <p:nvPr/>
        </p:nvSpPr>
        <p:spPr>
          <a:xfrm>
            <a:off x="6209457" y="0"/>
            <a:ext cx="6019800" cy="7040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2F137A3-0108-45A9-812E-E816B0E6E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714"/>
            <a:ext cx="937549" cy="7040458"/>
          </a:xfrm>
          <a:prstGeom prst="rect">
            <a:avLst/>
          </a:prstGeom>
        </p:spPr>
      </p:pic>
      <p:sp>
        <p:nvSpPr>
          <p:cNvPr id="10" name="Linha">
            <a:extLst>
              <a:ext uri="{FF2B5EF4-FFF2-40B4-BE49-F238E27FC236}">
                <a16:creationId xmlns:a16="http://schemas.microsoft.com/office/drawing/2014/main" xmlns="" id="{7980A089-DF96-4210-80AB-49F36F89B6E8}"/>
              </a:ext>
            </a:extLst>
          </p:cNvPr>
          <p:cNvSpPr/>
          <p:nvPr/>
        </p:nvSpPr>
        <p:spPr>
          <a:xfrm flipH="1" flipV="1">
            <a:off x="1409989" y="1198272"/>
            <a:ext cx="4610218" cy="0"/>
          </a:xfrm>
          <a:prstGeom prst="line">
            <a:avLst/>
          </a:prstGeom>
          <a:ln w="6350">
            <a:solidFill>
              <a:srgbClr val="FCFC5F"/>
            </a:solidFill>
            <a:miter/>
          </a:ln>
        </p:spPr>
        <p:txBody>
          <a:bodyPr lIns="45718" tIns="45718" rIns="45718" bIns="45718"/>
          <a:lstStyle/>
          <a:p>
            <a:pPr hangingPunct="0">
              <a:defRPr/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0BBAD3E-14A9-4D8C-8848-0D794A59FB8C}"/>
              </a:ext>
            </a:extLst>
          </p:cNvPr>
          <p:cNvSpPr txBox="1"/>
          <p:nvPr/>
        </p:nvSpPr>
        <p:spPr>
          <a:xfrm>
            <a:off x="1300801" y="389421"/>
            <a:ext cx="8151539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39" hangingPunct="0">
              <a:defRPr sz="5900">
                <a:solidFill>
                  <a:srgbClr val="FEFF54"/>
                </a:solidFill>
                <a:latin typeface="BancoDoBrasil Titulos Light"/>
                <a:ea typeface="BancoDoBrasil Titulos Light"/>
                <a:cs typeface="BancoDoBrasil Titulos Light"/>
                <a:sym typeface="BancoDoBrasil Titulos Light"/>
              </a:defRPr>
            </a:pPr>
            <a:r>
              <a:rPr lang="pt-BR" sz="3200" b="1" kern="0">
                <a:solidFill>
                  <a:srgbClr val="FAFB00"/>
                </a:solidFill>
                <a:latin typeface="BancoDoBrasil Titulos Light"/>
                <a:ea typeface="BancoDoBrasil Titulos Light"/>
                <a:cs typeface="BancoDoBrasil Titulos Light"/>
                <a:sym typeface="BancoDoBrasil Titulos Bold"/>
              </a:rPr>
              <a:t>Atendimento Especializado </a:t>
            </a:r>
            <a:r>
              <a:rPr lang="pt-BR" sz="3200" b="1" kern="0">
                <a:solidFill>
                  <a:srgbClr val="002D4B"/>
                </a:solidFill>
                <a:latin typeface="BancoDoBrasil Titulos Light"/>
                <a:ea typeface="BancoDoBrasil Titulos Light"/>
                <a:cs typeface="BancoDoBrasil Titulos Light"/>
                <a:sym typeface="BancoDoBrasil Titulos Bold"/>
              </a:rPr>
              <a:t>aos Municípios</a:t>
            </a:r>
            <a:endParaRPr sz="3200" b="1" kern="0">
              <a:solidFill>
                <a:srgbClr val="002D4B"/>
              </a:solidFill>
              <a:latin typeface="BancoDoBrasil Titulos Light"/>
              <a:ea typeface="BancoDoBrasil Titulos Light"/>
              <a:cs typeface="BancoDoBrasil Titulos Light"/>
              <a:sym typeface="BancoDoBrasil Titulos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FD53BA4-FA08-4064-ACCB-4D09881A71D9}"/>
              </a:ext>
            </a:extLst>
          </p:cNvPr>
          <p:cNvSpPr txBox="1"/>
          <p:nvPr/>
        </p:nvSpPr>
        <p:spPr>
          <a:xfrm>
            <a:off x="6209457" y="1433642"/>
            <a:ext cx="5841069" cy="36831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FCFB2F"/>
              </a:buClr>
              <a:buFont typeface="Arial" panose="020B0604020202020204" pitchFamily="34" charset="0"/>
              <a:buChar char="•"/>
            </a:pPr>
            <a:r>
              <a:rPr lang="pt-BR" kern="0" spc="-5" dirty="0">
                <a:solidFill>
                  <a:srgbClr val="002D4B"/>
                </a:solidFill>
                <a:latin typeface="BancoDoBrasil Textos" panose="00000500000000000000" pitchFamily="2" charset="0"/>
                <a:sym typeface="BancoDoBrasil Textos Medium"/>
              </a:rPr>
              <a:t>Assessoria especializada a todos os municípios</a:t>
            </a:r>
            <a:endParaRPr lang="pt-BR" kern="0" spc="-5" dirty="0">
              <a:solidFill>
                <a:srgbClr val="002D4B"/>
              </a:solidFill>
              <a:latin typeface="BancoDoBrasil Textos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FCFB2F"/>
              </a:buClr>
              <a:buFont typeface="Arial" panose="020B0604020202020204" pitchFamily="34" charset="0"/>
              <a:buChar char="•"/>
            </a:pPr>
            <a:r>
              <a:rPr lang="pt-BR" kern="0" spc="-5" dirty="0">
                <a:solidFill>
                  <a:srgbClr val="002D4B"/>
                </a:solidFill>
                <a:latin typeface="BancoDoBrasil Textos" panose="00000500000000000000" pitchFamily="2" charset="0"/>
                <a:sym typeface="BancoDoBrasil Textos Medium"/>
              </a:rPr>
              <a:t>41 Escritórios Setor Público</a:t>
            </a:r>
            <a:endParaRPr lang="pt-BR" dirty="0">
              <a:solidFill>
                <a:srgbClr val="002D4B"/>
              </a:solidFill>
              <a:latin typeface="BancoDoBrasil Textos" panose="00000500000000000000" pitchFamily="2" charset="0"/>
              <a:cs typeface="Calibri" panose="020F0502020204030204"/>
            </a:endParaRPr>
          </a:p>
          <a:p>
            <a:pPr marL="457200" indent="-457200">
              <a:lnSpc>
                <a:spcPct val="150000"/>
              </a:lnSpc>
              <a:buClr>
                <a:srgbClr val="FCFB2F"/>
              </a:buClr>
              <a:buFont typeface="Arial" panose="020B0604020202020204" pitchFamily="34" charset="0"/>
              <a:buChar char="•"/>
            </a:pPr>
            <a:r>
              <a:rPr lang="pt-BR" kern="0" spc="-5" dirty="0">
                <a:solidFill>
                  <a:srgbClr val="002D4B"/>
                </a:solidFill>
                <a:latin typeface="BancoDoBrasil Textos" panose="00000500000000000000" pitchFamily="2" charset="0"/>
              </a:rPr>
              <a:t>Sala do Município nos Escritórios</a:t>
            </a:r>
          </a:p>
          <a:p>
            <a:pPr marL="457200" indent="-457200">
              <a:lnSpc>
                <a:spcPct val="150000"/>
              </a:lnSpc>
              <a:buClr>
                <a:srgbClr val="FCFB2F"/>
              </a:buClr>
              <a:buFont typeface="Arial" panose="020B0604020202020204" pitchFamily="34" charset="0"/>
              <a:buChar char="•"/>
            </a:pPr>
            <a:r>
              <a:rPr lang="pt-BR" kern="0" spc="-5" dirty="0">
                <a:solidFill>
                  <a:srgbClr val="002D4B"/>
                </a:solidFill>
                <a:latin typeface="BancoDoBrasil Textos" panose="00000500000000000000" pitchFamily="2" charset="0"/>
                <a:sym typeface="BancoDoBrasil Textos Medium"/>
              </a:rPr>
              <a:t>315 Consultores Especializados, sendo</a:t>
            </a:r>
            <a:endParaRPr lang="pt-BR" dirty="0">
              <a:solidFill>
                <a:srgbClr val="002D4B"/>
              </a:solidFill>
              <a:latin typeface="BancoDoBrasil Textos" panose="00000500000000000000" pitchFamily="2" charset="0"/>
              <a:cs typeface="Calibri" panose="020F0502020204030204"/>
            </a:endParaRPr>
          </a:p>
          <a:p>
            <a:pPr marL="800100" lvl="1" indent="-342900">
              <a:lnSpc>
                <a:spcPct val="150000"/>
              </a:lnSpc>
              <a:buClr>
                <a:srgbClr val="FCFB2F"/>
              </a:buClr>
              <a:buFont typeface="Arial" panose="020B0604020202020204" pitchFamily="34" charset="0"/>
              <a:buChar char="•"/>
            </a:pPr>
            <a:r>
              <a:rPr lang="pt-BR" sz="1600" kern="0" spc="-5" dirty="0">
                <a:solidFill>
                  <a:srgbClr val="002D4B"/>
                </a:solidFill>
                <a:latin typeface="BancoDoBrasil Textos" panose="00000500000000000000" pitchFamily="2" charset="0"/>
              </a:rPr>
              <a:t>177 localizados nas Capitais</a:t>
            </a:r>
          </a:p>
          <a:p>
            <a:pPr marL="800100" lvl="1" indent="-342900">
              <a:lnSpc>
                <a:spcPct val="150000"/>
              </a:lnSpc>
              <a:buClr>
                <a:srgbClr val="FCFB2F"/>
              </a:buClr>
              <a:buFont typeface="Arial" panose="020B0604020202020204" pitchFamily="34" charset="0"/>
              <a:buChar char="•"/>
            </a:pPr>
            <a:r>
              <a:rPr lang="pt-BR" sz="1600" kern="0" spc="-5" dirty="0">
                <a:solidFill>
                  <a:srgbClr val="002D4B"/>
                </a:solidFill>
                <a:latin typeface="BancoDoBrasil Textos" panose="00000500000000000000" pitchFamily="2" charset="0"/>
              </a:rPr>
              <a:t>138 localizados em Municípios </a:t>
            </a:r>
            <a:r>
              <a:rPr lang="pt-BR" sz="1400" kern="0" spc="-5" dirty="0">
                <a:solidFill>
                  <a:srgbClr val="002D4B"/>
                </a:solidFill>
                <a:latin typeface="BancoDoBrasil Textos" panose="00000500000000000000" pitchFamily="2" charset="0"/>
              </a:rPr>
              <a:t>(exceto Capitais)</a:t>
            </a:r>
          </a:p>
          <a:p>
            <a:pPr marL="457200" indent="-457200">
              <a:lnSpc>
                <a:spcPct val="150000"/>
              </a:lnSpc>
              <a:buClr>
                <a:srgbClr val="FCFB2F"/>
              </a:buClr>
              <a:buFont typeface="Arial" panose="020B0604020202020204" pitchFamily="34" charset="0"/>
              <a:buChar char="•"/>
            </a:pPr>
            <a:r>
              <a:rPr lang="pt-BR" kern="0" spc="-5" dirty="0">
                <a:solidFill>
                  <a:srgbClr val="002D4B"/>
                </a:solidFill>
                <a:latin typeface="BancoDoBrasil Textos" panose="00000500000000000000" pitchFamily="2" charset="0"/>
              </a:rPr>
              <a:t>Atendimento pessoal e remoto por 57 Consultores especialistas em municípios</a:t>
            </a:r>
            <a:endParaRPr lang="pt-BR" kern="0" spc="-5">
              <a:solidFill>
                <a:srgbClr val="002D4B"/>
              </a:solidFill>
              <a:latin typeface="BancoDoBrasil Textos" panose="00000500000000000000" pitchFamily="2" charset="0"/>
            </a:endParaRPr>
          </a:p>
          <a:p>
            <a:pPr marL="457200" indent="-457200">
              <a:lnSpc>
                <a:spcPct val="150000"/>
              </a:lnSpc>
              <a:buClr>
                <a:srgbClr val="FCFB2F"/>
              </a:buClr>
              <a:buFont typeface="Arial" panose="020B0604020202020204" pitchFamily="34" charset="0"/>
              <a:buChar char="•"/>
            </a:pPr>
            <a:r>
              <a:rPr lang="pt-BR" kern="0" spc="-5" dirty="0">
                <a:solidFill>
                  <a:srgbClr val="002D4B"/>
                </a:solidFill>
                <a:latin typeface="BancoDoBrasil Textos" panose="00000500000000000000" pitchFamily="2" charset="0"/>
              </a:rPr>
              <a:t>Presença e  proximidade do BB</a:t>
            </a:r>
          </a:p>
        </p:txBody>
      </p:sp>
      <p:sp>
        <p:nvSpPr>
          <p:cNvPr id="16" name="object 32">
            <a:extLst>
              <a:ext uri="{FF2B5EF4-FFF2-40B4-BE49-F238E27FC236}">
                <a16:creationId xmlns:a16="http://schemas.microsoft.com/office/drawing/2014/main" xmlns="" id="{C012CC4F-13CE-49AD-A320-B11DDB3A5B07}"/>
              </a:ext>
            </a:extLst>
          </p:cNvPr>
          <p:cNvSpPr txBox="1"/>
          <p:nvPr/>
        </p:nvSpPr>
        <p:spPr>
          <a:xfrm>
            <a:off x="11799736" y="6518310"/>
            <a:ext cx="277965" cy="17024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US" sz="1061" spc="-3" dirty="0">
                <a:solidFill>
                  <a:srgbClr val="002D4B"/>
                </a:solidFill>
                <a:latin typeface="BancoDoBrasil Textos" pitchFamily="2" charset="77"/>
                <a:cs typeface="BancoDoBrasil RC Textos"/>
              </a:rPr>
              <a:t>02</a:t>
            </a:r>
            <a:endParaRPr sz="1061" dirty="0">
              <a:solidFill>
                <a:srgbClr val="002D4B"/>
              </a:solidFill>
              <a:latin typeface="BancoDoBrasil Textos" pitchFamily="2" charset="77"/>
              <a:cs typeface="BancoDoBrasil RC Textos"/>
            </a:endParaRPr>
          </a:p>
        </p:txBody>
      </p:sp>
    </p:spTree>
    <p:extLst>
      <p:ext uri="{BB962C8B-B14F-4D97-AF65-F5344CB8AC3E}">
        <p14:creationId xmlns:p14="http://schemas.microsoft.com/office/powerpoint/2010/main" val="27086869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78F06F8-7DFA-4B0E-804A-A003C777EAF2}"/>
              </a:ext>
            </a:extLst>
          </p:cNvPr>
          <p:cNvSpPr/>
          <p:nvPr/>
        </p:nvSpPr>
        <p:spPr>
          <a:xfrm>
            <a:off x="937549" y="0"/>
            <a:ext cx="11291708" cy="7040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1501C46-8F9F-43E9-86DC-A657B8C5B002}"/>
              </a:ext>
            </a:extLst>
          </p:cNvPr>
          <p:cNvSpPr/>
          <p:nvPr/>
        </p:nvSpPr>
        <p:spPr>
          <a:xfrm>
            <a:off x="937549" y="1378706"/>
            <a:ext cx="11254452" cy="2797602"/>
          </a:xfrm>
          <a:prstGeom prst="rect">
            <a:avLst/>
          </a:prstGeom>
          <a:solidFill>
            <a:srgbClr val="2AA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0BA0853A-C629-4D9F-93A0-3D84FFFFE7CA}"/>
              </a:ext>
            </a:extLst>
          </p:cNvPr>
          <p:cNvSpPr/>
          <p:nvPr/>
        </p:nvSpPr>
        <p:spPr>
          <a:xfrm>
            <a:off x="956177" y="4248535"/>
            <a:ext cx="11254452" cy="2797602"/>
          </a:xfrm>
          <a:prstGeom prst="rect">
            <a:avLst/>
          </a:prstGeom>
          <a:solidFill>
            <a:srgbClr val="FAF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2F137A3-0108-45A9-812E-E816B0E6E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14"/>
            <a:ext cx="937549" cy="704045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BFD53BA4-FA08-4064-ACCB-4D09881A71D9}"/>
              </a:ext>
            </a:extLst>
          </p:cNvPr>
          <p:cNvSpPr txBox="1"/>
          <p:nvPr/>
        </p:nvSpPr>
        <p:spPr>
          <a:xfrm>
            <a:off x="1206550" y="2038512"/>
            <a:ext cx="10397017" cy="14210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FCFB2F"/>
              </a:buClr>
            </a:pPr>
            <a:r>
              <a:rPr lang="pt-BR" kern="0" spc="-5" dirty="0">
                <a:solidFill>
                  <a:srgbClr val="002D4B"/>
                </a:solidFill>
                <a:latin typeface="BancoDoBrasil Textos" panose="00000500000000000000" pitchFamily="2" charset="0"/>
                <a:sym typeface="BancoDoBrasil Textos Medium"/>
              </a:rPr>
              <a:t>Apoia a gestão municipal, financiando despesas de capital:</a:t>
            </a:r>
          </a:p>
          <a:p>
            <a:pPr defTabSz="1219168" hangingPunct="0">
              <a:buClr>
                <a:srgbClr val="FCFB2F"/>
              </a:buClr>
              <a:defRPr/>
            </a:pPr>
            <a:endParaRPr lang="pt-BR" kern="0" dirty="0">
              <a:solidFill>
                <a:srgbClr val="002D4B"/>
              </a:solidFill>
              <a:latin typeface="BancoDoBrasil Textos Light"/>
              <a:ea typeface="+mn-ea"/>
              <a:cs typeface="+mn-cs"/>
              <a:sym typeface="BancoDoBrasil Textos Light"/>
            </a:endParaRPr>
          </a:p>
          <a:p>
            <a:pPr defTabSz="1219168" hangingPunct="0">
              <a:buClr>
                <a:srgbClr val="FCFB2F"/>
              </a:buClr>
              <a:defRPr/>
            </a:pPr>
            <a:r>
              <a:rPr lang="pt-BR" kern="0" dirty="0">
                <a:solidFill>
                  <a:srgbClr val="002D4B"/>
                </a:solidFill>
                <a:latin typeface="BancoDoBrasil Textos Light"/>
                <a:ea typeface="+mn-ea"/>
                <a:cs typeface="+mn-cs"/>
                <a:sym typeface="BancoDoBrasil Textos Light"/>
              </a:rPr>
              <a:t>      Projetos de Investimentos        Aquisição de máquinas e equipamentos        Banco de Projetos      </a:t>
            </a:r>
            <a:endParaRPr lang="pt-BR" kern="0" spc="-5" dirty="0">
              <a:solidFill>
                <a:srgbClr val="002D4B"/>
              </a:solidFill>
              <a:latin typeface="BancoDoBrasil Textos" panose="00000500000000000000" pitchFamily="2" charset="0"/>
              <a:sym typeface="BancoDoBrasil Textos Medium"/>
            </a:endParaRPr>
          </a:p>
          <a:p>
            <a:pPr>
              <a:lnSpc>
                <a:spcPct val="150000"/>
              </a:lnSpc>
              <a:buClr>
                <a:srgbClr val="FCFB2F"/>
              </a:buClr>
            </a:pPr>
            <a:endParaRPr lang="pt-BR" kern="0" spc="-5" dirty="0">
              <a:solidFill>
                <a:srgbClr val="002D4B"/>
              </a:solidFill>
              <a:latin typeface="BancoDoBrasil Textos" panose="00000500000000000000" pitchFamily="2" charset="0"/>
              <a:sym typeface="BancoDoBrasil Textos Medium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8F50A5BC-F88A-46A9-AB94-6845E7583A7D}"/>
              </a:ext>
            </a:extLst>
          </p:cNvPr>
          <p:cNvSpPr txBox="1"/>
          <p:nvPr/>
        </p:nvSpPr>
        <p:spPr>
          <a:xfrm>
            <a:off x="1206550" y="449433"/>
            <a:ext cx="9776409" cy="482183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pt-BR"/>
            </a:defPPr>
            <a:lvl1pPr defTabSz="1219139" hangingPunct="0">
              <a:defRPr sz="2400" b="1" kern="0">
                <a:solidFill>
                  <a:srgbClr val="002D4B"/>
                </a:solidFill>
                <a:latin typeface="BancoDoBrasil Titulos Light"/>
                <a:ea typeface="BancoDoBrasil Titulos Light"/>
                <a:cs typeface="BancoDoBrasil Titulos Light"/>
              </a:defRPr>
            </a:lvl1pPr>
          </a:lstStyle>
          <a:p>
            <a:r>
              <a:rPr lang="pt-BR" sz="2800" dirty="0"/>
              <a:t>Operações de Crédito para Estados e Municípios</a:t>
            </a:r>
          </a:p>
        </p:txBody>
      </p:sp>
      <p:sp>
        <p:nvSpPr>
          <p:cNvPr id="14" name="Linha">
            <a:extLst>
              <a:ext uri="{FF2B5EF4-FFF2-40B4-BE49-F238E27FC236}">
                <a16:creationId xmlns:a16="http://schemas.microsoft.com/office/drawing/2014/main" xmlns="" id="{9C5C2841-BFC5-4024-AA0D-21BCB55AA0AF}"/>
              </a:ext>
            </a:extLst>
          </p:cNvPr>
          <p:cNvSpPr/>
          <p:nvPr/>
        </p:nvSpPr>
        <p:spPr>
          <a:xfrm flipH="1" flipV="1">
            <a:off x="1104898" y="1198272"/>
            <a:ext cx="10694837" cy="0"/>
          </a:xfrm>
          <a:prstGeom prst="line">
            <a:avLst/>
          </a:prstGeom>
          <a:ln w="6350">
            <a:solidFill>
              <a:srgbClr val="FCFC5F"/>
            </a:solidFill>
            <a:miter/>
          </a:ln>
        </p:spPr>
        <p:txBody>
          <a:bodyPr lIns="45718" tIns="45718" rIns="45718" bIns="45718"/>
          <a:lstStyle/>
          <a:p>
            <a:pPr hangingPunct="0">
              <a:defRPr/>
            </a:pPr>
            <a:endParaRPr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" name="object 32">
            <a:extLst>
              <a:ext uri="{FF2B5EF4-FFF2-40B4-BE49-F238E27FC236}">
                <a16:creationId xmlns:a16="http://schemas.microsoft.com/office/drawing/2014/main" xmlns="" id="{C012CC4F-13CE-49AD-A320-B11DDB3A5B07}"/>
              </a:ext>
            </a:extLst>
          </p:cNvPr>
          <p:cNvSpPr txBox="1"/>
          <p:nvPr/>
        </p:nvSpPr>
        <p:spPr>
          <a:xfrm>
            <a:off x="11799736" y="6518310"/>
            <a:ext cx="277965" cy="17024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US" sz="1061" spc="-3" dirty="0">
                <a:solidFill>
                  <a:srgbClr val="002D4B"/>
                </a:solidFill>
                <a:latin typeface="BancoDoBrasil Textos" pitchFamily="2" charset="77"/>
                <a:cs typeface="BancoDoBrasil RC Textos"/>
              </a:rPr>
              <a:t>02</a:t>
            </a:r>
            <a:endParaRPr sz="1061" dirty="0">
              <a:solidFill>
                <a:srgbClr val="002D4B"/>
              </a:solidFill>
              <a:latin typeface="BancoDoBrasil Textos" pitchFamily="2" charset="77"/>
              <a:cs typeface="BancoDoBrasil RC Textos"/>
            </a:endParaRPr>
          </a:p>
        </p:txBody>
      </p:sp>
      <p:sp>
        <p:nvSpPr>
          <p:cNvPr id="15" name="CaixaDeTexto 16">
            <a:extLst>
              <a:ext uri="{FF2B5EF4-FFF2-40B4-BE49-F238E27FC236}">
                <a16:creationId xmlns:a16="http://schemas.microsoft.com/office/drawing/2014/main" xmlns="" id="{87D677C9-2BEA-4F78-86C8-BCF3FECBFA92}"/>
              </a:ext>
            </a:extLst>
          </p:cNvPr>
          <p:cNvSpPr txBox="1"/>
          <p:nvPr/>
        </p:nvSpPr>
        <p:spPr>
          <a:xfrm>
            <a:off x="1328073" y="1563555"/>
            <a:ext cx="7842200" cy="38369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2438337">
              <a:lnSpc>
                <a:spcPct val="90000"/>
              </a:lnSpc>
              <a:defRPr spc="-5">
                <a:solidFill>
                  <a:srgbClr val="F4F531"/>
                </a:solidFill>
                <a:latin typeface="BancoDoBrasil Textos Medium"/>
                <a:ea typeface="BancoDoBrasil Textos Medium"/>
                <a:cs typeface="BancoDoBrasil Textos Medium"/>
                <a:sym typeface="BancoDoBrasil Textos Medium"/>
              </a:defRPr>
            </a:lvl1pPr>
          </a:lstStyle>
          <a:p>
            <a:pPr defTabSz="1219169" hangingPunct="0">
              <a:defRPr/>
            </a:pPr>
            <a:r>
              <a:rPr lang="pt-BR" sz="2400" kern="0" spc="-3">
                <a:latin typeface="BancoDoBrasil Textos Medium" panose="00000600000000000000" pitchFamily="2" charset="0"/>
              </a:rPr>
              <a:t>Programa Eficiência Municipal - PEM</a:t>
            </a:r>
            <a:endParaRPr sz="2400" kern="0" spc="-3">
              <a:latin typeface="BancoDoBrasil Textos Medium" panose="00000600000000000000" pitchFamily="2" charset="0"/>
            </a:endParaRP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xmlns="" id="{6F13C122-4E83-493D-A64C-2E2D4AD0DCCB}"/>
              </a:ext>
            </a:extLst>
          </p:cNvPr>
          <p:cNvSpPr txBox="1"/>
          <p:nvPr/>
        </p:nvSpPr>
        <p:spPr>
          <a:xfrm>
            <a:off x="1328073" y="4412382"/>
            <a:ext cx="3246031" cy="4154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859" tIns="22859" rIns="22859" bIns="22859">
            <a:spAutoFit/>
          </a:bodyPr>
          <a:lstStyle>
            <a:lvl1pPr defTabSz="2438336">
              <a:defRPr sz="3200">
                <a:solidFill>
                  <a:srgbClr val="FFFFFF"/>
                </a:solidFill>
                <a:latin typeface="BancoDoBrasil Textos Light"/>
                <a:ea typeface="BancoDoBrasil Textos Light"/>
                <a:cs typeface="BancoDoBrasil Textos Light"/>
                <a:sym typeface="BancoDoBrasil Textos Light"/>
              </a:defRPr>
            </a:lvl1pPr>
          </a:lstStyle>
          <a:p>
            <a:pPr defTabSz="1219168" hangingPunct="0">
              <a:defRPr/>
            </a:pPr>
            <a:r>
              <a:rPr lang="pt-BR" sz="2400" kern="0" spc="-3" err="1">
                <a:solidFill>
                  <a:srgbClr val="002D4B"/>
                </a:solidFill>
                <a:latin typeface="BancoDoBrasil Textos Medium" panose="00000600000000000000" pitchFamily="2" charset="0"/>
                <a:sym typeface="BancoDoBrasil Textos Medium"/>
              </a:rPr>
              <a:t>Progeinfra</a:t>
            </a:r>
            <a:r>
              <a:rPr lang="pt-BR" sz="2400" kern="0" spc="-3">
                <a:solidFill>
                  <a:srgbClr val="002D4B"/>
                </a:solidFill>
                <a:latin typeface="BancoDoBrasil Textos Medium" panose="00000600000000000000" pitchFamily="2" charset="0"/>
                <a:sym typeface="BancoDoBrasil Textos Medium"/>
              </a:rPr>
              <a:t> – BB/BID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A78B27F3-A69E-4E8D-953A-B8F689DC3ED0}"/>
              </a:ext>
            </a:extLst>
          </p:cNvPr>
          <p:cNvSpPr txBox="1"/>
          <p:nvPr/>
        </p:nvSpPr>
        <p:spPr>
          <a:xfrm>
            <a:off x="1206550" y="4944036"/>
            <a:ext cx="9843201" cy="16980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FCFB2F"/>
              </a:buClr>
            </a:pPr>
            <a:r>
              <a:rPr lang="pt-BR" kern="0" spc="-5" dirty="0">
                <a:solidFill>
                  <a:srgbClr val="002D4B"/>
                </a:solidFill>
                <a:latin typeface="BancoDoBrasil Textos" panose="00000500000000000000" pitchFamily="2" charset="0"/>
                <a:sym typeface="BancoDoBrasil Textos Medium"/>
              </a:rPr>
              <a:t>Parceria com o BID para municípios até 500 mil habitantes nas áreas de:</a:t>
            </a:r>
          </a:p>
          <a:p>
            <a:pPr>
              <a:lnSpc>
                <a:spcPct val="150000"/>
              </a:lnSpc>
              <a:buClr>
                <a:srgbClr val="FCFB2F"/>
              </a:buClr>
            </a:pPr>
            <a:endParaRPr lang="pt-BR" kern="0" spc="-5" dirty="0">
              <a:solidFill>
                <a:srgbClr val="002D4B"/>
              </a:solidFill>
              <a:latin typeface="BancoDoBrasil Textos" panose="00000500000000000000" pitchFamily="2" charset="0"/>
              <a:ea typeface="+mn-ea"/>
              <a:cs typeface="+mn-cs"/>
              <a:sym typeface="BancoDoBrasil Textos Medium"/>
            </a:endParaRPr>
          </a:p>
          <a:p>
            <a:pPr>
              <a:lnSpc>
                <a:spcPct val="150000"/>
              </a:lnSpc>
              <a:buClr>
                <a:srgbClr val="FCFB2F"/>
              </a:buClr>
            </a:pPr>
            <a:r>
              <a:rPr lang="pt-BR" kern="0" dirty="0">
                <a:solidFill>
                  <a:srgbClr val="002D4B"/>
                </a:solidFill>
                <a:latin typeface="BancoDoBrasil Textos Light"/>
                <a:ea typeface="+mn-ea"/>
                <a:cs typeface="+mn-cs"/>
                <a:sym typeface="BancoDoBrasil Textos Light"/>
              </a:rPr>
              <a:t>      Infraestrutura viária      Saneamento (Redução de perdas de água)      Eficiência Energética.</a:t>
            </a:r>
            <a:endParaRPr lang="pt-BR" kern="0" spc="-5" dirty="0">
              <a:solidFill>
                <a:srgbClr val="002D4B"/>
              </a:solidFill>
              <a:latin typeface="BancoDoBrasil Textos" panose="00000500000000000000" pitchFamily="2" charset="0"/>
              <a:sym typeface="BancoDoBrasil Textos Medium"/>
            </a:endParaRPr>
          </a:p>
          <a:p>
            <a:pPr>
              <a:lnSpc>
                <a:spcPct val="150000"/>
              </a:lnSpc>
              <a:buClr>
                <a:srgbClr val="FCFB2F"/>
              </a:buClr>
            </a:pPr>
            <a:endParaRPr lang="pt-BR" kern="0" spc="-5" dirty="0">
              <a:solidFill>
                <a:srgbClr val="002D4B"/>
              </a:solidFill>
              <a:latin typeface="BancoDoBrasil Textos" panose="00000500000000000000" pitchFamily="2" charset="0"/>
              <a:sym typeface="BancoDoBrasil Textos Medium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746EA182-9C00-4A7F-885C-1EC8ACEBB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886" y="3355959"/>
            <a:ext cx="2144114" cy="2339033"/>
          </a:xfrm>
          <a:prstGeom prst="rect">
            <a:avLst/>
          </a:prstGeom>
        </p:spPr>
      </p:pic>
      <p:sp>
        <p:nvSpPr>
          <p:cNvPr id="3" name="Fluxograma: Preparação 2">
            <a:extLst>
              <a:ext uri="{FF2B5EF4-FFF2-40B4-BE49-F238E27FC236}">
                <a16:creationId xmlns:a16="http://schemas.microsoft.com/office/drawing/2014/main" xmlns="" id="{1639E18A-C7BB-4B90-B134-4FA1997F4B71}"/>
              </a:ext>
            </a:extLst>
          </p:cNvPr>
          <p:cNvSpPr/>
          <p:nvPr/>
        </p:nvSpPr>
        <p:spPr>
          <a:xfrm>
            <a:off x="1328073" y="2820607"/>
            <a:ext cx="216000" cy="180000"/>
          </a:xfrm>
          <a:prstGeom prst="flowChartPreparation">
            <a:avLst/>
          </a:prstGeom>
          <a:noFill/>
          <a:ln w="28575">
            <a:solidFill>
              <a:srgbClr val="FAF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luxograma: Preparação 22">
            <a:extLst>
              <a:ext uri="{FF2B5EF4-FFF2-40B4-BE49-F238E27FC236}">
                <a16:creationId xmlns:a16="http://schemas.microsoft.com/office/drawing/2014/main" xmlns="" id="{705819C5-B229-434E-98AD-64D8F8933FB2}"/>
              </a:ext>
            </a:extLst>
          </p:cNvPr>
          <p:cNvSpPr/>
          <p:nvPr/>
        </p:nvSpPr>
        <p:spPr>
          <a:xfrm>
            <a:off x="4435339" y="2820607"/>
            <a:ext cx="216000" cy="180000"/>
          </a:xfrm>
          <a:prstGeom prst="flowChartPreparation">
            <a:avLst/>
          </a:prstGeom>
          <a:noFill/>
          <a:ln w="28575">
            <a:solidFill>
              <a:srgbClr val="FAF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Preparação 23">
            <a:extLst>
              <a:ext uri="{FF2B5EF4-FFF2-40B4-BE49-F238E27FC236}">
                <a16:creationId xmlns:a16="http://schemas.microsoft.com/office/drawing/2014/main" xmlns="" id="{D674C3DC-9817-4454-8D4F-ADA7954F54F4}"/>
              </a:ext>
            </a:extLst>
          </p:cNvPr>
          <p:cNvSpPr/>
          <p:nvPr/>
        </p:nvSpPr>
        <p:spPr>
          <a:xfrm>
            <a:off x="8949984" y="2820607"/>
            <a:ext cx="216000" cy="180000"/>
          </a:xfrm>
          <a:prstGeom prst="flowChartPreparation">
            <a:avLst/>
          </a:prstGeom>
          <a:noFill/>
          <a:ln w="28575">
            <a:solidFill>
              <a:srgbClr val="FAF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3D016EA0-043A-443C-9B0D-6D0054B458BC}"/>
              </a:ext>
            </a:extLst>
          </p:cNvPr>
          <p:cNvSpPr txBox="1"/>
          <p:nvPr/>
        </p:nvSpPr>
        <p:spPr>
          <a:xfrm>
            <a:off x="1593814" y="3235022"/>
            <a:ext cx="6115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68" hangingPunct="0">
              <a:buClr>
                <a:srgbClr val="FCFB2F"/>
              </a:buClr>
              <a:defRPr/>
            </a:pPr>
            <a:r>
              <a:rPr lang="pt-BR" kern="0" dirty="0">
                <a:solidFill>
                  <a:srgbClr val="002D4B"/>
                </a:solidFill>
                <a:latin typeface="BancoDoBrasil Textos Light"/>
                <a:ea typeface="+mn-ea"/>
                <a:cs typeface="+mn-cs"/>
                <a:sym typeface="BancoDoBrasil Textos Light"/>
              </a:rPr>
              <a:t>Energia Fotovoltaica.</a:t>
            </a:r>
          </a:p>
        </p:txBody>
      </p:sp>
      <p:sp>
        <p:nvSpPr>
          <p:cNvPr id="26" name="Fluxograma: Preparação 25">
            <a:extLst>
              <a:ext uri="{FF2B5EF4-FFF2-40B4-BE49-F238E27FC236}">
                <a16:creationId xmlns:a16="http://schemas.microsoft.com/office/drawing/2014/main" xmlns="" id="{6542BB86-4650-4AF4-B1BC-650B441F54EA}"/>
              </a:ext>
            </a:extLst>
          </p:cNvPr>
          <p:cNvSpPr/>
          <p:nvPr/>
        </p:nvSpPr>
        <p:spPr>
          <a:xfrm>
            <a:off x="1328073" y="3325173"/>
            <a:ext cx="216000" cy="180000"/>
          </a:xfrm>
          <a:prstGeom prst="flowChartPreparation">
            <a:avLst/>
          </a:prstGeom>
          <a:noFill/>
          <a:ln w="28575">
            <a:solidFill>
              <a:srgbClr val="FAF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Preparação 30">
            <a:extLst>
              <a:ext uri="{FF2B5EF4-FFF2-40B4-BE49-F238E27FC236}">
                <a16:creationId xmlns:a16="http://schemas.microsoft.com/office/drawing/2014/main" xmlns="" id="{16456FA8-5B1E-461C-8D6A-22032BC9C164}"/>
              </a:ext>
            </a:extLst>
          </p:cNvPr>
          <p:cNvSpPr/>
          <p:nvPr/>
        </p:nvSpPr>
        <p:spPr>
          <a:xfrm>
            <a:off x="1328073" y="5940401"/>
            <a:ext cx="216000" cy="180000"/>
          </a:xfrm>
          <a:prstGeom prst="flowChartPreparation">
            <a:avLst/>
          </a:prstGeom>
          <a:noFill/>
          <a:ln w="28575">
            <a:solidFill>
              <a:srgbClr val="2AA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Preparação 31">
            <a:extLst>
              <a:ext uri="{FF2B5EF4-FFF2-40B4-BE49-F238E27FC236}">
                <a16:creationId xmlns:a16="http://schemas.microsoft.com/office/drawing/2014/main" xmlns="" id="{9F9881C7-D8EC-4AD3-BACC-384D1B1B385B}"/>
              </a:ext>
            </a:extLst>
          </p:cNvPr>
          <p:cNvSpPr/>
          <p:nvPr/>
        </p:nvSpPr>
        <p:spPr>
          <a:xfrm>
            <a:off x="3704451" y="5940401"/>
            <a:ext cx="216000" cy="180000"/>
          </a:xfrm>
          <a:prstGeom prst="flowChartPreparation">
            <a:avLst/>
          </a:prstGeom>
          <a:noFill/>
          <a:ln w="28575">
            <a:solidFill>
              <a:srgbClr val="2AA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luxograma: Preparação 32">
            <a:extLst>
              <a:ext uri="{FF2B5EF4-FFF2-40B4-BE49-F238E27FC236}">
                <a16:creationId xmlns:a16="http://schemas.microsoft.com/office/drawing/2014/main" xmlns="" id="{3895E4BA-D3B5-4887-B418-5F42EEC1CE59}"/>
              </a:ext>
            </a:extLst>
          </p:cNvPr>
          <p:cNvSpPr/>
          <p:nvPr/>
        </p:nvSpPr>
        <p:spPr>
          <a:xfrm>
            <a:off x="8402378" y="5940401"/>
            <a:ext cx="216000" cy="180000"/>
          </a:xfrm>
          <a:prstGeom prst="flowChartPreparation">
            <a:avLst/>
          </a:prstGeom>
          <a:noFill/>
          <a:ln w="28575">
            <a:solidFill>
              <a:srgbClr val="2AA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7593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EA743263-BAB0-4E28-A22A-639296DDC809}"/>
              </a:ext>
            </a:extLst>
          </p:cNvPr>
          <p:cNvSpPr/>
          <p:nvPr/>
        </p:nvSpPr>
        <p:spPr>
          <a:xfrm>
            <a:off x="0" y="1094391"/>
            <a:ext cx="6185876" cy="2844000"/>
          </a:xfrm>
          <a:prstGeom prst="rect">
            <a:avLst/>
          </a:prstGeom>
          <a:solidFill>
            <a:srgbClr val="00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8B2CCE55-A6EF-4EFA-BB3A-9160BEB8492C}"/>
              </a:ext>
            </a:extLst>
          </p:cNvPr>
          <p:cNvSpPr/>
          <p:nvPr/>
        </p:nvSpPr>
        <p:spPr>
          <a:xfrm>
            <a:off x="7995" y="4006752"/>
            <a:ext cx="6185876" cy="2844000"/>
          </a:xfrm>
          <a:prstGeom prst="rect">
            <a:avLst/>
          </a:prstGeom>
          <a:solidFill>
            <a:srgbClr val="FAF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3"/>
          <p:cNvSpPr/>
          <p:nvPr/>
        </p:nvSpPr>
        <p:spPr>
          <a:xfrm>
            <a:off x="6160206" y="0"/>
            <a:ext cx="6031365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A478A12-6E52-E44F-B708-7DE5CA55FA43}"/>
              </a:ext>
            </a:extLst>
          </p:cNvPr>
          <p:cNvGrpSpPr/>
          <p:nvPr/>
        </p:nvGrpSpPr>
        <p:grpSpPr>
          <a:xfrm>
            <a:off x="5429917" y="279829"/>
            <a:ext cx="1257274" cy="731094"/>
            <a:chOff x="936203" y="1101840"/>
            <a:chExt cx="1257274" cy="731094"/>
          </a:xfrm>
        </p:grpSpPr>
        <p:sp>
          <p:nvSpPr>
            <p:cNvPr id="5" name="object 5"/>
            <p:cNvSpPr/>
            <p:nvPr/>
          </p:nvSpPr>
          <p:spPr>
            <a:xfrm>
              <a:off x="1476154" y="1101840"/>
              <a:ext cx="276861" cy="276861"/>
            </a:xfrm>
            <a:custGeom>
              <a:avLst/>
              <a:gdLst/>
              <a:ahLst/>
              <a:cxnLst/>
              <a:rect l="l" t="t" r="r" b="b"/>
              <a:pathLst>
                <a:path w="456564" h="456564">
                  <a:moveTo>
                    <a:pt x="456111" y="0"/>
                  </a:moveTo>
                  <a:lnTo>
                    <a:pt x="0" y="456111"/>
                  </a:lnTo>
                  <a:lnTo>
                    <a:pt x="456111" y="456111"/>
                  </a:lnTo>
                  <a:lnTo>
                    <a:pt x="456111" y="0"/>
                  </a:lnTo>
                  <a:close/>
                </a:path>
              </a:pathLst>
            </a:custGeom>
            <a:solidFill>
              <a:srgbClr val="F3F33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1856931" y="1496388"/>
              <a:ext cx="336546" cy="336546"/>
            </a:xfrm>
            <a:custGeom>
              <a:avLst/>
              <a:gdLst/>
              <a:ahLst/>
              <a:cxnLst/>
              <a:rect l="l" t="t" r="r" b="b"/>
              <a:pathLst>
                <a:path w="554989" h="554989">
                  <a:moveTo>
                    <a:pt x="0" y="554391"/>
                  </a:moveTo>
                  <a:lnTo>
                    <a:pt x="0" y="0"/>
                  </a:lnTo>
                  <a:lnTo>
                    <a:pt x="554391" y="0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936203" y="1573862"/>
              <a:ext cx="240280" cy="240280"/>
            </a:xfrm>
            <a:custGeom>
              <a:avLst/>
              <a:gdLst/>
              <a:ahLst/>
              <a:cxnLst/>
              <a:rect l="l" t="t" r="r" b="b"/>
              <a:pathLst>
                <a:path w="396239" h="396239">
                  <a:moveTo>
                    <a:pt x="396113" y="198056"/>
                  </a:moveTo>
                  <a:lnTo>
                    <a:pt x="390883" y="243471"/>
                  </a:lnTo>
                  <a:lnTo>
                    <a:pt x="375983" y="285161"/>
                  </a:lnTo>
                  <a:lnTo>
                    <a:pt x="352604" y="321937"/>
                  </a:lnTo>
                  <a:lnTo>
                    <a:pt x="321933" y="352610"/>
                  </a:lnTo>
                  <a:lnTo>
                    <a:pt x="285159" y="375992"/>
                  </a:lnTo>
                  <a:lnTo>
                    <a:pt x="243471" y="390892"/>
                  </a:lnTo>
                  <a:lnTo>
                    <a:pt x="198056" y="396124"/>
                  </a:lnTo>
                  <a:lnTo>
                    <a:pt x="152645" y="390892"/>
                  </a:lnTo>
                  <a:lnTo>
                    <a:pt x="110958" y="375992"/>
                  </a:lnTo>
                  <a:lnTo>
                    <a:pt x="74184" y="352610"/>
                  </a:lnTo>
                  <a:lnTo>
                    <a:pt x="43512" y="321937"/>
                  </a:lnTo>
                  <a:lnTo>
                    <a:pt x="20131" y="285161"/>
                  </a:lnTo>
                  <a:lnTo>
                    <a:pt x="5231" y="243471"/>
                  </a:lnTo>
                  <a:lnTo>
                    <a:pt x="0" y="198056"/>
                  </a:lnTo>
                  <a:lnTo>
                    <a:pt x="5231" y="152645"/>
                  </a:lnTo>
                  <a:lnTo>
                    <a:pt x="20131" y="110958"/>
                  </a:lnTo>
                  <a:lnTo>
                    <a:pt x="43512" y="74184"/>
                  </a:lnTo>
                  <a:lnTo>
                    <a:pt x="74184" y="43512"/>
                  </a:lnTo>
                  <a:lnTo>
                    <a:pt x="110958" y="20131"/>
                  </a:lnTo>
                  <a:lnTo>
                    <a:pt x="152645" y="5231"/>
                  </a:lnTo>
                  <a:lnTo>
                    <a:pt x="198056" y="0"/>
                  </a:lnTo>
                  <a:lnTo>
                    <a:pt x="243471" y="5231"/>
                  </a:lnTo>
                  <a:lnTo>
                    <a:pt x="285159" y="20131"/>
                  </a:lnTo>
                  <a:lnTo>
                    <a:pt x="321933" y="43512"/>
                  </a:lnTo>
                  <a:lnTo>
                    <a:pt x="352604" y="74184"/>
                  </a:lnTo>
                  <a:lnTo>
                    <a:pt x="375983" y="110958"/>
                  </a:lnTo>
                  <a:lnTo>
                    <a:pt x="390883" y="152645"/>
                  </a:lnTo>
                  <a:lnTo>
                    <a:pt x="396113" y="198056"/>
                  </a:lnTo>
                  <a:close/>
                </a:path>
              </a:pathLst>
            </a:custGeom>
            <a:ln w="31412">
              <a:solidFill>
                <a:srgbClr val="062C4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157537" y="0"/>
            <a:ext cx="8008387" cy="6511260"/>
            <a:chOff x="6855380" y="0"/>
            <a:chExt cx="13206423" cy="10737551"/>
          </a:xfrm>
        </p:grpSpPr>
        <p:sp>
          <p:nvSpPr>
            <p:cNvPr id="9" name="object 9"/>
            <p:cNvSpPr/>
            <p:nvPr/>
          </p:nvSpPr>
          <p:spPr>
            <a:xfrm>
              <a:off x="17206938" y="5477796"/>
              <a:ext cx="2365375" cy="1371600"/>
            </a:xfrm>
            <a:custGeom>
              <a:avLst/>
              <a:gdLst/>
              <a:ahLst/>
              <a:cxnLst/>
              <a:rect l="l" t="t" r="r" b="b"/>
              <a:pathLst>
                <a:path w="2365375" h="1371600">
                  <a:moveTo>
                    <a:pt x="2365058" y="0"/>
                  </a:moveTo>
                  <a:lnTo>
                    <a:pt x="0" y="1371110"/>
                  </a:lnTo>
                </a:path>
              </a:pathLst>
            </a:custGeom>
            <a:ln w="31412">
              <a:solidFill>
                <a:srgbClr val="FFFF3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43313" y="10288606"/>
              <a:ext cx="618490" cy="448945"/>
            </a:xfrm>
            <a:custGeom>
              <a:avLst/>
              <a:gdLst/>
              <a:ahLst/>
              <a:cxnLst/>
              <a:rect l="l" t="t" r="r" b="b"/>
              <a:pathLst>
                <a:path w="618490" h="448945">
                  <a:moveTo>
                    <a:pt x="618274" y="0"/>
                  </a:moveTo>
                  <a:lnTo>
                    <a:pt x="0" y="448677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68001" y="7636178"/>
              <a:ext cx="1146810" cy="679450"/>
            </a:xfrm>
            <a:custGeom>
              <a:avLst/>
              <a:gdLst/>
              <a:ahLst/>
              <a:cxnLst/>
              <a:rect l="l" t="t" r="r" b="b"/>
              <a:pathLst>
                <a:path w="1146809" h="679450">
                  <a:moveTo>
                    <a:pt x="1146656" y="0"/>
                  </a:moveTo>
                  <a:lnTo>
                    <a:pt x="0" y="679141"/>
                  </a:lnTo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84695" y="7984735"/>
              <a:ext cx="4113529" cy="2436495"/>
            </a:xfrm>
            <a:custGeom>
              <a:avLst/>
              <a:gdLst/>
              <a:ahLst/>
              <a:cxnLst/>
              <a:rect l="l" t="t" r="r" b="b"/>
              <a:pathLst>
                <a:path w="4113530" h="2436495">
                  <a:moveTo>
                    <a:pt x="4113131" y="0"/>
                  </a:moveTo>
                  <a:lnTo>
                    <a:pt x="0" y="2436135"/>
                  </a:lnTo>
                </a:path>
              </a:pathLst>
            </a:custGeom>
            <a:ln w="31412">
              <a:solidFill>
                <a:srgbClr val="FFFF3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8384019" y="9984310"/>
              <a:ext cx="157314" cy="1573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51614" y="7866896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90">
                  <a:moveTo>
                    <a:pt x="163073" y="0"/>
                  </a:moveTo>
                  <a:lnTo>
                    <a:pt x="119719" y="5824"/>
                  </a:lnTo>
                  <a:lnTo>
                    <a:pt x="80763" y="22262"/>
                  </a:lnTo>
                  <a:lnTo>
                    <a:pt x="47760" y="47760"/>
                  </a:lnTo>
                  <a:lnTo>
                    <a:pt x="22262" y="80763"/>
                  </a:lnTo>
                  <a:lnTo>
                    <a:pt x="5824" y="119719"/>
                  </a:lnTo>
                  <a:lnTo>
                    <a:pt x="0" y="163073"/>
                  </a:lnTo>
                  <a:lnTo>
                    <a:pt x="5824" y="206423"/>
                  </a:lnTo>
                  <a:lnTo>
                    <a:pt x="22262" y="245378"/>
                  </a:lnTo>
                  <a:lnTo>
                    <a:pt x="47760" y="278382"/>
                  </a:lnTo>
                  <a:lnTo>
                    <a:pt x="80763" y="303882"/>
                  </a:lnTo>
                  <a:lnTo>
                    <a:pt x="119719" y="320321"/>
                  </a:lnTo>
                  <a:lnTo>
                    <a:pt x="163073" y="326147"/>
                  </a:lnTo>
                  <a:lnTo>
                    <a:pt x="206423" y="320321"/>
                  </a:lnTo>
                  <a:lnTo>
                    <a:pt x="245378" y="303882"/>
                  </a:lnTo>
                  <a:lnTo>
                    <a:pt x="278382" y="278382"/>
                  </a:lnTo>
                  <a:lnTo>
                    <a:pt x="303882" y="245378"/>
                  </a:lnTo>
                  <a:lnTo>
                    <a:pt x="320321" y="206423"/>
                  </a:lnTo>
                  <a:lnTo>
                    <a:pt x="326147" y="163073"/>
                  </a:lnTo>
                  <a:lnTo>
                    <a:pt x="320321" y="119719"/>
                  </a:lnTo>
                  <a:lnTo>
                    <a:pt x="303882" y="80763"/>
                  </a:lnTo>
                  <a:lnTo>
                    <a:pt x="278382" y="47760"/>
                  </a:lnTo>
                  <a:lnTo>
                    <a:pt x="245378" y="22262"/>
                  </a:lnTo>
                  <a:lnTo>
                    <a:pt x="206423" y="5824"/>
                  </a:lnTo>
                  <a:lnTo>
                    <a:pt x="1630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663064" y="9823526"/>
              <a:ext cx="535305" cy="534035"/>
            </a:xfrm>
            <a:custGeom>
              <a:avLst/>
              <a:gdLst/>
              <a:ahLst/>
              <a:cxnLst/>
              <a:rect l="l" t="t" r="r" b="b"/>
              <a:pathLst>
                <a:path w="535305" h="534034">
                  <a:moveTo>
                    <a:pt x="423810" y="49853"/>
                  </a:moveTo>
                  <a:lnTo>
                    <a:pt x="458177" y="79418"/>
                  </a:lnTo>
                  <a:lnTo>
                    <a:pt x="486255" y="113074"/>
                  </a:lnTo>
                  <a:lnTo>
                    <a:pt x="507995" y="149994"/>
                  </a:lnTo>
                  <a:lnTo>
                    <a:pt x="523349" y="189355"/>
                  </a:lnTo>
                  <a:lnTo>
                    <a:pt x="532270" y="230333"/>
                  </a:lnTo>
                  <a:lnTo>
                    <a:pt x="534709" y="272102"/>
                  </a:lnTo>
                  <a:lnTo>
                    <a:pt x="530618" y="313839"/>
                  </a:lnTo>
                  <a:lnTo>
                    <a:pt x="519948" y="354719"/>
                  </a:lnTo>
                  <a:lnTo>
                    <a:pt x="502652" y="393919"/>
                  </a:lnTo>
                  <a:lnTo>
                    <a:pt x="478681" y="430612"/>
                  </a:lnTo>
                  <a:lnTo>
                    <a:pt x="447988" y="463976"/>
                  </a:lnTo>
                  <a:lnTo>
                    <a:pt x="411137" y="492334"/>
                  </a:lnTo>
                  <a:lnTo>
                    <a:pt x="370629" y="513419"/>
                  </a:lnTo>
                  <a:lnTo>
                    <a:pt x="327536" y="527166"/>
                  </a:lnTo>
                  <a:lnTo>
                    <a:pt x="282934" y="533515"/>
                  </a:lnTo>
                  <a:lnTo>
                    <a:pt x="237895" y="532401"/>
                  </a:lnTo>
                  <a:lnTo>
                    <a:pt x="193494" y="523763"/>
                  </a:lnTo>
                  <a:lnTo>
                    <a:pt x="150803" y="507537"/>
                  </a:lnTo>
                  <a:lnTo>
                    <a:pt x="110898" y="483661"/>
                  </a:lnTo>
                  <a:lnTo>
                    <a:pt x="76532" y="454098"/>
                  </a:lnTo>
                  <a:lnTo>
                    <a:pt x="48454" y="420443"/>
                  </a:lnTo>
                  <a:lnTo>
                    <a:pt x="26714" y="383523"/>
                  </a:lnTo>
                  <a:lnTo>
                    <a:pt x="11359" y="344161"/>
                  </a:lnTo>
                  <a:lnTo>
                    <a:pt x="2438" y="303182"/>
                  </a:lnTo>
                  <a:lnTo>
                    <a:pt x="0" y="261411"/>
                  </a:lnTo>
                  <a:lnTo>
                    <a:pt x="4091" y="219673"/>
                  </a:lnTo>
                  <a:lnTo>
                    <a:pt x="14760" y="178792"/>
                  </a:lnTo>
                  <a:lnTo>
                    <a:pt x="32056" y="139592"/>
                  </a:lnTo>
                  <a:lnTo>
                    <a:pt x="56027" y="102900"/>
                  </a:lnTo>
                  <a:lnTo>
                    <a:pt x="86721" y="69538"/>
                  </a:lnTo>
                  <a:lnTo>
                    <a:pt x="123575" y="41180"/>
                  </a:lnTo>
                  <a:lnTo>
                    <a:pt x="164086" y="20096"/>
                  </a:lnTo>
                  <a:lnTo>
                    <a:pt x="207180" y="6348"/>
                  </a:lnTo>
                  <a:lnTo>
                    <a:pt x="251783" y="0"/>
                  </a:lnTo>
                  <a:lnTo>
                    <a:pt x="296821" y="1113"/>
                  </a:lnTo>
                  <a:lnTo>
                    <a:pt x="341221" y="9751"/>
                  </a:lnTo>
                  <a:lnTo>
                    <a:pt x="383909" y="25977"/>
                  </a:lnTo>
                  <a:lnTo>
                    <a:pt x="423810" y="49853"/>
                  </a:lnTo>
                  <a:close/>
                </a:path>
              </a:pathLst>
            </a:custGeom>
            <a:ln w="31412">
              <a:solidFill>
                <a:srgbClr val="FFFF3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/>
            <p:cNvSpPr/>
            <p:nvPr/>
          </p:nvSpPr>
          <p:spPr>
            <a:xfrm>
              <a:off x="9683433" y="9161376"/>
              <a:ext cx="802006" cy="802006"/>
            </a:xfrm>
            <a:custGeom>
              <a:avLst/>
              <a:gdLst/>
              <a:ahLst/>
              <a:cxnLst/>
              <a:rect l="l" t="t" r="r" b="b"/>
              <a:pathLst>
                <a:path w="802004" h="802004">
                  <a:moveTo>
                    <a:pt x="0" y="801965"/>
                  </a:moveTo>
                  <a:lnTo>
                    <a:pt x="801965" y="801965"/>
                  </a:lnTo>
                  <a:lnTo>
                    <a:pt x="801965" y="0"/>
                  </a:lnTo>
                  <a:lnTo>
                    <a:pt x="0" y="0"/>
                  </a:lnTo>
                  <a:lnTo>
                    <a:pt x="0" y="801965"/>
                  </a:lnTo>
                  <a:close/>
                </a:path>
              </a:pathLst>
            </a:custGeom>
            <a:ln w="31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9938245" y="9416183"/>
              <a:ext cx="292735" cy="292735"/>
            </a:xfrm>
            <a:custGeom>
              <a:avLst/>
              <a:gdLst/>
              <a:ahLst/>
              <a:cxnLst/>
              <a:rect l="l" t="t" r="r" b="b"/>
              <a:pathLst>
                <a:path w="292734" h="292734">
                  <a:moveTo>
                    <a:pt x="146173" y="0"/>
                  </a:moveTo>
                  <a:lnTo>
                    <a:pt x="0" y="146173"/>
                  </a:lnTo>
                  <a:lnTo>
                    <a:pt x="146173" y="292347"/>
                  </a:lnTo>
                  <a:lnTo>
                    <a:pt x="292347" y="146173"/>
                  </a:lnTo>
                  <a:lnTo>
                    <a:pt x="146173" y="0"/>
                  </a:lnTo>
                  <a:close/>
                </a:path>
              </a:pathLst>
            </a:custGeom>
            <a:solidFill>
              <a:srgbClr val="FCFC3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6855380" y="0"/>
              <a:ext cx="5479895" cy="273994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8E1AE2D5-7B80-4724-AC28-AF6E008E16FE}"/>
              </a:ext>
            </a:extLst>
          </p:cNvPr>
          <p:cNvSpPr txBox="1"/>
          <p:nvPr/>
        </p:nvSpPr>
        <p:spPr>
          <a:xfrm>
            <a:off x="1104897" y="139965"/>
            <a:ext cx="4481869" cy="420628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pt-BR"/>
            </a:defPPr>
            <a:lvl1pPr defTabSz="1219139" hangingPunct="0">
              <a:defRPr sz="2400" b="1" kern="0">
                <a:solidFill>
                  <a:srgbClr val="002D4B"/>
                </a:solidFill>
                <a:latin typeface="BancoDoBrasil Titulos Light"/>
                <a:ea typeface="BancoDoBrasil Titulos Light"/>
                <a:cs typeface="BancoDoBrasil Titulos Light"/>
              </a:defRPr>
            </a:lvl1pPr>
          </a:lstStyle>
          <a:p>
            <a:r>
              <a:rPr lang="pt-BR" dirty="0"/>
              <a:t>Soluções para Previdência</a:t>
            </a:r>
          </a:p>
        </p:txBody>
      </p:sp>
      <p:sp>
        <p:nvSpPr>
          <p:cNvPr id="25" name="Linha">
            <a:extLst>
              <a:ext uri="{FF2B5EF4-FFF2-40B4-BE49-F238E27FC236}">
                <a16:creationId xmlns:a16="http://schemas.microsoft.com/office/drawing/2014/main" xmlns="" id="{77AA5A13-9A7D-4EC2-BAA6-638E61C16886}"/>
              </a:ext>
            </a:extLst>
          </p:cNvPr>
          <p:cNvSpPr/>
          <p:nvPr/>
        </p:nvSpPr>
        <p:spPr>
          <a:xfrm flipH="1" flipV="1">
            <a:off x="1104897" y="645376"/>
            <a:ext cx="4583521" cy="0"/>
          </a:xfrm>
          <a:prstGeom prst="line">
            <a:avLst/>
          </a:prstGeom>
          <a:ln w="6350">
            <a:solidFill>
              <a:srgbClr val="FCFC5F"/>
            </a:solidFill>
            <a:miter/>
          </a:ln>
        </p:spPr>
        <p:txBody>
          <a:bodyPr lIns="45718" tIns="45718" rIns="45718" bIns="45718"/>
          <a:lstStyle/>
          <a:p>
            <a:pPr hangingPunct="0">
              <a:defRPr/>
            </a:pPr>
            <a:endParaRPr sz="1600" kern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xmlns="" id="{37B3894C-ABE2-41AC-82F0-09ADBBA518E5}"/>
              </a:ext>
            </a:extLst>
          </p:cNvPr>
          <p:cNvSpPr txBox="1"/>
          <p:nvPr/>
        </p:nvSpPr>
        <p:spPr>
          <a:xfrm>
            <a:off x="11799736" y="6518310"/>
            <a:ext cx="277965" cy="17024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US" sz="1061" spc="-3" dirty="0">
                <a:solidFill>
                  <a:srgbClr val="002D4B"/>
                </a:solidFill>
                <a:latin typeface="BancoDoBrasil Textos" pitchFamily="2" charset="77"/>
                <a:cs typeface="BancoDoBrasil RC Textos"/>
              </a:rPr>
              <a:t>04</a:t>
            </a:r>
            <a:endParaRPr sz="1061" dirty="0">
              <a:solidFill>
                <a:srgbClr val="002D4B"/>
              </a:solidFill>
              <a:latin typeface="BancoDoBrasil Textos" pitchFamily="2" charset="77"/>
              <a:cs typeface="BancoDoBrasil RC Textos"/>
            </a:endParaRPr>
          </a:p>
        </p:txBody>
      </p:sp>
      <p:sp>
        <p:nvSpPr>
          <p:cNvPr id="29" name="CaixaDeTexto 34">
            <a:extLst>
              <a:ext uri="{FF2B5EF4-FFF2-40B4-BE49-F238E27FC236}">
                <a16:creationId xmlns:a16="http://schemas.microsoft.com/office/drawing/2014/main" xmlns="" id="{005BF44F-6F27-4351-B12C-D1EB020B197C}"/>
              </a:ext>
            </a:extLst>
          </p:cNvPr>
          <p:cNvSpPr txBox="1"/>
          <p:nvPr/>
        </p:nvSpPr>
        <p:spPr>
          <a:xfrm>
            <a:off x="265218" y="1130949"/>
            <a:ext cx="5164699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defRPr sz="5900">
                <a:solidFill>
                  <a:srgbClr val="FCFC5F"/>
                </a:solidFill>
                <a:latin typeface="BancoDoBrasil Titulos Light"/>
                <a:ea typeface="BancoDoBrasil Titulos Light"/>
                <a:cs typeface="BancoDoBrasil Titulos Light"/>
                <a:sym typeface="BancoDoBrasil Titulos Light"/>
              </a:defRPr>
            </a:pPr>
            <a:r>
              <a:rPr lang="pt-BR" sz="2400" b="1" kern="0">
                <a:solidFill>
                  <a:srgbClr val="FFFF00"/>
                </a:solidFill>
                <a:latin typeface="BancoDoBrasil Titulos Light"/>
                <a:ea typeface="BancoDoBrasil Titulos Light"/>
                <a:cs typeface="BancoDoBrasil Titulos Light"/>
                <a:sym typeface="BancoDoBrasil Titulos Light"/>
              </a:rPr>
              <a:t>Regimes Próprios de Previdência Social - RPPS </a:t>
            </a:r>
            <a:endParaRPr sz="2400" b="1" kern="0">
              <a:solidFill>
                <a:srgbClr val="FFFF00"/>
              </a:solidFill>
              <a:latin typeface="BancoDoBrasil Titulos Light"/>
              <a:ea typeface="BancoDoBrasil Titulos Light"/>
              <a:cs typeface="BancoDoBrasil Titulos Light"/>
              <a:sym typeface="BancoDoBrasil Titulos Light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BC80D3F2-C05F-457A-90BF-0F9745A2C50A}"/>
              </a:ext>
            </a:extLst>
          </p:cNvPr>
          <p:cNvSpPr txBox="1"/>
          <p:nvPr/>
        </p:nvSpPr>
        <p:spPr>
          <a:xfrm>
            <a:off x="265218" y="2086522"/>
            <a:ext cx="603136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BancoDoBrasil Textos Light" panose="00000400000000000000" pitchFamily="2" charset="0"/>
              </a:rPr>
              <a:t>           40 Fundos de Investimentos      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BancoDoBrasil Textos Light" panose="00000400000000000000" pitchFamily="2" charset="0"/>
              </a:rPr>
              <a:t>           41,1% </a:t>
            </a:r>
            <a:r>
              <a:rPr lang="pt-BR" i="1" dirty="0" err="1">
                <a:solidFill>
                  <a:schemeClr val="bg1"/>
                </a:solidFill>
                <a:latin typeface="BancoDoBrasil Textos Light" panose="00000400000000000000" pitchFamily="2" charset="0"/>
              </a:rPr>
              <a:t>Marketshare</a:t>
            </a:r>
            <a:endParaRPr lang="pt-BR" i="1" dirty="0">
              <a:solidFill>
                <a:schemeClr val="bg1"/>
              </a:solidFill>
              <a:latin typeface="BancoDoBrasil Textos Light" panose="00000400000000000000" pitchFamily="2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BancoDoBrasil Textos Light" panose="00000400000000000000" pitchFamily="2" charset="0"/>
              </a:rPr>
              <a:t>           R$ 70,1 bi em recursos administrados de RPPS</a:t>
            </a:r>
            <a:endParaRPr lang="pt-BR" sz="1400" dirty="0">
              <a:solidFill>
                <a:schemeClr val="bg1"/>
              </a:solidFill>
              <a:latin typeface="BancoDoBrasil Textos Light" panose="00000400000000000000" pitchFamily="2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BancoDoBrasil Textos Light" panose="00000400000000000000" pitchFamily="2" charset="0"/>
              </a:rPr>
              <a:t>           Carteira Sugerida </a:t>
            </a:r>
            <a:r>
              <a:rPr lang="pt-BR" sz="1200" dirty="0">
                <a:solidFill>
                  <a:schemeClr val="bg1"/>
                </a:solidFill>
                <a:latin typeface="BancoDoBrasil Textos Light" panose="00000400000000000000" pitchFamily="2" charset="0"/>
              </a:rPr>
              <a:t>(Sugestão mensal de alocação de recursos)</a:t>
            </a:r>
            <a:endParaRPr lang="pt-BR" dirty="0">
              <a:solidFill>
                <a:schemeClr val="bg1"/>
              </a:solidFill>
              <a:latin typeface="BancoDoBrasil Textos Light" panose="00000400000000000000" pitchFamily="2" charset="0"/>
            </a:endParaRPr>
          </a:p>
          <a:p>
            <a:pPr algn="just"/>
            <a:r>
              <a:rPr lang="pt-BR" dirty="0">
                <a:solidFill>
                  <a:schemeClr val="bg1"/>
                </a:solidFill>
                <a:latin typeface="BancoDoBrasil Textos Light" panose="00000400000000000000" pitchFamily="2" charset="0"/>
              </a:rPr>
              <a:t>           Gerentes especialistas (</a:t>
            </a:r>
            <a:r>
              <a:rPr lang="pt-BR" sz="1200" dirty="0">
                <a:solidFill>
                  <a:schemeClr val="bg1"/>
                </a:solidFill>
                <a:latin typeface="BancoDoBrasil Textos Light" panose="00000400000000000000" pitchFamily="2" charset="0"/>
              </a:rPr>
              <a:t>Assessoria nos investimentos)</a:t>
            </a:r>
            <a:endParaRPr lang="pt-BR" dirty="0">
              <a:solidFill>
                <a:schemeClr val="bg1"/>
              </a:solidFill>
              <a:latin typeface="BancoDoBrasil Textos Light" panose="00000400000000000000" pitchFamily="2" charset="0"/>
            </a:endParaRPr>
          </a:p>
        </p:txBody>
      </p:sp>
      <p:sp>
        <p:nvSpPr>
          <p:cNvPr id="31" name="Fluxograma: Preparação 30">
            <a:extLst>
              <a:ext uri="{FF2B5EF4-FFF2-40B4-BE49-F238E27FC236}">
                <a16:creationId xmlns:a16="http://schemas.microsoft.com/office/drawing/2014/main" xmlns="" id="{BB425BAB-470D-49F5-83A1-6C4059C741C2}"/>
              </a:ext>
            </a:extLst>
          </p:cNvPr>
          <p:cNvSpPr/>
          <p:nvPr/>
        </p:nvSpPr>
        <p:spPr>
          <a:xfrm>
            <a:off x="689384" y="2211079"/>
            <a:ext cx="180000" cy="144000"/>
          </a:xfrm>
          <a:prstGeom prst="flowChartPreparation">
            <a:avLst/>
          </a:prstGeom>
          <a:noFill/>
          <a:ln w="12700">
            <a:solidFill>
              <a:srgbClr val="FAF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Preparação 31">
            <a:extLst>
              <a:ext uri="{FF2B5EF4-FFF2-40B4-BE49-F238E27FC236}">
                <a16:creationId xmlns:a16="http://schemas.microsoft.com/office/drawing/2014/main" xmlns="" id="{76CBFE72-68E5-4757-B82D-199E6C0B0A9E}"/>
              </a:ext>
            </a:extLst>
          </p:cNvPr>
          <p:cNvSpPr/>
          <p:nvPr/>
        </p:nvSpPr>
        <p:spPr>
          <a:xfrm>
            <a:off x="689384" y="2484055"/>
            <a:ext cx="180000" cy="144000"/>
          </a:xfrm>
          <a:prstGeom prst="flowChartPreparation">
            <a:avLst/>
          </a:prstGeom>
          <a:noFill/>
          <a:ln w="12700">
            <a:solidFill>
              <a:srgbClr val="FAF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luxograma: Preparação 32">
            <a:extLst>
              <a:ext uri="{FF2B5EF4-FFF2-40B4-BE49-F238E27FC236}">
                <a16:creationId xmlns:a16="http://schemas.microsoft.com/office/drawing/2014/main" xmlns="" id="{527265D8-285A-48C8-8148-A7DD091FD57A}"/>
              </a:ext>
            </a:extLst>
          </p:cNvPr>
          <p:cNvSpPr/>
          <p:nvPr/>
        </p:nvSpPr>
        <p:spPr>
          <a:xfrm>
            <a:off x="689384" y="2757031"/>
            <a:ext cx="180000" cy="144000"/>
          </a:xfrm>
          <a:prstGeom prst="flowChartPreparation">
            <a:avLst/>
          </a:prstGeom>
          <a:noFill/>
          <a:ln w="12700">
            <a:solidFill>
              <a:srgbClr val="FAF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Preparação 33">
            <a:extLst>
              <a:ext uri="{FF2B5EF4-FFF2-40B4-BE49-F238E27FC236}">
                <a16:creationId xmlns:a16="http://schemas.microsoft.com/office/drawing/2014/main" xmlns="" id="{901CAA6E-7AF1-4790-AAE4-16AB9D2F9A0F}"/>
              </a:ext>
            </a:extLst>
          </p:cNvPr>
          <p:cNvSpPr/>
          <p:nvPr/>
        </p:nvSpPr>
        <p:spPr>
          <a:xfrm>
            <a:off x="689384" y="3030007"/>
            <a:ext cx="180000" cy="144000"/>
          </a:xfrm>
          <a:prstGeom prst="flowChartPreparation">
            <a:avLst/>
          </a:prstGeom>
          <a:noFill/>
          <a:ln w="12700">
            <a:solidFill>
              <a:srgbClr val="FAF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luxograma: Preparação 34">
            <a:extLst>
              <a:ext uri="{FF2B5EF4-FFF2-40B4-BE49-F238E27FC236}">
                <a16:creationId xmlns:a16="http://schemas.microsoft.com/office/drawing/2014/main" xmlns="" id="{BF10086C-6ED1-4D8B-B639-DCE9011BB35C}"/>
              </a:ext>
            </a:extLst>
          </p:cNvPr>
          <p:cNvSpPr/>
          <p:nvPr/>
        </p:nvSpPr>
        <p:spPr>
          <a:xfrm>
            <a:off x="689384" y="3302984"/>
            <a:ext cx="180000" cy="144000"/>
          </a:xfrm>
          <a:prstGeom prst="flowChartPreparation">
            <a:avLst/>
          </a:prstGeom>
          <a:noFill/>
          <a:ln w="12700">
            <a:solidFill>
              <a:srgbClr val="FAF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4">
            <a:extLst>
              <a:ext uri="{FF2B5EF4-FFF2-40B4-BE49-F238E27FC236}">
                <a16:creationId xmlns:a16="http://schemas.microsoft.com/office/drawing/2014/main" xmlns="" id="{402354F5-BC4D-424B-954D-7D8B87CFB16F}"/>
              </a:ext>
            </a:extLst>
          </p:cNvPr>
          <p:cNvSpPr txBox="1"/>
          <p:nvPr/>
        </p:nvSpPr>
        <p:spPr>
          <a:xfrm>
            <a:off x="270254" y="4079493"/>
            <a:ext cx="5661357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defRPr sz="5900">
                <a:solidFill>
                  <a:srgbClr val="FCFC5F"/>
                </a:solidFill>
                <a:latin typeface="BancoDoBrasil Titulos Light"/>
                <a:ea typeface="BancoDoBrasil Titulos Light"/>
                <a:cs typeface="BancoDoBrasil Titulos Light"/>
                <a:sym typeface="BancoDoBrasil Titulos Light"/>
              </a:defRPr>
            </a:pPr>
            <a:r>
              <a:rPr lang="pt-BR" sz="2400" b="1" kern="0">
                <a:solidFill>
                  <a:srgbClr val="002D4B"/>
                </a:solidFill>
                <a:latin typeface="BancoDoBrasil Titulos Light"/>
                <a:ea typeface="BancoDoBrasil Titulos Light"/>
                <a:cs typeface="BancoDoBrasil Titulos Light"/>
                <a:sym typeface="BancoDoBrasil Titulos Light"/>
              </a:rPr>
              <a:t>Previdência Complementar do Servidor Público</a:t>
            </a:r>
            <a:endParaRPr sz="2400" b="1" kern="0">
              <a:solidFill>
                <a:srgbClr val="002D4B"/>
              </a:solidFill>
              <a:latin typeface="BancoDoBrasil Titulos Light"/>
              <a:ea typeface="BancoDoBrasil Titulos Light"/>
              <a:cs typeface="BancoDoBrasil Titulos Light"/>
              <a:sym typeface="BancoDoBrasil Titulos Light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DDC63064-2EBE-4B20-810D-55D70B8916FF}"/>
              </a:ext>
            </a:extLst>
          </p:cNvPr>
          <p:cNvSpPr txBox="1"/>
          <p:nvPr/>
        </p:nvSpPr>
        <p:spPr>
          <a:xfrm>
            <a:off x="874312" y="4695999"/>
            <a:ext cx="3910673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just">
              <a:defRPr>
                <a:solidFill>
                  <a:schemeClr val="bg1"/>
                </a:solidFill>
                <a:latin typeface="BancoDoBrasil Textos Light" panose="00000400000000000000" pitchFamily="2" charset="0"/>
              </a:defRPr>
            </a:lvl1pPr>
          </a:lstStyle>
          <a:p>
            <a:endParaRPr lang="pt-BR" dirty="0">
              <a:solidFill>
                <a:srgbClr val="002D4B"/>
              </a:solidFill>
            </a:endParaRPr>
          </a:p>
          <a:p>
            <a:r>
              <a:rPr lang="pt-BR" dirty="0">
                <a:solidFill>
                  <a:srgbClr val="002D4B"/>
                </a:solidFill>
              </a:rPr>
              <a:t>Plano Multipatrocinado</a:t>
            </a:r>
          </a:p>
          <a:p>
            <a:r>
              <a:rPr lang="pt-BR" dirty="0">
                <a:solidFill>
                  <a:srgbClr val="002D4B"/>
                </a:solidFill>
              </a:rPr>
              <a:t>Destinado a Estados e Municípios</a:t>
            </a:r>
          </a:p>
          <a:p>
            <a:r>
              <a:rPr lang="pt-BR" dirty="0">
                <a:solidFill>
                  <a:srgbClr val="002D4B"/>
                </a:solidFill>
              </a:rPr>
              <a:t>Administrado pela BB Previdência</a:t>
            </a:r>
          </a:p>
          <a:p>
            <a:r>
              <a:rPr lang="pt-BR" dirty="0">
                <a:solidFill>
                  <a:srgbClr val="002D4B"/>
                </a:solidFill>
              </a:rPr>
              <a:t>Custo Adequado</a:t>
            </a:r>
          </a:p>
          <a:p>
            <a:r>
              <a:rPr lang="pt-BR" dirty="0">
                <a:solidFill>
                  <a:srgbClr val="002D4B"/>
                </a:solidFill>
              </a:rPr>
              <a:t>Adesão digital</a:t>
            </a:r>
          </a:p>
          <a:p>
            <a:r>
              <a:rPr lang="pt-BR" dirty="0">
                <a:solidFill>
                  <a:srgbClr val="002D4B"/>
                </a:solidFill>
              </a:rPr>
              <a:t>Solidez e Segurança BB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C861098A-FE76-4D8F-AA59-B7EFF0C4B45D}"/>
              </a:ext>
            </a:extLst>
          </p:cNvPr>
          <p:cNvSpPr txBox="1"/>
          <p:nvPr/>
        </p:nvSpPr>
        <p:spPr>
          <a:xfrm>
            <a:off x="2745021" y="4450650"/>
            <a:ext cx="3415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2D4B"/>
                </a:solidFill>
                <a:latin typeface="BancoDoBrasil Textos"/>
              </a:rPr>
              <a:t>-  </a:t>
            </a:r>
            <a:r>
              <a:rPr lang="pt-BR" sz="2000" b="1" dirty="0" err="1">
                <a:solidFill>
                  <a:srgbClr val="002D4B"/>
                </a:solidFill>
                <a:latin typeface="BancoDoBrasil Textos"/>
              </a:rPr>
              <a:t>BBPrev</a:t>
            </a:r>
            <a:r>
              <a:rPr lang="pt-BR" sz="2000" b="1" dirty="0">
                <a:solidFill>
                  <a:srgbClr val="002D4B"/>
                </a:solidFill>
                <a:latin typeface="BancoDoBrasil Textos"/>
              </a:rPr>
              <a:t> Brasil </a:t>
            </a:r>
            <a:endParaRPr lang="pt-BR" sz="2000" b="1" dirty="0">
              <a:solidFill>
                <a:srgbClr val="002D4B"/>
              </a:solidFill>
              <a:latin typeface="BancoDoBrasil Textos" panose="00000500000000000000" pitchFamily="2" charset="0"/>
            </a:endParaRPr>
          </a:p>
        </p:txBody>
      </p:sp>
      <p:sp>
        <p:nvSpPr>
          <p:cNvPr id="39" name="Fluxograma: Preparação 38">
            <a:extLst>
              <a:ext uri="{FF2B5EF4-FFF2-40B4-BE49-F238E27FC236}">
                <a16:creationId xmlns:a16="http://schemas.microsoft.com/office/drawing/2014/main" xmlns="" id="{9EFD589A-EF52-4493-8BAF-29CF27B1DA49}"/>
              </a:ext>
            </a:extLst>
          </p:cNvPr>
          <p:cNvSpPr/>
          <p:nvPr/>
        </p:nvSpPr>
        <p:spPr>
          <a:xfrm>
            <a:off x="689384" y="5085133"/>
            <a:ext cx="180000" cy="144000"/>
          </a:xfrm>
          <a:prstGeom prst="flowChartPreparation">
            <a:avLst/>
          </a:prstGeom>
          <a:noFill/>
          <a:ln w="12700">
            <a:solidFill>
              <a:srgbClr val="00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Fluxograma: Preparação 40">
            <a:extLst>
              <a:ext uri="{FF2B5EF4-FFF2-40B4-BE49-F238E27FC236}">
                <a16:creationId xmlns:a16="http://schemas.microsoft.com/office/drawing/2014/main" xmlns="" id="{C448A321-8FCF-4EA3-ABB5-0F44509220F8}"/>
              </a:ext>
            </a:extLst>
          </p:cNvPr>
          <p:cNvSpPr/>
          <p:nvPr/>
        </p:nvSpPr>
        <p:spPr>
          <a:xfrm>
            <a:off x="689384" y="5364517"/>
            <a:ext cx="180000" cy="144000"/>
          </a:xfrm>
          <a:prstGeom prst="flowChartPreparation">
            <a:avLst/>
          </a:prstGeom>
          <a:noFill/>
          <a:ln w="12700">
            <a:solidFill>
              <a:srgbClr val="00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luxograma: Preparação 42">
            <a:extLst>
              <a:ext uri="{FF2B5EF4-FFF2-40B4-BE49-F238E27FC236}">
                <a16:creationId xmlns:a16="http://schemas.microsoft.com/office/drawing/2014/main" xmlns="" id="{756BB79D-3202-4E34-B133-1BA3F2AFC882}"/>
              </a:ext>
            </a:extLst>
          </p:cNvPr>
          <p:cNvSpPr/>
          <p:nvPr/>
        </p:nvSpPr>
        <p:spPr>
          <a:xfrm>
            <a:off x="689384" y="5643901"/>
            <a:ext cx="180000" cy="144000"/>
          </a:xfrm>
          <a:prstGeom prst="flowChartPreparation">
            <a:avLst/>
          </a:prstGeom>
          <a:noFill/>
          <a:ln w="12700">
            <a:solidFill>
              <a:srgbClr val="00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luxograma: Preparação 43">
            <a:extLst>
              <a:ext uri="{FF2B5EF4-FFF2-40B4-BE49-F238E27FC236}">
                <a16:creationId xmlns:a16="http://schemas.microsoft.com/office/drawing/2014/main" xmlns="" id="{D4D18CD0-616F-490B-9B40-A9F0025E5C98}"/>
              </a:ext>
            </a:extLst>
          </p:cNvPr>
          <p:cNvSpPr/>
          <p:nvPr/>
        </p:nvSpPr>
        <p:spPr>
          <a:xfrm>
            <a:off x="689384" y="5923285"/>
            <a:ext cx="180000" cy="144000"/>
          </a:xfrm>
          <a:prstGeom prst="flowChartPreparation">
            <a:avLst/>
          </a:prstGeom>
          <a:noFill/>
          <a:ln w="12700">
            <a:solidFill>
              <a:srgbClr val="00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luxograma: Preparação 44">
            <a:extLst>
              <a:ext uri="{FF2B5EF4-FFF2-40B4-BE49-F238E27FC236}">
                <a16:creationId xmlns:a16="http://schemas.microsoft.com/office/drawing/2014/main" xmlns="" id="{A6894A65-AF95-4473-B3CB-190C176BE4FF}"/>
              </a:ext>
            </a:extLst>
          </p:cNvPr>
          <p:cNvSpPr/>
          <p:nvPr/>
        </p:nvSpPr>
        <p:spPr>
          <a:xfrm>
            <a:off x="689384" y="6202669"/>
            <a:ext cx="180000" cy="144000"/>
          </a:xfrm>
          <a:prstGeom prst="flowChartPreparation">
            <a:avLst/>
          </a:prstGeom>
          <a:noFill/>
          <a:ln w="12700">
            <a:solidFill>
              <a:srgbClr val="00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luxograma: Preparação 46">
            <a:extLst>
              <a:ext uri="{FF2B5EF4-FFF2-40B4-BE49-F238E27FC236}">
                <a16:creationId xmlns:a16="http://schemas.microsoft.com/office/drawing/2014/main" xmlns="" id="{5D21170D-C165-4599-ABEA-49BB2FA95463}"/>
              </a:ext>
            </a:extLst>
          </p:cNvPr>
          <p:cNvSpPr/>
          <p:nvPr/>
        </p:nvSpPr>
        <p:spPr>
          <a:xfrm>
            <a:off x="689384" y="6482054"/>
            <a:ext cx="180000" cy="144000"/>
          </a:xfrm>
          <a:prstGeom prst="flowChartPreparation">
            <a:avLst/>
          </a:prstGeom>
          <a:noFill/>
          <a:ln w="12700">
            <a:solidFill>
              <a:srgbClr val="002D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Imagem 16" descr="Imagem 16">
            <a:extLst>
              <a:ext uri="{FF2B5EF4-FFF2-40B4-BE49-F238E27FC236}">
                <a16:creationId xmlns:a16="http://schemas.microsoft.com/office/drawing/2014/main" xmlns="" id="{722FF0F1-F78A-4230-9DC4-BC63CDB1E1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8317" y="356218"/>
            <a:ext cx="587932" cy="6216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159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9294" y="1478976"/>
            <a:ext cx="8530335" cy="277737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marR="3081" indent="270315">
              <a:lnSpc>
                <a:spcPct val="100099"/>
              </a:lnSpc>
              <a:spcBef>
                <a:spcPts val="58"/>
              </a:spcBef>
            </a:pPr>
            <a:r>
              <a:rPr lang="pt-BR" sz="6000" dirty="0">
                <a:solidFill>
                  <a:srgbClr val="062C4C"/>
                </a:solidFill>
                <a:cs typeface="BancoDoBrasilTitulos-Light"/>
              </a:rPr>
              <a:t>O Banco do Brasil acredita, o gestor público realiza e a sociedade se transforma.</a:t>
            </a:r>
          </a:p>
        </p:txBody>
      </p:sp>
      <p:sp>
        <p:nvSpPr>
          <p:cNvPr id="5" name="object 5"/>
          <p:cNvSpPr/>
          <p:nvPr/>
        </p:nvSpPr>
        <p:spPr>
          <a:xfrm>
            <a:off x="7048509" y="4889210"/>
            <a:ext cx="3239933" cy="0"/>
          </a:xfrm>
          <a:custGeom>
            <a:avLst/>
            <a:gdLst/>
            <a:ahLst/>
            <a:cxnLst/>
            <a:rect l="l" t="t" r="r" b="b"/>
            <a:pathLst>
              <a:path w="5342890">
                <a:moveTo>
                  <a:pt x="0" y="0"/>
                </a:moveTo>
                <a:lnTo>
                  <a:pt x="5342863" y="0"/>
                </a:lnTo>
              </a:path>
            </a:pathLst>
          </a:custGeom>
          <a:ln w="52354">
            <a:solidFill>
              <a:srgbClr val="002D4B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34570F0-0DA9-B146-94DA-F69286E015AE}"/>
              </a:ext>
            </a:extLst>
          </p:cNvPr>
          <p:cNvGrpSpPr/>
          <p:nvPr/>
        </p:nvGrpSpPr>
        <p:grpSpPr>
          <a:xfrm>
            <a:off x="9578546" y="840964"/>
            <a:ext cx="2613078" cy="860464"/>
            <a:chOff x="9578546" y="840964"/>
            <a:chExt cx="2613078" cy="860464"/>
          </a:xfrm>
        </p:grpSpPr>
        <p:grpSp>
          <p:nvGrpSpPr>
            <p:cNvPr id="6" name="object 6"/>
            <p:cNvGrpSpPr/>
            <p:nvPr/>
          </p:nvGrpSpPr>
          <p:grpSpPr>
            <a:xfrm>
              <a:off x="10155204" y="840964"/>
              <a:ext cx="2036420" cy="860464"/>
              <a:chOff x="16745980" y="1386810"/>
              <a:chExt cx="3358208" cy="1418970"/>
            </a:xfrm>
          </p:grpSpPr>
          <p:sp>
            <p:nvSpPr>
              <p:cNvPr id="7" name="object 7"/>
              <p:cNvSpPr/>
              <p:nvPr/>
            </p:nvSpPr>
            <p:spPr>
              <a:xfrm>
                <a:off x="16745980" y="1632358"/>
                <a:ext cx="382270" cy="382270"/>
              </a:xfrm>
              <a:custGeom>
                <a:avLst/>
                <a:gdLst/>
                <a:ahLst/>
                <a:cxnLst/>
                <a:rect l="l" t="t" r="r" b="b"/>
                <a:pathLst>
                  <a:path w="382269" h="382269">
                    <a:moveTo>
                      <a:pt x="190936" y="0"/>
                    </a:moveTo>
                    <a:lnTo>
                      <a:pt x="147156" y="5042"/>
                    </a:lnTo>
                    <a:lnTo>
                      <a:pt x="106967" y="19404"/>
                    </a:lnTo>
                    <a:lnTo>
                      <a:pt x="71515" y="41941"/>
                    </a:lnTo>
                    <a:lnTo>
                      <a:pt x="41946" y="71506"/>
                    </a:lnTo>
                    <a:lnTo>
                      <a:pt x="19406" y="106954"/>
                    </a:lnTo>
                    <a:lnTo>
                      <a:pt x="5042" y="147139"/>
                    </a:lnTo>
                    <a:lnTo>
                      <a:pt x="0" y="190915"/>
                    </a:lnTo>
                    <a:lnTo>
                      <a:pt x="5042" y="234695"/>
                    </a:lnTo>
                    <a:lnTo>
                      <a:pt x="19406" y="274883"/>
                    </a:lnTo>
                    <a:lnTo>
                      <a:pt x="41946" y="310333"/>
                    </a:lnTo>
                    <a:lnTo>
                      <a:pt x="71515" y="339899"/>
                    </a:lnTo>
                    <a:lnTo>
                      <a:pt x="106967" y="362436"/>
                    </a:lnTo>
                    <a:lnTo>
                      <a:pt x="147156" y="376799"/>
                    </a:lnTo>
                    <a:lnTo>
                      <a:pt x="190936" y="381841"/>
                    </a:lnTo>
                    <a:lnTo>
                      <a:pt x="234712" y="376799"/>
                    </a:lnTo>
                    <a:lnTo>
                      <a:pt x="274897" y="362436"/>
                    </a:lnTo>
                    <a:lnTo>
                      <a:pt x="310345" y="339899"/>
                    </a:lnTo>
                    <a:lnTo>
                      <a:pt x="339910" y="310333"/>
                    </a:lnTo>
                    <a:lnTo>
                      <a:pt x="362447" y="274883"/>
                    </a:lnTo>
                    <a:lnTo>
                      <a:pt x="376810" y="234695"/>
                    </a:lnTo>
                    <a:lnTo>
                      <a:pt x="381852" y="190915"/>
                    </a:lnTo>
                    <a:lnTo>
                      <a:pt x="376810" y="147139"/>
                    </a:lnTo>
                    <a:lnTo>
                      <a:pt x="362447" y="106954"/>
                    </a:lnTo>
                    <a:lnTo>
                      <a:pt x="339910" y="71506"/>
                    </a:lnTo>
                    <a:lnTo>
                      <a:pt x="310345" y="41941"/>
                    </a:lnTo>
                    <a:lnTo>
                      <a:pt x="274897" y="19404"/>
                    </a:lnTo>
                    <a:lnTo>
                      <a:pt x="234712" y="5042"/>
                    </a:lnTo>
                    <a:lnTo>
                      <a:pt x="190936" y="0"/>
                    </a:lnTo>
                    <a:close/>
                  </a:path>
                </a:pathLst>
              </a:custGeom>
              <a:solidFill>
                <a:srgbClr val="DCA09B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17861368" y="1386810"/>
                <a:ext cx="2242820" cy="1328420"/>
              </a:xfrm>
              <a:custGeom>
                <a:avLst/>
                <a:gdLst/>
                <a:ahLst/>
                <a:cxnLst/>
                <a:rect l="l" t="t" r="r" b="b"/>
                <a:pathLst>
                  <a:path w="2242819" h="1328420">
                    <a:moveTo>
                      <a:pt x="2242729" y="0"/>
                    </a:moveTo>
                    <a:lnTo>
                      <a:pt x="0" y="1328333"/>
                    </a:lnTo>
                  </a:path>
                </a:pathLst>
              </a:custGeom>
              <a:ln w="40040">
                <a:solidFill>
                  <a:srgbClr val="062C4C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16965699" y="1538320"/>
                <a:ext cx="2139315" cy="1267460"/>
              </a:xfrm>
              <a:custGeom>
                <a:avLst/>
                <a:gdLst/>
                <a:ahLst/>
                <a:cxnLst/>
                <a:rect l="l" t="t" r="r" b="b"/>
                <a:pathLst>
                  <a:path w="2139315" h="1267460">
                    <a:moveTo>
                      <a:pt x="2139013" y="0"/>
                    </a:moveTo>
                    <a:lnTo>
                      <a:pt x="0" y="1266903"/>
                    </a:lnTo>
                  </a:path>
                </a:pathLst>
              </a:custGeom>
              <a:ln w="40040">
                <a:solidFill>
                  <a:srgbClr val="DCA09B"/>
                </a:solidFill>
              </a:ln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sp>
          <p:nvSpPr>
            <p:cNvPr id="11" name="object 11"/>
            <p:cNvSpPr/>
            <p:nvPr/>
          </p:nvSpPr>
          <p:spPr>
            <a:xfrm>
              <a:off x="9578546" y="1105634"/>
              <a:ext cx="234504" cy="187526"/>
            </a:xfrm>
            <a:custGeom>
              <a:avLst/>
              <a:gdLst/>
              <a:ahLst/>
              <a:cxnLst/>
              <a:rect l="l" t="t" r="r" b="b"/>
              <a:pathLst>
                <a:path w="386715" h="309244">
                  <a:moveTo>
                    <a:pt x="193208" y="0"/>
                  </a:moveTo>
                  <a:lnTo>
                    <a:pt x="0" y="308974"/>
                  </a:lnTo>
                  <a:lnTo>
                    <a:pt x="386428" y="308974"/>
                  </a:lnTo>
                  <a:lnTo>
                    <a:pt x="193208" y="0"/>
                  </a:lnTo>
                  <a:close/>
                </a:path>
              </a:pathLst>
            </a:custGeom>
            <a:solidFill>
              <a:srgbClr val="062C4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22AE3E2-3A5A-2741-A548-4E8B2E4D6C68}"/>
              </a:ext>
            </a:extLst>
          </p:cNvPr>
          <p:cNvGrpSpPr/>
          <p:nvPr/>
        </p:nvGrpSpPr>
        <p:grpSpPr>
          <a:xfrm>
            <a:off x="759342" y="5285080"/>
            <a:ext cx="1257275" cy="731095"/>
            <a:chOff x="759342" y="5285080"/>
            <a:chExt cx="1257275" cy="731095"/>
          </a:xfrm>
        </p:grpSpPr>
        <p:sp>
          <p:nvSpPr>
            <p:cNvPr id="12" name="object 12"/>
            <p:cNvSpPr/>
            <p:nvPr/>
          </p:nvSpPr>
          <p:spPr>
            <a:xfrm>
              <a:off x="1299294" y="5285080"/>
              <a:ext cx="276861" cy="276861"/>
            </a:xfrm>
            <a:custGeom>
              <a:avLst/>
              <a:gdLst/>
              <a:ahLst/>
              <a:cxnLst/>
              <a:rect l="l" t="t" r="r" b="b"/>
              <a:pathLst>
                <a:path w="456564" h="456565">
                  <a:moveTo>
                    <a:pt x="456111" y="0"/>
                  </a:moveTo>
                  <a:lnTo>
                    <a:pt x="0" y="456111"/>
                  </a:lnTo>
                  <a:lnTo>
                    <a:pt x="456111" y="456111"/>
                  </a:lnTo>
                  <a:lnTo>
                    <a:pt x="456111" y="0"/>
                  </a:lnTo>
                  <a:close/>
                </a:path>
              </a:pathLst>
            </a:custGeom>
            <a:solidFill>
              <a:srgbClr val="062C4C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0071" y="5679629"/>
              <a:ext cx="336546" cy="336546"/>
            </a:xfrm>
            <a:custGeom>
              <a:avLst/>
              <a:gdLst/>
              <a:ahLst/>
              <a:cxnLst/>
              <a:rect l="l" t="t" r="r" b="b"/>
              <a:pathLst>
                <a:path w="554989" h="554990">
                  <a:moveTo>
                    <a:pt x="0" y="554391"/>
                  </a:moveTo>
                  <a:lnTo>
                    <a:pt x="0" y="0"/>
                  </a:lnTo>
                  <a:lnTo>
                    <a:pt x="554391" y="0"/>
                  </a:lnTo>
                </a:path>
              </a:pathLst>
            </a:custGeom>
            <a:ln w="31412">
              <a:solidFill>
                <a:srgbClr val="DCA09B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759342" y="5757105"/>
              <a:ext cx="240280" cy="240280"/>
            </a:xfrm>
            <a:custGeom>
              <a:avLst/>
              <a:gdLst/>
              <a:ahLst/>
              <a:cxnLst/>
              <a:rect l="l" t="t" r="r" b="b"/>
              <a:pathLst>
                <a:path w="396239" h="396240">
                  <a:moveTo>
                    <a:pt x="396113" y="198056"/>
                  </a:moveTo>
                  <a:lnTo>
                    <a:pt x="390882" y="243467"/>
                  </a:lnTo>
                  <a:lnTo>
                    <a:pt x="375982" y="285155"/>
                  </a:lnTo>
                  <a:lnTo>
                    <a:pt x="352601" y="321929"/>
                  </a:lnTo>
                  <a:lnTo>
                    <a:pt x="321929" y="352601"/>
                  </a:lnTo>
                  <a:lnTo>
                    <a:pt x="285155" y="375982"/>
                  </a:lnTo>
                  <a:lnTo>
                    <a:pt x="243467" y="390882"/>
                  </a:lnTo>
                  <a:lnTo>
                    <a:pt x="198056" y="396113"/>
                  </a:lnTo>
                  <a:lnTo>
                    <a:pt x="152645" y="390882"/>
                  </a:lnTo>
                  <a:lnTo>
                    <a:pt x="110958" y="375982"/>
                  </a:lnTo>
                  <a:lnTo>
                    <a:pt x="74184" y="352601"/>
                  </a:lnTo>
                  <a:lnTo>
                    <a:pt x="43512" y="321929"/>
                  </a:lnTo>
                  <a:lnTo>
                    <a:pt x="20131" y="285155"/>
                  </a:lnTo>
                  <a:lnTo>
                    <a:pt x="5231" y="243467"/>
                  </a:lnTo>
                  <a:lnTo>
                    <a:pt x="0" y="198056"/>
                  </a:lnTo>
                  <a:lnTo>
                    <a:pt x="5231" y="152645"/>
                  </a:lnTo>
                  <a:lnTo>
                    <a:pt x="20131" y="110958"/>
                  </a:lnTo>
                  <a:lnTo>
                    <a:pt x="43512" y="74184"/>
                  </a:lnTo>
                  <a:lnTo>
                    <a:pt x="74184" y="43512"/>
                  </a:lnTo>
                  <a:lnTo>
                    <a:pt x="110958" y="20131"/>
                  </a:lnTo>
                  <a:lnTo>
                    <a:pt x="152645" y="5231"/>
                  </a:lnTo>
                  <a:lnTo>
                    <a:pt x="198056" y="0"/>
                  </a:lnTo>
                  <a:lnTo>
                    <a:pt x="243467" y="5231"/>
                  </a:lnTo>
                  <a:lnTo>
                    <a:pt x="285155" y="20131"/>
                  </a:lnTo>
                  <a:lnTo>
                    <a:pt x="321929" y="43512"/>
                  </a:lnTo>
                  <a:lnTo>
                    <a:pt x="352601" y="74184"/>
                  </a:lnTo>
                  <a:lnTo>
                    <a:pt x="375982" y="110958"/>
                  </a:lnTo>
                  <a:lnTo>
                    <a:pt x="390882" y="152645"/>
                  </a:lnTo>
                  <a:lnTo>
                    <a:pt x="396113" y="198056"/>
                  </a:lnTo>
                  <a:close/>
                </a:path>
              </a:pathLst>
            </a:custGeom>
            <a:ln w="31412">
              <a:solidFill>
                <a:srgbClr val="062C4C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8" name="object 32">
            <a:extLst>
              <a:ext uri="{FF2B5EF4-FFF2-40B4-BE49-F238E27FC236}">
                <a16:creationId xmlns:a16="http://schemas.microsoft.com/office/drawing/2014/main" xmlns="" id="{AA8349D8-8683-2244-A237-62555FA2D491}"/>
              </a:ext>
            </a:extLst>
          </p:cNvPr>
          <p:cNvSpPr txBox="1"/>
          <p:nvPr/>
        </p:nvSpPr>
        <p:spPr>
          <a:xfrm>
            <a:off x="407836" y="6356385"/>
            <a:ext cx="277965" cy="17024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US" sz="1061" spc="-3" dirty="0">
                <a:solidFill>
                  <a:srgbClr val="002C4F"/>
                </a:solidFill>
                <a:latin typeface="BancoDoBrasil Textos" pitchFamily="2" charset="77"/>
                <a:cs typeface="BancoDoBrasil RC Textos"/>
              </a:rPr>
              <a:t>05</a:t>
            </a:r>
            <a:endParaRPr sz="1061" dirty="0">
              <a:latin typeface="BancoDoBrasil Textos" pitchFamily="2" charset="77"/>
              <a:cs typeface="BancoDoBrasil RC Textos"/>
            </a:endParaRPr>
          </a:p>
        </p:txBody>
      </p:sp>
      <p:pic>
        <p:nvPicPr>
          <p:cNvPr id="15" name="Imagem 16" descr="Imagem 16">
            <a:extLst>
              <a:ext uri="{FF2B5EF4-FFF2-40B4-BE49-F238E27FC236}">
                <a16:creationId xmlns:a16="http://schemas.microsoft.com/office/drawing/2014/main" xmlns="" id="{A183533A-3794-4590-B22A-713EE6C2B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317" y="5970226"/>
            <a:ext cx="587932" cy="6216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1577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FFDEC0AD-EADE-4738-AE50-9BE77741E4A2}"/>
              </a:ext>
            </a:extLst>
          </p:cNvPr>
          <p:cNvSpPr/>
          <p:nvPr/>
        </p:nvSpPr>
        <p:spPr>
          <a:xfrm rot="16200000">
            <a:off x="2666573" y="-2666572"/>
            <a:ext cx="6857999" cy="12191144"/>
          </a:xfrm>
          <a:prstGeom prst="rect">
            <a:avLst/>
          </a:prstGeom>
          <a:solidFill>
            <a:srgbClr val="00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5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05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1D29DDB-2071-43B9-8692-C956A76B5828}"/>
              </a:ext>
            </a:extLst>
          </p:cNvPr>
          <p:cNvSpPr txBox="1"/>
          <p:nvPr/>
        </p:nvSpPr>
        <p:spPr>
          <a:xfrm>
            <a:off x="95474" y="4659792"/>
            <a:ext cx="1200019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ncoDoBrasil Textos" panose="00000500000000000000" pitchFamily="2" charset="0"/>
                <a:cs typeface="Arial"/>
              </a:rPr>
              <a:t>Unidade de Negócios com Setor Público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BancoDoBrasil Textos Light" panose="00000400000000000000" pitchFamily="2" charset="0"/>
                <a:cs typeface="Arial"/>
              </a:rPr>
              <a:t>Vice-Presidência de Governo e Sustentabilidade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ncoDoBrasil Textos Light" panose="00000400000000000000" pitchFamily="2" charset="0"/>
              <a:cs typeface="Arial"/>
            </a:endParaRPr>
          </a:p>
        </p:txBody>
      </p:sp>
      <p:grpSp>
        <p:nvGrpSpPr>
          <p:cNvPr id="7" name="Group 21">
            <a:extLst>
              <a:ext uri="{FF2B5EF4-FFF2-40B4-BE49-F238E27FC236}">
                <a16:creationId xmlns:a16="http://schemas.microsoft.com/office/drawing/2014/main" xmlns="" id="{136F86E0-7F08-4D34-B578-843B82B1A2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30390" y="517618"/>
            <a:ext cx="2331220" cy="2331907"/>
            <a:chOff x="1439" y="719"/>
            <a:chExt cx="2881" cy="2882"/>
          </a:xfrm>
          <a:solidFill>
            <a:schemeClr val="bg1"/>
          </a:solidFill>
        </p:grpSpPr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FD302307-8B08-4347-9FCB-DC8D774F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9" y="722"/>
              <a:ext cx="601" cy="598"/>
            </a:xfrm>
            <a:custGeom>
              <a:avLst/>
              <a:gdLst>
                <a:gd name="T0" fmla="*/ 601 w 601"/>
                <a:gd name="T1" fmla="*/ 0 h 598"/>
                <a:gd name="T2" fmla="*/ 0 w 601"/>
                <a:gd name="T3" fmla="*/ 397 h 598"/>
                <a:gd name="T4" fmla="*/ 303 w 601"/>
                <a:gd name="T5" fmla="*/ 598 h 598"/>
                <a:gd name="T6" fmla="*/ 600 w 601"/>
                <a:gd name="T7" fmla="*/ 400 h 598"/>
                <a:gd name="T8" fmla="*/ 601 w 601"/>
                <a:gd name="T9" fmla="*/ 399 h 598"/>
                <a:gd name="T10" fmla="*/ 601 w 601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598"/>
                <a:gd name="T20" fmla="*/ 601 w 601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598">
                  <a:moveTo>
                    <a:pt x="601" y="0"/>
                  </a:moveTo>
                  <a:lnTo>
                    <a:pt x="0" y="397"/>
                  </a:lnTo>
                  <a:lnTo>
                    <a:pt x="303" y="598"/>
                  </a:lnTo>
                  <a:lnTo>
                    <a:pt x="600" y="400"/>
                  </a:lnTo>
                  <a:lnTo>
                    <a:pt x="601" y="399"/>
                  </a:lnTo>
                  <a:lnTo>
                    <a:pt x="6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xmlns="" id="{B22B1389-9807-483E-807F-E28D50567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719"/>
              <a:ext cx="2880" cy="2122"/>
            </a:xfrm>
            <a:custGeom>
              <a:avLst/>
              <a:gdLst>
                <a:gd name="T0" fmla="*/ 0 w 2880"/>
                <a:gd name="T1" fmla="*/ 961 h 2122"/>
                <a:gd name="T2" fmla="*/ 1440 w 2880"/>
                <a:gd name="T3" fmla="*/ 0 h 2122"/>
                <a:gd name="T4" fmla="*/ 2880 w 2880"/>
                <a:gd name="T5" fmla="*/ 961 h 2122"/>
                <a:gd name="T6" fmla="*/ 1137 w 2880"/>
                <a:gd name="T7" fmla="*/ 2122 h 2122"/>
                <a:gd name="T8" fmla="*/ 839 w 2880"/>
                <a:gd name="T9" fmla="*/ 1921 h 2122"/>
                <a:gd name="T10" fmla="*/ 2279 w 2880"/>
                <a:gd name="T11" fmla="*/ 961 h 2122"/>
                <a:gd name="T12" fmla="*/ 1442 w 2880"/>
                <a:gd name="T13" fmla="*/ 402 h 2122"/>
                <a:gd name="T14" fmla="*/ 1020 w 2880"/>
                <a:gd name="T15" fmla="*/ 679 h 2122"/>
                <a:gd name="T16" fmla="*/ 1319 w 2880"/>
                <a:gd name="T17" fmla="*/ 882 h 2122"/>
                <a:gd name="T18" fmla="*/ 600 w 2880"/>
                <a:gd name="T19" fmla="*/ 1360 h 2122"/>
                <a:gd name="T20" fmla="*/ 0 w 2880"/>
                <a:gd name="T21" fmla="*/ 961 h 2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80"/>
                <a:gd name="T34" fmla="*/ 0 h 2122"/>
                <a:gd name="T35" fmla="*/ 2880 w 2880"/>
                <a:gd name="T36" fmla="*/ 2122 h 2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80" h="2122">
                  <a:moveTo>
                    <a:pt x="0" y="961"/>
                  </a:moveTo>
                  <a:lnTo>
                    <a:pt x="1440" y="0"/>
                  </a:lnTo>
                  <a:lnTo>
                    <a:pt x="2880" y="961"/>
                  </a:lnTo>
                  <a:lnTo>
                    <a:pt x="1137" y="2122"/>
                  </a:lnTo>
                  <a:lnTo>
                    <a:pt x="839" y="1921"/>
                  </a:lnTo>
                  <a:lnTo>
                    <a:pt x="2279" y="961"/>
                  </a:lnTo>
                  <a:lnTo>
                    <a:pt x="1442" y="402"/>
                  </a:lnTo>
                  <a:lnTo>
                    <a:pt x="1020" y="679"/>
                  </a:lnTo>
                  <a:lnTo>
                    <a:pt x="1319" y="882"/>
                  </a:lnTo>
                  <a:lnTo>
                    <a:pt x="600" y="1360"/>
                  </a:lnTo>
                  <a:lnTo>
                    <a:pt x="0" y="9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xmlns="" id="{A560CF1F-9C57-4F4E-B106-BD42C1AF7ACF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440" y="1479"/>
              <a:ext cx="2880" cy="2122"/>
            </a:xfrm>
            <a:custGeom>
              <a:avLst/>
              <a:gdLst>
                <a:gd name="T0" fmla="*/ 0 w 2880"/>
                <a:gd name="T1" fmla="*/ 961 h 2122"/>
                <a:gd name="T2" fmla="*/ 1440 w 2880"/>
                <a:gd name="T3" fmla="*/ 0 h 2122"/>
                <a:gd name="T4" fmla="*/ 2880 w 2880"/>
                <a:gd name="T5" fmla="*/ 961 h 2122"/>
                <a:gd name="T6" fmla="*/ 1137 w 2880"/>
                <a:gd name="T7" fmla="*/ 2122 h 2122"/>
                <a:gd name="T8" fmla="*/ 839 w 2880"/>
                <a:gd name="T9" fmla="*/ 1921 h 2122"/>
                <a:gd name="T10" fmla="*/ 2279 w 2880"/>
                <a:gd name="T11" fmla="*/ 961 h 2122"/>
                <a:gd name="T12" fmla="*/ 1442 w 2880"/>
                <a:gd name="T13" fmla="*/ 402 h 2122"/>
                <a:gd name="T14" fmla="*/ 1020 w 2880"/>
                <a:gd name="T15" fmla="*/ 679 h 2122"/>
                <a:gd name="T16" fmla="*/ 1319 w 2880"/>
                <a:gd name="T17" fmla="*/ 882 h 2122"/>
                <a:gd name="T18" fmla="*/ 600 w 2880"/>
                <a:gd name="T19" fmla="*/ 1360 h 2122"/>
                <a:gd name="T20" fmla="*/ 0 w 2880"/>
                <a:gd name="T21" fmla="*/ 961 h 2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80"/>
                <a:gd name="T34" fmla="*/ 0 h 2122"/>
                <a:gd name="T35" fmla="*/ 2880 w 2880"/>
                <a:gd name="T36" fmla="*/ 2122 h 2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80" h="2122">
                  <a:moveTo>
                    <a:pt x="0" y="961"/>
                  </a:moveTo>
                  <a:lnTo>
                    <a:pt x="1440" y="0"/>
                  </a:lnTo>
                  <a:lnTo>
                    <a:pt x="2880" y="961"/>
                  </a:lnTo>
                  <a:lnTo>
                    <a:pt x="1137" y="2122"/>
                  </a:lnTo>
                  <a:lnTo>
                    <a:pt x="839" y="1921"/>
                  </a:lnTo>
                  <a:lnTo>
                    <a:pt x="2279" y="961"/>
                  </a:lnTo>
                  <a:lnTo>
                    <a:pt x="1442" y="402"/>
                  </a:lnTo>
                  <a:lnTo>
                    <a:pt x="1020" y="679"/>
                  </a:lnTo>
                  <a:lnTo>
                    <a:pt x="1319" y="882"/>
                  </a:lnTo>
                  <a:lnTo>
                    <a:pt x="600" y="1360"/>
                  </a:lnTo>
                  <a:lnTo>
                    <a:pt x="0" y="9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xmlns="" id="{19E9477B-7A05-4CC9-995B-42E79F79DDE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439" y="3000"/>
              <a:ext cx="601" cy="598"/>
            </a:xfrm>
            <a:custGeom>
              <a:avLst/>
              <a:gdLst>
                <a:gd name="T0" fmla="*/ 601 w 601"/>
                <a:gd name="T1" fmla="*/ 0 h 598"/>
                <a:gd name="T2" fmla="*/ 0 w 601"/>
                <a:gd name="T3" fmla="*/ 397 h 598"/>
                <a:gd name="T4" fmla="*/ 303 w 601"/>
                <a:gd name="T5" fmla="*/ 598 h 598"/>
                <a:gd name="T6" fmla="*/ 600 w 601"/>
                <a:gd name="T7" fmla="*/ 400 h 598"/>
                <a:gd name="T8" fmla="*/ 601 w 601"/>
                <a:gd name="T9" fmla="*/ 399 h 598"/>
                <a:gd name="T10" fmla="*/ 601 w 601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598"/>
                <a:gd name="T20" fmla="*/ 601 w 601"/>
                <a:gd name="T21" fmla="*/ 598 h 5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598">
                  <a:moveTo>
                    <a:pt x="601" y="0"/>
                  </a:moveTo>
                  <a:lnTo>
                    <a:pt x="0" y="397"/>
                  </a:lnTo>
                  <a:lnTo>
                    <a:pt x="303" y="598"/>
                  </a:lnTo>
                  <a:lnTo>
                    <a:pt x="600" y="400"/>
                  </a:lnTo>
                  <a:lnTo>
                    <a:pt x="601" y="399"/>
                  </a:lnTo>
                  <a:lnTo>
                    <a:pt x="6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F1D29DDB-2071-43B9-8692-C956A76B5828}"/>
              </a:ext>
            </a:extLst>
          </p:cNvPr>
          <p:cNvSpPr txBox="1"/>
          <p:nvPr/>
        </p:nvSpPr>
        <p:spPr>
          <a:xfrm>
            <a:off x="3290672" y="3289076"/>
            <a:ext cx="5609798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ncoDoBrasil Textos" panose="00000500000000000000" pitchFamily="2" charset="0"/>
                <a:cs typeface="Arial"/>
              </a:rPr>
              <a:t>Muito Obrigado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ncoDoBrasil Textos" panose="00000500000000000000" pitchFamily="2" charset="0"/>
              <a:cs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BB23916-5A8A-4E31-A3F4-FD18FE15B11F}"/>
              </a:ext>
            </a:extLst>
          </p:cNvPr>
          <p:cNvSpPr txBox="1"/>
          <p:nvPr/>
        </p:nvSpPr>
        <p:spPr>
          <a:xfrm>
            <a:off x="4594763" y="4036917"/>
            <a:ext cx="3001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FCFB2F"/>
                </a:solidFill>
                <a:latin typeface="BancoDoBrasil Textos" panose="00000500000000000000" pitchFamily="2" charset="0"/>
              </a:rPr>
              <a:t>bb.com.br/setorpublico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BancoDoBrasil Texto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governo@bb.com.br</a:t>
            </a:r>
            <a:endParaRPr lang="pt-BR" sz="1600" dirty="0">
              <a:solidFill>
                <a:schemeClr val="bg1"/>
              </a:solidFill>
              <a:latin typeface="BancoDoBrasil Textos" panose="00000500000000000000" pitchFamily="2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6F51E11-3F3A-40A4-9CF5-5D50B6D57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92"/>
            <a:ext cx="12191145" cy="140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53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4517</TotalTime>
  <Words>226</Words>
  <Application>Microsoft Office PowerPoint</Application>
  <PresentationFormat>Widescreen</PresentationFormat>
  <Paragraphs>48</Paragraphs>
  <Slides>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7" baseType="lpstr">
      <vt:lpstr>Arial</vt:lpstr>
      <vt:lpstr>BancoDoBrasil RC Textos</vt:lpstr>
      <vt:lpstr>BancoDoBrasil Textos</vt:lpstr>
      <vt:lpstr>BancoDoBrasil Textos Light</vt:lpstr>
      <vt:lpstr>BancoDoBrasil Textos Medium</vt:lpstr>
      <vt:lpstr>BancoDoBrasil Titulos Bold</vt:lpstr>
      <vt:lpstr>BancoDoBrasil Titulos Light</vt:lpstr>
      <vt:lpstr>BancoDoBrasilTitulos-Light</vt:lpstr>
      <vt:lpstr>Calibri</vt:lpstr>
      <vt:lpstr>Calibri Light</vt:lpstr>
      <vt:lpstr>Tema do Office</vt:lpstr>
      <vt:lpstr>Banco do Brasil</vt:lpstr>
      <vt:lpstr>Apresentação do PowerPoint</vt:lpstr>
      <vt:lpstr>Apresentação do PowerPoint</vt:lpstr>
      <vt:lpstr>Apresentação do PowerPoint</vt:lpstr>
      <vt:lpstr>O Banco do Brasil acredita, o gestor público realiza e a sociedade se transforma.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Dupim - Approach</dc:creator>
  <cp:lastModifiedBy>empresa</cp:lastModifiedBy>
  <cp:revision>170</cp:revision>
  <cp:lastPrinted>2021-07-27T17:34:28Z</cp:lastPrinted>
  <dcterms:created xsi:type="dcterms:W3CDTF">2020-10-27T14:17:30Z</dcterms:created>
  <dcterms:modified xsi:type="dcterms:W3CDTF">2021-11-25T15:05:24Z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881dc9-f7f2-41de-a334-ceff3dc15b31_Enabled">
    <vt:lpwstr>true</vt:lpwstr>
  </property>
  <property fmtid="{D5CDD505-2E9C-101B-9397-08002B2CF9AE}" pid="3" name="MSIP_Label_40881dc9-f7f2-41de-a334-ceff3dc15b31_SetDate">
    <vt:lpwstr>2021-11-24T20:21:32Z</vt:lpwstr>
  </property>
  <property fmtid="{D5CDD505-2E9C-101B-9397-08002B2CF9AE}" pid="4" name="MSIP_Label_40881dc9-f7f2-41de-a334-ceff3dc15b31_Method">
    <vt:lpwstr>Standard</vt:lpwstr>
  </property>
  <property fmtid="{D5CDD505-2E9C-101B-9397-08002B2CF9AE}" pid="5" name="MSIP_Label_40881dc9-f7f2-41de-a334-ceff3dc15b31_Name">
    <vt:lpwstr>40881dc9-f7f2-41de-a334-ceff3dc15b31</vt:lpwstr>
  </property>
  <property fmtid="{D5CDD505-2E9C-101B-9397-08002B2CF9AE}" pid="6" name="MSIP_Label_40881dc9-f7f2-41de-a334-ceff3dc15b31_SiteId">
    <vt:lpwstr>ea0c2907-38d2-4181-8750-b0b190b60443</vt:lpwstr>
  </property>
  <property fmtid="{D5CDD505-2E9C-101B-9397-08002B2CF9AE}" pid="7" name="MSIP_Label_40881dc9-f7f2-41de-a334-ceff3dc15b31_ActionId">
    <vt:lpwstr>a24a08db-3b0d-4ab9-a242-2a7debf285bc</vt:lpwstr>
  </property>
  <property fmtid="{D5CDD505-2E9C-101B-9397-08002B2CF9AE}" pid="8" name="MSIP_Label_40881dc9-f7f2-41de-a334-ceff3dc15b31_ContentBits">
    <vt:lpwstr>1</vt:lpwstr>
  </property>
</Properties>
</file>