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90" r:id="rId4"/>
    <p:sldId id="259" r:id="rId5"/>
    <p:sldId id="261" r:id="rId6"/>
    <p:sldId id="262" r:id="rId7"/>
    <p:sldId id="291" r:id="rId8"/>
    <p:sldId id="263" r:id="rId9"/>
    <p:sldId id="264" r:id="rId10"/>
    <p:sldId id="266" r:id="rId11"/>
    <p:sldId id="267" r:id="rId12"/>
    <p:sldId id="275" r:id="rId13"/>
    <p:sldId id="289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24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41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1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8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73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20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03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5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4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1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1048DC1-75C5-4F56-A190-31489534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773ED-6C9D-453F-A3AB-B14FB33E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7" y="75440"/>
            <a:ext cx="9409045" cy="1248139"/>
          </a:xfrm>
        </p:spPr>
        <p:txBody>
          <a:bodyPr>
            <a:normAutofit/>
          </a:bodyPr>
          <a:lstStyle/>
          <a:p>
            <a:pPr algn="ctr"/>
            <a:br>
              <a:rPr kumimoji="1"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0E62C66-E6E3-455C-B917-FB4922EE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773ED-6C9D-453F-A3AB-B14FB33E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7" y="75440"/>
            <a:ext cx="9409045" cy="9950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AQUISIÇÃO</a:t>
            </a:r>
            <a:br>
              <a:rPr kumimoji="1" lang="pt-B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51B281A-929E-4169-B342-CE15CFF1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EF6D69D-48A8-49B1-88B2-7A5D9F0A5C3E}"/>
              </a:ext>
            </a:extLst>
          </p:cNvPr>
          <p:cNvSpPr txBox="1"/>
          <p:nvPr/>
        </p:nvSpPr>
        <p:spPr>
          <a:xfrm>
            <a:off x="3419763" y="1496858"/>
            <a:ext cx="8419811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30000"/>
              </a:spcBef>
              <a:buClr>
                <a:schemeClr val="tx2"/>
              </a:buClr>
            </a:pPr>
            <a:r>
              <a:rPr lang="pt-BR" altLang="pt-BR" sz="3200" b="1" dirty="0">
                <a:solidFill>
                  <a:schemeClr val="accent4">
                    <a:lumMod val="75000"/>
                  </a:schemeClr>
                </a:solidFill>
                <a:latin typeface="Myriad Pro"/>
              </a:rPr>
              <a:t>PARTICIPAÇÃO EFETIVA</a:t>
            </a:r>
          </a:p>
          <a:p>
            <a:pPr lvl="1">
              <a:spcBef>
                <a:spcPct val="30000"/>
              </a:spcBef>
              <a:buClr>
                <a:schemeClr val="tx2"/>
              </a:buClr>
            </a:pPr>
            <a:r>
              <a:rPr lang="pt-BR" altLang="pt-BR" sz="2400" b="1" dirty="0">
                <a:solidFill>
                  <a:schemeClr val="tx1"/>
                </a:solidFill>
                <a:latin typeface="Myriad Pro"/>
              </a:rPr>
              <a:t>Objetivo</a:t>
            </a:r>
            <a:r>
              <a:rPr lang="pt-BR" altLang="pt-BR" sz="2400" dirty="0">
                <a:solidFill>
                  <a:schemeClr val="tx1"/>
                </a:solidFill>
                <a:latin typeface="Myriad Pro"/>
              </a:rPr>
              <a:t>: aquisição de medicamentos e insumos hospitalares aos municípios consorciados</a:t>
            </a:r>
            <a:endParaRPr lang="pt-BR" altLang="pt-BR" sz="1800" dirty="0">
              <a:solidFill>
                <a:schemeClr val="tx1"/>
              </a:solidFill>
              <a:latin typeface="Myriad Pro"/>
            </a:endParaRPr>
          </a:p>
          <a:p>
            <a:pPr lvl="1">
              <a:spcBef>
                <a:spcPct val="50000"/>
              </a:spcBef>
            </a:pPr>
            <a:r>
              <a:rPr lang="pt-BR" altLang="pt-BR" sz="1800" dirty="0">
                <a:solidFill>
                  <a:schemeClr val="tx1"/>
                </a:solidFill>
                <a:latin typeface="Myriad Pro"/>
              </a:rPr>
              <a:t>    </a:t>
            </a:r>
          </a:p>
          <a:p>
            <a:pPr lvl="1">
              <a:spcBef>
                <a:spcPct val="30000"/>
              </a:spcBef>
              <a:buClr>
                <a:schemeClr val="tx2"/>
              </a:buClr>
            </a:pPr>
            <a:r>
              <a:rPr lang="pt-BR" altLang="pt-BR" sz="3200" b="1" dirty="0">
                <a:solidFill>
                  <a:schemeClr val="accent4">
                    <a:lumMod val="75000"/>
                  </a:schemeClr>
                </a:solidFill>
                <a:latin typeface="Myriad Pro"/>
              </a:rPr>
              <a:t>LICITAÇÃO PÚBLICA </a:t>
            </a:r>
          </a:p>
          <a:p>
            <a:pPr lvl="1">
              <a:spcBef>
                <a:spcPct val="30000"/>
              </a:spcBef>
              <a:buClr>
                <a:schemeClr val="tx2"/>
              </a:buClr>
            </a:pPr>
            <a:r>
              <a:rPr lang="pt-BR" altLang="pt-BR" sz="2400" b="1" dirty="0">
                <a:solidFill>
                  <a:schemeClr val="tx1"/>
                </a:solidFill>
                <a:latin typeface="Myriad Pro"/>
              </a:rPr>
              <a:t>Modalidade</a:t>
            </a:r>
            <a:r>
              <a:rPr lang="pt-BR" altLang="pt-BR" sz="2400" dirty="0">
                <a:solidFill>
                  <a:schemeClr val="tx1"/>
                </a:solidFill>
                <a:latin typeface="Myriad Pro"/>
              </a:rPr>
              <a:t>: pregão eletrônico por sistema   de  registro de preços  válido por 12 meses.</a:t>
            </a:r>
          </a:p>
          <a:p>
            <a:pPr lvl="1">
              <a:spcBef>
                <a:spcPct val="30000"/>
              </a:spcBef>
              <a:buClr>
                <a:schemeClr val="tx2"/>
              </a:buClr>
            </a:pPr>
            <a:r>
              <a:rPr lang="pt-BR" altLang="pt-BR" sz="2400" dirty="0">
                <a:solidFill>
                  <a:schemeClr val="tx1"/>
                </a:solidFill>
                <a:latin typeface="Myriad Pro"/>
              </a:rPr>
              <a:t>Ferramenta utilizada : aplicativo do Banco do Brasil. </a:t>
            </a:r>
            <a:r>
              <a:rPr lang="pt-BR" altLang="pt-BR" sz="2400" dirty="0">
                <a:solidFill>
                  <a:srgbClr val="0070C0"/>
                </a:solidFill>
                <a:latin typeface="Myriad Pro"/>
              </a:rPr>
              <a:t>www.licitacoes-e.com.br</a:t>
            </a:r>
          </a:p>
        </p:txBody>
      </p:sp>
    </p:spTree>
    <p:extLst>
      <p:ext uri="{BB962C8B-B14F-4D97-AF65-F5344CB8AC3E}">
        <p14:creationId xmlns:p14="http://schemas.microsoft.com/office/powerpoint/2010/main" val="411302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A419561C-CF4C-405B-9085-DE133121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67B5FA0-D9DC-4B86-A38A-5773DF6B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6A502-3A21-4C67-A2F7-E28E2F15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85" y="354207"/>
            <a:ext cx="11137237" cy="67207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endParaRPr lang="pt-BR" dirty="0"/>
          </a:p>
        </p:txBody>
      </p:sp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7AF9169F-CAA1-4CF6-9578-7A58B8FCB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5329B8C5-E6AE-4868-A6A9-92390270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9054" y="1099300"/>
            <a:ext cx="8672946" cy="5685682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Recurso gasto com o fim a que é destinado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– Componente Básico da Assistência Farmacêutica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Prestação de Contas dos recursos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gerenciados junto ao TCE/PR e órgãos de controle externo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Necessidade de </a:t>
            </a: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planejamento por parte dos municípios</a:t>
            </a:r>
            <a:endParaRPr lang="pt-BR" altLang="pt-BR" sz="4200" dirty="0">
              <a:solidFill>
                <a:schemeClr val="tx1"/>
              </a:solidFill>
              <a:latin typeface="Myriad Pro"/>
            </a:endParaRP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Possibilidade de celebração de convênio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para repasse da contrapartida municipal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Diminuição da burocracia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para os municípios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Regulador de preços 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de mercado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Economia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gerada pelo grande volume movimentado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Garantia de entrega dos medicamentos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por parte dos laboratórios e distribuidores de 95% do elenco  (162 itens) em média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Potencial para </a:t>
            </a: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expansão dos serviços prestados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, aquisição de material médico-hospitalar; capacitação; estruturação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pt-BR" altLang="pt-BR" sz="4200" b="1" dirty="0">
                <a:solidFill>
                  <a:schemeClr val="tx1"/>
                </a:solidFill>
                <a:latin typeface="Myriad Pro"/>
              </a:rPr>
              <a:t>Baixo custo</a:t>
            </a:r>
            <a:r>
              <a:rPr lang="pt-BR" altLang="pt-BR" sz="4200" dirty="0">
                <a:solidFill>
                  <a:schemeClr val="tx1"/>
                </a:solidFill>
                <a:latin typeface="Myriad Pro"/>
              </a:rPr>
              <a:t> de contribuição para manutenção das atividades</a:t>
            </a:r>
          </a:p>
          <a:p>
            <a:endParaRPr lang="pt-BR" sz="4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B07BD6F-B0FF-4DEA-9CDF-20DFB34F4BD7}"/>
              </a:ext>
            </a:extLst>
          </p:cNvPr>
          <p:cNvSpPr/>
          <p:nvPr/>
        </p:nvSpPr>
        <p:spPr>
          <a:xfrm>
            <a:off x="3583684" y="1256048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4498E18-55B9-4866-AABF-C0619D3B7098}"/>
              </a:ext>
            </a:extLst>
          </p:cNvPr>
          <p:cNvSpPr/>
          <p:nvPr/>
        </p:nvSpPr>
        <p:spPr>
          <a:xfrm>
            <a:off x="3592895" y="1970615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041C845-FCBD-422A-B1F4-E485BA7C9C75}"/>
              </a:ext>
            </a:extLst>
          </p:cNvPr>
          <p:cNvSpPr/>
          <p:nvPr/>
        </p:nvSpPr>
        <p:spPr>
          <a:xfrm>
            <a:off x="3602106" y="2614075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60380A6-4D4B-4592-8A8D-8B39E9EC4DF9}"/>
              </a:ext>
            </a:extLst>
          </p:cNvPr>
          <p:cNvSpPr/>
          <p:nvPr/>
        </p:nvSpPr>
        <p:spPr>
          <a:xfrm>
            <a:off x="3602106" y="6296304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FDE2198-7539-4F19-9AB7-171CCEB1590B}"/>
              </a:ext>
            </a:extLst>
          </p:cNvPr>
          <p:cNvSpPr/>
          <p:nvPr/>
        </p:nvSpPr>
        <p:spPr>
          <a:xfrm>
            <a:off x="3602106" y="5602928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E85D04A-7280-48C2-8D44-C8C2F992C39F}"/>
              </a:ext>
            </a:extLst>
          </p:cNvPr>
          <p:cNvSpPr/>
          <p:nvPr/>
        </p:nvSpPr>
        <p:spPr>
          <a:xfrm>
            <a:off x="3583684" y="2990151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0A5CA13-749C-4957-883C-134D137CEA1D}"/>
              </a:ext>
            </a:extLst>
          </p:cNvPr>
          <p:cNvSpPr/>
          <p:nvPr/>
        </p:nvSpPr>
        <p:spPr>
          <a:xfrm>
            <a:off x="3583684" y="3724372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BB0651F-C532-4115-8ED5-A8FD71453D06}"/>
              </a:ext>
            </a:extLst>
          </p:cNvPr>
          <p:cNvSpPr/>
          <p:nvPr/>
        </p:nvSpPr>
        <p:spPr>
          <a:xfrm>
            <a:off x="3592895" y="4138387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5777EA9-11A1-4F4C-A0D1-C8BC37C6ABBF}"/>
              </a:ext>
            </a:extLst>
          </p:cNvPr>
          <p:cNvSpPr/>
          <p:nvPr/>
        </p:nvSpPr>
        <p:spPr>
          <a:xfrm>
            <a:off x="3592895" y="4526311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1D3BF9F-D87C-4311-AA94-6D7EA256F017}"/>
              </a:ext>
            </a:extLst>
          </p:cNvPr>
          <p:cNvSpPr/>
          <p:nvPr/>
        </p:nvSpPr>
        <p:spPr>
          <a:xfrm>
            <a:off x="3602106" y="4909552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72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3502F85-791D-4309-9493-83B05030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AF3F94C-59C1-4C41-B47B-CDB4791B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48501CD-D79E-4DC0-B133-20CDE2D3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61548E-11A4-4BE7-AA4F-494879374556}"/>
              </a:ext>
            </a:extLst>
          </p:cNvPr>
          <p:cNvSpPr txBox="1"/>
          <p:nvPr/>
        </p:nvSpPr>
        <p:spPr>
          <a:xfrm>
            <a:off x="3309840" y="1757666"/>
            <a:ext cx="8697432" cy="544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DE MEDICAMENTOS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 GM/MS nº  3916/98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pt-BR" sz="2000" b="1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esenvolvimento de atividades relacionadas à promoção do acesso da população aos medicamentos essenciais e ao seu uso racional, não restrita à aquisição e distribuição de medicamentos.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PACTUAÇÃO NA CIT </a:t>
            </a:r>
            <a:r>
              <a:rPr lang="pt-BR" sz="2000" b="1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29/10/98 – financiamento da AFB pelas 3 esferas de gestão.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 GM/MS Nº 176/99 </a:t>
            </a:r>
            <a:endParaRPr lang="pt-BR" sz="2000" b="1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definiu critérios e requisitos para qualificação dos municípios.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4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br>
              <a:rPr lang="pt-BR" sz="14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4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5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9E4DE-12AB-41B3-B01D-F7F83046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37FD05-C210-44E7-AC10-9F9D85863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CB82003-75F7-4C56-B1D4-0D11BBD7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12192000" cy="68580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A6D2646C-C4C6-42EF-8F5D-D2DC6EC4E6FD}"/>
              </a:ext>
            </a:extLst>
          </p:cNvPr>
          <p:cNvSpPr/>
          <p:nvPr/>
        </p:nvSpPr>
        <p:spPr>
          <a:xfrm>
            <a:off x="4115953" y="2385414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41FBF55-362F-48C3-98FA-2010EA07C028}"/>
              </a:ext>
            </a:extLst>
          </p:cNvPr>
          <p:cNvSpPr/>
          <p:nvPr/>
        </p:nvSpPr>
        <p:spPr>
          <a:xfrm>
            <a:off x="4115953" y="3254840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91556B2-93E2-4A04-8B33-58E6E403F52F}"/>
              </a:ext>
            </a:extLst>
          </p:cNvPr>
          <p:cNvSpPr/>
          <p:nvPr/>
        </p:nvSpPr>
        <p:spPr>
          <a:xfrm>
            <a:off x="4115953" y="4155785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B3BE919-1894-41FD-B667-5C8BE11F97C6}"/>
              </a:ext>
            </a:extLst>
          </p:cNvPr>
          <p:cNvSpPr/>
          <p:nvPr/>
        </p:nvSpPr>
        <p:spPr>
          <a:xfrm>
            <a:off x="4115953" y="5104057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3B9CE2-F333-44CD-96E6-68DFD463AFC8}"/>
              </a:ext>
            </a:extLst>
          </p:cNvPr>
          <p:cNvSpPr txBox="1"/>
          <p:nvPr/>
        </p:nvSpPr>
        <p:spPr>
          <a:xfrm>
            <a:off x="4110560" y="1333457"/>
            <a:ext cx="6100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u="sng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PERMITIU</a:t>
            </a:r>
            <a:endParaRPr lang="pt-BR" sz="32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77B47E-BE4B-429D-843D-48C4331D6485}"/>
              </a:ext>
            </a:extLst>
          </p:cNvPr>
          <p:cNvSpPr txBox="1"/>
          <p:nvPr/>
        </p:nvSpPr>
        <p:spPr>
          <a:xfrm>
            <a:off x="4574420" y="2193925"/>
            <a:ext cx="7312780" cy="359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adequar a Assistência Farmacêutica ao processo de descentralização do SUS</a:t>
            </a:r>
            <a:br>
              <a:rPr lang="pt-BR" sz="18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adequar  os pedidos conforme as demandas e as realidades regionais e locais</a:t>
            </a:r>
            <a:br>
              <a:rPr lang="pt-BR" sz="18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avançar na organização da Assistência Farmacêutica nos três níveis de gestão</a:t>
            </a:r>
            <a:br>
              <a:rPr lang="pt-BR" sz="18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liberdade aos gestores de estabelecerem as estratégias de gerenciamento do recurso</a:t>
            </a:r>
            <a:endParaRPr lang="pt-BR" sz="18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A3AEA4E-E0A5-40DA-B600-EDFFC145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-2840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BD7B693-6B4E-46B1-A339-2ED1616BEB4F}"/>
              </a:ext>
            </a:extLst>
          </p:cNvPr>
          <p:cNvSpPr txBox="1"/>
          <p:nvPr/>
        </p:nvSpPr>
        <p:spPr>
          <a:xfrm>
            <a:off x="3435927" y="1381822"/>
            <a:ext cx="8201891" cy="312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PACTUAÇÕES NA CIB</a:t>
            </a:r>
            <a:endParaRPr lang="pt-BR" b="1" dirty="0"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t-BR" sz="2000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RATEIO DE RECURSOS</a:t>
            </a:r>
            <a:endParaRPr lang="pt-BR" b="1" dirty="0"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t-BR" b="1" dirty="0"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t-BR" sz="2000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PLANO ESTADUAL DE AF – Deliberação CIB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t-BR" sz="2000" b="1" dirty="0"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t-BR" sz="2000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CONSTITUIÇÃO DO CONSÓRCIO </a:t>
            </a:r>
            <a:endParaRPr lang="pt-BR" b="1" dirty="0"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dirty="0"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3F2E5C-8122-47A4-ACAD-FF79E181B15D}"/>
              </a:ext>
            </a:extLst>
          </p:cNvPr>
          <p:cNvSpPr txBox="1"/>
          <p:nvPr/>
        </p:nvSpPr>
        <p:spPr>
          <a:xfrm>
            <a:off x="4128655" y="4158679"/>
            <a:ext cx="76292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Deliberação CIB nº 010/99, aprova a Criação do Consórcio Intergestores Paraná Medicamentos, com adesão voluntária dos municípios.</a:t>
            </a:r>
          </a:p>
          <a:p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B6AD493-7BA9-4240-9D11-BBD6EA3ED83C}"/>
              </a:ext>
            </a:extLst>
          </p:cNvPr>
          <p:cNvSpPr/>
          <p:nvPr/>
        </p:nvSpPr>
        <p:spPr>
          <a:xfrm>
            <a:off x="3592944" y="2091642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DDF5FFF-6344-49D3-B1B7-4318A848DDC2}"/>
              </a:ext>
            </a:extLst>
          </p:cNvPr>
          <p:cNvSpPr/>
          <p:nvPr/>
        </p:nvSpPr>
        <p:spPr>
          <a:xfrm>
            <a:off x="3592944" y="2921054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2D6D8DF-960A-4E5D-9875-C07CA540A3B8}"/>
              </a:ext>
            </a:extLst>
          </p:cNvPr>
          <p:cNvSpPr/>
          <p:nvPr/>
        </p:nvSpPr>
        <p:spPr>
          <a:xfrm>
            <a:off x="3592946" y="3762365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97CD73-2D61-42EC-A3BE-656915E8D4DE}"/>
              </a:ext>
            </a:extLst>
          </p:cNvPr>
          <p:cNvSpPr txBox="1"/>
          <p:nvPr/>
        </p:nvSpPr>
        <p:spPr>
          <a:xfrm>
            <a:off x="4128655" y="5118951"/>
            <a:ext cx="74260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POPULAÇÃO DO PARANÁ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0AE6890-4696-4F23-8893-F5E8710B1B0B}"/>
              </a:ext>
            </a:extLst>
          </p:cNvPr>
          <p:cNvSpPr/>
          <p:nvPr/>
        </p:nvSpPr>
        <p:spPr>
          <a:xfrm>
            <a:off x="3592944" y="5161436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FAB8D2-658F-4AC3-B3FD-67213073A4EC}"/>
              </a:ext>
            </a:extLst>
          </p:cNvPr>
          <p:cNvSpPr txBox="1"/>
          <p:nvPr/>
        </p:nvSpPr>
        <p:spPr>
          <a:xfrm>
            <a:off x="4128655" y="547945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 de 80 % &lt; 20.000 habitantes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91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40143F5A-E4C7-4E08-9257-6B8FB932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01DFD54-E406-40D8-9285-65403B249BA7}"/>
              </a:ext>
            </a:extLst>
          </p:cNvPr>
          <p:cNvSpPr txBox="1"/>
          <p:nvPr/>
        </p:nvSpPr>
        <p:spPr>
          <a:xfrm>
            <a:off x="3306617" y="1277475"/>
            <a:ext cx="7906327" cy="467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sz="3200" b="1" dirty="0">
                <a:solidFill>
                  <a:schemeClr val="tx1"/>
                </a:solidFill>
                <a:latin typeface="Myriad Pro"/>
              </a:rPr>
              <a:t>   BASE LEGAL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sz="2400" dirty="0">
                <a:latin typeface="Myriad Pro"/>
              </a:rPr>
              <a:t>    Constituição Federal Art. 241</a:t>
            </a:r>
            <a:endParaRPr lang="pt-BR" altLang="pt-BR" sz="2400" dirty="0">
              <a:solidFill>
                <a:schemeClr val="tx1"/>
              </a:solidFill>
              <a:latin typeface="Myriad Pro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b="1" dirty="0">
                <a:latin typeface="Myriad Pro"/>
              </a:rPr>
              <a:t>                 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8.080/90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Complementar nº 82/1998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 GM/MS nº 3.916/98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t-BR" altLang="pt-BR" sz="2000" b="1" dirty="0">
                <a:latin typeface="Myriad Pro" panose="020B0503030403020204"/>
                <a:cs typeface="Times New Roman" panose="02020603050405020304" pitchFamily="18" charset="0"/>
              </a:rPr>
              <a:t>     </a:t>
            </a:r>
            <a:endParaRPr lang="pt-BR" altLang="pt-BR" b="1" dirty="0">
              <a:latin typeface="Myriad Pro" panose="020B050303040302020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pt-BR" altLang="pt-BR" b="1" dirty="0">
              <a:latin typeface="Myriad Pro" panose="020B050303040302020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28218BD-0CEF-4928-9E57-C49AC978B1E1}"/>
              </a:ext>
            </a:extLst>
          </p:cNvPr>
          <p:cNvSpPr/>
          <p:nvPr/>
        </p:nvSpPr>
        <p:spPr>
          <a:xfrm>
            <a:off x="3805388" y="2747419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A61839E-DEBE-4C9A-A9EE-7A17D4A51CBF}"/>
              </a:ext>
            </a:extLst>
          </p:cNvPr>
          <p:cNvSpPr/>
          <p:nvPr/>
        </p:nvSpPr>
        <p:spPr>
          <a:xfrm>
            <a:off x="3805388" y="3273296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8C4D287-3B55-4C20-BB0B-9894A640B0C6}"/>
              </a:ext>
            </a:extLst>
          </p:cNvPr>
          <p:cNvSpPr/>
          <p:nvPr/>
        </p:nvSpPr>
        <p:spPr>
          <a:xfrm>
            <a:off x="3805388" y="3789937"/>
            <a:ext cx="258618" cy="2586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6EE562-9BB2-4927-8162-96179058E43B}"/>
              </a:ext>
            </a:extLst>
          </p:cNvPr>
          <p:cNvSpPr txBox="1"/>
          <p:nvPr/>
        </p:nvSpPr>
        <p:spPr>
          <a:xfrm>
            <a:off x="3731491" y="4371824"/>
            <a:ext cx="7730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latin typeface="Myriad Pro" panose="020B0503030403020204"/>
                <a:cs typeface="Times New Roman" panose="02020603050405020304" pitchFamily="18" charset="0"/>
              </a:rPr>
              <a:t>CONSTITUIÇÃO DO CONSÓRCIO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08/06/1999</a:t>
            </a:r>
            <a:r>
              <a:rPr lang="pt-BR" sz="2000" b="1" dirty="0"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Instituição jurídica de direito privado, sem fins lucrativos,    constituída pelos municípios do Paraná, com o apoio da Secretaria de Estado da Saúde, com o objetivo de adquirir medicamentos e com a finalidade de reduzir custos e  otimizar os recursos.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52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1588F5FF-6709-4A0B-A933-4C7F0FA8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FDC70-716F-4B59-BB51-F0A17C56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F659DC-24BA-45D1-898E-8DFE4372C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Aplicativo&#10;&#10;Descrição gerada automaticamente">
            <a:extLst>
              <a:ext uri="{FF2B5EF4-FFF2-40B4-BE49-F238E27FC236}">
                <a16:creationId xmlns:a16="http://schemas.microsoft.com/office/drawing/2014/main" id="{0C7059E9-3E0D-4FA5-AC37-20E68626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E5B94159-B161-47F1-9B5E-C85555C4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1411634-2AC1-4A41-A099-8C8EAFA595A3}"/>
              </a:ext>
            </a:extLst>
          </p:cNvPr>
          <p:cNvSpPr txBox="1"/>
          <p:nvPr/>
        </p:nvSpPr>
        <p:spPr>
          <a:xfrm>
            <a:off x="3990109" y="1976696"/>
            <a:ext cx="79986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yriad Pro" panose="020B0503030403020204"/>
              </a:rPr>
              <a:t>Assessorar</a:t>
            </a:r>
            <a:r>
              <a:rPr lang="pt-BR" sz="2000" dirty="0">
                <a:latin typeface="Myriad Pro" panose="020B0503030403020204"/>
              </a:rPr>
              <a:t> tecnicamente o CONSÓRCIO</a:t>
            </a:r>
            <a:endParaRPr lang="pt-BR" sz="1400" dirty="0">
              <a:latin typeface="Myriad Pro" panose="020B0503030403020204"/>
            </a:endParaRPr>
          </a:p>
          <a:p>
            <a:r>
              <a:rPr lang="pt-BR" sz="2000" b="1" dirty="0">
                <a:latin typeface="Myriad Pro" panose="020B0503030403020204"/>
              </a:rPr>
              <a:t>Ceder</a:t>
            </a:r>
            <a:r>
              <a:rPr lang="pt-BR" sz="2000" dirty="0">
                <a:latin typeface="Myriad Pro" panose="020B0503030403020204"/>
              </a:rPr>
              <a:t> a estrutura das Regionais de Saúde para logística das entregas</a:t>
            </a:r>
          </a:p>
          <a:p>
            <a:r>
              <a:rPr lang="pt-BR" sz="2000" b="1" dirty="0">
                <a:latin typeface="Myriad Pro" panose="020B0503030403020204"/>
              </a:rPr>
              <a:t>Promover</a:t>
            </a:r>
            <a:r>
              <a:rPr lang="pt-BR" sz="2000" dirty="0">
                <a:latin typeface="Myriad Pro" panose="020B0503030403020204"/>
              </a:rPr>
              <a:t> cursos de capacitação de recursos humanos para profissionais que atuam na área de assistência farmacêutica</a:t>
            </a:r>
            <a:endParaRPr lang="pt-BR" sz="1600" dirty="0">
              <a:latin typeface="Myriad Pro" panose="020B0503030403020204"/>
            </a:endParaRPr>
          </a:p>
          <a:p>
            <a:r>
              <a:rPr lang="pt-BR" sz="2000" b="1" dirty="0">
                <a:latin typeface="Myriad Pro" panose="020B0503030403020204"/>
              </a:rPr>
              <a:t>Ceder</a:t>
            </a:r>
            <a:r>
              <a:rPr lang="pt-BR" sz="2000" dirty="0">
                <a:latin typeface="Myriad Pro" panose="020B0503030403020204"/>
              </a:rPr>
              <a:t> local para armazenamento de medicamentos, quando necessário, mediante prévio planejamento e programação do CONSÓRCIO e prévia autorização da SESA/FUNSAUDE, por meio do CEMEPAR</a:t>
            </a:r>
            <a:endParaRPr lang="pt-BR" sz="1600" dirty="0">
              <a:latin typeface="Myriad Pro" panose="020B0503030403020204"/>
            </a:endParaRPr>
          </a:p>
          <a:p>
            <a:r>
              <a:rPr lang="pt-BR" sz="2000" b="1" dirty="0">
                <a:latin typeface="Myriad Pro" panose="020B0503030403020204"/>
              </a:rPr>
              <a:t>Transportar</a:t>
            </a:r>
            <a:r>
              <a:rPr lang="pt-BR" sz="2000" dirty="0">
                <a:latin typeface="Myriad Pro" panose="020B0503030403020204"/>
              </a:rPr>
              <a:t> medicamentos, quando necessário, mediante prévio planejamento e programação do CONSÓRCIO e prévia autorização da SESA/FUNSAUDE, por meio do CEMEPAR</a:t>
            </a:r>
            <a:endParaRPr lang="pt-BR" sz="1600" dirty="0">
              <a:latin typeface="Myriad Pro" panose="020B0503030403020204"/>
            </a:endParaRPr>
          </a:p>
          <a:p>
            <a:r>
              <a:rPr lang="pt-BR" sz="2000" b="1" dirty="0">
                <a:latin typeface="Myriad Pro" panose="020B0503030403020204"/>
              </a:rPr>
              <a:t>Repassar</a:t>
            </a:r>
            <a:r>
              <a:rPr lang="pt-BR" sz="2000" dirty="0">
                <a:latin typeface="Myriad Pro" panose="020B0503030403020204"/>
              </a:rPr>
              <a:t>, mensalmente, ao CONSÓRCIO, os recursos financeiros do Estado, destinados à </a:t>
            </a:r>
            <a:r>
              <a:rPr lang="pt-BR" sz="2000" dirty="0" err="1">
                <a:latin typeface="Myriad Pro" panose="020B0503030403020204"/>
              </a:rPr>
              <a:t>AFBa</a:t>
            </a:r>
            <a:r>
              <a:rPr lang="pt-BR" sz="2000" dirty="0">
                <a:latin typeface="Myriad Pro" panose="020B0503030403020204"/>
              </a:rPr>
              <a:t> dos municípios que integram o Consórcio, no valor estabelecido e pactuado na CIB/PR - Comissão Intergestores Bipartite do Paraná, de acordo com as Normas Legais Vigentes</a:t>
            </a:r>
          </a:p>
        </p:txBody>
      </p:sp>
    </p:spTree>
    <p:extLst>
      <p:ext uri="{BB962C8B-B14F-4D97-AF65-F5344CB8AC3E}">
        <p14:creationId xmlns:p14="http://schemas.microsoft.com/office/powerpoint/2010/main" val="405024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383F2D5B-1D8C-4B92-B1D7-49216FBB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626B9F5-5AC3-4810-8CF8-1699E1DB49F1}"/>
              </a:ext>
            </a:extLst>
          </p:cNvPr>
          <p:cNvSpPr txBox="1"/>
          <p:nvPr/>
        </p:nvSpPr>
        <p:spPr>
          <a:xfrm>
            <a:off x="4221020" y="1872020"/>
            <a:ext cx="77770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yriad Pro" panose="020B0503030403020204"/>
              </a:rPr>
              <a:t>Adquirir</a:t>
            </a:r>
            <a:r>
              <a:rPr lang="pt-BR" sz="2000" dirty="0">
                <a:latin typeface="Myriad Pro" panose="020B0503030403020204"/>
              </a:rPr>
              <a:t> os medicamentos selecionados pelos Municípios, com base no Plano Estadual de Assistência Farmacêutica Básica e programados pelos mesmos via planilha de programação própria, de acordo com o valor financeiro definido para cada Município.</a:t>
            </a:r>
          </a:p>
          <a:p>
            <a:r>
              <a:rPr lang="pt-BR" sz="2000" b="1" dirty="0">
                <a:latin typeface="Myriad Pro" panose="020B0503030403020204"/>
              </a:rPr>
              <a:t>Adquirir</a:t>
            </a:r>
            <a:r>
              <a:rPr lang="pt-BR" sz="2000" dirty="0">
                <a:latin typeface="Myriad Pro" panose="020B0503030403020204"/>
              </a:rPr>
              <a:t> os medicamentos junto aos laboratórios do sistema oficial e rede privada de produção, mediante processos de aquisição que atendam o previsto na legislação que regulamenta o CONSÓRCIO.</a:t>
            </a:r>
          </a:p>
          <a:p>
            <a:r>
              <a:rPr lang="pt-BR" sz="2000" b="1" dirty="0">
                <a:latin typeface="Myriad Pro" panose="020B0503030403020204"/>
              </a:rPr>
              <a:t>Manter</a:t>
            </a:r>
            <a:r>
              <a:rPr lang="pt-BR" sz="2000" dirty="0">
                <a:latin typeface="Myriad Pro" panose="020B0503030403020204"/>
              </a:rPr>
              <a:t> arquivo atualizado com os registros das despesas que corram por conta deste Convênio.</a:t>
            </a:r>
          </a:p>
          <a:p>
            <a:r>
              <a:rPr lang="pt-BR" sz="2000" b="1" dirty="0">
                <a:latin typeface="Myriad Pro" panose="020B0503030403020204"/>
              </a:rPr>
              <a:t>Desenvolver</a:t>
            </a:r>
            <a:r>
              <a:rPr lang="pt-BR" sz="2000" dirty="0">
                <a:latin typeface="Myriad Pro" panose="020B0503030403020204"/>
              </a:rPr>
              <a:t> </a:t>
            </a:r>
            <a:r>
              <a:rPr lang="pt-BR" sz="2000" dirty="0" err="1">
                <a:latin typeface="Myriad Pro" panose="020B0503030403020204"/>
              </a:rPr>
              <a:t>mecanismoss</a:t>
            </a:r>
            <a:r>
              <a:rPr lang="pt-BR" sz="2000" dirty="0">
                <a:latin typeface="Myriad Pro" panose="020B0503030403020204"/>
              </a:rPr>
              <a:t> gerenciais que permitam o controle do cumprimento dos objetivos do CONSÓRCIO e do Convênio.</a:t>
            </a:r>
          </a:p>
          <a:p>
            <a:r>
              <a:rPr lang="pt-BR" sz="2000" b="1" dirty="0">
                <a:latin typeface="Myriad Pro" panose="020B0503030403020204"/>
              </a:rPr>
              <a:t>Prestar</a:t>
            </a:r>
            <a:r>
              <a:rPr lang="pt-BR" sz="2000" dirty="0">
                <a:latin typeface="Myriad Pro" panose="020B0503030403020204"/>
              </a:rPr>
              <a:t> contas, anualmente, junto ao Conselho Deliberativo do Consórcio e ao Tribunal de Contas do Estado do Paraná dos recursos recebidos, de acordo com a legislação vigente e Estatuto Social do Consórcio.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7401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1804</TotalTime>
  <Words>675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Myriad Pro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AQUISIÇÃO </vt:lpstr>
      <vt:lpstr>Apresentação do PowerPoint</vt:lpstr>
      <vt:lpstr>Apresentação do PowerPoint</vt:lpstr>
      <vt:lpstr>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R.K. Setti</dc:creator>
  <cp:lastModifiedBy>Ery Roberto</cp:lastModifiedBy>
  <cp:revision>33</cp:revision>
  <dcterms:created xsi:type="dcterms:W3CDTF">2017-08-16T18:11:44Z</dcterms:created>
  <dcterms:modified xsi:type="dcterms:W3CDTF">2022-03-24T12:41:09Z</dcterms:modified>
</cp:coreProperties>
</file>