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73" r:id="rId5"/>
    <p:sldId id="274" r:id="rId6"/>
    <p:sldId id="260" r:id="rId7"/>
    <p:sldId id="271" r:id="rId8"/>
    <p:sldId id="265" r:id="rId9"/>
    <p:sldId id="261" r:id="rId10"/>
    <p:sldId id="263" r:id="rId11"/>
    <p:sldId id="259" r:id="rId12"/>
    <p:sldId id="269" r:id="rId1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fd53885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bfd53885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29f26ae5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29f26ae5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29f26ae54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29f26ae54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29f26ae5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29f26ae5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bfd53885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bfd53885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29f26ae5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29f26ae5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41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29f26ae5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29f26ae5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01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29f26ae5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29f26ae54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29f26ae5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29f26ae5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37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bfd53885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bfd53885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bfd53885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bfd53885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56575"/>
            <a:ext cx="9829798" cy="68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9;p26">
            <a:extLst>
              <a:ext uri="{FF2B5EF4-FFF2-40B4-BE49-F238E27FC236}">
                <a16:creationId xmlns:a16="http://schemas.microsoft.com/office/drawing/2014/main" id="{1DD094F9-73F1-4DF5-907C-387CFAA6A64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239" y="1593476"/>
            <a:ext cx="5801235" cy="15469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D64B572-248E-4CF5-9761-47D562C159DC}"/>
              </a:ext>
            </a:extLst>
          </p:cNvPr>
          <p:cNvSpPr txBox="1"/>
          <p:nvPr/>
        </p:nvSpPr>
        <p:spPr>
          <a:xfrm>
            <a:off x="2928861" y="3111091"/>
            <a:ext cx="4914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>
                <a:solidFill>
                  <a:schemeClr val="bg1"/>
                </a:solidFill>
                <a:latin typeface="+mj-lt"/>
                <a:ea typeface="Barlow Black"/>
                <a:cs typeface="Barlow Black"/>
                <a:sym typeface="Barlow Black"/>
              </a:rPr>
              <a:t>82a Reunião Geral da FNP</a:t>
            </a:r>
          </a:p>
          <a:p>
            <a:r>
              <a:rPr lang="en" sz="2000" b="1" dirty="0">
                <a:solidFill>
                  <a:schemeClr val="bg1"/>
                </a:solidFill>
                <a:latin typeface="+mj-lt"/>
                <a:ea typeface="Barlow Black"/>
                <a:cs typeface="Barlow Black"/>
                <a:sym typeface="Barlow Black"/>
              </a:rPr>
              <a:t>Curitiba/PR</a:t>
            </a:r>
          </a:p>
          <a:p>
            <a:r>
              <a:rPr lang="en" sz="2000" b="1" dirty="0">
                <a:solidFill>
                  <a:schemeClr val="bg1"/>
                </a:solidFill>
                <a:latin typeface="+mj-lt"/>
                <a:ea typeface="Barlow Black"/>
                <a:cs typeface="Barlow Black"/>
                <a:sym typeface="Barlow Black"/>
              </a:rPr>
              <a:t>24 de março de 2022 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F3BF361-0DBB-4C22-B58D-F39E9F36DC45}"/>
              </a:ext>
            </a:extLst>
          </p:cNvPr>
          <p:cNvCxnSpPr/>
          <p:nvPr/>
        </p:nvCxnSpPr>
        <p:spPr>
          <a:xfrm>
            <a:off x="2649071" y="3045760"/>
            <a:ext cx="45854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675" y="1056817"/>
            <a:ext cx="741105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1706836" y="513418"/>
            <a:ext cx="637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Próximos editais</a:t>
            </a:r>
            <a:endParaRPr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11" y="342718"/>
            <a:ext cx="1425525" cy="14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1;p3">
            <a:extLst>
              <a:ext uri="{FF2B5EF4-FFF2-40B4-BE49-F238E27FC236}">
                <a16:creationId xmlns:a16="http://schemas.microsoft.com/office/drawing/2014/main" id="{42B70E05-E737-42B2-BC20-7BC8F26816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77893" y="1213682"/>
            <a:ext cx="63729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Novo edital de material médico-hospitalar a ser publicado nos primeiros dias de abril</a:t>
            </a: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endParaRPr lang="pt-BR" dirty="0">
              <a:solidFill>
                <a:schemeClr val="tx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Termo de Referência de medicamentos com 23 itens pronto para produção do edital (captação de demanda encerrada em 21/03) a ser publicado no fim de abril</a:t>
            </a: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endParaRPr lang="pt-BR" dirty="0">
              <a:solidFill>
                <a:schemeClr val="tx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Termo de Referência de equipamentos (refrigeradores) em elaboração técnica para publicação de edital em maio</a:t>
            </a: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endParaRPr lang="pt-BR" dirty="0">
              <a:solidFill>
                <a:schemeClr val="tx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Em tratativas para execução do piloto de telemedicina com recursos privados pelo Hospital Albert Einstein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dirty="0">
              <a:solidFill>
                <a:schemeClr val="tx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696203" y="1215976"/>
            <a:ext cx="4245168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lnSpc>
                <a:spcPct val="10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Barlow"/>
              </a:rPr>
              <a:t>Balanço com todas as informações executivas, administrativas e financeiras da gestão de mar/21 a mar/22</a:t>
            </a:r>
          </a:p>
          <a:p>
            <a:pPr marL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lang="pt-BR" b="1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Barlow"/>
              <a:cs typeface="Barlow"/>
              <a:sym typeface="Barlow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+mj-lt"/>
                <a:ea typeface="Verdana"/>
                <a:sym typeface="Barlow"/>
              </a:rPr>
              <a:t>Disponível na área de Transparência do site do Conectar</a:t>
            </a: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44" y="851073"/>
            <a:ext cx="6372750" cy="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750411" y="310275"/>
            <a:ext cx="553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720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Balanço da gestão</a:t>
            </a:r>
            <a:endParaRPr sz="2720"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9161DF-A672-4731-A650-5A3EB84F8E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30" r="30238"/>
          <a:stretch/>
        </p:blipFill>
        <p:spPr>
          <a:xfrm>
            <a:off x="5565392" y="578319"/>
            <a:ext cx="2467535" cy="3502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7E7715-EA61-4452-926F-470CCBCD30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30" r="30238"/>
          <a:stretch/>
        </p:blipFill>
        <p:spPr>
          <a:xfrm>
            <a:off x="6528124" y="94130"/>
            <a:ext cx="2467535" cy="3502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911A3DA-7FC9-496F-A50E-4536189449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130" r="30238"/>
          <a:stretch/>
        </p:blipFill>
        <p:spPr>
          <a:xfrm>
            <a:off x="5906888" y="1137117"/>
            <a:ext cx="2467535" cy="3502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76BFD8C-A282-41CE-8935-F0BFDBF87F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130" r="30238"/>
          <a:stretch/>
        </p:blipFill>
        <p:spPr>
          <a:xfrm>
            <a:off x="6612859" y="1465825"/>
            <a:ext cx="2467535" cy="3502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46CBD7-83FD-4386-92DD-69445763A0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130" r="30238"/>
          <a:stretch/>
        </p:blipFill>
        <p:spPr>
          <a:xfrm>
            <a:off x="5026106" y="779978"/>
            <a:ext cx="2467535" cy="3502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/>
          <p:nvPr/>
        </p:nvSpPr>
        <p:spPr>
          <a:xfrm>
            <a:off x="-419100" y="-209550"/>
            <a:ext cx="9810900" cy="5600700"/>
          </a:xfrm>
          <a:prstGeom prst="rect">
            <a:avLst/>
          </a:prstGeom>
          <a:solidFill>
            <a:srgbClr val="367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005" y="3584225"/>
            <a:ext cx="25717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812" y="2783825"/>
            <a:ext cx="2971802" cy="21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1123300" y="1033350"/>
            <a:ext cx="6259500" cy="3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OBRIGADO!</a:t>
            </a:r>
            <a:endParaRPr sz="3650" b="1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50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50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consorcioconectar.org</a:t>
            </a:r>
            <a:endParaRPr sz="1750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50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56550" y="51345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Mobilização inédita</a:t>
            </a:r>
            <a:endParaRPr sz="2200"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200"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771525" y="1247725"/>
            <a:ext cx="4244228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Missão que a vacina contra à Covid-19 chegasse a todos impulsionou a mobilização liderada pela FNP por uma </a:t>
            </a:r>
            <a:r>
              <a:rPr lang="en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representação executiva nacional na saúde</a:t>
            </a:r>
            <a:endParaRPr b="1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Em março de 2021 é criada a autarquia pública, representando anseio antigo e o esforço coordenado de Prefeitas e Prefeitos</a:t>
            </a:r>
            <a:endParaRPr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82" y="989429"/>
            <a:ext cx="6372750" cy="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7;p16">
            <a:extLst>
              <a:ext uri="{FF2B5EF4-FFF2-40B4-BE49-F238E27FC236}">
                <a16:creationId xmlns:a16="http://schemas.microsoft.com/office/drawing/2014/main" id="{B5F82AE2-BFFF-4F7A-A905-D6FF2E69EA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79" r="1068" b="-180"/>
          <a:stretch/>
        </p:blipFill>
        <p:spPr>
          <a:xfrm>
            <a:off x="5190750" y="9014"/>
            <a:ext cx="39864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82661" y="198021"/>
            <a:ext cx="3191100" cy="26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Dimensão nacional</a:t>
            </a:r>
            <a:endParaRPr sz="2200" dirty="0">
              <a:solidFill>
                <a:srgbClr val="367F7C"/>
              </a:solidFill>
              <a:latin typeface="Arial Black" panose="020B0A04020102020204" pitchFamily="34" charset="0"/>
              <a:ea typeface="Barlow"/>
              <a:cs typeface="Barlow"/>
              <a:sym typeface="Barlow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t="17566" r="29927" b="14765"/>
          <a:stretch/>
        </p:blipFill>
        <p:spPr>
          <a:xfrm>
            <a:off x="3868765" y="4676"/>
            <a:ext cx="53424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82661" y="4101131"/>
            <a:ext cx="23973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Região Sudeste – </a:t>
            </a:r>
            <a:r>
              <a:rPr lang="en" sz="2550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891 </a:t>
            </a:r>
            <a:r>
              <a:rPr lang="en" sz="25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cidades</a:t>
            </a:r>
            <a:endParaRPr sz="2550" b="1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Região Nordeste – </a:t>
            </a:r>
            <a:r>
              <a:rPr lang="en" sz="2550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599 </a:t>
            </a:r>
            <a:r>
              <a:rPr lang="en" sz="25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cidades</a:t>
            </a:r>
            <a:endParaRPr sz="2550" b="1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Região Sul – </a:t>
            </a:r>
            <a:r>
              <a:rPr lang="en" sz="2550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357 </a:t>
            </a:r>
            <a:r>
              <a:rPr lang="en" sz="25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cidades</a:t>
            </a:r>
            <a:endParaRPr sz="2500" dirty="0">
              <a:latin typeface="+mj-lt"/>
              <a:ea typeface="Barlow"/>
              <a:cs typeface="Barlow"/>
              <a:sym typeface="Barlow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975" y="-64812"/>
            <a:ext cx="4025825" cy="40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529779" y="2748960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Região Sudeste</a:t>
            </a:r>
            <a:endParaRPr sz="1550" b="1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44%</a:t>
            </a:r>
            <a:endParaRPr sz="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411050" y="406963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Região Norte</a:t>
            </a:r>
            <a:br>
              <a:rPr lang="en" sz="15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</a:br>
            <a:r>
              <a:rPr lang="en" sz="15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4%</a:t>
            </a:r>
            <a:endParaRPr sz="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453579" y="95439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Região Nordeste</a:t>
            </a:r>
            <a:endParaRPr sz="1550" b="1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30%</a:t>
            </a:r>
            <a:endParaRPr sz="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533875" y="3509350"/>
            <a:ext cx="3000000" cy="54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Região Sul   18%</a:t>
            </a:r>
            <a:endParaRPr sz="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072261" y="1821475"/>
            <a:ext cx="1562700" cy="6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Região Centro Oeste   4%</a:t>
            </a:r>
            <a:endParaRPr sz="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82661" y="1216519"/>
            <a:ext cx="3764700" cy="270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O Conectar se consolida como o maior consórcio público de saúde do país.</a:t>
            </a:r>
            <a:endParaRPr sz="1800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2 mil cidades </a:t>
            </a:r>
            <a:endParaRPr sz="1800" b="1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150 milhões de brasileiros</a:t>
            </a:r>
            <a:endParaRPr sz="1800" b="1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65% do território nacional</a:t>
            </a:r>
            <a:endParaRPr sz="1800" dirty="0">
              <a:latin typeface="+mj-lt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855325" y="3947906"/>
            <a:ext cx="24381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1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</a:br>
            <a:r>
              <a:rPr lang="en" sz="11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Região Centro-Oeste – </a:t>
            </a:r>
            <a:r>
              <a:rPr lang="en" sz="1150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85 </a:t>
            </a:r>
            <a:r>
              <a:rPr lang="en" sz="11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cidades</a:t>
            </a:r>
            <a:endParaRPr sz="1150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Região Norte – </a:t>
            </a:r>
            <a:r>
              <a:rPr lang="en" sz="1150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75</a:t>
            </a:r>
            <a:r>
              <a:rPr lang="en" sz="1150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 cidades</a:t>
            </a:r>
            <a:endParaRPr sz="1150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" dirty="0">
              <a:latin typeface="+mj-lt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2722625" y="4213206"/>
            <a:ext cx="0" cy="68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28238" y="51345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Inovação na gestão de saúde</a:t>
            </a:r>
            <a:endParaRPr sz="2200"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200"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771525" y="1247725"/>
            <a:ext cx="4244228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Com os avanços da imunização, a entidade amplia olhares e busca </a:t>
            </a:r>
            <a:r>
              <a:rPr lang="en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novas soluções</a:t>
            </a:r>
            <a:r>
              <a:rPr lang="en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 </a:t>
            </a:r>
            <a:r>
              <a:rPr lang="en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para os desafios na gestão da saúde pública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b="1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Queremos apoiar as cidades para resolver com </a:t>
            </a:r>
            <a:r>
              <a:rPr lang="en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mais eficiência os processos atuais e superar os desafios com mais inovação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b="1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Barlow"/>
              <a:cs typeface="Barlow"/>
              <a:sym typeface="Barlow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82" y="989429"/>
            <a:ext cx="6372750" cy="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DA0FCAD0-7A4B-433B-816B-3899652534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310" r="29682"/>
          <a:stretch/>
        </p:blipFill>
        <p:spPr>
          <a:xfrm>
            <a:off x="5282850" y="0"/>
            <a:ext cx="3842525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63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09952" y="148049"/>
            <a:ext cx="27181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Governança </a:t>
            </a:r>
            <a:br>
              <a:rPr lang="pt-BR" sz="2400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</a:br>
            <a:r>
              <a:rPr lang="pt-BR" sz="2400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comprometida</a:t>
            </a:r>
            <a:endParaRPr sz="2400"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400"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09952" y="1215451"/>
            <a:ext cx="4244228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Barlow"/>
              </a:rPr>
              <a:t>Diretoria Executiva</a:t>
            </a: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endParaRPr lang="pt-BR" dirty="0">
              <a:solidFill>
                <a:schemeClr val="tx1"/>
              </a:solidFill>
              <a:latin typeface="+mj-lt"/>
              <a:ea typeface="Verdana"/>
              <a:sym typeface="Barlow"/>
            </a:endParaRP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Barlow"/>
              </a:rPr>
              <a:t>Conselho Fiscal</a:t>
            </a: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endParaRPr lang="pt-BR" dirty="0">
              <a:solidFill>
                <a:schemeClr val="tx1"/>
              </a:solidFill>
              <a:latin typeface="+mj-lt"/>
              <a:ea typeface="Verdana"/>
              <a:sym typeface="Barlow"/>
            </a:endParaRP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Barlow"/>
              </a:rPr>
              <a:t>Conselho de Prefeitos</a:t>
            </a: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endParaRPr lang="pt-BR" dirty="0">
              <a:solidFill>
                <a:schemeClr val="tx1"/>
              </a:solidFill>
              <a:latin typeface="+mj-lt"/>
              <a:ea typeface="Verdana"/>
              <a:sym typeface="Barlow"/>
            </a:endParaRP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Barlow"/>
              </a:rPr>
              <a:t>Conselho Científico</a:t>
            </a: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endParaRPr lang="pt-BR" dirty="0">
              <a:solidFill>
                <a:schemeClr val="tx1"/>
              </a:solidFill>
              <a:latin typeface="+mj-lt"/>
              <a:ea typeface="Verdana"/>
              <a:sym typeface="Barlow"/>
            </a:endParaRPr>
          </a:p>
          <a:p>
            <a:pPr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Barlow"/>
              </a:rPr>
              <a:t>Comitês e Câmaras Técnicas</a:t>
            </a:r>
            <a:endParaRPr dirty="0">
              <a:solidFill>
                <a:schemeClr val="tx1"/>
              </a:solidFill>
              <a:latin typeface="+mj-lt"/>
              <a:ea typeface="Verdana"/>
              <a:sym typeface="Barlow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4779"/>
            <a:ext cx="6372750" cy="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CEA1F5-D456-4A7C-B11E-6D989297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50" y="107981"/>
            <a:ext cx="5012795" cy="3012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6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3797575" y="0"/>
            <a:ext cx="5346600" cy="5143500"/>
          </a:xfrm>
          <a:prstGeom prst="rect">
            <a:avLst/>
          </a:prstGeom>
          <a:solidFill>
            <a:srgbClr val="367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270150" y="45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Estrutura e Transparência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325950" y="1229150"/>
            <a:ext cx="4446790" cy="2834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Processos integralmente digitais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Comunicação rápida e efetiva com uso de plataformas digitais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  <a:latin typeface="+mj-lt"/>
                <a:ea typeface="Barlow"/>
                <a:cs typeface="Barlow"/>
                <a:sym typeface="Barlow"/>
              </a:rPr>
              <a:t>Forma ágil de resolução de problemas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lt1"/>
              </a:solidFill>
              <a:latin typeface="+mj-lt"/>
              <a:ea typeface="Barlow"/>
              <a:cs typeface="Barlow"/>
              <a:sym typeface="Barlow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r="22420"/>
          <a:stretch/>
        </p:blipFill>
        <p:spPr>
          <a:xfrm>
            <a:off x="0" y="0"/>
            <a:ext cx="39902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2195"/>
            <a:ext cx="726335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266321" y="345214"/>
            <a:ext cx="553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720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Parceiros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06A6C1-0FC9-4E93-8821-4F6F02C49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7" t="9860" r="30552" b="14809"/>
          <a:stretch/>
        </p:blipFill>
        <p:spPr bwMode="auto">
          <a:xfrm>
            <a:off x="594255" y="1246823"/>
            <a:ext cx="1062777" cy="12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90030BF-6E7A-4D72-8B6E-E6A60F394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23888" r="23125" b="6849"/>
          <a:stretch/>
        </p:blipFill>
        <p:spPr bwMode="auto">
          <a:xfrm>
            <a:off x="1862528" y="1214091"/>
            <a:ext cx="994025" cy="12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FE04E32-09E3-4178-A6A1-AF9212371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25820" r="16561" b="25291"/>
          <a:stretch/>
        </p:blipFill>
        <p:spPr bwMode="auto">
          <a:xfrm>
            <a:off x="4486894" y="1173850"/>
            <a:ext cx="1209429" cy="89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0F583C9-B38F-4345-97E0-C727FCE3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29" y="2495051"/>
            <a:ext cx="2165630" cy="9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9B24A539-11A6-4F84-B570-48307FC69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10151" r="9374" b="8000"/>
          <a:stretch/>
        </p:blipFill>
        <p:spPr bwMode="auto">
          <a:xfrm>
            <a:off x="4365871" y="2401054"/>
            <a:ext cx="1243514" cy="12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Desenho com traços pretos em fundo branco e letras pretas&#10;&#10;Descrição gerada automaticamente com confiança média">
            <a:extLst>
              <a:ext uri="{FF2B5EF4-FFF2-40B4-BE49-F238E27FC236}">
                <a16:creationId xmlns:a16="http://schemas.microsoft.com/office/drawing/2014/main" id="{F3343A0D-50C3-4070-BFA1-73E88549E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18" y="4114673"/>
            <a:ext cx="3188606" cy="807876"/>
          </a:xfrm>
          <a:prstGeom prst="rect">
            <a:avLst/>
          </a:prstGeom>
        </p:spPr>
      </p:pic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82E1944F-06E5-40FE-BFE3-C262D269E9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3964912"/>
            <a:ext cx="1028827" cy="1028827"/>
          </a:xfrm>
          <a:prstGeom prst="rect">
            <a:avLst/>
          </a:prstGeom>
        </p:spPr>
      </p:pic>
      <p:pic>
        <p:nvPicPr>
          <p:cNvPr id="15" name="Imagem 14" descr="Texto, Logotipo&#10;&#10;Descrição gerada automaticamente">
            <a:extLst>
              <a:ext uri="{FF2B5EF4-FFF2-40B4-BE49-F238E27FC236}">
                <a16:creationId xmlns:a16="http://schemas.microsoft.com/office/drawing/2014/main" id="{E6BA091F-44EF-4CA3-AACF-73592DEEFCE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1" b="21113"/>
          <a:stretch/>
        </p:blipFill>
        <p:spPr>
          <a:xfrm>
            <a:off x="5966262" y="1173850"/>
            <a:ext cx="1616059" cy="477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0267C8D9-A73B-47D9-8E2A-2AB7C7011D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23730" r="2988" b="6666"/>
          <a:stretch/>
        </p:blipFill>
        <p:spPr>
          <a:xfrm>
            <a:off x="960480" y="2945751"/>
            <a:ext cx="2063799" cy="664928"/>
          </a:xfrm>
          <a:prstGeom prst="rect">
            <a:avLst/>
          </a:prstGeom>
        </p:spPr>
      </p:pic>
      <p:pic>
        <p:nvPicPr>
          <p:cNvPr id="17" name="Imagem 16" descr="Logotipo, nome da empresa&#10;&#10;Descrição gerada automaticamente">
            <a:extLst>
              <a:ext uri="{FF2B5EF4-FFF2-40B4-BE49-F238E27FC236}">
                <a16:creationId xmlns:a16="http://schemas.microsoft.com/office/drawing/2014/main" id="{93FED4FE-FE08-491E-8311-2936F76766F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3" t="20943" r="30849" b="20642"/>
          <a:stretch/>
        </p:blipFill>
        <p:spPr>
          <a:xfrm>
            <a:off x="2945147" y="1260183"/>
            <a:ext cx="954805" cy="7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730800" y="44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Doações privadas</a:t>
            </a:r>
            <a:endParaRPr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730800" y="1266775"/>
            <a:ext cx="46626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Mais de R$ 4 milhões em parcerias com a Natura e o iFood</a:t>
            </a:r>
            <a:endParaRPr b="1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Os recursos serão</a:t>
            </a:r>
            <a:r>
              <a:rPr lang="en" b="1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 aplicados diretamente nas compras</a:t>
            </a:r>
            <a:r>
              <a:rPr lang="en" dirty="0">
                <a:solidFill>
                  <a:schemeClr val="dk1"/>
                </a:solidFill>
                <a:latin typeface="+mj-lt"/>
                <a:ea typeface="Barlow"/>
                <a:cs typeface="Barlow"/>
                <a:sym typeface="Barlow"/>
              </a:rPr>
              <a:t>, refletindo em descontos na aquisição dos consorciados</a:t>
            </a:r>
            <a:endParaRPr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+mj-lt"/>
              <a:ea typeface="Barlow"/>
              <a:cs typeface="Barlow"/>
              <a:sym typeface="Barlow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4" y="947349"/>
            <a:ext cx="8372475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69C37C8-49B4-4EFF-87EE-A36E07BBE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252" y="1379522"/>
            <a:ext cx="3019262" cy="30647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54600" y="36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Licitação de material </a:t>
            </a:r>
            <a:endParaRPr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7F7C"/>
                </a:solidFill>
                <a:latin typeface="Arial Black" panose="020B0A04020102020204" pitchFamily="34" charset="0"/>
                <a:ea typeface="Barlow Black"/>
                <a:cs typeface="Barlow Black"/>
                <a:sym typeface="Barlow Black"/>
              </a:rPr>
              <a:t>INSUMOS MÉDICO-HOSPITALARES</a:t>
            </a:r>
            <a:endParaRPr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67F7C"/>
              </a:solidFill>
              <a:latin typeface="Arial Black" panose="020B0A04020102020204" pitchFamily="34" charset="0"/>
              <a:ea typeface="Barlow Black"/>
              <a:cs typeface="Barlow Black"/>
              <a:sym typeface="Barlow Black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50" y="1281975"/>
            <a:ext cx="6372750" cy="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45" y="593252"/>
            <a:ext cx="1535275" cy="15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1;p3">
            <a:extLst>
              <a:ext uri="{FF2B5EF4-FFF2-40B4-BE49-F238E27FC236}">
                <a16:creationId xmlns:a16="http://schemas.microsoft.com/office/drawing/2014/main" id="{7650B627-163B-4A84-83FC-2473D6C667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4015" y="1382824"/>
            <a:ext cx="608695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Verdana"/>
              </a:rPr>
              <a:t>1º edital de material médico-hospitalar:</a:t>
            </a:r>
          </a:p>
          <a:p>
            <a:pPr marL="914400" lvl="2" indent="-342900" algn="just">
              <a:lnSpc>
                <a:spcPct val="100000"/>
              </a:lnSpc>
              <a:buSzPts val="1800"/>
              <a:buFont typeface="Noto Sans Symbols"/>
              <a:buChar char="▪"/>
            </a:pPr>
            <a:r>
              <a:rPr lang="pt-BR" sz="1800" b="1" dirty="0">
                <a:solidFill>
                  <a:schemeClr val="tx1"/>
                </a:solidFill>
                <a:latin typeface="+mj-lt"/>
                <a:ea typeface="Verdana"/>
                <a:sym typeface="Verdana"/>
              </a:rPr>
              <a:t>Economia de 40% do preço de referência</a:t>
            </a:r>
          </a:p>
          <a:p>
            <a:pPr marL="914400" lvl="2" indent="-342900" algn="just">
              <a:lnSpc>
                <a:spcPct val="100000"/>
              </a:lnSpc>
              <a:buSzPts val="1800"/>
              <a:buFont typeface="Noto Sans Symbols"/>
              <a:buChar char="▪"/>
            </a:pPr>
            <a:r>
              <a:rPr lang="pt-BR" sz="1800" b="1" dirty="0">
                <a:solidFill>
                  <a:schemeClr val="tx1"/>
                </a:solidFill>
                <a:latin typeface="+mj-lt"/>
                <a:ea typeface="Verdana"/>
                <a:sym typeface="Verdana"/>
              </a:rPr>
              <a:t>Economia de mais de R$ 60 milhões</a:t>
            </a:r>
          </a:p>
          <a:p>
            <a:pPr lvl="0" algn="just">
              <a:lnSpc>
                <a:spcPct val="100000"/>
              </a:lnSpc>
              <a:buFont typeface="Noto Sans Symbols"/>
              <a:buChar char="▪"/>
            </a:pPr>
            <a:endParaRPr lang="pt-BR" dirty="0">
              <a:solidFill>
                <a:schemeClr val="tx1"/>
              </a:solidFill>
              <a:latin typeface="+mj-lt"/>
              <a:ea typeface="Verdana"/>
              <a:sym typeface="Verdana"/>
            </a:endParaRPr>
          </a:p>
          <a:p>
            <a:pPr lvl="0" algn="just">
              <a:lnSpc>
                <a:spcPct val="100000"/>
              </a:lnSpc>
              <a:buFont typeface="Noto Sans Symbols"/>
              <a:buChar char="▪"/>
            </a:pP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Verdana"/>
              </a:rPr>
              <a:t>27 municípios registraram programação no valor de </a:t>
            </a:r>
            <a:r>
              <a:rPr lang="pt-BR" b="1" dirty="0">
                <a:solidFill>
                  <a:schemeClr val="tx1"/>
                </a:solidFill>
                <a:latin typeface="+mj-lt"/>
                <a:ea typeface="Verdana"/>
                <a:sym typeface="Verdana"/>
              </a:rPr>
              <a:t>R$ 27,1 milhões </a:t>
            </a: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Verdana"/>
              </a:rPr>
              <a:t>e 21 municípios já realizaram pedidos, totalizando R$ 3,2 milhões</a:t>
            </a:r>
          </a:p>
          <a:p>
            <a:pPr lvl="0" algn="just">
              <a:lnSpc>
                <a:spcPct val="100000"/>
              </a:lnSpc>
              <a:buFont typeface="Noto Sans Symbols"/>
              <a:buChar char="▪"/>
            </a:pPr>
            <a:endParaRPr lang="pt-BR" dirty="0">
              <a:solidFill>
                <a:schemeClr val="tx1"/>
              </a:solidFill>
              <a:latin typeface="+mj-lt"/>
              <a:ea typeface="Verdana"/>
              <a:sym typeface="Verdana"/>
            </a:endParaRPr>
          </a:p>
          <a:p>
            <a:pPr lvl="0" algn="just">
              <a:lnSpc>
                <a:spcPct val="100000"/>
              </a:lnSpc>
              <a:buFont typeface="Noto Sans Symbols"/>
              <a:buChar char="▪"/>
            </a:pPr>
            <a:r>
              <a:rPr lang="pt-BR" b="1" dirty="0">
                <a:solidFill>
                  <a:schemeClr val="tx1"/>
                </a:solidFill>
                <a:latin typeface="+mj-lt"/>
                <a:ea typeface="Verdana"/>
                <a:sym typeface="Verdana"/>
              </a:rPr>
              <a:t>18 entregas realizadas em 8 municípios</a:t>
            </a:r>
            <a:r>
              <a:rPr lang="pt-BR" dirty="0">
                <a:solidFill>
                  <a:schemeClr val="tx1"/>
                </a:solidFill>
                <a:latin typeface="+mj-lt"/>
                <a:ea typeface="Verdana"/>
                <a:sym typeface="Verdana"/>
              </a:rPr>
              <a:t>, no valor total de R$ 72,2 mil</a:t>
            </a:r>
            <a:endParaRPr dirty="0">
              <a:solidFill>
                <a:schemeClr val="tx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427</Words>
  <Application>Microsoft Office PowerPoint</Application>
  <PresentationFormat>Apresentação na tela (16:9)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Noto Sans Symbols</vt:lpstr>
      <vt:lpstr>Simple Light</vt:lpstr>
      <vt:lpstr>Apresentação do PowerPoint</vt:lpstr>
      <vt:lpstr>Mobilização inédita </vt:lpstr>
      <vt:lpstr>Dimensão nacional</vt:lpstr>
      <vt:lpstr>Inovação na gestão de saúde </vt:lpstr>
      <vt:lpstr>Governança  comprometida </vt:lpstr>
      <vt:lpstr>Estrutura e Transparência</vt:lpstr>
      <vt:lpstr>Parceiros</vt:lpstr>
      <vt:lpstr>Doações privadas </vt:lpstr>
      <vt:lpstr>Licitação de material  INSUMOS MÉDICO-HOSPITALARES </vt:lpstr>
      <vt:lpstr>Próximos editais</vt:lpstr>
      <vt:lpstr>Balanço da gestão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Marcelo Cabral Schwarzberg Milanello</cp:lastModifiedBy>
  <cp:revision>12</cp:revision>
  <dcterms:modified xsi:type="dcterms:W3CDTF">2022-03-23T21:15:17Z</dcterms:modified>
</cp:coreProperties>
</file>