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73" r:id="rId5"/>
    <p:sldId id="274" r:id="rId6"/>
    <p:sldId id="260" r:id="rId7"/>
    <p:sldId id="271" r:id="rId8"/>
    <p:sldId id="265" r:id="rId9"/>
    <p:sldId id="261" r:id="rId10"/>
    <p:sldId id="263" r:id="rId11"/>
    <p:sldId id="259" r:id="rId12"/>
    <p:sldId id="269" r:id="rId13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fbfd538851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fbfd538851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29f26ae54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029f26ae54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029f26ae54_1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029f26ae54_1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29f26ae54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29f26ae54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fbfd53885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fbfd53885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29f26ae54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29f26ae54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1411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29f26ae54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29f26ae54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5010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29f26ae54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029f26ae54_1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029f26ae54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029f26ae54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93720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fbfd538851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fbfd538851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fbfd53885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fbfd538851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g"/><Relationship Id="rId3" Type="http://schemas.openxmlformats.org/officeDocument/2006/relationships/image" Target="../media/image3.png"/><Relationship Id="rId7" Type="http://schemas.openxmlformats.org/officeDocument/2006/relationships/image" Target="../media/image13.jpeg"/><Relationship Id="rId12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756575"/>
            <a:ext cx="9829798" cy="688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69;p26">
            <a:extLst>
              <a:ext uri="{FF2B5EF4-FFF2-40B4-BE49-F238E27FC236}">
                <a16:creationId xmlns:a16="http://schemas.microsoft.com/office/drawing/2014/main" id="{1DD094F9-73F1-4DF5-907C-387CFAA6A64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00239" y="1593476"/>
            <a:ext cx="5801235" cy="15469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D64B572-248E-4CF5-9761-47D562C159DC}"/>
              </a:ext>
            </a:extLst>
          </p:cNvPr>
          <p:cNvSpPr txBox="1"/>
          <p:nvPr/>
        </p:nvSpPr>
        <p:spPr>
          <a:xfrm>
            <a:off x="2928861" y="3111091"/>
            <a:ext cx="4914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2000" b="1" dirty="0">
                <a:solidFill>
                  <a:schemeClr val="bg1"/>
                </a:solidFill>
                <a:latin typeface="+mj-lt"/>
                <a:ea typeface="Barlow Black"/>
                <a:cs typeface="Barlow Black"/>
                <a:sym typeface="Barlow Black"/>
              </a:rPr>
              <a:t>82a Reunião Geral da FNP</a:t>
            </a:r>
          </a:p>
          <a:p>
            <a:r>
              <a:rPr lang="en" sz="2000" b="1" dirty="0">
                <a:solidFill>
                  <a:schemeClr val="bg1"/>
                </a:solidFill>
                <a:latin typeface="+mj-lt"/>
                <a:ea typeface="Barlow Black"/>
                <a:cs typeface="Barlow Black"/>
                <a:sym typeface="Barlow Black"/>
              </a:rPr>
              <a:t>Curitiba/PR</a:t>
            </a:r>
          </a:p>
          <a:p>
            <a:r>
              <a:rPr lang="en" sz="2000" b="1" dirty="0">
                <a:solidFill>
                  <a:schemeClr val="bg1"/>
                </a:solidFill>
                <a:latin typeface="+mj-lt"/>
                <a:ea typeface="Barlow Black"/>
                <a:cs typeface="Barlow Black"/>
                <a:sym typeface="Barlow Black"/>
              </a:rPr>
              <a:t>24 de março de 2022 </a:t>
            </a:r>
            <a:endParaRPr lang="pt-BR" sz="2000" b="1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1F3BF361-0DBB-4C22-B58D-F39E9F36DC45}"/>
              </a:ext>
            </a:extLst>
          </p:cNvPr>
          <p:cNvCxnSpPr/>
          <p:nvPr/>
        </p:nvCxnSpPr>
        <p:spPr>
          <a:xfrm>
            <a:off x="2649071" y="3045760"/>
            <a:ext cx="458544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2675" y="1056817"/>
            <a:ext cx="7411054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0"/>
          <p:cNvSpPr txBox="1">
            <a:spLocks noGrp="1"/>
          </p:cNvSpPr>
          <p:nvPr>
            <p:ph type="title"/>
          </p:nvPr>
        </p:nvSpPr>
        <p:spPr>
          <a:xfrm>
            <a:off x="1706836" y="513418"/>
            <a:ext cx="6372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Próximos editais</a:t>
            </a:r>
            <a:endParaRPr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</p:txBody>
      </p:sp>
      <p:pic>
        <p:nvPicPr>
          <p:cNvPr id="121" name="Google Shape;121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1311" y="342718"/>
            <a:ext cx="1425525" cy="14255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71;p3">
            <a:extLst>
              <a:ext uri="{FF2B5EF4-FFF2-40B4-BE49-F238E27FC236}">
                <a16:creationId xmlns:a16="http://schemas.microsoft.com/office/drawing/2014/main" id="{42B70E05-E737-42B2-BC20-7BC8F26816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777893" y="1213682"/>
            <a:ext cx="6372901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Novo edital de material médico-hospitalar a ser publicado nos primeiros dias de abril</a:t>
            </a: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endParaRPr lang="pt-BR" dirty="0">
              <a:solidFill>
                <a:schemeClr val="tx1"/>
              </a:solidFill>
              <a:latin typeface="+mj-lt"/>
              <a:ea typeface="Verdana"/>
              <a:cs typeface="Verdana"/>
              <a:sym typeface="Verdana"/>
            </a:endParaRP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Termo de Referência de medicamentos com 23 itens pronto para produção do edital (captação de demanda encerrada em 21/03) a ser publicado no fim de abril</a:t>
            </a: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endParaRPr lang="pt-BR" dirty="0">
              <a:solidFill>
                <a:schemeClr val="tx1"/>
              </a:solidFill>
              <a:latin typeface="+mj-lt"/>
              <a:ea typeface="Verdana"/>
              <a:cs typeface="Verdana"/>
              <a:sym typeface="Verdana"/>
            </a:endParaRP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Termo de Referência de equipamentos (refrigeradores) em elaboração técnica para publicação de edital em maio</a:t>
            </a: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endParaRPr lang="pt-BR" dirty="0">
              <a:solidFill>
                <a:schemeClr val="tx1"/>
              </a:solidFill>
              <a:latin typeface="+mj-lt"/>
              <a:ea typeface="Verdana"/>
              <a:cs typeface="Verdana"/>
              <a:sym typeface="Verdana"/>
            </a:endParaRP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cs typeface="Verdana"/>
                <a:sym typeface="Verdana"/>
              </a:rPr>
              <a:t>Em tratativas para execução do piloto de telemedicina com recursos privados pelo Hospital Albert Einstein</a:t>
            </a:r>
          </a:p>
          <a:p>
            <a:pPr marL="45720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oto Sans Symbols"/>
              <a:buNone/>
            </a:pPr>
            <a:endParaRPr dirty="0">
              <a:solidFill>
                <a:schemeClr val="tx1"/>
              </a:solidFill>
              <a:latin typeface="+mj-lt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>
            <a:spLocks noGrp="1"/>
          </p:cNvSpPr>
          <p:nvPr>
            <p:ph type="body" idx="1"/>
          </p:nvPr>
        </p:nvSpPr>
        <p:spPr>
          <a:xfrm>
            <a:off x="696203" y="1215976"/>
            <a:ext cx="4245168" cy="33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0">
              <a:lnSpc>
                <a:spcPct val="100000"/>
              </a:lnSpc>
              <a:buNone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sym typeface="Barlow"/>
              </a:rPr>
              <a:t>Balanço com todas as informações executivas, administrativas e financeiras da gestão de mar/21 a mar/22</a:t>
            </a:r>
          </a:p>
          <a:p>
            <a:pPr marL="0" lvl="0" indent="0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endParaRPr lang="pt-BR" b="1" dirty="0">
              <a:solidFill>
                <a:schemeClr val="dk1"/>
              </a:solidFill>
              <a:highlight>
                <a:srgbClr val="FFFFFF"/>
              </a:highlight>
              <a:latin typeface="+mj-lt"/>
              <a:ea typeface="Barlow"/>
              <a:cs typeface="Barlow"/>
              <a:sym typeface="Barlow"/>
            </a:endParaRPr>
          </a:p>
          <a:p>
            <a:pPr marL="114300" indent="0">
              <a:lnSpc>
                <a:spcPct val="100000"/>
              </a:lnSpc>
              <a:buNone/>
            </a:pPr>
            <a:r>
              <a:rPr lang="pt-BR" b="1" dirty="0">
                <a:solidFill>
                  <a:schemeClr val="tx1"/>
                </a:solidFill>
                <a:latin typeface="+mj-lt"/>
                <a:ea typeface="Verdana"/>
                <a:sym typeface="Barlow"/>
              </a:rPr>
              <a:t>Disponível na área de Transparência do site do Conectar</a:t>
            </a:r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9744" y="851073"/>
            <a:ext cx="6372750" cy="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750411" y="310275"/>
            <a:ext cx="553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720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Balanço da gestão</a:t>
            </a:r>
            <a:endParaRPr sz="2720"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59161DF-A672-4731-A650-5A3EB84F8E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130" r="30238"/>
          <a:stretch/>
        </p:blipFill>
        <p:spPr>
          <a:xfrm>
            <a:off x="5565392" y="578319"/>
            <a:ext cx="2467535" cy="35021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E7E7715-EA61-4452-926F-470CCBCD30B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0130" r="30238"/>
          <a:stretch/>
        </p:blipFill>
        <p:spPr>
          <a:xfrm>
            <a:off x="6528124" y="94130"/>
            <a:ext cx="2467535" cy="35021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911A3DA-7FC9-496F-A50E-45361894497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130" r="30238"/>
          <a:stretch/>
        </p:blipFill>
        <p:spPr>
          <a:xfrm>
            <a:off x="5906888" y="1137117"/>
            <a:ext cx="2467535" cy="35021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76BFD8C-A282-41CE-8935-F0BFDBF87FA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0130" r="30238"/>
          <a:stretch/>
        </p:blipFill>
        <p:spPr>
          <a:xfrm>
            <a:off x="6612859" y="1465825"/>
            <a:ext cx="2467535" cy="35021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146CBD7-83FD-4386-92DD-69445763A051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0130" r="30238"/>
          <a:stretch/>
        </p:blipFill>
        <p:spPr>
          <a:xfrm>
            <a:off x="5026106" y="779978"/>
            <a:ext cx="2467535" cy="35021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/>
          <p:nvPr/>
        </p:nvSpPr>
        <p:spPr>
          <a:xfrm>
            <a:off x="-419100" y="-209550"/>
            <a:ext cx="9810900" cy="5600700"/>
          </a:xfrm>
          <a:prstGeom prst="rect">
            <a:avLst/>
          </a:prstGeom>
          <a:solidFill>
            <a:srgbClr val="367F7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9" name="Google Shape;16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3005" y="3584225"/>
            <a:ext cx="257175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10812" y="2783825"/>
            <a:ext cx="2971802" cy="210114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6"/>
          <p:cNvSpPr txBox="1">
            <a:spLocks noGrp="1"/>
          </p:cNvSpPr>
          <p:nvPr>
            <p:ph type="body" idx="1"/>
          </p:nvPr>
        </p:nvSpPr>
        <p:spPr>
          <a:xfrm>
            <a:off x="1123300" y="1033350"/>
            <a:ext cx="6259500" cy="33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50" b="1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OBRIGADO!</a:t>
            </a:r>
            <a:endParaRPr sz="3650" b="1"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50"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1750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consorcioconectar.org</a:t>
            </a:r>
            <a:endParaRPr sz="1750"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750"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56550" y="51345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200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Mobilização inédita</a:t>
            </a:r>
            <a:endParaRPr sz="2200"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sz="2200"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771525" y="1247725"/>
            <a:ext cx="4244228" cy="3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Missão que a vacina contra à Covid-19 chegasse a todos impulsionou a mobilização liderada pela FNP por uma </a:t>
            </a:r>
            <a:r>
              <a:rPr lang="en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representação executiva nacional na saúde</a:t>
            </a:r>
            <a:endParaRPr b="1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Em março de 2021 é criada a autarquia pública, representando anseio antigo e o esforço coordenado de Prefeitas e Prefeitos</a:t>
            </a:r>
            <a:endParaRPr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582" y="989429"/>
            <a:ext cx="6372750" cy="2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87;p16">
            <a:extLst>
              <a:ext uri="{FF2B5EF4-FFF2-40B4-BE49-F238E27FC236}">
                <a16:creationId xmlns:a16="http://schemas.microsoft.com/office/drawing/2014/main" id="{B5F82AE2-BFFF-4F7A-A905-D6FF2E69EA1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79" r="1068" b="-180"/>
          <a:stretch/>
        </p:blipFill>
        <p:spPr>
          <a:xfrm>
            <a:off x="5190750" y="9014"/>
            <a:ext cx="39864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82661" y="198021"/>
            <a:ext cx="3191100" cy="26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Dimensão nacional</a:t>
            </a:r>
            <a:endParaRPr sz="2200" dirty="0">
              <a:solidFill>
                <a:srgbClr val="367F7C"/>
              </a:solidFill>
              <a:latin typeface="Arial Black" panose="020B0A04020102020204" pitchFamily="34" charset="0"/>
              <a:ea typeface="Barlow"/>
              <a:cs typeface="Barlow"/>
              <a:sym typeface="Barlow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3">
            <a:alphaModFix/>
          </a:blip>
          <a:srcRect t="17566" r="29927" b="14765"/>
          <a:stretch/>
        </p:blipFill>
        <p:spPr>
          <a:xfrm>
            <a:off x="3868765" y="4676"/>
            <a:ext cx="5342474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>
            <a:spLocks noGrp="1"/>
          </p:cNvSpPr>
          <p:nvPr>
            <p:ph type="body" idx="1"/>
          </p:nvPr>
        </p:nvSpPr>
        <p:spPr>
          <a:xfrm>
            <a:off x="382661" y="4101131"/>
            <a:ext cx="2397300" cy="12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7500" lnSpcReduction="2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Região Sudeste – </a:t>
            </a:r>
            <a:r>
              <a:rPr lang="en" sz="2550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891 </a:t>
            </a:r>
            <a:r>
              <a:rPr lang="en" sz="25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cidades</a:t>
            </a:r>
            <a:endParaRPr sz="2550" b="1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Região Nordeste – </a:t>
            </a:r>
            <a:r>
              <a:rPr lang="en" sz="2550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599 </a:t>
            </a:r>
            <a:r>
              <a:rPr lang="en" sz="25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cidades</a:t>
            </a:r>
            <a:endParaRPr sz="2550" b="1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Região Sul – </a:t>
            </a:r>
            <a:r>
              <a:rPr lang="en" sz="2550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357 </a:t>
            </a:r>
            <a:r>
              <a:rPr lang="en" sz="25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cidades</a:t>
            </a:r>
            <a:endParaRPr sz="2500" dirty="0">
              <a:latin typeface="+mj-lt"/>
              <a:ea typeface="Barlow"/>
              <a:cs typeface="Barlow"/>
              <a:sym typeface="Barlow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1975" y="-64812"/>
            <a:ext cx="4025825" cy="40258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7529779" y="2748960"/>
            <a:ext cx="3000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Região Sudeste</a:t>
            </a:r>
            <a:endParaRPr sz="1550" b="1"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44%</a:t>
            </a:r>
            <a:endParaRPr sz="400" b="1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4411050" y="406963"/>
            <a:ext cx="3000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Região Norte</a:t>
            </a:r>
            <a:br>
              <a:rPr lang="en" sz="1550" b="1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</a:br>
            <a:r>
              <a:rPr lang="en" sz="1550" b="1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4%</a:t>
            </a:r>
            <a:endParaRPr sz="400" b="1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7453579" y="95439"/>
            <a:ext cx="3000000" cy="66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Região Nordeste</a:t>
            </a:r>
            <a:endParaRPr sz="1550" b="1"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30%</a:t>
            </a:r>
            <a:endParaRPr sz="400" b="1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6533875" y="3509350"/>
            <a:ext cx="3000000" cy="542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Região Sul   18%</a:t>
            </a:r>
            <a:endParaRPr sz="400" b="1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5072261" y="1821475"/>
            <a:ext cx="1562700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 b="1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Região Centro Oeste   4%</a:t>
            </a:r>
            <a:endParaRPr sz="400" b="1" dirty="0">
              <a:solidFill>
                <a:schemeClr val="lt1"/>
              </a:solidFill>
              <a:latin typeface="+mj-lt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382661" y="1216519"/>
            <a:ext cx="3764700" cy="2705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O Conectar se consolida como o maior consórcio público de saúde do país.</a:t>
            </a:r>
            <a:endParaRPr sz="1800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2 mil cidades </a:t>
            </a:r>
            <a:endParaRPr sz="1800" b="1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150 milhões de brasileiros</a:t>
            </a:r>
            <a:endParaRPr sz="1800" b="1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65% do território nacional</a:t>
            </a:r>
            <a:endParaRPr sz="1800" dirty="0">
              <a:latin typeface="+mj-lt"/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2855325" y="3947906"/>
            <a:ext cx="2438100" cy="10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" sz="11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</a:br>
            <a:r>
              <a:rPr lang="en" sz="11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Região Centro-Oeste – </a:t>
            </a:r>
            <a:r>
              <a:rPr lang="en" sz="1150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85 </a:t>
            </a:r>
            <a:r>
              <a:rPr lang="en" sz="11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cidades</a:t>
            </a:r>
            <a:endParaRPr sz="1150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Região Norte – </a:t>
            </a:r>
            <a:r>
              <a:rPr lang="en" sz="1150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75</a:t>
            </a:r>
            <a:r>
              <a:rPr lang="en" sz="1150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cidades</a:t>
            </a:r>
            <a:endParaRPr sz="1150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" dirty="0">
              <a:latin typeface="+mj-lt"/>
            </a:endParaRPr>
          </a:p>
        </p:txBody>
      </p:sp>
      <p:cxnSp>
        <p:nvCxnSpPr>
          <p:cNvPr id="79" name="Google Shape;79;p15"/>
          <p:cNvCxnSpPr/>
          <p:nvPr/>
        </p:nvCxnSpPr>
        <p:spPr>
          <a:xfrm>
            <a:off x="2722625" y="4213206"/>
            <a:ext cx="0" cy="68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28238" y="513459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Inovação na gestão de saúde</a:t>
            </a:r>
            <a:endParaRPr sz="2200"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sz="2200"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771525" y="1247725"/>
            <a:ext cx="4244228" cy="3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Com os avanços da imunização, a entidade amplia olhares e busca </a:t>
            </a:r>
            <a:r>
              <a:rPr lang="en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novas soluções</a:t>
            </a:r>
            <a:r>
              <a:rPr lang="en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</a:t>
            </a:r>
            <a:r>
              <a:rPr lang="en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para os desafios na gestão da saúde pública</a:t>
            </a: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b="1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Queremos apoiar as cidades para resolver com </a:t>
            </a:r>
            <a:r>
              <a:rPr lang="en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mais eficiência os processos atuais e superar os desafios com mais inovação</a:t>
            </a: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" b="1" dirty="0">
              <a:solidFill>
                <a:schemeClr val="dk1"/>
              </a:solidFill>
              <a:highlight>
                <a:srgbClr val="FFFFFF"/>
              </a:highlight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chemeClr val="dk1"/>
              </a:solidFill>
              <a:highlight>
                <a:srgbClr val="FFFFFF"/>
              </a:highlight>
              <a:latin typeface="+mj-lt"/>
              <a:ea typeface="Barlow"/>
              <a:cs typeface="Barlow"/>
              <a:sym typeface="Barlow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582" y="989429"/>
            <a:ext cx="6372750" cy="2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63;p14">
            <a:extLst>
              <a:ext uri="{FF2B5EF4-FFF2-40B4-BE49-F238E27FC236}">
                <a16:creationId xmlns:a16="http://schemas.microsoft.com/office/drawing/2014/main" id="{DA0FCAD0-7A4B-433B-816B-38996525340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6310" r="29682"/>
          <a:stretch/>
        </p:blipFill>
        <p:spPr>
          <a:xfrm>
            <a:off x="5282850" y="0"/>
            <a:ext cx="3842525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5635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609952" y="148049"/>
            <a:ext cx="271819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Governança </a:t>
            </a:r>
            <a:br>
              <a:rPr lang="pt-BR" sz="2400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</a:br>
            <a:r>
              <a:rPr lang="pt-BR" sz="2400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comprometida</a:t>
            </a:r>
            <a:endParaRPr sz="2400"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endParaRPr sz="2400"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609952" y="1215451"/>
            <a:ext cx="4244228" cy="378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sym typeface="Barlow"/>
              </a:rPr>
              <a:t>Diretoria Executiva</a:t>
            </a: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endParaRPr lang="pt-BR" dirty="0">
              <a:solidFill>
                <a:schemeClr val="tx1"/>
              </a:solidFill>
              <a:latin typeface="+mj-lt"/>
              <a:ea typeface="Verdana"/>
              <a:sym typeface="Barlow"/>
            </a:endParaRP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sym typeface="Barlow"/>
              </a:rPr>
              <a:t>Conselho Fiscal</a:t>
            </a: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endParaRPr lang="pt-BR" dirty="0">
              <a:solidFill>
                <a:schemeClr val="tx1"/>
              </a:solidFill>
              <a:latin typeface="+mj-lt"/>
              <a:ea typeface="Verdana"/>
              <a:sym typeface="Barlow"/>
            </a:endParaRP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sym typeface="Barlow"/>
              </a:rPr>
              <a:t>Conselho de Prefeitos</a:t>
            </a: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endParaRPr lang="pt-BR" dirty="0">
              <a:solidFill>
                <a:schemeClr val="tx1"/>
              </a:solidFill>
              <a:latin typeface="+mj-lt"/>
              <a:ea typeface="Verdana"/>
              <a:sym typeface="Barlow"/>
            </a:endParaRP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sym typeface="Barlow"/>
              </a:rPr>
              <a:t>Conselho Científico</a:t>
            </a: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endParaRPr lang="pt-BR" dirty="0">
              <a:solidFill>
                <a:schemeClr val="tx1"/>
              </a:solidFill>
              <a:latin typeface="+mj-lt"/>
              <a:ea typeface="Verdana"/>
              <a:sym typeface="Barlow"/>
            </a:endParaRPr>
          </a:p>
          <a:p>
            <a:pPr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sym typeface="Barlow"/>
              </a:rPr>
              <a:t>Comitês e Câmaras Técnicas</a:t>
            </a:r>
            <a:endParaRPr dirty="0">
              <a:solidFill>
                <a:schemeClr val="tx1"/>
              </a:solidFill>
              <a:latin typeface="+mj-lt"/>
              <a:ea typeface="Verdana"/>
              <a:sym typeface="Barlow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74779"/>
            <a:ext cx="6372750" cy="2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BCEA1F5-D456-4A7C-B11E-6D9892970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350" y="107981"/>
            <a:ext cx="5012795" cy="30121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868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7"/>
          <p:cNvSpPr/>
          <p:nvPr/>
        </p:nvSpPr>
        <p:spPr>
          <a:xfrm>
            <a:off x="3797575" y="0"/>
            <a:ext cx="5346600" cy="5143500"/>
          </a:xfrm>
          <a:prstGeom prst="rect">
            <a:avLst/>
          </a:prstGeom>
          <a:solidFill>
            <a:srgbClr val="367F7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4270150" y="4550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lt1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Estrutura e Transparência</a:t>
            </a:r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4325950" y="1229150"/>
            <a:ext cx="4446790" cy="28340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Processos integralmente digitais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Comunicação rápida e efetiva com uso de plataformas digitais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t-BR"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>
                <a:solidFill>
                  <a:schemeClr val="lt1"/>
                </a:solidFill>
                <a:latin typeface="+mj-lt"/>
                <a:ea typeface="Barlow"/>
                <a:cs typeface="Barlow"/>
                <a:sym typeface="Barlow"/>
              </a:rPr>
              <a:t>Forma ágil de resolução de problemas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endParaRPr dirty="0">
              <a:solidFill>
                <a:schemeClr val="lt1"/>
              </a:solidFill>
              <a:latin typeface="+mj-lt"/>
              <a:ea typeface="Barlow"/>
              <a:cs typeface="Barlow"/>
              <a:sym typeface="Barlow"/>
            </a:endParaRPr>
          </a:p>
        </p:txBody>
      </p:sp>
      <p:pic>
        <p:nvPicPr>
          <p:cNvPr id="97" name="Google Shape;97;p17"/>
          <p:cNvPicPr preferRelativeResize="0"/>
          <p:nvPr/>
        </p:nvPicPr>
        <p:blipFill rotWithShape="1">
          <a:blip r:embed="rId3">
            <a:alphaModFix/>
          </a:blip>
          <a:srcRect r="22420"/>
          <a:stretch/>
        </p:blipFill>
        <p:spPr>
          <a:xfrm>
            <a:off x="0" y="0"/>
            <a:ext cx="3990249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72195"/>
            <a:ext cx="7263350" cy="45719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266321" y="345214"/>
            <a:ext cx="553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720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Parceiros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106A6C1-0FC9-4E93-8821-4F6F02C49A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7" t="9860" r="30552" b="14809"/>
          <a:stretch/>
        </p:blipFill>
        <p:spPr bwMode="auto">
          <a:xfrm>
            <a:off x="594255" y="1246823"/>
            <a:ext cx="1062777" cy="1248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A90030BF-6E7A-4D72-8B6E-E6A60F394D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5" t="23888" r="23125" b="6849"/>
          <a:stretch/>
        </p:blipFill>
        <p:spPr bwMode="auto">
          <a:xfrm>
            <a:off x="1862528" y="1214091"/>
            <a:ext cx="994025" cy="128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3FE04E32-09E3-4178-A6A1-AF92123718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7" t="25820" r="16561" b="25291"/>
          <a:stretch/>
        </p:blipFill>
        <p:spPr bwMode="auto">
          <a:xfrm>
            <a:off x="4486894" y="1173850"/>
            <a:ext cx="1209429" cy="895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90F583C9-B38F-4345-97E0-C727FCE37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729" y="2495051"/>
            <a:ext cx="2165630" cy="99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9B24A539-11A6-4F84-B570-48307FC696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" t="10151" r="9374" b="8000"/>
          <a:stretch/>
        </p:blipFill>
        <p:spPr bwMode="auto">
          <a:xfrm>
            <a:off x="4365871" y="2401054"/>
            <a:ext cx="1243514" cy="122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 descr="Desenho com traços pretos em fundo branco e letras pretas&#10;&#10;Descrição gerada automaticamente com confiança média">
            <a:extLst>
              <a:ext uri="{FF2B5EF4-FFF2-40B4-BE49-F238E27FC236}">
                <a16:creationId xmlns:a16="http://schemas.microsoft.com/office/drawing/2014/main" id="{F3343A0D-50C3-4070-BFA1-73E88549E6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218" y="4114673"/>
            <a:ext cx="3188606" cy="807876"/>
          </a:xfrm>
          <a:prstGeom prst="rect">
            <a:avLst/>
          </a:prstGeom>
        </p:spPr>
      </p:pic>
      <p:pic>
        <p:nvPicPr>
          <p:cNvPr id="14" name="Imagem 13" descr="Uma imagem contendo Logotipo&#10;&#10;Descrição gerada automaticamente">
            <a:extLst>
              <a:ext uri="{FF2B5EF4-FFF2-40B4-BE49-F238E27FC236}">
                <a16:creationId xmlns:a16="http://schemas.microsoft.com/office/drawing/2014/main" id="{82E1944F-06E5-40FE-BFE3-C262D269E9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500" y="3964912"/>
            <a:ext cx="1028827" cy="1028827"/>
          </a:xfrm>
          <a:prstGeom prst="rect">
            <a:avLst/>
          </a:prstGeom>
        </p:spPr>
      </p:pic>
      <p:pic>
        <p:nvPicPr>
          <p:cNvPr id="15" name="Imagem 14" descr="Texto, Logotipo&#10;&#10;Descrição gerada automaticamente">
            <a:extLst>
              <a:ext uri="{FF2B5EF4-FFF2-40B4-BE49-F238E27FC236}">
                <a16:creationId xmlns:a16="http://schemas.microsoft.com/office/drawing/2014/main" id="{E6BA091F-44EF-4CA3-AACF-73592DEEFCE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61" b="21113"/>
          <a:stretch/>
        </p:blipFill>
        <p:spPr>
          <a:xfrm>
            <a:off x="5966262" y="1173850"/>
            <a:ext cx="1616059" cy="4777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Imagem 15" descr="Logotipo, nome da empresa&#10;&#10;Descrição gerada automaticamente">
            <a:extLst>
              <a:ext uri="{FF2B5EF4-FFF2-40B4-BE49-F238E27FC236}">
                <a16:creationId xmlns:a16="http://schemas.microsoft.com/office/drawing/2014/main" id="{0267C8D9-A73B-47D9-8E2A-2AB7C7011D2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" t="23730" r="2988" b="6666"/>
          <a:stretch/>
        </p:blipFill>
        <p:spPr>
          <a:xfrm>
            <a:off x="960480" y="2945751"/>
            <a:ext cx="2063799" cy="664928"/>
          </a:xfrm>
          <a:prstGeom prst="rect">
            <a:avLst/>
          </a:prstGeom>
        </p:spPr>
      </p:pic>
      <p:pic>
        <p:nvPicPr>
          <p:cNvPr id="17" name="Imagem 16" descr="Logotipo, nome da empresa&#10;&#10;Descrição gerada automaticamente">
            <a:extLst>
              <a:ext uri="{FF2B5EF4-FFF2-40B4-BE49-F238E27FC236}">
                <a16:creationId xmlns:a16="http://schemas.microsoft.com/office/drawing/2014/main" id="{93FED4FE-FE08-491E-8311-2936F76766F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3" t="20943" r="30849" b="20642"/>
          <a:stretch/>
        </p:blipFill>
        <p:spPr>
          <a:xfrm>
            <a:off x="2945147" y="1260183"/>
            <a:ext cx="954805" cy="712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65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>
            <a:spLocks noGrp="1"/>
          </p:cNvSpPr>
          <p:nvPr>
            <p:ph type="title"/>
          </p:nvPr>
        </p:nvSpPr>
        <p:spPr>
          <a:xfrm>
            <a:off x="730800" y="443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Doações privadas</a:t>
            </a:r>
            <a:endParaRPr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</p:txBody>
      </p:sp>
      <p:sp>
        <p:nvSpPr>
          <p:cNvPr id="135" name="Google Shape;135;p22"/>
          <p:cNvSpPr txBox="1">
            <a:spLocks noGrp="1"/>
          </p:cNvSpPr>
          <p:nvPr>
            <p:ph type="body" idx="1"/>
          </p:nvPr>
        </p:nvSpPr>
        <p:spPr>
          <a:xfrm>
            <a:off x="730800" y="1266775"/>
            <a:ext cx="4662600" cy="256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Mais de R$ 4 milhões em parcerias com a Natura e o iFood</a:t>
            </a:r>
            <a:endParaRPr b="1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Os recursos serão</a:t>
            </a:r>
            <a:r>
              <a:rPr lang="en" b="1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 aplicados diretamente nas compras</a:t>
            </a:r>
            <a:r>
              <a:rPr lang="en" dirty="0">
                <a:solidFill>
                  <a:schemeClr val="dk1"/>
                </a:solidFill>
                <a:latin typeface="+mj-lt"/>
                <a:ea typeface="Barlow"/>
                <a:cs typeface="Barlow"/>
                <a:sym typeface="Barlow"/>
              </a:rPr>
              <a:t>, refletindo em descontos na aquisição dos consorciados</a:t>
            </a:r>
            <a:endParaRPr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+mj-lt"/>
              <a:ea typeface="Barlow"/>
              <a:cs typeface="Barlow"/>
              <a:sym typeface="Barlow"/>
            </a:endParaRPr>
          </a:p>
        </p:txBody>
      </p:sp>
      <p:pic>
        <p:nvPicPr>
          <p:cNvPr id="136" name="Google Shape;13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1524" y="947349"/>
            <a:ext cx="8372475" cy="45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69C37C8-49B4-4EFF-87EE-A36E07BBEA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1252" y="1379522"/>
            <a:ext cx="3019262" cy="306473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654600" y="367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Licitação de material </a:t>
            </a:r>
            <a:endParaRPr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367F7C"/>
                </a:solidFill>
                <a:latin typeface="Arial Black" panose="020B0A04020102020204" pitchFamily="34" charset="0"/>
                <a:ea typeface="Barlow Black"/>
                <a:cs typeface="Barlow Black"/>
                <a:sym typeface="Barlow Black"/>
              </a:rPr>
              <a:t>INSUMOS MÉDICO-HOSPITALARES</a:t>
            </a:r>
            <a:endParaRPr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367F7C"/>
              </a:solidFill>
              <a:latin typeface="Arial Black" panose="020B0A04020102020204" pitchFamily="34" charset="0"/>
              <a:ea typeface="Barlow Black"/>
              <a:cs typeface="Barlow Black"/>
              <a:sym typeface="Barlow Black"/>
            </a:endParaRPr>
          </a:p>
        </p:txBody>
      </p:sp>
      <p:pic>
        <p:nvPicPr>
          <p:cNvPr id="104" name="Google Shape;10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250" y="1281975"/>
            <a:ext cx="6372750" cy="2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54045" y="593252"/>
            <a:ext cx="1535275" cy="15352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71;p3">
            <a:extLst>
              <a:ext uri="{FF2B5EF4-FFF2-40B4-BE49-F238E27FC236}">
                <a16:creationId xmlns:a16="http://schemas.microsoft.com/office/drawing/2014/main" id="{7650B627-163B-4A84-83FC-2473D6C667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84015" y="1382824"/>
            <a:ext cx="6086957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1º edital de material médico-hospitalar:</a:t>
            </a:r>
          </a:p>
          <a:p>
            <a:pPr marL="914400" lvl="2" indent="-342900" algn="just">
              <a:lnSpc>
                <a:spcPct val="100000"/>
              </a:lnSpc>
              <a:buSzPts val="1800"/>
              <a:buFont typeface="Noto Sans Symbols"/>
              <a:buChar char="▪"/>
            </a:pPr>
            <a:r>
              <a:rPr lang="pt-BR" sz="1800" b="1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Economia de 40% do preço de referência</a:t>
            </a:r>
          </a:p>
          <a:p>
            <a:pPr marL="914400" lvl="2" indent="-342900" algn="just">
              <a:lnSpc>
                <a:spcPct val="100000"/>
              </a:lnSpc>
              <a:buSzPts val="1800"/>
              <a:buFont typeface="Noto Sans Symbols"/>
              <a:buChar char="▪"/>
            </a:pPr>
            <a:r>
              <a:rPr lang="pt-BR" sz="1800" b="1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Economia de mais de R$ 60 milhões</a:t>
            </a:r>
          </a:p>
          <a:p>
            <a:pPr lvl="0" algn="just">
              <a:lnSpc>
                <a:spcPct val="100000"/>
              </a:lnSpc>
              <a:buFont typeface="Noto Sans Symbols"/>
              <a:buChar char="▪"/>
            </a:pPr>
            <a:endParaRPr lang="pt-BR" dirty="0">
              <a:solidFill>
                <a:schemeClr val="tx1"/>
              </a:solidFill>
              <a:latin typeface="+mj-lt"/>
              <a:ea typeface="Verdana"/>
              <a:sym typeface="Verdana"/>
            </a:endParaRPr>
          </a:p>
          <a:p>
            <a:pPr lvl="0" algn="just">
              <a:lnSpc>
                <a:spcPct val="100000"/>
              </a:lnSpc>
              <a:buFont typeface="Noto Sans Symbols"/>
              <a:buChar char="▪"/>
            </a:pPr>
            <a:r>
              <a:rPr lang="pt-BR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27 municípios registraram programação no valor de </a:t>
            </a:r>
            <a:r>
              <a:rPr lang="pt-BR" b="1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R$ 27,1 milhões </a:t>
            </a:r>
            <a:r>
              <a:rPr lang="pt-BR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e 21 municípios já realizaram pedidos, totalizando R$ 3,2 milhões</a:t>
            </a:r>
          </a:p>
          <a:p>
            <a:pPr lvl="0" algn="just">
              <a:lnSpc>
                <a:spcPct val="100000"/>
              </a:lnSpc>
              <a:buFont typeface="Noto Sans Symbols"/>
              <a:buChar char="▪"/>
            </a:pPr>
            <a:endParaRPr lang="pt-BR" dirty="0">
              <a:solidFill>
                <a:schemeClr val="tx1"/>
              </a:solidFill>
              <a:latin typeface="+mj-lt"/>
              <a:ea typeface="Verdana"/>
              <a:sym typeface="Verdana"/>
            </a:endParaRPr>
          </a:p>
          <a:p>
            <a:pPr lvl="0" algn="just">
              <a:lnSpc>
                <a:spcPct val="100000"/>
              </a:lnSpc>
              <a:buFont typeface="Noto Sans Symbols"/>
              <a:buChar char="▪"/>
            </a:pPr>
            <a:r>
              <a:rPr lang="pt-BR" b="1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18 entregas realizadas em 8 municípios</a:t>
            </a:r>
            <a:r>
              <a:rPr lang="pt-BR" dirty="0">
                <a:solidFill>
                  <a:schemeClr val="tx1"/>
                </a:solidFill>
                <a:latin typeface="+mj-lt"/>
                <a:ea typeface="Verdana"/>
                <a:sym typeface="Verdana"/>
              </a:rPr>
              <a:t>, no valor total de R$ 72,2 mil</a:t>
            </a:r>
            <a:endParaRPr dirty="0">
              <a:solidFill>
                <a:schemeClr val="tx1"/>
              </a:solidFill>
              <a:latin typeface="+mj-lt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427</Words>
  <Application>Microsoft Office PowerPoint</Application>
  <PresentationFormat>Apresentação na tela (16:9)</PresentationFormat>
  <Paragraphs>76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Arial Black</vt:lpstr>
      <vt:lpstr>Noto Sans Symbols</vt:lpstr>
      <vt:lpstr>Simple Light</vt:lpstr>
      <vt:lpstr>Apresentação do PowerPoint</vt:lpstr>
      <vt:lpstr>Mobilização inédita </vt:lpstr>
      <vt:lpstr>Dimensão nacional</vt:lpstr>
      <vt:lpstr>Inovação na gestão de saúde </vt:lpstr>
      <vt:lpstr>Governança  comprometida </vt:lpstr>
      <vt:lpstr>Estrutura e Transparência</vt:lpstr>
      <vt:lpstr>Parceiros</vt:lpstr>
      <vt:lpstr>Doações privadas </vt:lpstr>
      <vt:lpstr>Licitação de material  INSUMOS MÉDICO-HOSPITALARES </vt:lpstr>
      <vt:lpstr>Próximos editais</vt:lpstr>
      <vt:lpstr>Balanço da gestão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cp:lastModifiedBy>Marcelo Cabral Schwarzberg Milanello</cp:lastModifiedBy>
  <cp:revision>12</cp:revision>
  <dcterms:modified xsi:type="dcterms:W3CDTF">2022-03-23T21:15:17Z</dcterms:modified>
</cp:coreProperties>
</file>