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72" r:id="rId4"/>
    <p:sldId id="273" r:id="rId5"/>
    <p:sldId id="271" r:id="rId6"/>
    <p:sldId id="274" r:id="rId7"/>
    <p:sldId id="277" r:id="rId8"/>
    <p:sldId id="279" r:id="rId9"/>
    <p:sldId id="278" r:id="rId10"/>
    <p:sldId id="275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238"/>
    <a:srgbClr val="ABC912"/>
    <a:srgbClr val="2379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ne.martins\Downloads\220310-Atualiza&#231;&#227;oNotaPEC13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1900" b="1">
                <a:solidFill>
                  <a:sysClr val="windowText" lastClr="000000"/>
                </a:solidFill>
              </a:rPr>
              <a:t>Número de municípios que não aplicaram 25% </a:t>
            </a:r>
            <a:r>
              <a:rPr lang="pt-BR" sz="1900" b="1" baseline="0">
                <a:solidFill>
                  <a:sysClr val="windowText" lastClr="000000"/>
                </a:solidFill>
              </a:rPr>
              <a:t>- mandato 2017-2020 e projeção para 2021</a:t>
            </a:r>
            <a:endParaRPr lang="pt-BR" sz="1900" b="1">
              <a:solidFill>
                <a:sysClr val="windowText" lastClr="0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197-4DA8-B876-40EDBD56BE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'[220310-AtualizaçãoNotaPEC13 (1).xlsx]Municípios&lt;25%'!$H$5526:$H$5530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2021p</c:v>
                </c:pt>
              </c:strCache>
            </c:strRef>
          </c:cat>
          <c:val>
            <c:numRef>
              <c:f>'[220310-AtualizaçãoNotaPEC13 (1).xlsx]Municípios&lt;25%'!$I$5526:$I$5530</c:f>
              <c:numCache>
                <c:formatCode>General</c:formatCode>
                <c:ptCount val="5"/>
                <c:pt idx="0">
                  <c:v>7</c:v>
                </c:pt>
                <c:pt idx="1">
                  <c:v>42</c:v>
                </c:pt>
                <c:pt idx="2">
                  <c:v>72</c:v>
                </c:pt>
                <c:pt idx="3">
                  <c:v>358</c:v>
                </c:pt>
                <c:pt idx="4">
                  <c:v>688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97-4DA8-B876-40EDBD56BE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38215776"/>
        <c:axId val="1138227744"/>
      </c:barChart>
      <c:catAx>
        <c:axId val="113821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38227744"/>
        <c:crosses val="autoZero"/>
        <c:auto val="1"/>
        <c:lblAlgn val="ctr"/>
        <c:lblOffset val="100"/>
        <c:noMultiLvlLbl val="0"/>
      </c:catAx>
      <c:valAx>
        <c:axId val="11382277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3821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8367D-78DC-4AFC-8198-7F712AF31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E79CF0-7199-4442-B785-39A0B876D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F3960E-A6A5-4FE6-B43B-1BAE2313E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4237D2-CCA0-44DA-BB7B-2382FCDA2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4B9A0B-ABAB-4F46-8678-C4E5C056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241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11BE3A-EEE8-427E-8329-0299EDDD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42DB72E-90F1-43B7-B0E2-EE084DED4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6CD45-8FF3-4EE7-A588-3934773A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EECEBC-E3DA-4102-BE9D-CE513B165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E71E06-D428-4F9D-8895-186556533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27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1483CB-1C9F-49EA-BC97-F517A143D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F6D7D52-0FAF-4750-94F6-0450A90D7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8DFA11-47AC-4840-BB43-B9E734860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F174B7-B470-4F92-AFBD-011D8EFCA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CB7920-867C-46B5-BA8B-BDECFF0CA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0571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7CDCEC-9977-4A08-896E-B2F2BC98C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661D17-6522-4AE9-85B3-C648873E3F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75DCE9B-890F-4EB5-BE51-B4497DC5F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83E09B-885F-4CEB-879F-4AEC9E80C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290ECC-0642-4222-BE54-C923C45A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9566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885BD2-99A4-474B-AD27-559930DCA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A963C8-4E45-4EF1-8B0E-D1C22CDFF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E8E3BF-C6F8-42C1-A526-91B1FAA25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5CF048-B2B7-49E4-8369-B356C5DD9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7AFDF6-3866-4B6C-95A1-CC6B79076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3204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9B1FC-3DEF-4BE3-9DC0-A7B7F3D27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C1FA62E-19B3-4A1A-873D-8A1214EF2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221F19-9B0D-4E3A-94BD-1210CFECC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88AAAD-D57E-48EF-A5A6-9231E528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1F4780-8843-4B99-8906-F4E845769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272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79AE80-D7D0-41EC-8C85-516127E6B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E2DB4C-9EC5-437D-9CE3-B22459929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CF1E91C-E435-4322-9399-EAD031AEFF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BEB5DC-3C50-4C0F-8415-61ABA13A8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1F6F3D-FE5D-4931-A4C2-1D1219240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6BA91EB-38ED-48DF-825F-051628429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568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CBABD-AF6C-4E1A-B0F5-6F047C90F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CB5E774-2D8B-41C7-9EEB-593B6DB92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5F16F50-8C00-4827-B805-68A741F2DD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8203949-49A2-42E6-BFEC-D8B5B95F0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C6264CD-8B1B-4486-A4F6-6BD3507FF1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4C77C6E-B2D2-4518-81EE-E552B74D7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65522F1-7E0C-4B54-ADE8-DE56F1CCD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C597A76-E149-41D7-8518-96361AE7E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378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7F30B7-426A-45BC-A2DD-1A329EB23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188A651-6CD9-48EE-A813-975546ED7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05FB869-7F65-47AF-9BB6-AE8EC5050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EC6A32C-DE2F-4C63-972B-DCE7C228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0152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5D601C5-193E-4E4D-A68B-A3100F4F7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C36F557-F0CA-45AA-88C4-4B1E21E0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DA73651-2724-43F3-963B-363E4245F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2186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FA4C48-E72A-4211-994C-9443813C3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ED8601-652A-49B5-A420-EBB0BCD5A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03453BD-A1A0-485D-83BE-73F1AB197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29F8F7-6616-44E4-90ED-B93F4EC13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8942A1-0983-4D66-83F3-C66285D51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BB0A7E-D359-4828-93DB-A0858869C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041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82C84B-4E86-4839-80DE-2C05D2631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990D90-5C8A-479A-9D33-669D146B9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C0FBD7-0F8F-405A-8546-1831DBAFB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D7F2D6-39F1-49E5-8110-FD20E817C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9B754F-36C0-4376-B95E-0B8BC742A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905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EDED38-0470-4F12-8912-F114FC0EE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44444DD-318F-47EA-B105-4420A763E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ED6132C-DCE3-421B-888A-58B2C78F0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823733F-52BF-441D-87F9-91D20727A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8BFFB52-C25C-427B-AA6B-C56D6820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B8B4290-4044-479E-9C7C-D29D4C428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8214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6C88E1-EDA8-45B3-89B5-3B570B191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A0AE1A4-D6DE-4BEF-9883-EC1A78C1D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16A02B-D226-4822-A432-30E4097C3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12D0A6-4205-434D-A733-2476BBF2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6329BE-F484-4224-BB50-39F8542EE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314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FC0478-0E9B-4061-87C3-D2CA20D59A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92951D5-0C4B-402C-BDC6-55C6859BD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085FA6-189C-442D-90C8-E5BB106E4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0FCA98-67F7-40A9-8811-06FABA68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7153AE-BF43-494D-B769-CE656253A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5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0BE0B-710F-4D68-A556-5285D04A7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1C64D3F-AA44-44E1-966C-65FFA3219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C203DA-EF34-44FD-A053-90EA59B4E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ABF62D-7ECE-47A6-AB6F-F51808FC6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E1A08E-7CE0-40C5-894B-B9A880BD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54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2EC53-F1BF-44F6-87DE-F5020ADE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AB54E4-CF6B-48B8-A792-0A88B29C9B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03720B1-B883-4020-B4CD-E01B6417C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C49470-6BF9-499F-8412-D7BB0D24C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A45844-966A-492A-960E-B98B9E926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F4C643-7832-4B87-B678-EB77EC643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71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388BD4-B455-4A7D-9371-703784588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65550D-60EF-4580-B97B-760299238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D7E55E-5363-493F-9A57-EC71D7F48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737ABBE-7D4F-47F2-80A0-D5F085891E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7C92890-1993-4D1D-86ED-2615E4603D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0A2D305-307A-42C7-9110-82F038461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E780E41-CC20-4D63-A066-1CFE61CE6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347C03C-79D3-4AF1-B55D-EB823032D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09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B14EA-AD02-4098-9144-6A594219A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9DA7A57-E1A9-4932-86DC-D8E596EBC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25E1684-2200-48B9-94F1-A98B6266A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31C4C17-3E8A-4F53-AFCB-8B05F1BA3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87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84B72FF-4D9E-4E95-80E5-DB09AFE88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B4E1698-20EC-4A77-BF62-3C7C1668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A6588AE-F0DE-46B3-871B-FDA9D9E79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880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1A79E7-1E5C-4FB6-B859-DEA9B6C69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C449AC-5A9E-4FDE-9BD8-ABD7B55DD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EDA1E0B-E557-4C9D-B757-EE1182DC2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CD9983-9122-4B1E-A658-94199001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955F2F-942E-483D-9C30-DF5DBD78D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8F41BF5-BF83-4684-AD6D-34B204602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358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141372-C3BA-46AB-A664-31BA6533C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7F793FD-D3C0-4550-85C4-8E8D170112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FD03F58-6118-42CC-84DF-511EC20AB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D676AB-C073-4B56-A2C2-205B6BCEF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8BD09F-E6C4-4256-B8AC-8431B782D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284B709-62AD-4FEE-AB5F-C117DB5DA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01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7DC2669-F14A-4694-8266-73476E4A3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C6C842-BAC1-4B1F-BFAB-A1A753900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7CFB53-551B-45A0-9B4F-46ECA8800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6CEC77-18D4-4C32-A3CF-0B11C05ECC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381625-8FEF-4277-85A4-2B3391C3D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FB7B24C-BA6E-4AF4-806C-D2A7DCA9C48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03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7D1ACD7-062B-4516-B05A-8652C27E6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6DD5199-0E06-40E1-B824-6D9DB6407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CA980A-0F70-4D9F-A759-980BA656EE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3B33F9-6832-4C92-B95F-5DA3E276EE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8F336A-AD9A-417B-9906-4B38513C8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6FBDB9F-2CA3-45F9-8274-184C4A0E70F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505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s://www.camara.leg.br/deputados/73808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s://www.camara.leg.br/deputados/109429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amara.leg.br/deputados/143084" TargetMode="External"/><Relationship Id="rId11" Type="http://schemas.openxmlformats.org/officeDocument/2006/relationships/image" Target="../media/image13.png"/><Relationship Id="rId5" Type="http://schemas.openxmlformats.org/officeDocument/2006/relationships/hyperlink" Target="https://www.camara.leg.br/deputados/204508" TargetMode="External"/><Relationship Id="rId10" Type="http://schemas.openxmlformats.org/officeDocument/2006/relationships/image" Target="../media/image12.png"/><Relationship Id="rId4" Type="http://schemas.openxmlformats.org/officeDocument/2006/relationships/hyperlink" Target="https://www.camara.leg.br/deputados/178931" TargetMode="External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4485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5;p4"/>
          <p:cNvSpPr/>
          <p:nvPr/>
        </p:nvSpPr>
        <p:spPr>
          <a:xfrm>
            <a:off x="1579079" y="2067981"/>
            <a:ext cx="10415950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ermite que os recursos eventualmente não aplicados em 2020 e 2021, possam ser investidos até 2023 exclusivamente em Educação. </a:t>
            </a:r>
            <a:endParaRPr sz="24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Google Shape;3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44373" y="3700154"/>
            <a:ext cx="507517" cy="41616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44;p4"/>
          <p:cNvSpPr txBox="1"/>
          <p:nvPr/>
        </p:nvSpPr>
        <p:spPr>
          <a:xfrm>
            <a:off x="2016102" y="947917"/>
            <a:ext cx="83124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1F3864"/>
                </a:solidFill>
              </a:rPr>
              <a:t>APLICAÇÃO DOS 25% EM EDUCAÇÃO</a:t>
            </a:r>
            <a:endParaRPr sz="2400" b="1" dirty="0">
              <a:solidFill>
                <a:srgbClr val="1F3864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252525"/>
                </a:solidFill>
              </a:rPr>
              <a:t>PEC 13/2021</a:t>
            </a:r>
            <a:r>
              <a:rPr lang="pt-BR" sz="2400" b="1" dirty="0">
                <a:solidFill>
                  <a:srgbClr val="1F3864"/>
                </a:solidFill>
              </a:rPr>
              <a:t> </a:t>
            </a:r>
            <a:r>
              <a:rPr lang="pt-BR" sz="2000" b="1" dirty="0">
                <a:solidFill>
                  <a:srgbClr val="1F3864"/>
                </a:solidFill>
              </a:rPr>
              <a:t> </a:t>
            </a:r>
            <a:endParaRPr sz="2000" dirty="0"/>
          </a:p>
        </p:txBody>
      </p:sp>
      <p:sp>
        <p:nvSpPr>
          <p:cNvPr id="10" name="Google Shape;45;p4"/>
          <p:cNvSpPr txBox="1"/>
          <p:nvPr/>
        </p:nvSpPr>
        <p:spPr>
          <a:xfrm>
            <a:off x="1474450" y="3700154"/>
            <a:ext cx="6090132" cy="50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lvl="1" indent="-457200"/>
            <a:r>
              <a:rPr lang="pt-BR" sz="2100" b="1" dirty="0">
                <a:solidFill>
                  <a:schemeClr val="dk1"/>
                </a:solidFill>
              </a:rPr>
              <a:t>Câmara dos Deputados – Comissão Especial</a:t>
            </a:r>
            <a:endParaRPr sz="2100" dirty="0">
              <a:solidFill>
                <a:schemeClr val="dk1"/>
              </a:solidFill>
            </a:endParaRPr>
          </a:p>
        </p:txBody>
      </p:sp>
      <p:sp>
        <p:nvSpPr>
          <p:cNvPr id="12" name="Google Shape;47;p4"/>
          <p:cNvSpPr txBox="1"/>
          <p:nvPr/>
        </p:nvSpPr>
        <p:spPr>
          <a:xfrm>
            <a:off x="1641295" y="4588505"/>
            <a:ext cx="6269649" cy="723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1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1" indent="-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 dirty="0">
                <a:solidFill>
                  <a:schemeClr val="dk1"/>
                </a:solidFill>
              </a:rPr>
              <a:t>Relator: </a:t>
            </a:r>
            <a:r>
              <a:rPr lang="pt-BR" sz="2100" dirty="0">
                <a:solidFill>
                  <a:schemeClr val="dk1"/>
                </a:solidFill>
              </a:rPr>
              <a:t>Dep. Thiago Dimas (Solidariedade/TO). </a:t>
            </a:r>
            <a:endParaRPr sz="2100" dirty="0"/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220" y="2538421"/>
            <a:ext cx="691294" cy="691294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982" y="4688437"/>
            <a:ext cx="592532" cy="59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00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3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47530" y="2104868"/>
            <a:ext cx="507517" cy="41616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44;p4"/>
          <p:cNvSpPr txBox="1"/>
          <p:nvPr/>
        </p:nvSpPr>
        <p:spPr>
          <a:xfrm>
            <a:off x="1922584" y="949145"/>
            <a:ext cx="83124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1F3864"/>
                </a:solidFill>
              </a:rPr>
              <a:t>APLICAÇÃO DOS 25% EM EDUCAÇÃO</a:t>
            </a:r>
            <a:endParaRPr sz="2400" b="1" dirty="0">
              <a:solidFill>
                <a:srgbClr val="1F3864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252525"/>
                </a:solidFill>
              </a:rPr>
              <a:t>PEC 13/2021</a:t>
            </a:r>
            <a:r>
              <a:rPr lang="pt-BR" sz="2400" b="1" dirty="0">
                <a:solidFill>
                  <a:srgbClr val="1F3864"/>
                </a:solidFill>
              </a:rPr>
              <a:t>  </a:t>
            </a:r>
            <a:endParaRPr sz="2400" dirty="0"/>
          </a:p>
        </p:txBody>
      </p:sp>
      <p:sp>
        <p:nvSpPr>
          <p:cNvPr id="10" name="Google Shape;45;p4"/>
          <p:cNvSpPr txBox="1"/>
          <p:nvPr/>
        </p:nvSpPr>
        <p:spPr>
          <a:xfrm>
            <a:off x="1590953" y="2093602"/>
            <a:ext cx="9914731" cy="50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lvl="1" indent="-457200"/>
            <a:r>
              <a:rPr lang="pt-BR" sz="1800" b="1" dirty="0">
                <a:solidFill>
                  <a:schemeClr val="dk1"/>
                </a:solidFill>
              </a:rPr>
              <a:t> </a:t>
            </a:r>
            <a:r>
              <a:rPr lang="pt-BR" sz="2100" b="1" dirty="0">
                <a:solidFill>
                  <a:schemeClr val="accent6">
                    <a:lumMod val="75000"/>
                  </a:schemeClr>
                </a:solidFill>
              </a:rPr>
              <a:t>Comissão Especial – instalada dia 22/2</a:t>
            </a:r>
            <a:endParaRPr sz="21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Google Shape;45;p4"/>
          <p:cNvSpPr txBox="1"/>
          <p:nvPr/>
        </p:nvSpPr>
        <p:spPr>
          <a:xfrm>
            <a:off x="1327035" y="3823625"/>
            <a:ext cx="10553992" cy="3046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1" indent="-457200" algn="just"/>
            <a:endParaRPr lang="pt-BR" sz="1800" dirty="0">
              <a:solidFill>
                <a:schemeClr val="dk1"/>
              </a:solidFill>
            </a:endParaRPr>
          </a:p>
          <a:p>
            <a:pPr lvl="1" indent="-457200" algn="just"/>
            <a:endParaRPr lang="pt-BR" sz="1800" dirty="0">
              <a:solidFill>
                <a:schemeClr val="dk1"/>
              </a:solidFill>
            </a:endParaRPr>
          </a:p>
          <a:p>
            <a:pPr lvl="1" indent="-457200" algn="just"/>
            <a:r>
              <a:rPr lang="pt-BR" sz="2100" dirty="0">
                <a:solidFill>
                  <a:schemeClr val="dk1"/>
                </a:solidFill>
              </a:rPr>
              <a:t>A expectativa da FNP é que isso aconteça a partir desta quinta-feira, 24/3.</a:t>
            </a:r>
          </a:p>
          <a:p>
            <a:pPr lvl="1" indent="-457200" algn="just"/>
            <a:endParaRPr lang="pt-BR" sz="2100" dirty="0">
              <a:solidFill>
                <a:schemeClr val="dk1"/>
              </a:solidFill>
            </a:endParaRPr>
          </a:p>
          <a:p>
            <a:pPr lvl="1" indent="-457200" algn="just"/>
            <a:endParaRPr lang="pt-BR" sz="1800" dirty="0">
              <a:solidFill>
                <a:schemeClr val="dk1"/>
              </a:solidFill>
            </a:endParaRPr>
          </a:p>
          <a:p>
            <a:pPr lvl="1" indent="-457200" algn="just"/>
            <a:endParaRPr lang="pt-BR" sz="1800" dirty="0">
              <a:solidFill>
                <a:schemeClr val="dk1"/>
              </a:solidFill>
            </a:endParaRPr>
          </a:p>
          <a:p>
            <a:pPr lvl="1" indent="-457200" algn="just"/>
            <a:endParaRPr lang="pt-BR" sz="1800" dirty="0">
              <a:solidFill>
                <a:schemeClr val="dk1"/>
              </a:solidFill>
            </a:endParaRPr>
          </a:p>
          <a:p>
            <a:pPr lvl="1" indent="-457200" algn="just"/>
            <a:endParaRPr lang="pt-BR" sz="1800" dirty="0">
              <a:solidFill>
                <a:schemeClr val="dk1"/>
              </a:solidFill>
            </a:endParaRPr>
          </a:p>
          <a:p>
            <a:pPr lvl="1" indent="-457200"/>
            <a:endParaRPr lang="pt-BR" sz="1800" dirty="0">
              <a:solidFill>
                <a:schemeClr val="dk1"/>
              </a:solidFill>
            </a:endParaRPr>
          </a:p>
          <a:p>
            <a:pPr lvl="1" indent="-457200"/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590953" y="3243773"/>
            <a:ext cx="846744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</a:rPr>
              <a:t>O relator tem um prazo de 10 sessões do plenário da Câmara, a partir da instalação, para apresentar o parecer na Comissão Especial. 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1403226" y="5213441"/>
            <a:ext cx="892527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just">
              <a:buClr>
                <a:srgbClr val="000000"/>
              </a:buClr>
              <a:buFont typeface="Arial"/>
            </a:pPr>
            <a:r>
              <a:rPr lang="pt-BR" sz="21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FNP defende a aprovação do mesmo texto aprovado no Senado Federal.</a:t>
            </a:r>
          </a:p>
        </p:txBody>
      </p:sp>
      <p:pic>
        <p:nvPicPr>
          <p:cNvPr id="20" name="Picture 2" descr="Imagens Marcar Calendario | Vetores, fotos de arquivo e PSD gráti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48" y="3219771"/>
            <a:ext cx="906505" cy="603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882" y="5119091"/>
            <a:ext cx="498630" cy="444159"/>
          </a:xfrm>
          <a:prstGeom prst="rect">
            <a:avLst/>
          </a:prstGeom>
        </p:spPr>
      </p:pic>
      <p:pic>
        <p:nvPicPr>
          <p:cNvPr id="2052" name="Picture 4" descr="Premium Stopwatch 3D Illustration download in PNG, OBJ or Blend forma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47" y="4208853"/>
            <a:ext cx="671179" cy="671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809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Rubens Bomtempo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2816031" y="103269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</a:pPr>
            <a:r>
              <a:rPr lang="pt-BR" sz="2400" b="1" dirty="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PEC 13/21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2006240" y="1375902"/>
            <a:ext cx="82876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</a:pPr>
            <a:r>
              <a:rPr lang="pt-BR" sz="2400" b="1" dirty="0">
                <a:latin typeface="Arial"/>
                <a:ea typeface="Arial"/>
                <a:cs typeface="Arial"/>
              </a:rPr>
              <a:t>COMISSÃO ESPECIAL – PRESIDÊNCIA E RELATORIA</a:t>
            </a:r>
          </a:p>
        </p:txBody>
      </p:sp>
      <p:sp>
        <p:nvSpPr>
          <p:cNvPr id="7" name="Retângulo 6"/>
          <p:cNvSpPr/>
          <p:nvPr/>
        </p:nvSpPr>
        <p:spPr>
          <a:xfrm>
            <a:off x="53788" y="3875673"/>
            <a:ext cx="2675732" cy="9694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9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Presidente</a:t>
            </a:r>
          </a:p>
          <a:p>
            <a:pPr algn="ctr"/>
            <a:r>
              <a:rPr lang="pt-BR" sz="1900" u="sng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2"/>
              </a:rPr>
              <a:t>BENES LEOCÁDIO</a:t>
            </a:r>
            <a:endParaRPr lang="pt-BR" sz="1900" u="sng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/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(REPUBLICANOS/RN)</a:t>
            </a:r>
          </a:p>
        </p:txBody>
      </p:sp>
      <p:sp>
        <p:nvSpPr>
          <p:cNvPr id="8" name="Retângulo 7"/>
          <p:cNvSpPr/>
          <p:nvPr/>
        </p:nvSpPr>
        <p:spPr>
          <a:xfrm>
            <a:off x="5043703" y="3933687"/>
            <a:ext cx="2305823" cy="9694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9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1º Vice-Presidente</a:t>
            </a:r>
          </a:p>
          <a:p>
            <a:pPr algn="ctr"/>
            <a:r>
              <a:rPr lang="pt-BR" sz="1900" dirty="0">
                <a:solidFill>
                  <a:srgbClr val="2F7958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SÉRGIO BRITO</a:t>
            </a:r>
            <a:endParaRPr lang="pt-BR" sz="1900" dirty="0">
              <a:solidFill>
                <a:srgbClr val="2F795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9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(PSD/BA)</a:t>
            </a:r>
            <a:endParaRPr lang="pt-BR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7410092" y="3933687"/>
            <a:ext cx="2373150" cy="9694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9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2º Vice-Presidente </a:t>
            </a:r>
          </a:p>
          <a:p>
            <a:pPr algn="ctr"/>
            <a:r>
              <a:rPr lang="pt-BR" sz="19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LUCIANO DUCCI</a:t>
            </a:r>
            <a:r>
              <a:rPr lang="pt-BR" sz="19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pt-BR" sz="19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(PSB/PR)</a:t>
            </a:r>
          </a:p>
        </p:txBody>
      </p:sp>
      <p:sp>
        <p:nvSpPr>
          <p:cNvPr id="10" name="Retângulo 9"/>
          <p:cNvSpPr/>
          <p:nvPr/>
        </p:nvSpPr>
        <p:spPr>
          <a:xfrm>
            <a:off x="9656381" y="3936195"/>
            <a:ext cx="2305823" cy="9694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9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3º Vice-Presidente</a:t>
            </a:r>
          </a:p>
          <a:p>
            <a:pPr algn="ctr"/>
            <a:r>
              <a:rPr lang="pt-BR" sz="19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IGOR TIMO</a:t>
            </a:r>
            <a:endParaRPr lang="pt-BR" sz="1900" dirty="0">
              <a:solidFill>
                <a:srgbClr val="2125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9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(PODE/MG)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2601027" y="3896201"/>
            <a:ext cx="2724207" cy="9694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9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Relator</a:t>
            </a:r>
          </a:p>
          <a:p>
            <a:pPr algn="ctr"/>
            <a:r>
              <a:rPr lang="pt-BR" sz="19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TIAGO DIMAS</a:t>
            </a:r>
            <a:endParaRPr lang="pt-BR" sz="1900" dirty="0">
              <a:solidFill>
                <a:srgbClr val="2125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9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(SOLIDARIEDADE/TO)</a:t>
            </a: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2265" y="2296567"/>
            <a:ext cx="1085850" cy="1447800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1399" y="2296567"/>
            <a:ext cx="1085850" cy="1447800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16047" y="2262248"/>
            <a:ext cx="1085850" cy="1447800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354787" y="2262248"/>
            <a:ext cx="1085850" cy="1447800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91413" y="2230080"/>
            <a:ext cx="108585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881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96" y="2743381"/>
            <a:ext cx="5479123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9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9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Frente Nacional dos Prefeitos (FNP)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9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Confederação Nacional dos Municípios (</a:t>
            </a:r>
            <a:r>
              <a:rPr lang="pt-BR" sz="19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CNM</a:t>
            </a:r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9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9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As</a:t>
            </a:r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sociação Brasileira de Municípios  (</a:t>
            </a:r>
            <a:r>
              <a:rPr lang="pt-BR" sz="19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ABM</a:t>
            </a:r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9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Fórum dos Governadores</a:t>
            </a:r>
          </a:p>
          <a:p>
            <a:endParaRPr lang="pt-BR" sz="19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478664" y="2704369"/>
            <a:ext cx="687958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900" b="1" dirty="0">
              <a:solidFill>
                <a:srgbClr val="B9D238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Conselho Nacional de Sec. de Educação (</a:t>
            </a:r>
            <a:r>
              <a:rPr lang="pt-BR" sz="19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CONSED</a:t>
            </a:r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endParaRPr lang="pt-BR" sz="19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União Nacional dos Dir. Municipais de Educação (</a:t>
            </a:r>
            <a:r>
              <a:rPr lang="pt-BR" sz="19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UNDIME</a:t>
            </a:r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endParaRPr lang="pt-BR" sz="19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Confederação Nacional dos Trab. em Educação (</a:t>
            </a:r>
            <a:r>
              <a:rPr lang="pt-BR" sz="19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CNTE</a:t>
            </a:r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endParaRPr lang="pt-BR" sz="19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Ministério da Educação (</a:t>
            </a:r>
            <a:r>
              <a:rPr lang="pt-BR" sz="19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MEC</a:t>
            </a:r>
            <a:r>
              <a:rPr lang="pt-BR" sz="1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</p:txBody>
      </p:sp>
      <p:sp>
        <p:nvSpPr>
          <p:cNvPr id="4" name="Retângulo 3"/>
          <p:cNvSpPr/>
          <p:nvPr/>
        </p:nvSpPr>
        <p:spPr>
          <a:xfrm>
            <a:off x="2106777" y="1156794"/>
            <a:ext cx="814558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▶️ </a:t>
            </a:r>
            <a:r>
              <a:rPr lang="pt-BR" sz="22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Requerimento 02/2022(Dep. Tiago Dimas, </a:t>
            </a:r>
            <a:r>
              <a:rPr lang="pt-BR" sz="22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Solid</a:t>
            </a:r>
            <a:r>
              <a:rPr lang="pt-BR" sz="22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/TO). </a:t>
            </a:r>
          </a:p>
          <a:p>
            <a:pPr algn="ctr"/>
            <a:r>
              <a:rPr lang="pt-BR" sz="22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Teor</a:t>
            </a:r>
            <a:r>
              <a:rPr lang="pt-BR" sz="2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pedido de mesas de debates </a:t>
            </a:r>
          </a:p>
        </p:txBody>
      </p:sp>
      <p:sp>
        <p:nvSpPr>
          <p:cNvPr id="8" name="Retângulo 7"/>
          <p:cNvSpPr/>
          <p:nvPr/>
        </p:nvSpPr>
        <p:spPr>
          <a:xfrm>
            <a:off x="2868202" y="2426226"/>
            <a:ext cx="123142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b="1" dirty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1ª Mesa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585" y="1762348"/>
            <a:ext cx="999056" cy="1039125"/>
          </a:xfrm>
          <a:prstGeom prst="rect">
            <a:avLst/>
          </a:prstGeom>
        </p:spPr>
      </p:pic>
      <p:sp>
        <p:nvSpPr>
          <p:cNvPr id="11" name="Retângulo 10"/>
          <p:cNvSpPr/>
          <p:nvPr/>
        </p:nvSpPr>
        <p:spPr>
          <a:xfrm>
            <a:off x="8076707" y="2374049"/>
            <a:ext cx="123142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b="1" dirty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2ª Mesa</a:t>
            </a:r>
          </a:p>
        </p:txBody>
      </p:sp>
      <p:cxnSp>
        <p:nvCxnSpPr>
          <p:cNvPr id="13" name="Conector reto 12"/>
          <p:cNvCxnSpPr>
            <a:cxnSpLocks/>
          </p:cNvCxnSpPr>
          <p:nvPr/>
        </p:nvCxnSpPr>
        <p:spPr>
          <a:xfrm>
            <a:off x="5464808" y="2558715"/>
            <a:ext cx="0" cy="3315753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571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523042592"/>
              </p:ext>
            </p:extLst>
          </p:nvPr>
        </p:nvGraphicFramePr>
        <p:xfrm>
          <a:off x="1160318" y="1787236"/>
          <a:ext cx="6009408" cy="3605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tângulo 5"/>
          <p:cNvSpPr/>
          <p:nvPr/>
        </p:nvSpPr>
        <p:spPr>
          <a:xfrm>
            <a:off x="1728354" y="1079608"/>
            <a:ext cx="80287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400" b="1" dirty="0">
                <a:solidFill>
                  <a:srgbClr val="1F3864"/>
                </a:solidFill>
              </a:rPr>
              <a:t>QUANTIDADE DE MUNICÍPIOS QUE NÃO ATINGIRAM OS 25%</a:t>
            </a:r>
          </a:p>
        </p:txBody>
      </p:sp>
      <p:sp>
        <p:nvSpPr>
          <p:cNvPr id="7" name="Retângulo 6"/>
          <p:cNvSpPr/>
          <p:nvPr/>
        </p:nvSpPr>
        <p:spPr>
          <a:xfrm>
            <a:off x="7830719" y="1787236"/>
            <a:ext cx="4004526" cy="3735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>
              <a:lnSpc>
                <a:spcPct val="150000"/>
              </a:lnSpc>
              <a:spcAft>
                <a:spcPts val="0"/>
              </a:spcAft>
            </a:pP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2020: 358 municípios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, totalizando R$ 1 bilhão não aplicados na Educação. </a:t>
            </a:r>
          </a:p>
          <a:p>
            <a:pPr indent="444500" algn="just">
              <a:lnSpc>
                <a:spcPct val="150000"/>
              </a:lnSpc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pPr indent="444500" algn="just">
              <a:lnSpc>
                <a:spcPct val="150000"/>
              </a:lnSpc>
            </a:pP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2021: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Cerca de </a:t>
            </a:r>
            <a:r>
              <a:rPr lang="pt-BR" sz="2000" b="1" dirty="0">
                <a:latin typeface="Arial" panose="020B0604020202020204" pitchFamily="34" charset="0"/>
                <a:ea typeface="Arial" panose="020B0604020202020204" pitchFamily="34" charset="0"/>
              </a:rPr>
              <a:t>688 municípios, 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12,4% dos 2.007 que registraram seus dados no </a:t>
            </a:r>
            <a:r>
              <a:rPr lang="pt-BR" sz="2000" dirty="0" err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Siope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até o dia 10/03/22. 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642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94517" y="1024235"/>
            <a:ext cx="9493827" cy="586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Aplicação dos 25% no Ensino</a:t>
            </a:r>
            <a:r>
              <a:rPr lang="pt-BR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rPr>
              <a:t> X </a:t>
            </a:r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Reajuste do piso do magistério</a:t>
            </a:r>
            <a:endParaRPr lang="pt-BR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60375" y="2723242"/>
            <a:ext cx="4548043" cy="19791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pt-BR" sz="21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Aspecto conjuntural, limitado a um período de tempo (em decorrência dos desarranjos da pandemia na conjuntura econômica), </a:t>
            </a:r>
            <a:endParaRPr lang="pt-BR" sz="2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397336" y="2250599"/>
            <a:ext cx="5628409" cy="517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pt-BR" sz="21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REAJUSTE DO PISO DO MAGISTÉRIO </a:t>
            </a:r>
          </a:p>
        </p:txBody>
      </p:sp>
      <p:sp>
        <p:nvSpPr>
          <p:cNvPr id="7" name="Retângulo 6"/>
          <p:cNvSpPr/>
          <p:nvPr/>
        </p:nvSpPr>
        <p:spPr>
          <a:xfrm>
            <a:off x="6419798" y="2718229"/>
            <a:ext cx="5067300" cy="1494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pt-BR" sz="21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Regra permanente, definida como despesa de caráter continuado.  (Art. 17, LRF)</a:t>
            </a:r>
            <a:endParaRPr lang="pt-BR" sz="21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63822" y="2229266"/>
            <a:ext cx="2089033" cy="5171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pt-BR" sz="21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PEC 13/2021 </a:t>
            </a:r>
          </a:p>
        </p:txBody>
      </p:sp>
      <p:sp>
        <p:nvSpPr>
          <p:cNvPr id="9" name="AutoShape 2" descr="Conflito - ícones de diversos gráti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1" name="Picture 28" descr="FAQ - Schoolastic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30" t="10819" r="38686"/>
          <a:stretch/>
        </p:blipFill>
        <p:spPr bwMode="auto">
          <a:xfrm>
            <a:off x="5490062" y="2478867"/>
            <a:ext cx="776509" cy="194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618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503108" y="2199314"/>
            <a:ext cx="6096000" cy="50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</a:pP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Recupera bilhões de reais para a Educação.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728354" y="1079608"/>
            <a:ext cx="80287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400" b="1" dirty="0">
                <a:solidFill>
                  <a:srgbClr val="1F3864"/>
                </a:solidFill>
              </a:rPr>
              <a:t>PORQUE APROVAR A PEC 13/21</a:t>
            </a:r>
          </a:p>
        </p:txBody>
      </p:sp>
      <p:sp>
        <p:nvSpPr>
          <p:cNvPr id="3" name="Retângulo 2"/>
          <p:cNvSpPr/>
          <p:nvPr/>
        </p:nvSpPr>
        <p:spPr>
          <a:xfrm>
            <a:off x="6503108" y="3087667"/>
            <a:ext cx="5584624" cy="958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Permite investir recursos com planejamento, eficiência e economicidade.</a:t>
            </a:r>
          </a:p>
        </p:txBody>
      </p:sp>
      <p:sp>
        <p:nvSpPr>
          <p:cNvPr id="4" name="Retângulo 3"/>
          <p:cNvSpPr/>
          <p:nvPr/>
        </p:nvSpPr>
        <p:spPr>
          <a:xfrm>
            <a:off x="698080" y="3144091"/>
            <a:ext cx="4694124" cy="1427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Possibilita aplicar com mais qualidade, no momento de maior demanda. 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614742" y="2316832"/>
            <a:ext cx="47774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Tem caráter transitório e excepcional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pt-BR" sz="2000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22" y="2279419"/>
            <a:ext cx="498630" cy="444159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383" y="2266915"/>
            <a:ext cx="498630" cy="444159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383" y="3270305"/>
            <a:ext cx="498630" cy="444159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78" y="3236224"/>
            <a:ext cx="456463" cy="444159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305" y="4727620"/>
            <a:ext cx="1193438" cy="1193438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2022995" y="4862187"/>
            <a:ext cx="9794931" cy="958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 aprovação da PEC 13/2021 consiste, portanto, em investir mais e melhor na Educação e na qualidade de vida do cidadão.</a:t>
            </a:r>
          </a:p>
        </p:txBody>
      </p:sp>
    </p:spTree>
    <p:extLst>
      <p:ext uri="{BB962C8B-B14F-4D97-AF65-F5344CB8AC3E}">
        <p14:creationId xmlns:p14="http://schemas.microsoft.com/office/powerpoint/2010/main" val="740386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46;p4"/>
          <p:cNvSpPr txBox="1"/>
          <p:nvPr/>
        </p:nvSpPr>
        <p:spPr>
          <a:xfrm>
            <a:off x="2195200" y="1425175"/>
            <a:ext cx="8230411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lvl="1" indent="-457200"/>
            <a:r>
              <a:rPr lang="pt-BR" sz="3200" b="1" dirty="0">
                <a:solidFill>
                  <a:schemeClr val="accent6">
                    <a:lumMod val="75000"/>
                  </a:schemeClr>
                </a:solidFill>
              </a:rPr>
              <a:t>Encaminhamento</a:t>
            </a:r>
            <a:r>
              <a:rPr lang="pt-BR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2195200" y="1542784"/>
            <a:ext cx="848489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Mobilizar os membros da Comissão Especial pela aprovação e os líderes para acordo para votação em plenário. </a:t>
            </a:r>
          </a:p>
          <a:p>
            <a:endParaRPr lang="pt-BR" dirty="0"/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54" y="2441138"/>
            <a:ext cx="1994746" cy="1994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473931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</TotalTime>
  <Words>456</Words>
  <Application>Microsoft Office PowerPoint</Application>
  <PresentationFormat>Widescreen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Personalizar design</vt:lpstr>
      <vt:lpstr>1_Personalizar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Pedro</dc:creator>
  <cp:lastModifiedBy>Paulo Diego</cp:lastModifiedBy>
  <cp:revision>43</cp:revision>
  <dcterms:created xsi:type="dcterms:W3CDTF">2022-03-07T17:03:28Z</dcterms:created>
  <dcterms:modified xsi:type="dcterms:W3CDTF">2022-03-24T12:16:01Z</dcterms:modified>
</cp:coreProperties>
</file>