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60" r:id="rId4"/>
    <p:sldId id="26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81" d="100"/>
          <a:sy n="81" d="100"/>
        </p:scale>
        <p:origin x="75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8367D-78DC-4AFC-8198-7F712AF3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E79CF0-7199-4442-B785-39A0B876D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F3960E-A6A5-4FE6-B43B-1BAE2313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4237D2-CCA0-44DA-BB7B-2382FCDA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4B9A0B-ABAB-4F46-8678-C4E5C056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41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1BE3A-EEE8-427E-8329-0299EDDD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42DB72E-90F1-43B7-B0E2-EE084DED4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6CD45-8FF3-4EE7-A588-3934773A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EECEBC-E3DA-4102-BE9D-CE513B16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71E06-D428-4F9D-8895-18655653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27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1483CB-1C9F-49EA-BC97-F517A143D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6D7D52-0FAF-4750-94F6-0450A90D7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8DFA11-47AC-4840-BB43-B9E73486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F174B7-B470-4F92-AFBD-011D8EFC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CB7920-867C-46B5-BA8B-BDECFF0C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571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CDCEC-9977-4A08-896E-B2F2BC98C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661D17-6522-4AE9-85B3-C648873E3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5DCE9B-890F-4EB5-BE51-B4497DC5F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83E09B-885F-4CEB-879F-4AEC9E80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290ECC-0642-4222-BE54-C923C45A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566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85BD2-99A4-474B-AD27-559930DC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963C8-4E45-4EF1-8B0E-D1C22CDF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E8E3BF-C6F8-42C1-A526-91B1FAA2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5CF048-B2B7-49E4-8369-B356C5DD9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7AFDF6-3866-4B6C-95A1-CC6B79076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204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9B1FC-3DEF-4BE3-9DC0-A7B7F3D2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1FA62E-19B3-4A1A-873D-8A1214EF2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221F19-9B0D-4E3A-94BD-1210CFEC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88AAAD-D57E-48EF-A5A6-9231E528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1F4780-8843-4B99-8906-F4E84576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272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9AE80-D7D0-41EC-8C85-516127E6B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E2DB4C-9EC5-437D-9CE3-B22459929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CF1E91C-E435-4322-9399-EAD031AEF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EB5DC-3C50-4C0F-8415-61ABA13A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1F6F3D-FE5D-4931-A4C2-1D121924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BA91EB-38ED-48DF-825F-05162842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68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CBABD-AF6C-4E1A-B0F5-6F047C90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B5E774-2D8B-41C7-9EEB-593B6DB92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5F16F50-8C00-4827-B805-68A741F2D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203949-49A2-42E6-BFEC-D8B5B95F0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6264CD-8B1B-4486-A4F6-6BD3507FF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C77C6E-B2D2-4518-81EE-E552B74D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5522F1-7E0C-4B54-ADE8-DE56F1CCD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C597A76-E149-41D7-8518-96361AE7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378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F30B7-426A-45BC-A2DD-1A329EB2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88A651-6CD9-48EE-A813-975546ED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05FB869-7F65-47AF-9BB6-AE8EC505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EC6A32C-DE2F-4C63-972B-DCE7C228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152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D601C5-193E-4E4D-A68B-A3100F4F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C36F557-F0CA-45AA-88C4-4B1E21E0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A73651-2724-43F3-963B-363E4245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218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A4C48-E72A-4211-994C-9443813C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ED8601-652A-49B5-A420-EBB0BCD5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03453BD-A1A0-485D-83BE-73F1AB19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9F8F7-6616-44E4-90ED-B93F4EC13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8942A1-0983-4D66-83F3-C66285D5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BB0A7E-D359-4828-93DB-A0858869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4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2C84B-4E86-4839-80DE-2C05D2631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990D90-5C8A-479A-9D33-669D146B9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C0FBD7-0F8F-405A-8546-1831DBAF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D7F2D6-39F1-49E5-8110-FD20E817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B754F-36C0-4376-B95E-0B8BC742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90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DED38-0470-4F12-8912-F114FC0E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4444DD-318F-47EA-B105-4420A763E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D6132C-DCE3-421B-888A-58B2C78F0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23733F-52BF-441D-87F9-91D20727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BFFB52-C25C-427B-AA6B-C56D6820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8B4290-4044-479E-9C7C-D29D4C428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214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C88E1-EDA8-45B3-89B5-3B570B19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A0AE1A4-D6DE-4BEF-9883-EC1A78C1D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16A02B-D226-4822-A432-30E4097C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12D0A6-4205-434D-A733-2476BBF2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6329BE-F484-4224-BB50-39F8542EE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314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FC0478-0E9B-4061-87C3-D2CA20D59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2951D5-0C4B-402C-BDC6-55C6859BD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085FA6-189C-442D-90C8-E5BB106E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FCA98-67F7-40A9-8811-06FABA68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7153AE-BF43-494D-B769-CE656253A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5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0BE0B-710F-4D68-A556-5285D04A7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C64D3F-AA44-44E1-966C-65FFA3219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C203DA-EF34-44FD-A053-90EA59B4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ABF62D-7ECE-47A6-AB6F-F51808FC6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E1A08E-7CE0-40C5-894B-B9A880BD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54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2EC53-F1BF-44F6-87DE-F5020ADE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AB54E4-CF6B-48B8-A792-0A88B29C9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3720B1-B883-4020-B4CD-E01B6417C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C49470-6BF9-499F-8412-D7BB0D24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45844-966A-492A-960E-B98B9E926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F4C643-7832-4B87-B678-EB77EC64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71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88BD4-B455-4A7D-9371-70378458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65550D-60EF-4580-B97B-760299238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D7E55E-5363-493F-9A57-EC71D7F48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37ABBE-7D4F-47F2-80A0-D5F085891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C92890-1993-4D1D-86ED-2615E4603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0A2D305-307A-42C7-9110-82F03846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E780E41-CC20-4D63-A066-1CFE61CE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347C03C-79D3-4AF1-B55D-EB823032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09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B14EA-AD02-4098-9144-6A594219A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DA7A57-E1A9-4932-86DC-D8E596EB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25E1684-2200-48B9-94F1-A98B6266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31C4C17-3E8A-4F53-AFCB-8B05F1BA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7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84B72FF-4D9E-4E95-80E5-DB09AFE8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4E1698-20EC-4A77-BF62-3C7C16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6588AE-F0DE-46B3-871B-FDA9D9E7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880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79E7-1E5C-4FB6-B859-DEA9B6C69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449AC-5A9E-4FDE-9BD8-ABD7B55DD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DA1E0B-E557-4C9D-B757-EE1182DC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D9983-9122-4B1E-A658-94199001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955F2F-942E-483D-9C30-DF5DBD78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F41BF5-BF83-4684-AD6D-34B20460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358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41372-C3BA-46AB-A664-31BA6533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F793FD-D3C0-4550-85C4-8E8D17011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FD03F58-6118-42CC-84DF-511EC20AB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D676AB-C073-4B56-A2C2-205B6BCE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8BD09F-E6C4-4256-B8AC-8431B782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84B709-62AD-4FEE-AB5F-C117DB5D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01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DC2669-F14A-4694-8266-73476E4A3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C6C842-BAC1-4B1F-BFAB-A1A753900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7CFB53-551B-45A0-9B4F-46ECA8800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6CEC77-18D4-4C32-A3CF-0B11C05EC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381625-8FEF-4277-85A4-2B3391C3D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FB7B24C-BA6E-4AF4-806C-D2A7DCA9C4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3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7D1ACD7-062B-4516-B05A-8652C27E6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DD5199-0E06-40E1-B824-6D9DB6407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A980A-0F70-4D9F-A759-980BA656E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3B33F9-6832-4C92-B95F-5DA3E276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8F336A-AD9A-417B-9906-4B38513C8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FBDB9F-2CA3-45F9-8274-184C4A0E70F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0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448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3;p6"/>
          <p:cNvSpPr/>
          <p:nvPr/>
        </p:nvSpPr>
        <p:spPr>
          <a:xfrm>
            <a:off x="942976" y="1105047"/>
            <a:ext cx="10696574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solidFill>
                  <a:srgbClr val="1F3864"/>
                </a:solidFill>
              </a:rPr>
              <a:t>Financiamento da gratuidade dos idosos no transporte</a:t>
            </a:r>
            <a:br>
              <a:rPr lang="pt-BR" sz="2800" b="1" dirty="0">
                <a:solidFill>
                  <a:srgbClr val="1F3864"/>
                </a:solidFill>
              </a:rPr>
            </a:br>
            <a:r>
              <a:rPr lang="pt-BR" sz="2800" b="1" dirty="0">
                <a:solidFill>
                  <a:srgbClr val="1F3864"/>
                </a:solidFill>
              </a:rPr>
              <a:t>Projeto de Lei 4.392/2021</a:t>
            </a: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02;p6"/>
          <p:cNvSpPr txBox="1"/>
          <p:nvPr/>
        </p:nvSpPr>
        <p:spPr>
          <a:xfrm>
            <a:off x="1227299" y="2687869"/>
            <a:ext cx="10128413" cy="2123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just"/>
            <a:r>
              <a:rPr lang="pt-BR" sz="2100" dirty="0">
                <a:solidFill>
                  <a:schemeClr val="dk1"/>
                </a:solidFill>
              </a:rPr>
              <a:t>Institui o Programa Nacional de Assistência à Mobilidade dos Idosos em Áreas Urbanas (PNAMI). </a:t>
            </a:r>
          </a:p>
          <a:p>
            <a:pPr lvl="0" algn="just"/>
            <a:endParaRPr lang="pt-BR" sz="2100" b="1" dirty="0">
              <a:solidFill>
                <a:schemeClr val="dk1"/>
              </a:solidFill>
            </a:endParaRPr>
          </a:p>
          <a:p>
            <a:pPr lvl="0" algn="just"/>
            <a:r>
              <a:rPr lang="pt-BR" sz="2100" b="1" dirty="0">
                <a:solidFill>
                  <a:schemeClr val="dk1"/>
                </a:solidFill>
              </a:rPr>
              <a:t>A iniciativa garante R$ 5 bilhões </a:t>
            </a:r>
            <a:r>
              <a:rPr lang="pt-BR" sz="2100" dirty="0">
                <a:solidFill>
                  <a:schemeClr val="dk1"/>
                </a:solidFill>
              </a:rPr>
              <a:t>ao ano para custeio, pelo Governo Federal, das gratuidades destinadas aos idosos acima de 65 anos no transporte público coletivo, instituído pela Lei Federal 10.741/03 (Estatuto do Idoso), </a:t>
            </a:r>
            <a:r>
              <a:rPr lang="pt-BR" sz="2100" b="1" dirty="0">
                <a:solidFill>
                  <a:schemeClr val="dk1"/>
                </a:solidFill>
              </a:rPr>
              <a:t>entre 2022 e 2024</a:t>
            </a:r>
            <a:r>
              <a:rPr lang="pt-BR" sz="2100" dirty="0">
                <a:solidFill>
                  <a:schemeClr val="dk1"/>
                </a:solidFill>
              </a:rPr>
              <a:t>.</a:t>
            </a:r>
            <a:endParaRPr lang="pt-BR" sz="2100" b="1" dirty="0">
              <a:solidFill>
                <a:schemeClr val="dk1"/>
              </a:solidFill>
            </a:endParaRPr>
          </a:p>
        </p:txBody>
      </p:sp>
      <p:sp>
        <p:nvSpPr>
          <p:cNvPr id="9" name="Google Shape;103;p6"/>
          <p:cNvSpPr txBox="1"/>
          <p:nvPr/>
        </p:nvSpPr>
        <p:spPr>
          <a:xfrm>
            <a:off x="1226813" y="4978169"/>
            <a:ext cx="10128900" cy="84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pt-BR" sz="2100" b="1" dirty="0">
                <a:solidFill>
                  <a:schemeClr val="dk1"/>
                </a:solidFill>
              </a:rPr>
              <a:t>Autores:</a:t>
            </a:r>
            <a:r>
              <a:rPr lang="pt-BR" sz="2100" dirty="0">
                <a:solidFill>
                  <a:schemeClr val="dk1"/>
                </a:solidFill>
              </a:rPr>
              <a:t> </a:t>
            </a:r>
            <a:r>
              <a:rPr lang="pt-BR" sz="2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Senadores Nelsinho Trad (PSD/MS) e Giordano (MDB/SP).</a:t>
            </a:r>
            <a:endParaRPr sz="2100" dirty="0">
              <a:solidFill>
                <a:schemeClr val="tx1"/>
              </a:solidFill>
            </a:endParaRPr>
          </a:p>
        </p:txBody>
      </p:sp>
      <p:pic>
        <p:nvPicPr>
          <p:cNvPr id="13" name="Google Shape;66;p3" descr="Os 5 Preceitos – Olhar Budista">
            <a:extLst>
              <a:ext uri="{FF2B5EF4-FFF2-40B4-BE49-F238E27FC236}">
                <a16:creationId xmlns:a16="http://schemas.microsoft.com/office/drawing/2014/main" id="{9623EB8B-B6C4-4004-93CC-EFA4B636A25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r="49228"/>
          <a:stretch/>
        </p:blipFill>
        <p:spPr>
          <a:xfrm>
            <a:off x="339579" y="2789179"/>
            <a:ext cx="710025" cy="69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581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05;p6">
            <a:extLst>
              <a:ext uri="{FF2B5EF4-FFF2-40B4-BE49-F238E27FC236}">
                <a16:creationId xmlns:a16="http://schemas.microsoft.com/office/drawing/2014/main" id="{14619914-9D09-424D-B857-EA4A6C9ED3EA}"/>
              </a:ext>
            </a:extLst>
          </p:cNvPr>
          <p:cNvSpPr txBox="1"/>
          <p:nvPr/>
        </p:nvSpPr>
        <p:spPr>
          <a:xfrm>
            <a:off x="1805366" y="4620186"/>
            <a:ext cx="9132621" cy="1154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150000"/>
              </a:lnSpc>
            </a:pPr>
            <a:r>
              <a:rPr lang="pt-BR" sz="2100" b="1" dirty="0">
                <a:solidFill>
                  <a:schemeClr val="dk1"/>
                </a:solidFill>
              </a:rPr>
              <a:t>Encaminhamento:</a:t>
            </a:r>
            <a:r>
              <a:rPr lang="pt-BR" sz="2100" dirty="0">
                <a:solidFill>
                  <a:schemeClr val="dk1"/>
                </a:solidFill>
              </a:rPr>
              <a:t> Sensibilizar deputados e lideranças para votarem a favor do requerimento de urgência e da aprovação do PL no Plenário.</a:t>
            </a:r>
            <a:endParaRPr sz="2100" dirty="0">
              <a:solidFill>
                <a:schemeClr val="dk1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4FE084E-6B37-4040-81E6-C6BCF34CBA37}"/>
              </a:ext>
            </a:extLst>
          </p:cNvPr>
          <p:cNvSpPr txBox="1"/>
          <p:nvPr/>
        </p:nvSpPr>
        <p:spPr>
          <a:xfrm>
            <a:off x="1396711" y="2197531"/>
            <a:ext cx="10128900" cy="2815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spcAft>
                <a:spcPts val="1400"/>
              </a:spcAft>
              <a:buNone/>
            </a:pPr>
            <a:r>
              <a:rPr lang="pt-BR" sz="2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Atualmente, há três possibilidades para tramitação do PL na Câmara dos Deputados: </a:t>
            </a:r>
            <a:r>
              <a:rPr lang="pt-BR" sz="21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rito ordinário </a:t>
            </a:r>
            <a:r>
              <a:rPr lang="pt-BR" sz="2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(mais lento); </a:t>
            </a:r>
            <a:r>
              <a:rPr lang="pt-BR" sz="21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regime de urgência </a:t>
            </a:r>
            <a:r>
              <a:rPr lang="pt-BR" sz="2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(mais célere); e </a:t>
            </a:r>
            <a:r>
              <a:rPr lang="pt-BR" sz="21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especial.</a:t>
            </a:r>
          </a:p>
          <a:p>
            <a:pPr marL="0" indent="0" algn="just">
              <a:lnSpc>
                <a:spcPct val="150000"/>
              </a:lnSpc>
              <a:spcAft>
                <a:spcPts val="1400"/>
              </a:spcAft>
              <a:buNone/>
            </a:pPr>
            <a:r>
              <a:rPr lang="pt-BR" sz="21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Hoje, 24, o requerimento de urgência foi aprovado na Câmara dos Deputados!</a:t>
            </a:r>
          </a:p>
          <a:p>
            <a:pPr marL="0" indent="0" algn="just">
              <a:lnSpc>
                <a:spcPct val="150000"/>
              </a:lnSpc>
              <a:spcAft>
                <a:spcPts val="1400"/>
              </a:spcAft>
              <a:buNone/>
            </a:pPr>
            <a:endParaRPr lang="pt-BR" sz="21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057B5BEB-5CA7-42D8-B835-092DF77D0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181" y="4564783"/>
            <a:ext cx="1218772" cy="121877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DAB0239F-A2EA-4649-869D-83E358B49D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900" r="16555"/>
          <a:stretch/>
        </p:blipFill>
        <p:spPr>
          <a:xfrm>
            <a:off x="371613" y="2037638"/>
            <a:ext cx="876301" cy="127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2012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158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Personalizar design</vt:lpstr>
      <vt:lpstr>1_Personalizar design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av</cp:lastModifiedBy>
  <cp:revision>24</cp:revision>
  <dcterms:created xsi:type="dcterms:W3CDTF">2022-03-07T17:03:28Z</dcterms:created>
  <dcterms:modified xsi:type="dcterms:W3CDTF">2022-03-24T16:50:39Z</dcterms:modified>
</cp:coreProperties>
</file>