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1BB"/>
    <a:srgbClr val="FD9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8367D-78DC-4AFC-8198-7F712AF3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E79CF0-7199-4442-B785-39A0B876D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F3960E-A6A5-4FE6-B43B-1BAE2313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4237D2-CCA0-44DA-BB7B-2382FCDA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4B9A0B-ABAB-4F46-8678-C4E5C056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41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1BE3A-EEE8-427E-8329-0299EDDD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42DB72E-90F1-43B7-B0E2-EE084DED4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6CD45-8FF3-4EE7-A588-3934773A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EECEBC-E3DA-4102-BE9D-CE513B16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71E06-D428-4F9D-8895-186556533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27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1483CB-1C9F-49EA-BC97-F517A143D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F6D7D52-0FAF-4750-94F6-0450A90D7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8DFA11-47AC-4840-BB43-B9E73486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F174B7-B470-4F92-AFBD-011D8EFC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CB7920-867C-46B5-BA8B-BDECFF0C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571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CDCEC-9977-4A08-896E-B2F2BC98C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661D17-6522-4AE9-85B3-C648873E3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5DCE9B-890F-4EB5-BE51-B4497DC5F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83E09B-885F-4CEB-879F-4AEC9E80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290ECC-0642-4222-BE54-C923C45A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566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85BD2-99A4-474B-AD27-559930DCA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963C8-4E45-4EF1-8B0E-D1C22CDF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E8E3BF-C6F8-42C1-A526-91B1FAA2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5CF048-B2B7-49E4-8369-B356C5DD9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7AFDF6-3866-4B6C-95A1-CC6B79076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204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9B1FC-3DEF-4BE3-9DC0-A7B7F3D2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1FA62E-19B3-4A1A-873D-8A1214EF2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221F19-9B0D-4E3A-94BD-1210CFEC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88AAAD-D57E-48EF-A5A6-9231E528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1F4780-8843-4B99-8906-F4E84576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272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9AE80-D7D0-41EC-8C85-516127E6B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E2DB4C-9EC5-437D-9CE3-B22459929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CF1E91C-E435-4322-9399-EAD031AEF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EB5DC-3C50-4C0F-8415-61ABA13A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1F6F3D-FE5D-4931-A4C2-1D121924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BA91EB-38ED-48DF-825F-05162842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68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CBABD-AF6C-4E1A-B0F5-6F047C90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B5E774-2D8B-41C7-9EEB-593B6DB92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5F16F50-8C00-4827-B805-68A741F2D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203949-49A2-42E6-BFEC-D8B5B95F0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6264CD-8B1B-4486-A4F6-6BD3507FF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C77C6E-B2D2-4518-81EE-E552B74D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5522F1-7E0C-4B54-ADE8-DE56F1CCD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C597A76-E149-41D7-8518-96361AE7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378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F30B7-426A-45BC-A2DD-1A329EB2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188A651-6CD9-48EE-A813-975546ED7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05FB869-7F65-47AF-9BB6-AE8EC505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EC6A32C-DE2F-4C63-972B-DCE7C228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152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5D601C5-193E-4E4D-A68B-A3100F4F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C36F557-F0CA-45AA-88C4-4B1E21E0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A73651-2724-43F3-963B-363E4245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218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A4C48-E72A-4211-994C-9443813C3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ED8601-652A-49B5-A420-EBB0BCD5A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03453BD-A1A0-485D-83BE-73F1AB197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9F8F7-6616-44E4-90ED-B93F4EC13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8942A1-0983-4D66-83F3-C66285D5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BB0A7E-D359-4828-93DB-A0858869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41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2C84B-4E86-4839-80DE-2C05D2631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990D90-5C8A-479A-9D33-669D146B9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C0FBD7-0F8F-405A-8546-1831DBAF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D7F2D6-39F1-49E5-8110-FD20E817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9B754F-36C0-4376-B95E-0B8BC742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90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DED38-0470-4F12-8912-F114FC0E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4444DD-318F-47EA-B105-4420A763E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ED6132C-DCE3-421B-888A-58B2C78F0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23733F-52BF-441D-87F9-91D20727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BFFB52-C25C-427B-AA6B-C56D6820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B8B4290-4044-479E-9C7C-D29D4C428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214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C88E1-EDA8-45B3-89B5-3B570B191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A0AE1A4-D6DE-4BEF-9883-EC1A78C1D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16A02B-D226-4822-A432-30E4097C3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12D0A6-4205-434D-A733-2476BBF2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6329BE-F484-4224-BB50-39F8542EE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314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FC0478-0E9B-4061-87C3-D2CA20D59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2951D5-0C4B-402C-BDC6-55C6859BD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085FA6-189C-442D-90C8-E5BB106E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FCA98-67F7-40A9-8811-06FABA68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7153AE-BF43-494D-B769-CE656253A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5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0BE0B-710F-4D68-A556-5285D04A7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C64D3F-AA44-44E1-966C-65FFA3219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C203DA-EF34-44FD-A053-90EA59B4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ABF62D-7ECE-47A6-AB6F-F51808FC6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E1A08E-7CE0-40C5-894B-B9A880BD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54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2EC53-F1BF-44F6-87DE-F5020ADE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AB54E4-CF6B-48B8-A792-0A88B29C9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3720B1-B883-4020-B4CD-E01B6417C5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C49470-6BF9-499F-8412-D7BB0D24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A45844-966A-492A-960E-B98B9E926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F4C643-7832-4B87-B678-EB77EC64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71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88BD4-B455-4A7D-9371-70378458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65550D-60EF-4580-B97B-760299238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D7E55E-5363-493F-9A57-EC71D7F48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37ABBE-7D4F-47F2-80A0-D5F085891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C92890-1993-4D1D-86ED-2615E4603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0A2D305-307A-42C7-9110-82F03846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E780E41-CC20-4D63-A066-1CFE61CE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347C03C-79D3-4AF1-B55D-EB823032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09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B14EA-AD02-4098-9144-6A594219A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DA7A57-E1A9-4932-86DC-D8E596EB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25E1684-2200-48B9-94F1-A98B6266A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31C4C17-3E8A-4F53-AFCB-8B05F1BA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7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84B72FF-4D9E-4E95-80E5-DB09AFE8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4E1698-20EC-4A77-BF62-3C7C16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6588AE-F0DE-46B3-871B-FDA9D9E7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880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A79E7-1E5C-4FB6-B859-DEA9B6C69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C449AC-5A9E-4FDE-9BD8-ABD7B55DD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DA1E0B-E557-4C9D-B757-EE1182DC2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D9983-9122-4B1E-A658-94199001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955F2F-942E-483D-9C30-DF5DBD78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F41BF5-BF83-4684-AD6D-34B20460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358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41372-C3BA-46AB-A664-31BA6533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F793FD-D3C0-4550-85C4-8E8D17011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FD03F58-6118-42CC-84DF-511EC20AB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D676AB-C073-4B56-A2C2-205B6BCEF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8BD09F-E6C4-4256-B8AC-8431B782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84B709-62AD-4FEE-AB5F-C117DB5DA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01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DC2669-F14A-4694-8266-73476E4A3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C6C842-BAC1-4B1F-BFAB-A1A753900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7CFB53-551B-45A0-9B4F-46ECA8800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C0AE-CA59-4C50-B81D-3204BDBDD3F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6CEC77-18D4-4C32-A3CF-0B11C05EC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381625-8FEF-4277-85A4-2B3391C3D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28416-632A-49D4-B02F-E48BC623071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FB7B24C-BA6E-4AF4-806C-D2A7DCA9C4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3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7D1ACD7-062B-4516-B05A-8652C27E6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DD5199-0E06-40E1-B824-6D9DB6407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CA980A-0F70-4D9F-A759-980BA656E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1975-A385-429C-B168-AE36999D55AF}" type="datetimeFigureOut">
              <a:rPr lang="pt-BR" smtClean="0"/>
              <a:t>24/03/2022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3B33F9-6832-4C92-B95F-5DA3E276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8F336A-AD9A-417B-9906-4B38513C8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AA1C8-BCE0-4F61-BAFB-81AA8DD6AEBC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FBDB9F-2CA3-45F9-8274-184C4A0E70F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0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fecomercio.com.br/institucional/teatro-raul-cortez" TargetMode="Externa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448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82114" y="995306"/>
            <a:ext cx="555774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pt-BR" sz="3200" b="1" dirty="0">
                <a:solidFill>
                  <a:srgbClr val="1F3864"/>
                </a:solidFill>
                <a:latin typeface="Arial"/>
                <a:ea typeface="Arial"/>
                <a:cs typeface="Arial"/>
              </a:rPr>
              <a:t>CONQUISTA FNP</a:t>
            </a:r>
          </a:p>
          <a:p>
            <a:pPr algn="ctr">
              <a:buClr>
                <a:srgbClr val="000000"/>
              </a:buClr>
            </a:pPr>
            <a:r>
              <a:rPr lang="pt-BR" sz="3200" b="1" dirty="0">
                <a:solidFill>
                  <a:srgbClr val="1F3864"/>
                </a:solidFill>
                <a:latin typeface="Arial"/>
                <a:ea typeface="Arial"/>
                <a:cs typeface="Arial"/>
              </a:rPr>
              <a:t>Derrubada do Veto 69/2021</a:t>
            </a:r>
          </a:p>
        </p:txBody>
      </p:sp>
      <p:sp>
        <p:nvSpPr>
          <p:cNvPr id="3" name="Retângulo 2"/>
          <p:cNvSpPr/>
          <p:nvPr/>
        </p:nvSpPr>
        <p:spPr>
          <a:xfrm>
            <a:off x="720895" y="2566872"/>
            <a:ext cx="9964631" cy="285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Agora, além do BB e Caixa, os bancos estaduais, privados e cooperativas de crédito podem concorrer pela gestão da folha de pagamentos dos servidores pagos com recursos do </a:t>
            </a:r>
            <a:r>
              <a:rPr lang="pt-BR" sz="2400" dirty="0" err="1">
                <a:solidFill>
                  <a:schemeClr val="dk1"/>
                </a:solidFill>
                <a:latin typeface="Arial"/>
                <a:ea typeface="Arial"/>
                <a:cs typeface="Arial"/>
              </a:rPr>
              <a:t>Fundeb</a:t>
            </a: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" name="AutoShape 6" descr="Ponto de exclamação - ícones de sinais grát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4722" y="3218027"/>
            <a:ext cx="1298045" cy="1298045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720895" y="4438001"/>
            <a:ext cx="10212321" cy="85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Uma conquista municipalista que teve atuação intensa da FNP, evitando a frustração de receitas para os entes subnacionais. 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663819" y="4378036"/>
            <a:ext cx="10352236" cy="0"/>
          </a:xfrm>
          <a:prstGeom prst="line">
            <a:avLst/>
          </a:prstGeom>
          <a:ln>
            <a:solidFill>
              <a:srgbClr val="FD9E2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93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07982" y="951931"/>
            <a:ext cx="600196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pt-BR" sz="32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Diálogo com presidenciáveis </a:t>
            </a:r>
          </a:p>
          <a:p>
            <a:pPr algn="ctr">
              <a:buClr>
                <a:srgbClr val="000000"/>
              </a:buClr>
            </a:pPr>
            <a:r>
              <a:rPr lang="pt-BR" sz="32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(6 de junho - São Paulo/SP)</a:t>
            </a:r>
          </a:p>
        </p:txBody>
      </p:sp>
      <p:sp>
        <p:nvSpPr>
          <p:cNvPr id="4" name="Retângulo 3"/>
          <p:cNvSpPr/>
          <p:nvPr/>
        </p:nvSpPr>
        <p:spPr>
          <a:xfrm>
            <a:off x="307975" y="1823620"/>
            <a:ext cx="5061467" cy="403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>
              <a:lnSpc>
                <a:spcPct val="150000"/>
              </a:lnSpc>
            </a:pPr>
            <a:r>
              <a:rPr lang="pt-BR" sz="21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Dinâmica do diálogo: </a:t>
            </a:r>
          </a:p>
          <a:p>
            <a:pPr algn="just">
              <a:lnSpc>
                <a:spcPct val="150000"/>
              </a:lnSpc>
            </a:pPr>
            <a:r>
              <a:rPr lang="pt-BR" sz="2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participantes receberão previamente a carta dos prefeitos e prefeitas da FNP </a:t>
            </a:r>
          </a:p>
          <a:p>
            <a:pPr algn="just">
              <a:lnSpc>
                <a:spcPct val="150000"/>
              </a:lnSpc>
            </a:pPr>
            <a:r>
              <a:rPr lang="pt-BR" sz="21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 as principais demandas dos municípios. </a:t>
            </a:r>
          </a:p>
          <a:p>
            <a:pPr algn="just"/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pt-BR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AutoShape 2" descr="data:image/jpeg;base64,/9j/4AAQSkZJRgABAQAAAQABAAD/2wCEAAkGBwgHBgkIBwgKCgkLDRYPDQwMDRsUFRAWIB0iIiAdHx8kKDQsJCYxJx8fLT0tMTU3Ojo6Iys/RD84QzQ5OjcBCgoKDQwNGg8PGjclHyU3Nzc3Nzc3Nzc3Nzc3Nzc3Nzc3Nzc3Nzc3Nzc3Nzc3Nzc3Nzc3Nzc3Nzc3Nzc3Nzc3N//AABEIACsAdwMBIgACEQEDEQH/xAAcAAABBQEBAQAAAAAAAAAAAAAHAAQFBggBAwL/xABAEAABAwMBBgMDCQMNAAAAAAABAgMEAAURBgcSEyExQVFhcSKBkRQVMjZCUqGxsyNydAgWJDM3U2J1g6KywdH/xAAZAQEBAQEBAQAAAAAAAAAAAAAABQYEAwL/xAAqEQABBAEDAgQHAQAAAAAAAAAAAQIDBBEFITESE0FRcbEiMoGRocHRBv/aAAwDAQACEQMRAD8ANr7zbDSnXVhDaBlSieQFVqTfJUwn5D/R4/ZxScrX5gHkB6156llmZcm7ck/sWQHHh949h+XxqPkTWI3sqOVfdTWU1fVpUkWCvtjlSrVqJ0o5yZVRyovLOVy5aj48dQ/AGvRqZPjnLMpTg/u3/aB9/UfGoj53Tn+pVj96nMeew+d0EpV91XeoDbNyJ3Wj1+53PrqifE3Ytdou7Vw3myktSUfTaUfxB7ipOqHLU5HKJkc7r7B3gfEdwfKrrBkomRGpDf0HUBQ8q2WkaktyPD/mQkWq6R4c3hfwe9Kswa41zqmBrG9RId9mtR2ZrqG20uckpCjgCivsJvVyvmlJsm7zXpb6J6m0rdVkhPDbOPiT8asHGEilWctrGs9SWnaBdYNtvMuNFa4O402vCU5aQTj3kmprZntGfgaav121VcpM3gOstxm1rypayFndT64yT4CgDnSrK+o9rOrLzIcLNwVboxPsMQ/Y3R5r+kT78eQppZdp2sLQ8lbd6kSkA+01NVxkq8iVcx7iKA0FtW1FcNL6ScudqU2JKX20DiI3hgnnyoSWHbFqyffLdDfchcKRKaaXux8HdUsA9/A1La313D1vsqkuNt/J58eUwJMYnOMk4Uk90nn6dPAkUaS+tVm/j2P1E0Bs2lSpUANbhNLV3uJz+2W4oJ9ArH/lRpJJJJyT1zXNoSV2nU7MndPBd3lcu4ON78Qa+W1pdQlbagpKhkEd6w9yu6KRXL4qvubavGnYZI3hye22D6qOuN4ZhK4aQXHh9lJxu+ppzcZBiwnXh9JKeXqeQqkqJUSpRJJOST3NetGo2bLn8IUqdZJlVXcIWyPrVwoLMyKktqSUlaFHeHnjvRR0U7xbCyQd5IUrdPiM5/7oAk4Ga0Fo2C5btM2+M8kpdSyFLB7E88e7OKuUqccM3XGmNtyR/pK0FeFvbTCqv6Ms7Rvr5qD+Pe/5GjT/ACcPqXP/AMyX+m3Qp2x2l21bQbmVoIblqEppX3gvr/u3h7q5s/2j3PRLMmNFjsSokhXELTpI3F4xvAjxGMjyHSq5jj722f2nXr/Q/Qbqk8RfD4e8dzOd3PLPjT6/3iZf7xKutxUlUmSveXujCRywAB4AAAelOpmmLjD0xB1C80RBmuraQrHQp6E+vtY/dNATWy7Q/wDPe8vR35Ko8OK2HH1tgFZycBKc+PPn5VK7WNmrOimIk+2y3pEF9zgqTIxvoXgkcwACCAewxjvmqtorV1y0ddvnC2bi99HDeZdBKHE5zg47+B7fEVIa/wBoV01uthExpmNEjkqbjs5PtH7Siep+FAVFK1JSpKVEBQwoA9R15/CpTSZxqmzE9BPY/UTXbFp24XyNc5EFoqbt0YyXzjsOw88ZPok1FIWptaVtqKVpIKVJOCD4igNw0qEmyHaVeNW3hVouzMU8GGp4yG0lK1kKQnmM4+0egFcoC+6y021qO1GPvBuS2d9hw/ZV4HyNBlarnp2YuHLZU2pJ5tODkfNJ8PMVoQ0zuVsg3NngXCK1Ib7BxOcenhXNPWZMmFQtabrDqjVikb1MXw8vQBk29szITjC2FpUociCCAagzy60Rr7pizRJ3Djw9xBV04qz+Zq3ab0tY4bLUpi3NcfqHHCXCD5bxOPdXLBSSPLWbIaNddq1ouqNjt/T+lL2f6JflSWrpd2VNRWyFssrGFOq7Ejsn8/TqWx0pd67VBjEYmEMffvy3pe5J9E8isa70TbNaW1MafvNSGsmPKbA32ievqk8sj8qC8/YTqdl9SYcu3SWc+ysuKQojzSRy+JrR9Kvs4gE6W2DyBKQ9qiezwEqB+TQySXB4FZA3R6A+ooyTbFa51kVZZMJpVuLQa+ThOEpSOmMdMYGCOmKkqVAALUWwa4NyFL07cmHo5PJqWShxI8N4AhXryppZ9g9+fkJ+dp8KJH+1wSXVn0GAPx91aIpUBC6W0va9LWhNstTGGuri181vKxgqUe5/ChlrDYYzNluy9MTWofEJUYkhJ4aT/hUMkDywaM9KgBFsl2a3zR2pX7jdXYS2HIa2QGHVKVvFaD0KRy9k0qLtKg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data:image/jpeg;base64,/9j/4AAQSkZJRgABAQAAAQABAAD/2wCEAAkGBwgHBgkIBwgKCgkLDRYPDQwMDRsUFRAWIB0iIiAdHx8kKDQsJCYxJx8fLT0tMTU3Ojo6Iys/RD84QzQ5OjcBCgoKDQwNGg8PGjclHyU3Nzc3Nzc3Nzc3Nzc3Nzc3Nzc3Nzc3Nzc3Nzc3Nzc3Nzc3Nzc3Nzc3Nzc3Nzc3Nzc3N//AABEIACsAdwMBIgACEQEDEQH/xAAcAAABBQEBAQAAAAAAAAAAAAAHAAQFBggBAwL/xABAEAABAwMBBgMDCQMNAAAAAAABAgMEAAURBgcSEyExQVFhcSKBkRQVMjZCUqGxsyNydAgWJDM3U2J1g6KywdH/xAAZAQEBAQEBAQAAAAAAAAAAAAAABQYEAwL/xAAqEQABBAEDAgQHAQAAAAAAAAAAAQIDBBEFITESE0FRcbEiMoGRocHRBv/aAAwDAQACEQMRAD8ANr7zbDSnXVhDaBlSieQFVqTfJUwn5D/R4/ZxScrX5gHkB6156llmZcm7ck/sWQHHh949h+XxqPkTWI3sqOVfdTWU1fVpUkWCvtjlSrVqJ0o5yZVRyovLOVy5aj48dQ/AGvRqZPjnLMpTg/u3/aB9/UfGoj53Tn+pVj96nMeew+d0EpV91XeoDbNyJ3Wj1+53PrqifE3Ytdou7Vw3myktSUfTaUfxB7ipOqHLU5HKJkc7r7B3gfEdwfKrrBkomRGpDf0HUBQ8q2WkaktyPD/mQkWq6R4c3hfwe9Kswa41zqmBrG9RId9mtR2ZrqG20uckpCjgCivsJvVyvmlJsm7zXpb6J6m0rdVkhPDbOPiT8asHGEilWctrGs9SWnaBdYNtvMuNFa4O402vCU5aQTj3kmprZntGfgaav121VcpM3gOstxm1rypayFndT64yT4CgDnSrK+o9rOrLzIcLNwVboxPsMQ/Y3R5r+kT78eQppZdp2sLQ8lbd6kSkA+01NVxkq8iVcx7iKA0FtW1FcNL6ScudqU2JKX20DiI3hgnnyoSWHbFqyffLdDfchcKRKaaXux8HdUsA9/A1La313D1vsqkuNt/J58eUwJMYnOMk4Uk90nn6dPAkUaS+tVm/j2P1E0Bs2lSpUANbhNLV3uJz+2W4oJ9ArH/lRpJJJJyT1zXNoSV2nU7MndPBd3lcu4ON78Qa+W1pdQlbagpKhkEd6w9yu6KRXL4qvubavGnYZI3hye22D6qOuN4ZhK4aQXHh9lJxu+ppzcZBiwnXh9JKeXqeQqkqJUSpRJJOST3NetGo2bLn8IUqdZJlVXcIWyPrVwoLMyKktqSUlaFHeHnjvRR0U7xbCyQd5IUrdPiM5/7oAk4Ga0Fo2C5btM2+M8kpdSyFLB7E88e7OKuUqccM3XGmNtyR/pK0FeFvbTCqv6Ms7Rvr5qD+Pe/5GjT/ACcPqXP/AMyX+m3Qp2x2l21bQbmVoIblqEppX3gvr/u3h7q5s/2j3PRLMmNFjsSokhXELTpI3F4xvAjxGMjyHSq5jj722f2nXr/Q/Qbqk8RfD4e8dzOd3PLPjT6/3iZf7xKutxUlUmSveXujCRywAB4AAAelOpmmLjD0xB1C80RBmuraQrHQp6E+vtY/dNATWy7Q/wDPe8vR35Ko8OK2HH1tgFZycBKc+PPn5VK7WNmrOimIk+2y3pEF9zgqTIxvoXgkcwACCAewxjvmqtorV1y0ddvnC2bi99HDeZdBKHE5zg47+B7fEVIa/wBoV01uthExpmNEjkqbjs5PtH7Siep+FAVFK1JSpKVEBQwoA9R15/CpTSZxqmzE9BPY/UTXbFp24XyNc5EFoqbt0YyXzjsOw88ZPok1FIWptaVtqKVpIKVJOCD4igNw0qEmyHaVeNW3hVouzMU8GGp4yG0lK1kKQnmM4+0egFcoC+6y021qO1GPvBuS2d9hw/ZV4HyNBlarnp2YuHLZU2pJ5tODkfNJ8PMVoQ0zuVsg3NngXCK1Ib7BxOcenhXNPWZMmFQtabrDqjVikb1MXw8vQBk29szITjC2FpUociCCAagzy60Rr7pizRJ3Djw9xBV04qz+Zq3ab0tY4bLUpi3NcfqHHCXCD5bxOPdXLBSSPLWbIaNddq1ouqNjt/T+lL2f6JflSWrpd2VNRWyFssrGFOq7Ejsn8/TqWx0pd67VBjEYmEMffvy3pe5J9E8isa70TbNaW1MafvNSGsmPKbA32ievqk8sj8qC8/YTqdl9SYcu3SWc+ysuKQojzSRy+JrR9Kvs4gE6W2DyBKQ9qiezwEqB+TQySXB4FZA3R6A+ooyTbFa51kVZZMJpVuLQa+ThOEpSOmMdMYGCOmKkqVAALUWwa4NyFL07cmHo5PJqWShxI8N4AhXryppZ9g9+fkJ+dp8KJH+1wSXVn0GAPx91aIpUBC6W0va9LWhNstTGGuri181vKxgqUe5/ChlrDYYzNluy9MTWofEJUYkhJ4aT/hUMkDywaM9KgBFsl2a3zR2pX7jdXYS2HIa2QGHVKVvFaD0KRy9k0qLtKg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6" name="Picture 2" descr="Políticos conversando ou tendo debates na frente de ilustração vetorial  plana de público. oradores públicos masculinos dos desenhos animados em pé  na tribuna e discutindo. | Vetor Grát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8939" y="5198503"/>
            <a:ext cx="1212333" cy="75722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ol logo - RH Health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43" b="34091"/>
          <a:stretch/>
        </p:blipFill>
        <p:spPr bwMode="auto">
          <a:xfrm>
            <a:off x="2216499" y="5214816"/>
            <a:ext cx="1014731" cy="36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6" descr="Teatro Raul Cortez - Home | Facebook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Picture 2" descr="FecomercioSP completa 80 anos e trilha caminho de conquistas para a economia de São Paulo e do Paí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2" t="22894" b="21293"/>
          <a:stretch/>
        </p:blipFill>
        <p:spPr bwMode="auto">
          <a:xfrm>
            <a:off x="5647647" y="2577212"/>
            <a:ext cx="6524597" cy="234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10567359" y="4698715"/>
            <a:ext cx="1604885" cy="1328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6184679" y="5013837"/>
            <a:ext cx="54200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Local: </a:t>
            </a: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Centro </a:t>
            </a:r>
            <a:r>
              <a:rPr lang="pt-BR" sz="2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Fecomercio</a:t>
            </a: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Eventos</a:t>
            </a:r>
          </a:p>
          <a:p>
            <a:pPr algn="ctr"/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pt-BR" sz="2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Fecomercio</a:t>
            </a:r>
            <a:r>
              <a:rPr lang="pt-BR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/SP</a:t>
            </a:r>
            <a:endParaRPr lang="pt-BR" sz="2400" b="1" dirty="0">
              <a:solidFill>
                <a:schemeClr val="dk1"/>
              </a:solidFill>
              <a:latin typeface="Arial"/>
              <a:ea typeface="Arial"/>
              <a:cs typeface="Arial"/>
              <a:hlinkClick r:id="rId5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22255" y="5196360"/>
            <a:ext cx="191866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1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Transmissão:</a:t>
            </a:r>
            <a:endParaRPr lang="pt-BR" sz="21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40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3;p6"/>
          <p:cNvSpPr/>
          <p:nvPr/>
        </p:nvSpPr>
        <p:spPr>
          <a:xfrm>
            <a:off x="1655071" y="978962"/>
            <a:ext cx="8738100" cy="1041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1F3864"/>
                </a:solidFill>
              </a:rPr>
              <a:t>PISO DA ENFERMAGEM</a:t>
            </a:r>
            <a:endParaRPr sz="3200" b="1" dirty="0">
              <a:solidFill>
                <a:srgbClr val="1F3864"/>
              </a:solidFill>
            </a:endParaRPr>
          </a:p>
          <a:p>
            <a:pPr marL="0" marR="0" lvl="0" indent="0" algn="ctr" rtl="0">
              <a:spcBef>
                <a:spcPts val="140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9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2877" y="3716456"/>
            <a:ext cx="507518" cy="41616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oogle Shape;97;p6"/>
          <p:cNvGrpSpPr/>
          <p:nvPr/>
        </p:nvGrpSpPr>
        <p:grpSpPr>
          <a:xfrm>
            <a:off x="382877" y="5370987"/>
            <a:ext cx="578950" cy="516821"/>
            <a:chOff x="1002252" y="4513061"/>
            <a:chExt cx="896750" cy="896750"/>
          </a:xfrm>
        </p:grpSpPr>
        <p:pic>
          <p:nvPicPr>
            <p:cNvPr id="14" name="Google Shape;98;p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02252" y="4513061"/>
              <a:ext cx="896750" cy="89675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" name="Google Shape;99;p6"/>
            <p:cNvGrpSpPr/>
            <p:nvPr/>
          </p:nvGrpSpPr>
          <p:grpSpPr>
            <a:xfrm>
              <a:off x="1206846" y="4716043"/>
              <a:ext cx="487561" cy="487688"/>
              <a:chOff x="1176308" y="4692650"/>
              <a:chExt cx="521551" cy="521687"/>
            </a:xfrm>
          </p:grpSpPr>
          <p:sp>
            <p:nvSpPr>
              <p:cNvPr id="16" name="Google Shape;100;p6"/>
              <p:cNvSpPr/>
              <p:nvPr/>
            </p:nvSpPr>
            <p:spPr>
              <a:xfrm>
                <a:off x="1176308" y="4692650"/>
                <a:ext cx="521551" cy="521687"/>
              </a:xfrm>
              <a:prstGeom prst="ellipse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7" name="Google Shape;101;p6"/>
              <p:cNvPicPr preferRelativeResize="0"/>
              <p:nvPr/>
            </p:nvPicPr>
            <p:blipFill rotWithShape="1">
              <a:blip r:embed="rId4">
                <a:alphaModFix/>
              </a:blip>
              <a:srcRect l="8003" t="34039" r="52736" b="34275"/>
              <a:stretch/>
            </p:blipFill>
            <p:spPr>
              <a:xfrm>
                <a:off x="1231944" y="4836651"/>
                <a:ext cx="437365" cy="24957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8" name="Google Shape;102;p6"/>
          <p:cNvSpPr txBox="1"/>
          <p:nvPr/>
        </p:nvSpPr>
        <p:spPr>
          <a:xfrm>
            <a:off x="968340" y="1881634"/>
            <a:ext cx="10038416" cy="2123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2100" dirty="0">
                <a:solidFill>
                  <a:schemeClr val="dk1"/>
                </a:solidFill>
              </a:rPr>
              <a:t>Fixa o piso de acordo com a categoria com c</a:t>
            </a:r>
            <a:r>
              <a:rPr lang="pt-BR" sz="2100" dirty="0"/>
              <a:t>orreção anual com base no INPC.</a:t>
            </a:r>
            <a:endParaRPr lang="pt-BR" sz="2100" dirty="0">
              <a:solidFill>
                <a:schemeClr val="dk1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pt-BR" sz="2100" b="1" dirty="0">
                <a:solidFill>
                  <a:schemeClr val="dk1"/>
                </a:solidFill>
              </a:rPr>
              <a:t>Enfermeiros: </a:t>
            </a:r>
            <a:r>
              <a:rPr lang="pt-BR" sz="2100" dirty="0">
                <a:solidFill>
                  <a:schemeClr val="dk1"/>
                </a:solidFill>
              </a:rPr>
              <a:t>R$ </a:t>
            </a:r>
            <a:r>
              <a:rPr lang="pt-BR" sz="2100" b="1" dirty="0"/>
              <a:t>4.750</a:t>
            </a:r>
            <a:r>
              <a:rPr lang="pt-BR" sz="2100" dirty="0">
                <a:solidFill>
                  <a:schemeClr val="dk1"/>
                </a:solidFill>
              </a:rPr>
              <a:t>. As demais categorias terão o piso proporcional a esse </a:t>
            </a:r>
          </a:p>
          <a:p>
            <a:pPr lvl="0" algn="just">
              <a:lnSpc>
                <a:spcPct val="150000"/>
              </a:lnSpc>
            </a:pPr>
            <a:r>
              <a:rPr lang="pt-BR" sz="2100" b="1" dirty="0">
                <a:solidFill>
                  <a:schemeClr val="dk1"/>
                </a:solidFill>
              </a:rPr>
              <a:t>Técnicos de enfermagem: </a:t>
            </a:r>
            <a:r>
              <a:rPr lang="pt-BR" sz="2100" dirty="0">
                <a:solidFill>
                  <a:schemeClr val="dk1"/>
                </a:solidFill>
              </a:rPr>
              <a:t>R$ </a:t>
            </a:r>
            <a:r>
              <a:rPr lang="pt-BR" sz="2100" b="1" dirty="0"/>
              <a:t>3.325 (</a:t>
            </a:r>
            <a:r>
              <a:rPr lang="pt-BR" sz="2100" b="1" dirty="0">
                <a:solidFill>
                  <a:schemeClr val="dk1"/>
                </a:solidFill>
              </a:rPr>
              <a:t>70%</a:t>
            </a:r>
            <a:r>
              <a:rPr lang="pt-BR" sz="2100" dirty="0">
                <a:solidFill>
                  <a:schemeClr val="dk1"/>
                </a:solidFill>
              </a:rPr>
              <a:t>);</a:t>
            </a:r>
          </a:p>
          <a:p>
            <a:pPr lvl="0" algn="just">
              <a:lnSpc>
                <a:spcPct val="150000"/>
              </a:lnSpc>
            </a:pPr>
            <a:r>
              <a:rPr lang="pt-BR" sz="2100" b="1" dirty="0">
                <a:solidFill>
                  <a:schemeClr val="dk1"/>
                </a:solidFill>
              </a:rPr>
              <a:t>Auxiliar de enfermagem e parteiras: </a:t>
            </a:r>
            <a:r>
              <a:rPr lang="pt-BR" sz="2100" dirty="0">
                <a:solidFill>
                  <a:schemeClr val="dk1"/>
                </a:solidFill>
              </a:rPr>
              <a:t>R$ </a:t>
            </a:r>
            <a:r>
              <a:rPr lang="pt-BR" sz="2100" b="1" dirty="0"/>
              <a:t>2.375 (</a:t>
            </a:r>
            <a:r>
              <a:rPr lang="pt-BR" sz="2100" b="1" dirty="0">
                <a:solidFill>
                  <a:schemeClr val="dk1"/>
                </a:solidFill>
              </a:rPr>
              <a:t>50%</a:t>
            </a:r>
            <a:r>
              <a:rPr lang="pt-BR" sz="2100" dirty="0">
                <a:solidFill>
                  <a:schemeClr val="dk1"/>
                </a:solidFill>
              </a:rPr>
              <a:t>) </a:t>
            </a:r>
          </a:p>
        </p:txBody>
      </p:sp>
      <p:sp>
        <p:nvSpPr>
          <p:cNvPr id="9" name="Google Shape;103;p6"/>
          <p:cNvSpPr txBox="1"/>
          <p:nvPr/>
        </p:nvSpPr>
        <p:spPr>
          <a:xfrm>
            <a:off x="3569899" y="1300548"/>
            <a:ext cx="5066105" cy="825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pt-BR" sz="2000" b="1" dirty="0">
                <a:solidFill>
                  <a:schemeClr val="dk1"/>
                </a:solidFill>
              </a:rPr>
              <a:t>Autor:</a:t>
            </a:r>
            <a:r>
              <a:rPr lang="pt-BR" sz="2000" dirty="0">
                <a:solidFill>
                  <a:schemeClr val="dk1"/>
                </a:solidFill>
              </a:rPr>
              <a:t> Sen</a:t>
            </a:r>
            <a:r>
              <a:rPr lang="pt-BR" sz="2000" dirty="0">
                <a:solidFill>
                  <a:schemeClr val="tx1"/>
                </a:solidFill>
              </a:rPr>
              <a:t>. Fabiano </a:t>
            </a:r>
            <a:r>
              <a:rPr lang="pt-BR" sz="2000" dirty="0" err="1">
                <a:solidFill>
                  <a:schemeClr val="tx1"/>
                </a:solidFill>
              </a:rPr>
              <a:t>Contarato</a:t>
            </a:r>
            <a:r>
              <a:rPr lang="pt-BR" sz="2000" dirty="0">
                <a:solidFill>
                  <a:schemeClr val="tx1"/>
                </a:solidFill>
              </a:rPr>
              <a:t> (Rede/ES)</a:t>
            </a:r>
            <a:endParaRPr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Google Shape;104;p6"/>
          <p:cNvSpPr txBox="1"/>
          <p:nvPr/>
        </p:nvSpPr>
        <p:spPr>
          <a:xfrm>
            <a:off x="961827" y="3991010"/>
            <a:ext cx="10038416" cy="1569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chemeClr val="tx1"/>
                </a:solidFill>
              </a:rPr>
              <a:t>Aprovada a urgência em 22/3. Agora a expectativa é instituir um GT para apontar as fontes de financiamento em 5 semanas. Após, o texto deverá ser deliberado pelo Plenário da CD.</a:t>
            </a:r>
          </a:p>
        </p:txBody>
      </p:sp>
      <p:sp>
        <p:nvSpPr>
          <p:cNvPr id="11" name="Google Shape;105;p6"/>
          <p:cNvSpPr txBox="1"/>
          <p:nvPr/>
        </p:nvSpPr>
        <p:spPr>
          <a:xfrm>
            <a:off x="961827" y="5370987"/>
            <a:ext cx="10892399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150000"/>
              </a:lnSpc>
            </a:pPr>
            <a:r>
              <a:rPr lang="pt-BR" sz="2000" b="1" dirty="0">
                <a:solidFill>
                  <a:schemeClr val="dk1"/>
                </a:solidFill>
              </a:rPr>
              <a:t>Encaminhamento:</a:t>
            </a:r>
            <a:r>
              <a:rPr lang="pt-BR" sz="2000" dirty="0">
                <a:solidFill>
                  <a:schemeClr val="dk1"/>
                </a:solidFill>
              </a:rPr>
              <a:t> Sensibilizar os deputados para </a:t>
            </a:r>
            <a:r>
              <a:rPr lang="pt-BR" sz="2000" dirty="0"/>
              <a:t>prever recursos federias para o custeio.</a:t>
            </a:r>
            <a:endParaRPr sz="2000" dirty="0">
              <a:solidFill>
                <a:schemeClr val="dk1"/>
              </a:solidFill>
            </a:endParaRPr>
          </a:p>
        </p:txBody>
      </p:sp>
      <p:cxnSp>
        <p:nvCxnSpPr>
          <p:cNvPr id="18" name="Conector reto 17"/>
          <p:cNvCxnSpPr>
            <a:cxnSpLocks/>
            <a:stCxn id="5" idx="2"/>
          </p:cNvCxnSpPr>
          <p:nvPr/>
        </p:nvCxnSpPr>
        <p:spPr>
          <a:xfrm flipV="1">
            <a:off x="636636" y="4118093"/>
            <a:ext cx="10370120" cy="14527"/>
          </a:xfrm>
          <a:prstGeom prst="line">
            <a:avLst/>
          </a:prstGeom>
          <a:ln>
            <a:solidFill>
              <a:srgbClr val="52C1B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817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4;p3"/>
          <p:cNvSpPr/>
          <p:nvPr/>
        </p:nvSpPr>
        <p:spPr>
          <a:xfrm>
            <a:off x="705446" y="2586827"/>
            <a:ext cx="10557954" cy="1431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/>
              <a:t>P</a:t>
            </a:r>
            <a:r>
              <a:rPr lang="pt-BR" sz="2000" dirty="0">
                <a:solidFill>
                  <a:srgbClr val="000000"/>
                </a:solidFill>
              </a:rPr>
              <a:t>roíbe a </a:t>
            </a:r>
            <a:r>
              <a:rPr lang="pt-BR" sz="2000" dirty="0"/>
              <a:t>instituição de </a:t>
            </a:r>
            <a:r>
              <a:rPr lang="pt-BR" sz="2000" dirty="0">
                <a:solidFill>
                  <a:srgbClr val="000000"/>
                </a:solidFill>
              </a:rPr>
              <a:t>novos encargos sem contrapartida financeira, evitando que a União crie obrigações para os municípios executarem sem repassar os recursos ne</a:t>
            </a:r>
            <a:r>
              <a:rPr lang="pt-BR" sz="2000" dirty="0"/>
              <a:t>cessários</a:t>
            </a:r>
            <a:r>
              <a:rPr lang="pt-BR" sz="2000" dirty="0">
                <a:solidFill>
                  <a:srgbClr val="000000"/>
                </a:solidFill>
              </a:rPr>
              <a:t>.</a:t>
            </a:r>
            <a:br>
              <a:rPr lang="pt-BR" sz="1800" dirty="0">
                <a:solidFill>
                  <a:schemeClr val="dk1"/>
                </a:solidFill>
              </a:rPr>
            </a:br>
            <a:endParaRPr sz="1800" dirty="0">
              <a:solidFill>
                <a:schemeClr val="dk1"/>
              </a:solidFill>
            </a:endParaRPr>
          </a:p>
        </p:txBody>
      </p:sp>
      <p:grpSp>
        <p:nvGrpSpPr>
          <p:cNvPr id="7" name="Google Shape;58;p3"/>
          <p:cNvGrpSpPr/>
          <p:nvPr/>
        </p:nvGrpSpPr>
        <p:grpSpPr>
          <a:xfrm>
            <a:off x="259437" y="4588070"/>
            <a:ext cx="577845" cy="577845"/>
            <a:chOff x="1002252" y="4513061"/>
            <a:chExt cx="896750" cy="896750"/>
          </a:xfrm>
        </p:grpSpPr>
        <p:pic>
          <p:nvPicPr>
            <p:cNvPr id="13" name="Google Shape;59;p3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002252" y="4513061"/>
              <a:ext cx="896750" cy="89675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" name="Google Shape;60;p3"/>
            <p:cNvGrpSpPr/>
            <p:nvPr/>
          </p:nvGrpSpPr>
          <p:grpSpPr>
            <a:xfrm>
              <a:off x="1206846" y="4716043"/>
              <a:ext cx="487561" cy="487688"/>
              <a:chOff x="1176308" y="4692650"/>
              <a:chExt cx="521551" cy="521687"/>
            </a:xfrm>
          </p:grpSpPr>
          <p:sp>
            <p:nvSpPr>
              <p:cNvPr id="15" name="Google Shape;61;p3"/>
              <p:cNvSpPr/>
              <p:nvPr/>
            </p:nvSpPr>
            <p:spPr>
              <a:xfrm>
                <a:off x="1176308" y="4692650"/>
                <a:ext cx="521551" cy="521687"/>
              </a:xfrm>
              <a:prstGeom prst="ellipse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6" name="Google Shape;62;p3"/>
              <p:cNvPicPr preferRelativeResize="0"/>
              <p:nvPr/>
            </p:nvPicPr>
            <p:blipFill rotWithShape="1">
              <a:blip r:embed="rId3">
                <a:alphaModFix/>
              </a:blip>
              <a:srcRect l="8003" t="34039" r="52736" b="34275"/>
              <a:stretch/>
            </p:blipFill>
            <p:spPr>
              <a:xfrm>
                <a:off x="1231944" y="4836651"/>
                <a:ext cx="437365" cy="24957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8" name="Google Shape;63;p3"/>
          <p:cNvSpPr txBox="1"/>
          <p:nvPr/>
        </p:nvSpPr>
        <p:spPr>
          <a:xfrm>
            <a:off x="1568036" y="976966"/>
            <a:ext cx="8940300" cy="95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rgbClr val="1F3864"/>
                </a:solidFill>
              </a:rPr>
              <a:t>NOVOS ENCARGOS SEM PREVISÃO ORÇAMENTÁRIA</a:t>
            </a:r>
            <a:endParaRPr sz="8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252525"/>
                </a:solidFill>
              </a:rPr>
              <a:t>PEC 122/2015 </a:t>
            </a:r>
          </a:p>
        </p:txBody>
      </p:sp>
      <p:sp>
        <p:nvSpPr>
          <p:cNvPr id="9" name="Google Shape;64;p3"/>
          <p:cNvSpPr/>
          <p:nvPr/>
        </p:nvSpPr>
        <p:spPr>
          <a:xfrm>
            <a:off x="1165631" y="3709034"/>
            <a:ext cx="60960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0" u="none" strike="noStrike" cap="none" dirty="0">
              <a:solidFill>
                <a:schemeClr val="dk1"/>
              </a:solidFill>
            </a:endParaRPr>
          </a:p>
        </p:txBody>
      </p:sp>
      <p:sp>
        <p:nvSpPr>
          <p:cNvPr id="10" name="Google Shape;65;p3"/>
          <p:cNvSpPr txBox="1"/>
          <p:nvPr/>
        </p:nvSpPr>
        <p:spPr>
          <a:xfrm>
            <a:off x="613997" y="3839810"/>
            <a:ext cx="11029643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000" dirty="0">
                <a:solidFill>
                  <a:srgbClr val="333333"/>
                </a:solidFill>
              </a:rPr>
              <a:t>Aprovada </a:t>
            </a:r>
            <a:r>
              <a:rPr lang="pt-BR" sz="2000" dirty="0">
                <a:solidFill>
                  <a:schemeClr val="dk1"/>
                </a:solidFill>
              </a:rPr>
              <a:t>na Comissão Especial na Câmara dos Deputados. Aguarda ser pautada no Plenário.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2" name="Google Shape;67;p3"/>
          <p:cNvSpPr txBox="1"/>
          <p:nvPr/>
        </p:nvSpPr>
        <p:spPr>
          <a:xfrm>
            <a:off x="837282" y="4568797"/>
            <a:ext cx="10039516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dk1"/>
                </a:solidFill>
              </a:rPr>
              <a:t>Encaminhamento: </a:t>
            </a:r>
            <a:r>
              <a:rPr lang="pt-BR" sz="2000" dirty="0">
                <a:solidFill>
                  <a:schemeClr val="dk1"/>
                </a:solidFill>
              </a:rPr>
              <a:t>Sensibilizar 	deputados para votarem a favor da proposta. </a:t>
            </a:r>
            <a:endParaRPr sz="2000" dirty="0">
              <a:solidFill>
                <a:schemeClr val="dk1"/>
              </a:solidFill>
            </a:endParaRPr>
          </a:p>
        </p:txBody>
      </p:sp>
      <p:pic>
        <p:nvPicPr>
          <p:cNvPr id="18" name="Google Shape;95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193" y="3394608"/>
            <a:ext cx="507518" cy="4161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Conector reto 18"/>
          <p:cNvCxnSpPr>
            <a:cxnSpLocks/>
          </p:cNvCxnSpPr>
          <p:nvPr/>
        </p:nvCxnSpPr>
        <p:spPr>
          <a:xfrm>
            <a:off x="548360" y="3810772"/>
            <a:ext cx="10903411" cy="29038"/>
          </a:xfrm>
          <a:prstGeom prst="line">
            <a:avLst/>
          </a:prstGeom>
          <a:ln>
            <a:solidFill>
              <a:srgbClr val="52C1B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715201" y="1975600"/>
            <a:ext cx="55007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sz="2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Autora:</a:t>
            </a:r>
            <a:r>
              <a:rPr lang="pt-BR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Senado Federal - Ana Amélia - PP/RS</a:t>
            </a:r>
            <a:endParaRPr lang="pt-BR" sz="2000" dirty="0">
              <a:solidFill>
                <a:srgbClr val="000000"/>
              </a:solidFill>
              <a:latin typeface="Arial"/>
              <a:ea typeface="Arial"/>
              <a:cs typeface="Arial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280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096586" y="1218106"/>
            <a:ext cx="5982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A IMPLANTAÇÃO DO 5G NAS CIDADES</a:t>
            </a:r>
          </a:p>
        </p:txBody>
      </p:sp>
      <p:sp>
        <p:nvSpPr>
          <p:cNvPr id="4" name="Google Shape;54;p3"/>
          <p:cNvSpPr/>
          <p:nvPr/>
        </p:nvSpPr>
        <p:spPr>
          <a:xfrm>
            <a:off x="989734" y="2756974"/>
            <a:ext cx="9455727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pt-BR" sz="2000" dirty="0"/>
              <a:t>Realizado em novembro de 2021, o </a:t>
            </a:r>
            <a:r>
              <a:rPr lang="pt-BR" sz="2000" b="1" dirty="0"/>
              <a:t>leilão do 5G </a:t>
            </a:r>
            <a:r>
              <a:rPr lang="pt-BR" sz="2000" dirty="0"/>
              <a:t>trouxe o compromisso para operadoras vencedoras de implantação da tecnologia: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Nas capitais, até 31 de julho de 2022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Demais cidades, em cronograma de acordo com o porte populacional, até 2029.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dk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6836" y="954151"/>
            <a:ext cx="1802823" cy="1802823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4540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Radar PPP - Home | Facebook">
            <a:extLst>
              <a:ext uri="{FF2B5EF4-FFF2-40B4-BE49-F238E27FC236}">
                <a16:creationId xmlns:a16="http://schemas.microsoft.com/office/drawing/2014/main" id="{64B22A8C-470A-47B2-88C0-D8E52A7F10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85" b="26585"/>
          <a:stretch/>
        </p:blipFill>
        <p:spPr bwMode="auto">
          <a:xfrm>
            <a:off x="2631440" y="1818639"/>
            <a:ext cx="6390640" cy="372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Radar PPP - Home | Facebook">
            <a:extLst>
              <a:ext uri="{FF2B5EF4-FFF2-40B4-BE49-F238E27FC236}">
                <a16:creationId xmlns:a16="http://schemas.microsoft.com/office/drawing/2014/main" id="{441DA16C-0C72-4328-96AA-25555669A9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996"/>
          <a:stretch/>
        </p:blipFill>
        <p:spPr bwMode="auto">
          <a:xfrm>
            <a:off x="3627120" y="1087119"/>
            <a:ext cx="4937760" cy="64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83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008251" y="2617881"/>
            <a:ext cx="892635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ENCAMINHAMENTOS REUNIÕES DAS PREFEITAS </a:t>
            </a:r>
          </a:p>
          <a:p>
            <a:pPr algn="ctr"/>
            <a:r>
              <a:rPr lang="pt-BR" sz="2800" b="1" dirty="0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E DOS JOVENS PREFEITOS</a:t>
            </a:r>
          </a:p>
        </p:txBody>
      </p:sp>
    </p:spTree>
    <p:extLst>
      <p:ext uri="{BB962C8B-B14F-4D97-AF65-F5344CB8AC3E}">
        <p14:creationId xmlns:p14="http://schemas.microsoft.com/office/powerpoint/2010/main" val="323008762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355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Personalizar design</vt:lpstr>
      <vt:lpstr>1_Personalizar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Paulo Diego</cp:lastModifiedBy>
  <cp:revision>26</cp:revision>
  <dcterms:created xsi:type="dcterms:W3CDTF">2022-03-07T17:03:28Z</dcterms:created>
  <dcterms:modified xsi:type="dcterms:W3CDTF">2022-03-24T11:53:57Z</dcterms:modified>
</cp:coreProperties>
</file>