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57" r:id="rId2"/>
    <p:sldId id="259" r:id="rId3"/>
    <p:sldId id="269" r:id="rId4"/>
    <p:sldId id="274" r:id="rId5"/>
    <p:sldId id="260" r:id="rId6"/>
    <p:sldId id="261" r:id="rId7"/>
    <p:sldId id="273" r:id="rId8"/>
    <p:sldId id="262" r:id="rId9"/>
    <p:sldId id="263" r:id="rId10"/>
    <p:sldId id="272" r:id="rId11"/>
    <p:sldId id="264" r:id="rId12"/>
    <p:sldId id="265" r:id="rId13"/>
    <p:sldId id="266" r:id="rId14"/>
    <p:sldId id="268" r:id="rId15"/>
    <p:sldId id="270" r:id="rId16"/>
    <p:sldId id="271" r:id="rId17"/>
  </p:sldIdLst>
  <p:sldSz cx="12192000" cy="6858000"/>
  <p:notesSz cx="6858000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7139"/>
    <a:srgbClr val="001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DD719-1339-41F1-B0D8-6234E4B0307D}" type="datetimeFigureOut">
              <a:rPr lang="pt-BR" smtClean="0"/>
              <a:t>14/12/2022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69C3F-5032-4868-A04D-9E2DBD03DA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786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6567C6-D484-026E-C65D-EA8D390B8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D60F811-1E25-7FD4-AC21-479D020E0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C0F7580E-7007-F6CD-000C-3560320EF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760C-3F07-4A59-889F-94C8FA8F95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78F93F9-4F49-79B9-401E-89B5A8FF0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C243680-86AA-2712-E0A1-A6A1B2C83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7275-D68D-4030-8CFA-C54B2BB9B8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99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DD6D53E-57C7-B211-A087-F941A426E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BCE34C93-E6BA-CEA9-358D-D99225353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F039896-772A-FBD4-B04D-74A24B9A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760C-3F07-4A59-889F-94C8FA8F95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AA3647B-D46B-12EE-F525-C8C6D667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5AB8A51-E2B1-A7BE-2DF8-FA66F380C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7275-D68D-4030-8CFA-C54B2BB9B8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2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5949BB78-E5DC-F7E9-F0DF-987FDBE79A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95C04098-8902-D331-5CF5-84BA08CBE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F5F6242-5A25-CD7D-CDE2-FD599AF9D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760C-3F07-4A59-889F-94C8FA8F95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35042DF6-F822-FC0E-C5EC-BCE332F58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8989008-4734-DAB2-2E1F-919799E34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7275-D68D-4030-8CFA-C54B2BB9B8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74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AFAD4E0-2332-86F0-0B32-38FEB0A0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BD0F9B2-ED68-E2A9-AB73-5FB60AB4E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98326A0-2CFF-E21E-FB02-9ECC6C7C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760C-3F07-4A59-889F-94C8FA8F95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5250845-CD5F-BD57-6C88-21AF7F5EB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7DCC96E-5F80-7180-DB1A-4590399B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7275-D68D-4030-8CFA-C54B2BB9B8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97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AD5EB08-EDCC-86FD-F3F3-EB4A184D9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12CBCDDE-CFA4-3BEA-F154-211A76D3A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D4FCD7D-CCBF-B67E-BADA-D40583ECC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760C-3F07-4A59-889F-94C8FA8F95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8E18A937-386F-8473-10C2-877675D16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AD4F5E3-E411-72D3-A9C6-CC357D590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7275-D68D-4030-8CFA-C54B2BB9B8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81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BCC5B6B-38D5-7B33-2780-833CC1538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876814F-4A49-DCB1-6E9B-E8E1BFD22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F01E6B36-3013-381E-64E7-DF9D98207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DAE95DC2-33B0-B648-02E3-86C3ED33E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760C-3F07-4A59-889F-94C8FA8F95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571A6FF9-CA74-2EEF-DD42-4ACEFA73F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6E27BFFD-50EC-146C-46F4-F2DD81229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7275-D68D-4030-8CFA-C54B2BB9B8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2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C6EAA8C-256B-8477-3667-317B7472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F387A0BE-00B2-D814-8A9F-D375103C0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902D62DD-ED14-3343-D23A-D789E6F0F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0B0D8F7D-BC1D-2BA6-02CB-61BB7B6CC7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2683C726-654F-06E4-4BDC-3C9770F756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5874558C-EA87-6C56-2A6D-26CD202F8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760C-3F07-4A59-889F-94C8FA8F95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FDDEA0A7-E643-E350-07CB-0A4DC9126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F4BFE5AC-E8CB-870E-80F2-73C3FD330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7275-D68D-4030-8CFA-C54B2BB9B8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75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0129F91-728C-9631-935C-5FB205FAE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7501017F-9BED-A6DD-F256-A7F68BCC5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760C-3F07-4A59-889F-94C8FA8F95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BE8A50D0-5703-7049-2F58-ADC149726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823FA3C1-566B-C6A8-110A-7154EDB9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7275-D68D-4030-8CFA-C54B2BB9B8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14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DAF41C92-246C-BD9E-5EB5-ED6E8D8A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760C-3F07-4A59-889F-94C8FA8F95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A262C27F-C25F-19C9-82BE-4CE265D69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92227AFB-324D-F0A2-E8EA-452562079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7275-D68D-4030-8CFA-C54B2BB9B8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65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436C749-3F7F-C247-5382-E5F1D312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EBD75C3-807C-24FA-6775-5DB57FCE5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5D14FC74-E7CE-30F3-6E99-8DDC1385D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08C0E12B-EC43-6AB6-3DA4-5E01B8EE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760C-3F07-4A59-889F-94C8FA8F95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B5C87A3D-8D2B-4AFA-A9C5-BF9F755EC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DC92B598-DA2E-00F2-F805-C32277A2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7275-D68D-4030-8CFA-C54B2BB9B8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83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40CF7C0-EBA5-09BD-B88D-4980DEBBF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60D69255-5EF1-7E8D-F23C-496B8A1F03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0565E6B2-E79B-0A34-ADF8-CB678ABB9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3E4A8332-018B-02CD-945F-44B253196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760C-3F07-4A59-889F-94C8FA8F95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8D63EE47-1214-3A6E-AB96-B2CE6F2D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87A62D31-1647-27FC-7149-40694B780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7275-D68D-4030-8CFA-C54B2BB9B8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2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1EBA9A78-8DBB-B3C4-B139-67BC9F449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A376815-4A6F-243B-4269-D382C6FE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F3B18DC-0328-DFC2-577A-7EE35E4A91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5760C-3F07-4A59-889F-94C8FA8F95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7142797-653B-6954-E44E-D0F17D547A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C72F63FA-9790-1B2C-0F47-F1DA02CEE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57275-D68D-4030-8CFA-C54B2BB9B8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hyperlink" Target="https://www.gov.br/nfse/pt-b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mplificaja.org.br/" TargetMode="External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F00B32C-B0BB-848E-33A4-2583B4741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634" y="210948"/>
            <a:ext cx="2468275" cy="65983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68351529-626F-C256-9DB6-165CC660D63E}"/>
              </a:ext>
            </a:extLst>
          </p:cNvPr>
          <p:cNvSpPr txBox="1"/>
          <p:nvPr/>
        </p:nvSpPr>
        <p:spPr>
          <a:xfrm>
            <a:off x="0" y="2604658"/>
            <a:ext cx="121920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REFORMA TRIBUTÁRIA</a:t>
            </a:r>
          </a:p>
          <a:p>
            <a:pPr algn="ctr"/>
            <a:endParaRPr lang="pt-BR" sz="900" b="1" dirty="0">
              <a:solidFill>
                <a:srgbClr val="0A71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6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os Municípios e para o Brasil</a:t>
            </a:r>
          </a:p>
          <a:p>
            <a:pPr algn="ctr"/>
            <a:endParaRPr lang="pt-BR" sz="3600" dirty="0">
              <a:solidFill>
                <a:srgbClr val="0A71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600" dirty="0">
              <a:solidFill>
                <a:srgbClr val="0A71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6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Dezembro de 2022</a:t>
            </a:r>
            <a:endParaRPr lang="en-US" sz="3600" dirty="0">
              <a:solidFill>
                <a:srgbClr val="0A71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xmlns="" id="{439593D1-B996-0143-F965-253E15960669}"/>
              </a:ext>
            </a:extLst>
          </p:cNvPr>
          <p:cNvCxnSpPr/>
          <p:nvPr/>
        </p:nvCxnSpPr>
        <p:spPr>
          <a:xfrm>
            <a:off x="2078179" y="3325096"/>
            <a:ext cx="8091054" cy="0"/>
          </a:xfrm>
          <a:prstGeom prst="line">
            <a:avLst/>
          </a:prstGeom>
          <a:ln>
            <a:solidFill>
              <a:srgbClr val="0A71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olicitação de Acesso ao Radar de Projetos (Parceria FNP e Radar PPP) -  Radar PPP">
            <a:extLst>
              <a:ext uri="{FF2B5EF4-FFF2-40B4-BE49-F238E27FC236}">
                <a16:creationId xmlns:a16="http://schemas.microsoft.com/office/drawing/2014/main" xmlns="" id="{1180E7B8-8BBD-D02B-832E-9D5352C49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4" r="2945" b="27682"/>
          <a:stretch/>
        </p:blipFill>
        <p:spPr bwMode="auto">
          <a:xfrm>
            <a:off x="69275" y="210948"/>
            <a:ext cx="2468276" cy="7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36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F00B32C-B0BB-848E-33A4-2583B4741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6634" y="210948"/>
            <a:ext cx="2468275" cy="659836"/>
          </a:xfrm>
          <a:prstGeom prst="rect">
            <a:avLst/>
          </a:prstGeom>
        </p:spPr>
      </p:pic>
      <p:pic>
        <p:nvPicPr>
          <p:cNvPr id="10" name="Picture 2" descr="Solicitação de Acesso ao Radar de Projetos (Parceria FNP e Radar PPP) -  Radar PPP">
            <a:extLst>
              <a:ext uri="{FF2B5EF4-FFF2-40B4-BE49-F238E27FC236}">
                <a16:creationId xmlns:a16="http://schemas.microsoft.com/office/drawing/2014/main" xmlns="" id="{46398CA4-D5D5-962F-6B78-72CDF14D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4" r="2945" b="27682"/>
          <a:stretch/>
        </p:blipFill>
        <p:spPr bwMode="auto">
          <a:xfrm>
            <a:off x="69275" y="210948"/>
            <a:ext cx="2468276" cy="7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64A492CD-0C2B-2CC9-1DFA-9EEC05FC75AD}"/>
              </a:ext>
            </a:extLst>
          </p:cNvPr>
          <p:cNvSpPr txBox="1"/>
          <p:nvPr/>
        </p:nvSpPr>
        <p:spPr>
          <a:xfrm>
            <a:off x="2729345" y="2922904"/>
            <a:ext cx="6733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Inserir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vídeo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SIMPLIFICA JA</a:t>
            </a:r>
            <a:endParaRPr lang="en-US" sz="3600" dirty="0"/>
          </a:p>
        </p:txBody>
      </p:sp>
      <p:pic>
        <p:nvPicPr>
          <p:cNvPr id="2" name="VIDEO SIMPLIFICA JÁ 2021">
            <a:hlinkClick r:id="" action="ppaction://media"/>
            <a:extLst>
              <a:ext uri="{FF2B5EF4-FFF2-40B4-BE49-F238E27FC236}">
                <a16:creationId xmlns:a16="http://schemas.microsoft.com/office/drawing/2014/main" xmlns="" id="{4F30A363-BAF3-6CA4-49EE-C82F6E27E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479" y="113965"/>
            <a:ext cx="11816981" cy="664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4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F00B32C-B0BB-848E-33A4-2583B4741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634" y="210948"/>
            <a:ext cx="2468275" cy="659836"/>
          </a:xfrm>
          <a:prstGeom prst="rect">
            <a:avLst/>
          </a:prstGeom>
        </p:spPr>
      </p:pic>
      <p:pic>
        <p:nvPicPr>
          <p:cNvPr id="10" name="Picture 2" descr="Solicitação de Acesso ao Radar de Projetos (Parceria FNP e Radar PPP) -  Radar PPP">
            <a:extLst>
              <a:ext uri="{FF2B5EF4-FFF2-40B4-BE49-F238E27FC236}">
                <a16:creationId xmlns:a16="http://schemas.microsoft.com/office/drawing/2014/main" xmlns="" id="{46398CA4-D5D5-962F-6B78-72CDF14D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4" r="2945" b="27682"/>
          <a:stretch/>
        </p:blipFill>
        <p:spPr bwMode="auto">
          <a:xfrm>
            <a:off x="69275" y="210948"/>
            <a:ext cx="2468276" cy="7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F6075C43-5A92-AA85-D88D-D901636CF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594" y="1780721"/>
            <a:ext cx="8666811" cy="474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F00B32C-B0BB-848E-33A4-2583B4741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634" y="210948"/>
            <a:ext cx="2468275" cy="659836"/>
          </a:xfrm>
          <a:prstGeom prst="rect">
            <a:avLst/>
          </a:prstGeom>
        </p:spPr>
      </p:pic>
      <p:pic>
        <p:nvPicPr>
          <p:cNvPr id="10" name="Picture 2" descr="Solicitação de Acesso ao Radar de Projetos (Parceria FNP e Radar PPP) -  Radar PPP">
            <a:extLst>
              <a:ext uri="{FF2B5EF4-FFF2-40B4-BE49-F238E27FC236}">
                <a16:creationId xmlns:a16="http://schemas.microsoft.com/office/drawing/2014/main" xmlns="" id="{46398CA4-D5D5-962F-6B78-72CDF14D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4" r="2945" b="27682"/>
          <a:stretch/>
        </p:blipFill>
        <p:spPr bwMode="auto">
          <a:xfrm>
            <a:off x="69275" y="210948"/>
            <a:ext cx="2468276" cy="7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07B491A0-CCF9-F71A-F9F9-84BA71DB7DF0}"/>
              </a:ext>
            </a:extLst>
          </p:cNvPr>
          <p:cNvSpPr txBox="1"/>
          <p:nvPr/>
        </p:nvSpPr>
        <p:spPr>
          <a:xfrm>
            <a:off x="1128593" y="2637033"/>
            <a:ext cx="11063404" cy="2522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diferentes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ICMS (IVA) 	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Legislação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única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5.570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diferentes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ISS		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Legislação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única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 e COFINS			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Tratar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regime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cumulativo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insumos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Desonerar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folha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Contribuição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seguridade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marketplace (Uber,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Ifood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xmlns="" id="{0755F972-C2AB-1D1A-818C-D1B7889C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78718" y="1568040"/>
            <a:ext cx="2147393" cy="79050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4849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F00B32C-B0BB-848E-33A4-2583B4741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634" y="210948"/>
            <a:ext cx="2468275" cy="659836"/>
          </a:xfrm>
          <a:prstGeom prst="rect">
            <a:avLst/>
          </a:prstGeom>
        </p:spPr>
      </p:pic>
      <p:pic>
        <p:nvPicPr>
          <p:cNvPr id="10" name="Picture 2" descr="Solicitação de Acesso ao Radar de Projetos (Parceria FNP e Radar PPP) -  Radar PPP">
            <a:extLst>
              <a:ext uri="{FF2B5EF4-FFF2-40B4-BE49-F238E27FC236}">
                <a16:creationId xmlns:a16="http://schemas.microsoft.com/office/drawing/2014/main" xmlns="" id="{46398CA4-D5D5-962F-6B78-72CDF14D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4" r="2945" b="27682"/>
          <a:stretch/>
        </p:blipFill>
        <p:spPr bwMode="auto">
          <a:xfrm>
            <a:off x="69275" y="210948"/>
            <a:ext cx="2468276" cy="7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07B491A0-CCF9-F71A-F9F9-84BA71DB7DF0}"/>
              </a:ext>
            </a:extLst>
          </p:cNvPr>
          <p:cNvSpPr txBox="1"/>
          <p:nvPr/>
        </p:nvSpPr>
        <p:spPr>
          <a:xfrm>
            <a:off x="1598576" y="2784456"/>
            <a:ext cx="9082195" cy="435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 do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Simplifica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pronta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temos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Senadores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dispostos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trabalhar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pelo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endParaRPr lang="en-US" sz="3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Complementar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ISS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pronta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serviços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(total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transparência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regras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endParaRPr lang="en-US" sz="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Nacional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padronizado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ISS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pronto e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implantado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(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três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meses, 56,3% do ISS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aderiu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Sistema)</a:t>
            </a:r>
          </a:p>
          <a:p>
            <a:pPr>
              <a:spcAft>
                <a:spcPts val="120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>
              <a:spcAft>
                <a:spcPts val="1200"/>
              </a:spcAft>
            </a:pP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xmlns="" id="{A692D831-9211-94A8-B365-93A8EF12C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78718" y="1568040"/>
            <a:ext cx="2147393" cy="79050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7700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F00B32C-B0BB-848E-33A4-2583B4741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634" y="210948"/>
            <a:ext cx="2468275" cy="659836"/>
          </a:xfrm>
          <a:prstGeom prst="rect">
            <a:avLst/>
          </a:prstGeom>
        </p:spPr>
      </p:pic>
      <p:pic>
        <p:nvPicPr>
          <p:cNvPr id="10" name="Picture 2" descr="Solicitação de Acesso ao Radar de Projetos (Parceria FNP e Radar PPP) -  Radar PPP">
            <a:extLst>
              <a:ext uri="{FF2B5EF4-FFF2-40B4-BE49-F238E27FC236}">
                <a16:creationId xmlns:a16="http://schemas.microsoft.com/office/drawing/2014/main" xmlns="" id="{46398CA4-D5D5-962F-6B78-72CDF14D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4" r="2945" b="27682"/>
          <a:stretch/>
        </p:blipFill>
        <p:spPr bwMode="auto">
          <a:xfrm>
            <a:off x="69275" y="210948"/>
            <a:ext cx="2468276" cy="7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ACE1E11A-A45A-CE2D-8A9B-BB34EA5CA1D5}"/>
              </a:ext>
            </a:extLst>
          </p:cNvPr>
          <p:cNvSpPr txBox="1"/>
          <p:nvPr/>
        </p:nvSpPr>
        <p:spPr>
          <a:xfrm>
            <a:off x="1358829" y="2389900"/>
            <a:ext cx="60960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hlinkClick r:id="rId4"/>
              </a:rPr>
              <a:t>https://www.gov.br/nfse/pt-br</a:t>
            </a:r>
            <a:endParaRPr lang="en-US" b="1" dirty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Sistema </a:t>
            </a:r>
            <a:r>
              <a:rPr lang="en-US" sz="2400" dirty="0" err="1">
                <a:solidFill>
                  <a:srgbClr val="002060"/>
                </a:solidFill>
              </a:rPr>
              <a:t>financiado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pelo</a:t>
            </a:r>
            <a:r>
              <a:rPr lang="en-US" sz="2400" dirty="0">
                <a:solidFill>
                  <a:srgbClr val="002060"/>
                </a:solidFill>
              </a:rPr>
              <a:t> SEBRAE, </a:t>
            </a:r>
          </a:p>
          <a:p>
            <a:r>
              <a:rPr lang="en-US" sz="2400" dirty="0" err="1">
                <a:solidFill>
                  <a:srgbClr val="002060"/>
                </a:solidFill>
              </a:rPr>
              <a:t>considerado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revolucionário</a:t>
            </a:r>
            <a:r>
              <a:rPr lang="en-US" sz="2400" dirty="0">
                <a:solidFill>
                  <a:srgbClr val="002060"/>
                </a:solidFill>
              </a:rPr>
              <a:t> e a </a:t>
            </a:r>
          </a:p>
          <a:p>
            <a:r>
              <a:rPr lang="en-US" sz="2400" dirty="0" err="1">
                <a:solidFill>
                  <a:srgbClr val="002060"/>
                </a:solidFill>
              </a:rPr>
              <a:t>solução</a:t>
            </a:r>
            <a:r>
              <a:rPr lang="en-US" sz="2400" dirty="0">
                <a:solidFill>
                  <a:srgbClr val="002060"/>
                </a:solidFill>
              </a:rPr>
              <a:t> para </a:t>
            </a:r>
            <a:r>
              <a:rPr lang="en-US" sz="2400" dirty="0" err="1">
                <a:solidFill>
                  <a:srgbClr val="002060"/>
                </a:solidFill>
              </a:rPr>
              <a:t>pequenas</a:t>
            </a:r>
            <a:r>
              <a:rPr lang="en-US" sz="2400" dirty="0">
                <a:solidFill>
                  <a:srgbClr val="002060"/>
                </a:solidFill>
              </a:rPr>
              <a:t> e </a:t>
            </a:r>
            <a:r>
              <a:rPr lang="en-US" sz="2400" dirty="0" err="1">
                <a:solidFill>
                  <a:srgbClr val="002060"/>
                </a:solidFill>
              </a:rPr>
              <a:t>médias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empresas</a:t>
            </a:r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(</a:t>
            </a:r>
            <a:r>
              <a:rPr lang="en-US" sz="2000" dirty="0" err="1">
                <a:solidFill>
                  <a:srgbClr val="002060"/>
                </a:solidFill>
              </a:rPr>
              <a:t>emissão</a:t>
            </a:r>
            <a:r>
              <a:rPr lang="en-US" sz="2000" dirty="0">
                <a:solidFill>
                  <a:srgbClr val="002060"/>
                </a:solidFill>
              </a:rPr>
              <a:t> de nota no </a:t>
            </a:r>
            <a:r>
              <a:rPr lang="en-US" sz="2000" dirty="0" err="1">
                <a:solidFill>
                  <a:srgbClr val="002060"/>
                </a:solidFill>
              </a:rPr>
              <a:t>celular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em</a:t>
            </a:r>
            <a:r>
              <a:rPr lang="en-US" sz="2000" dirty="0">
                <a:solidFill>
                  <a:srgbClr val="002060"/>
                </a:solidFill>
              </a:rPr>
              <a:t> 2 min)</a:t>
            </a:r>
          </a:p>
        </p:txBody>
      </p:sp>
      <p:pic>
        <p:nvPicPr>
          <p:cNvPr id="8194" name="Picture 2" descr="Boletim Bimestral ENAT trata sobre o projeto Nacional de Nota Fiscal de  Serviços Eletrônica (NFS-e) - JULIANA M. MARTINS">
            <a:extLst>
              <a:ext uri="{FF2B5EF4-FFF2-40B4-BE49-F238E27FC236}">
                <a16:creationId xmlns:a16="http://schemas.microsoft.com/office/drawing/2014/main" xmlns="" id="{097C7B87-9951-89DB-F974-15DE85548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t="34168" r="8732" b="38594"/>
          <a:stretch/>
        </p:blipFill>
        <p:spPr bwMode="auto">
          <a:xfrm>
            <a:off x="1413228" y="1531185"/>
            <a:ext cx="3228109" cy="66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36D2458-2094-D47C-56BB-0B2B03B4EB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11" t="88407" r="16747" b="3387"/>
          <a:stretch/>
        </p:blipFill>
        <p:spPr>
          <a:xfrm>
            <a:off x="1122284" y="5209305"/>
            <a:ext cx="9717747" cy="7950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EA08D9E-E13A-7524-8D16-AD4811AB68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079" t="9673" r="31695" b="5993"/>
          <a:stretch/>
        </p:blipFill>
        <p:spPr>
          <a:xfrm>
            <a:off x="7327908" y="1290946"/>
            <a:ext cx="3478574" cy="3731236"/>
          </a:xfrm>
          <a:prstGeom prst="roundRect">
            <a:avLst>
              <a:gd name="adj" fmla="val 8975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xmlns="" id="{1A01C074-735F-425F-FB55-C98C5DF5B886}"/>
              </a:ext>
            </a:extLst>
          </p:cNvPr>
          <p:cNvSpPr/>
          <p:nvPr/>
        </p:nvSpPr>
        <p:spPr>
          <a:xfrm>
            <a:off x="1122284" y="1290946"/>
            <a:ext cx="10280007" cy="4818904"/>
          </a:xfrm>
          <a:prstGeom prst="roundRect">
            <a:avLst>
              <a:gd name="adj" fmla="val 6604"/>
            </a:avLst>
          </a:prstGeom>
          <a:noFill/>
          <a:ln>
            <a:solidFill>
              <a:srgbClr val="0A71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CD0EA53D-22B0-85DA-C3FC-83E0DF7C2A65}"/>
              </a:ext>
            </a:extLst>
          </p:cNvPr>
          <p:cNvSpPr txBox="1"/>
          <p:nvPr/>
        </p:nvSpPr>
        <p:spPr>
          <a:xfrm>
            <a:off x="1933930" y="6104998"/>
            <a:ext cx="9717746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posicionarmos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relação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PLP 178 – Nota fiscal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</a:t>
            </a:r>
            <a:endPara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41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F00B32C-B0BB-848E-33A4-2583B4741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634" y="210948"/>
            <a:ext cx="2468275" cy="659836"/>
          </a:xfrm>
          <a:prstGeom prst="rect">
            <a:avLst/>
          </a:prstGeom>
        </p:spPr>
      </p:pic>
      <p:pic>
        <p:nvPicPr>
          <p:cNvPr id="10" name="Picture 2" descr="Solicitação de Acesso ao Radar de Projetos (Parceria FNP e Radar PPP) -  Radar PPP">
            <a:extLst>
              <a:ext uri="{FF2B5EF4-FFF2-40B4-BE49-F238E27FC236}">
                <a16:creationId xmlns:a16="http://schemas.microsoft.com/office/drawing/2014/main" xmlns="" id="{46398CA4-D5D5-962F-6B78-72CDF14D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4" r="2945" b="27682"/>
          <a:stretch/>
        </p:blipFill>
        <p:spPr bwMode="auto">
          <a:xfrm>
            <a:off x="69275" y="210948"/>
            <a:ext cx="2468276" cy="7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07B491A0-CCF9-F71A-F9F9-84BA71DB7DF0}"/>
              </a:ext>
            </a:extLst>
          </p:cNvPr>
          <p:cNvSpPr txBox="1"/>
          <p:nvPr/>
        </p:nvSpPr>
        <p:spPr>
          <a:xfrm>
            <a:off x="1303413" y="2518269"/>
            <a:ext cx="494498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Consenso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1"/>
            <a:r>
              <a:rPr lang="pt-BR" sz="2000" dirty="0">
                <a:solidFill>
                  <a:srgbClr val="002060"/>
                </a:solidFill>
              </a:rPr>
              <a:t>LEGISLAÇÃO ÚNICA NACIONAL (ISS E ICMS)</a:t>
            </a:r>
          </a:p>
          <a:p>
            <a:pPr marL="179388" lvl="1"/>
            <a:r>
              <a:rPr lang="pt-BR" sz="2000" dirty="0">
                <a:solidFill>
                  <a:srgbClr val="002060"/>
                </a:solidFill>
              </a:rPr>
              <a:t>CADASTRO ÚNICO</a:t>
            </a:r>
          </a:p>
          <a:p>
            <a:pPr marL="179388" lvl="1"/>
            <a:r>
              <a:rPr lang="pt-BR" sz="2000" dirty="0">
                <a:solidFill>
                  <a:srgbClr val="002060"/>
                </a:solidFill>
              </a:rPr>
              <a:t>ISS PREPONDERANTEMENTE NO DESTINO</a:t>
            </a:r>
          </a:p>
          <a:p>
            <a:pPr marL="179388" lvl="1"/>
            <a:r>
              <a:rPr lang="pt-BR" sz="2000" dirty="0">
                <a:solidFill>
                  <a:srgbClr val="002060"/>
                </a:solidFill>
              </a:rPr>
              <a:t>NOTA ÚNICA ISS NACIONAL</a:t>
            </a:r>
          </a:p>
          <a:p>
            <a:pPr marL="179388" lvl="1"/>
            <a:r>
              <a:rPr lang="pt-BR" sz="2000" dirty="0">
                <a:solidFill>
                  <a:srgbClr val="002060"/>
                </a:solidFill>
              </a:rPr>
              <a:t>NOTA ÚNICA ICMS NACIONAL</a:t>
            </a:r>
          </a:p>
          <a:p>
            <a:pPr marL="179388" lvl="1"/>
            <a:r>
              <a:rPr lang="pt-BR" sz="2000" dirty="0">
                <a:solidFill>
                  <a:srgbClr val="002060"/>
                </a:solidFill>
              </a:rPr>
              <a:t>SIMPLIFICAÇÃO E TRANSPARÊNCIA</a:t>
            </a:r>
          </a:p>
          <a:p>
            <a:pPr>
              <a:spcAft>
                <a:spcPts val="1200"/>
              </a:spcAft>
            </a:pP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>
              <a:spcAft>
                <a:spcPts val="1200"/>
              </a:spcAft>
            </a:pP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27242D2E-1395-5CF1-7910-C58486C2A18F}"/>
              </a:ext>
            </a:extLst>
          </p:cNvPr>
          <p:cNvSpPr txBox="1"/>
          <p:nvPr/>
        </p:nvSpPr>
        <p:spPr>
          <a:xfrm>
            <a:off x="1138242" y="1564162"/>
            <a:ext cx="7673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pode avançar nesse momento?</a:t>
            </a:r>
          </a:p>
          <a:p>
            <a:endParaRPr lang="en-US" sz="2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xmlns="" id="{7D81BFDD-85E9-8FB3-1A6E-FAEBF5933FF1}"/>
              </a:ext>
            </a:extLst>
          </p:cNvPr>
          <p:cNvCxnSpPr/>
          <p:nvPr/>
        </p:nvCxnSpPr>
        <p:spPr>
          <a:xfrm>
            <a:off x="1253833" y="2161305"/>
            <a:ext cx="9489278" cy="0"/>
          </a:xfrm>
          <a:prstGeom prst="line">
            <a:avLst/>
          </a:prstGeom>
          <a:ln>
            <a:solidFill>
              <a:srgbClr val="0A71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10336988-DFF3-83D5-12E5-E4C5174EEA8B}"/>
              </a:ext>
            </a:extLst>
          </p:cNvPr>
          <p:cNvSpPr txBox="1"/>
          <p:nvPr/>
        </p:nvSpPr>
        <p:spPr>
          <a:xfrm>
            <a:off x="6623558" y="2528865"/>
            <a:ext cx="5291351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179388" algn="l"/>
              </a:tabLs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Falta de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Consenso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79388" algn="l"/>
              </a:tabLst>
            </a:pPr>
            <a:r>
              <a:rPr lang="pt-BR" sz="2000" dirty="0">
                <a:solidFill>
                  <a:srgbClr val="002060"/>
                </a:solidFill>
              </a:rPr>
              <a:t>NÃO CUMULATIVIDADE EM TUDO</a:t>
            </a:r>
          </a:p>
          <a:p>
            <a:pPr>
              <a:tabLst>
                <a:tab pos="179388" algn="l"/>
              </a:tabLst>
            </a:pPr>
            <a:r>
              <a:rPr lang="pt-BR" sz="2000" dirty="0">
                <a:solidFill>
                  <a:srgbClr val="002060"/>
                </a:solidFill>
              </a:rPr>
              <a:t>TRANSF. RENDAS MUNICÍPIOS PARA ESTADOS</a:t>
            </a:r>
          </a:p>
          <a:p>
            <a:pPr>
              <a:tabLst>
                <a:tab pos="179388" algn="l"/>
              </a:tabLst>
            </a:pPr>
            <a:r>
              <a:rPr lang="pt-BR" sz="2000" dirty="0">
                <a:solidFill>
                  <a:srgbClr val="002060"/>
                </a:solidFill>
              </a:rPr>
              <a:t>TRANSFERÊNCIA DE CARGA ENTRE SETORES</a:t>
            </a:r>
          </a:p>
          <a:p>
            <a:pPr>
              <a:tabLst>
                <a:tab pos="179388" algn="l"/>
              </a:tabLst>
            </a:pPr>
            <a:r>
              <a:rPr lang="pt-BR" sz="2000" dirty="0">
                <a:solidFill>
                  <a:srgbClr val="002060"/>
                </a:solidFill>
              </a:rPr>
              <a:t>FUNDIR GOVERNANÇA ESTADOS E MUNICÍPIOS</a:t>
            </a:r>
          </a:p>
          <a:p>
            <a:pPr>
              <a:spcAft>
                <a:spcPts val="1200"/>
              </a:spcAft>
              <a:tabLst>
                <a:tab pos="179388" algn="l"/>
              </a:tabLst>
            </a:pP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>
              <a:spcAft>
                <a:spcPts val="1200"/>
              </a:spcAft>
            </a:pP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xmlns="" id="{03516DD7-5EB4-F317-7A56-E8EF179E0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33129" y="5073245"/>
            <a:ext cx="2147393" cy="7905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091E3AFD-C403-7FA9-A4D6-A86666B36BBC}"/>
              </a:ext>
            </a:extLst>
          </p:cNvPr>
          <p:cNvSpPr txBox="1"/>
          <p:nvPr/>
        </p:nvSpPr>
        <p:spPr>
          <a:xfrm>
            <a:off x="6623558" y="4737696"/>
            <a:ext cx="35777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 45 e PEC 110</a:t>
            </a:r>
          </a:p>
        </p:txBody>
      </p:sp>
    </p:spTree>
    <p:extLst>
      <p:ext uri="{BB962C8B-B14F-4D97-AF65-F5344CB8AC3E}">
        <p14:creationId xmlns:p14="http://schemas.microsoft.com/office/powerpoint/2010/main" val="186523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F00B32C-B0BB-848E-33A4-2583B4741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634" y="210948"/>
            <a:ext cx="2468275" cy="659836"/>
          </a:xfrm>
          <a:prstGeom prst="rect">
            <a:avLst/>
          </a:prstGeom>
        </p:spPr>
      </p:pic>
      <p:pic>
        <p:nvPicPr>
          <p:cNvPr id="10" name="Picture 2" descr="Solicitação de Acesso ao Radar de Projetos (Parceria FNP e Radar PPP) -  Radar PPP">
            <a:extLst>
              <a:ext uri="{FF2B5EF4-FFF2-40B4-BE49-F238E27FC236}">
                <a16:creationId xmlns:a16="http://schemas.microsoft.com/office/drawing/2014/main" xmlns="" id="{46398CA4-D5D5-962F-6B78-72CDF14D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4" r="2945" b="27682"/>
          <a:stretch/>
        </p:blipFill>
        <p:spPr bwMode="auto">
          <a:xfrm>
            <a:off x="69275" y="210948"/>
            <a:ext cx="2468276" cy="7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07B491A0-CCF9-F71A-F9F9-84BA71DB7DF0}"/>
              </a:ext>
            </a:extLst>
          </p:cNvPr>
          <p:cNvSpPr txBox="1"/>
          <p:nvPr/>
        </p:nvSpPr>
        <p:spPr>
          <a:xfrm>
            <a:off x="1303413" y="2720158"/>
            <a:ext cx="653826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Trabalharmos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pelo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PEC do</a:t>
            </a:r>
          </a:p>
          <a:p>
            <a:pPr>
              <a:spcAft>
                <a:spcPts val="1200"/>
              </a:spcAft>
            </a:pPr>
            <a:endPara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>
              <a:spcAft>
                <a:spcPts val="1200"/>
              </a:spcAft>
            </a:pP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27242D2E-1395-5CF1-7910-C58486C2A18F}"/>
              </a:ext>
            </a:extLst>
          </p:cNvPr>
          <p:cNvSpPr txBox="1"/>
          <p:nvPr/>
        </p:nvSpPr>
        <p:spPr>
          <a:xfrm>
            <a:off x="1138242" y="1564162"/>
            <a:ext cx="7673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Proposta de curto prazo</a:t>
            </a:r>
          </a:p>
          <a:p>
            <a:endParaRPr lang="en-US" sz="2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xmlns="" id="{7D81BFDD-85E9-8FB3-1A6E-FAEBF5933FF1}"/>
              </a:ext>
            </a:extLst>
          </p:cNvPr>
          <p:cNvCxnSpPr/>
          <p:nvPr/>
        </p:nvCxnSpPr>
        <p:spPr>
          <a:xfrm>
            <a:off x="1253833" y="2161305"/>
            <a:ext cx="9489278" cy="0"/>
          </a:xfrm>
          <a:prstGeom prst="line">
            <a:avLst/>
          </a:prstGeom>
          <a:ln>
            <a:solidFill>
              <a:srgbClr val="0A71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áfico 6">
            <a:extLst>
              <a:ext uri="{FF2B5EF4-FFF2-40B4-BE49-F238E27FC236}">
                <a16:creationId xmlns:a16="http://schemas.microsoft.com/office/drawing/2014/main" xmlns="" id="{03516DD7-5EB4-F317-7A56-E8EF179E0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68899" y="2587167"/>
            <a:ext cx="2147393" cy="7905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BD219F46-4D0C-EA93-F351-13E6AD783DDE}"/>
              </a:ext>
            </a:extLst>
          </p:cNvPr>
          <p:cNvSpPr txBox="1"/>
          <p:nvPr/>
        </p:nvSpPr>
        <p:spPr>
          <a:xfrm>
            <a:off x="3069859" y="4816784"/>
            <a:ext cx="7673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Muito obrigado!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82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F00B32C-B0BB-848E-33A4-2583B4741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634" y="210948"/>
            <a:ext cx="2468275" cy="65983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AC8722AC-AF05-782D-23D4-1031A5ABFFA6}"/>
              </a:ext>
            </a:extLst>
          </p:cNvPr>
          <p:cNvSpPr txBox="1"/>
          <p:nvPr/>
        </p:nvSpPr>
        <p:spPr>
          <a:xfrm>
            <a:off x="1138242" y="1342487"/>
            <a:ext cx="767325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a relevância da Reforma Tributária </a:t>
            </a:r>
          </a:p>
          <a:p>
            <a:r>
              <a:rPr lang="pt-BR" sz="28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os nossos Municípios?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Saúde é importante,</a:t>
            </a:r>
          </a:p>
          <a:p>
            <a:pPr>
              <a:spcAft>
                <a:spcPts val="600"/>
              </a:spcAft>
            </a:pPr>
            <a:r>
              <a:rPr lang="pt-BR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Educação é importante,</a:t>
            </a:r>
          </a:p>
          <a:p>
            <a:pPr>
              <a:spcAft>
                <a:spcPts val="600"/>
              </a:spcAft>
            </a:pPr>
            <a:r>
              <a:rPr lang="pt-BR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Assistência Social é importante,</a:t>
            </a:r>
          </a:p>
          <a:p>
            <a:pPr>
              <a:spcAft>
                <a:spcPts val="600"/>
              </a:spcAft>
            </a:pPr>
            <a:r>
              <a:rPr lang="pt-BR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Segurança é importante,</a:t>
            </a:r>
          </a:p>
          <a:p>
            <a:pPr>
              <a:spcAft>
                <a:spcPts val="600"/>
              </a:spcAft>
            </a:pPr>
            <a:r>
              <a:rPr lang="pt-BR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Transporte é importante, </a:t>
            </a:r>
          </a:p>
          <a:p>
            <a:pPr>
              <a:spcAft>
                <a:spcPts val="600"/>
              </a:spcAft>
            </a:pPr>
            <a:r>
              <a:rPr lang="pt-BR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....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C87DC3EE-24E2-B2E3-A48C-E58BBD688B1E}"/>
              </a:ext>
            </a:extLst>
          </p:cNvPr>
          <p:cNvSpPr txBox="1"/>
          <p:nvPr/>
        </p:nvSpPr>
        <p:spPr>
          <a:xfrm>
            <a:off x="5840770" y="2567458"/>
            <a:ext cx="4888486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Isenção dos Idosos</a:t>
            </a:r>
          </a:p>
          <a:p>
            <a:pPr algn="r">
              <a:spcAft>
                <a:spcPts val="600"/>
              </a:spcAft>
            </a:pP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Piso dos enfermeiros</a:t>
            </a:r>
          </a:p>
          <a:p>
            <a:pPr algn="r">
              <a:spcAft>
                <a:spcPts val="600"/>
              </a:spcAft>
            </a:pP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Pisos 191 carreiras</a:t>
            </a:r>
          </a:p>
          <a:p>
            <a:pPr algn="r">
              <a:spcAft>
                <a:spcPts val="600"/>
              </a:spcAft>
            </a:pP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Redução no ICMS</a:t>
            </a:r>
          </a:p>
          <a:p>
            <a:pPr algn="r">
              <a:spcAft>
                <a:spcPts val="600"/>
              </a:spcAft>
            </a:pP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Redução do IPI (FPM)</a:t>
            </a:r>
          </a:p>
          <a:p>
            <a:pPr algn="r">
              <a:spcAft>
                <a:spcPts val="600"/>
              </a:spcAft>
            </a:pP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Solicitação de Acesso ao Radar de Projetos (Parceria FNP e Radar PPP) -  Radar PPP">
            <a:extLst>
              <a:ext uri="{FF2B5EF4-FFF2-40B4-BE49-F238E27FC236}">
                <a16:creationId xmlns:a16="http://schemas.microsoft.com/office/drawing/2014/main" xmlns="" id="{46398CA4-D5D5-962F-6B78-72CDF14D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4" r="2945" b="27682"/>
          <a:stretch/>
        </p:blipFill>
        <p:spPr bwMode="auto">
          <a:xfrm>
            <a:off x="69275" y="210948"/>
            <a:ext cx="2468276" cy="7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xmlns="" id="{FFF91516-3289-327A-087E-09776D879393}"/>
              </a:ext>
            </a:extLst>
          </p:cNvPr>
          <p:cNvCxnSpPr/>
          <p:nvPr/>
        </p:nvCxnSpPr>
        <p:spPr>
          <a:xfrm>
            <a:off x="1717966" y="2452257"/>
            <a:ext cx="0" cy="2835956"/>
          </a:xfrm>
          <a:prstGeom prst="straightConnector1">
            <a:avLst/>
          </a:prstGeom>
          <a:ln>
            <a:solidFill>
              <a:srgbClr val="0A71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xmlns="" id="{A8A70EC8-C141-02E1-6588-D93D2F940622}"/>
              </a:ext>
            </a:extLst>
          </p:cNvPr>
          <p:cNvCxnSpPr/>
          <p:nvPr/>
        </p:nvCxnSpPr>
        <p:spPr>
          <a:xfrm>
            <a:off x="1239978" y="2341420"/>
            <a:ext cx="9489278" cy="0"/>
          </a:xfrm>
          <a:prstGeom prst="line">
            <a:avLst/>
          </a:prstGeom>
          <a:ln>
            <a:solidFill>
              <a:srgbClr val="0A71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D8040357-3D4C-8C0D-A941-ED18180495BB}"/>
              </a:ext>
            </a:extLst>
          </p:cNvPr>
          <p:cNvSpPr txBox="1"/>
          <p:nvPr/>
        </p:nvSpPr>
        <p:spPr>
          <a:xfrm>
            <a:off x="1165952" y="5498101"/>
            <a:ext cx="966938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 recursos, caminharemos para a precarização!</a:t>
            </a:r>
          </a:p>
          <a:p>
            <a:endParaRPr lang="pt-BR" sz="1050" b="1" dirty="0">
              <a:solidFill>
                <a:srgbClr val="0A71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 a participação ativa dos Prefeitos!</a:t>
            </a:r>
          </a:p>
        </p:txBody>
      </p:sp>
    </p:spTree>
    <p:extLst>
      <p:ext uri="{BB962C8B-B14F-4D97-AF65-F5344CB8AC3E}">
        <p14:creationId xmlns:p14="http://schemas.microsoft.com/office/powerpoint/2010/main" val="257961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F00B32C-B0BB-848E-33A4-2583B4741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634" y="210948"/>
            <a:ext cx="2468275" cy="65983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AC8722AC-AF05-782D-23D4-1031A5ABFFA6}"/>
              </a:ext>
            </a:extLst>
          </p:cNvPr>
          <p:cNvSpPr txBox="1"/>
          <p:nvPr/>
        </p:nvSpPr>
        <p:spPr>
          <a:xfrm>
            <a:off x="1138242" y="1564162"/>
            <a:ext cx="7673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a força dos Prefeitos nesse processo?</a:t>
            </a:r>
          </a:p>
          <a:p>
            <a:endParaRPr lang="en-US" sz="2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Solicitação de Acesso ao Radar de Projetos (Parceria FNP e Radar PPP) -  Radar PPP">
            <a:extLst>
              <a:ext uri="{FF2B5EF4-FFF2-40B4-BE49-F238E27FC236}">
                <a16:creationId xmlns:a16="http://schemas.microsoft.com/office/drawing/2014/main" xmlns="" id="{46398CA4-D5D5-962F-6B78-72CDF14D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4" r="2945" b="27682"/>
          <a:stretch/>
        </p:blipFill>
        <p:spPr bwMode="auto">
          <a:xfrm>
            <a:off x="69275" y="210948"/>
            <a:ext cx="2468276" cy="7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olicitação de Acesso ao Radar de Projetos (Parceria FNP e Radar PPP) -  Radar PPP">
            <a:extLst>
              <a:ext uri="{FF2B5EF4-FFF2-40B4-BE49-F238E27FC236}">
                <a16:creationId xmlns:a16="http://schemas.microsoft.com/office/drawing/2014/main" xmlns="" id="{EC6AE6E9-6C36-ABC4-7A13-7E445FB2A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4" r="2945" b="27682"/>
          <a:stretch/>
        </p:blipFill>
        <p:spPr bwMode="auto">
          <a:xfrm>
            <a:off x="994848" y="2518269"/>
            <a:ext cx="2958032" cy="91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D4C8054-B22C-0138-CA4B-F43D2D8D89E6}"/>
              </a:ext>
            </a:extLst>
          </p:cNvPr>
          <p:cNvSpPr txBox="1"/>
          <p:nvPr/>
        </p:nvSpPr>
        <p:spPr>
          <a:xfrm>
            <a:off x="2385150" y="3472376"/>
            <a:ext cx="7922632" cy="2542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0" i="0" dirty="0">
                <a:solidFill>
                  <a:srgbClr val="001F47"/>
                </a:solidFill>
                <a:effectLst/>
                <a:latin typeface="Open Sans" panose="020B0606030504020204" pitchFamily="34" charset="0"/>
              </a:rPr>
              <a:t>são 415 médias e grandes cidades, </a:t>
            </a:r>
          </a:p>
          <a:p>
            <a:pPr>
              <a:lnSpc>
                <a:spcPct val="150000"/>
              </a:lnSpc>
            </a:pPr>
            <a:r>
              <a:rPr lang="pt-BR" sz="2400" b="0" i="0" dirty="0">
                <a:solidFill>
                  <a:srgbClr val="001F47"/>
                </a:solidFill>
                <a:effectLst/>
                <a:latin typeface="Open Sans" panose="020B0606030504020204" pitchFamily="34" charset="0"/>
              </a:rPr>
              <a:t>onde vivem </a:t>
            </a:r>
            <a:r>
              <a:rPr lang="pt-BR" sz="2400" b="1" i="0" dirty="0">
                <a:solidFill>
                  <a:srgbClr val="001F47"/>
                </a:solidFill>
                <a:effectLst/>
                <a:latin typeface="Open Sans" panose="020B0606030504020204" pitchFamily="34" charset="0"/>
              </a:rPr>
              <a:t>61% dos brasileiros </a:t>
            </a:r>
            <a:r>
              <a:rPr lang="pt-BR" sz="2400" b="0" i="0" dirty="0">
                <a:solidFill>
                  <a:srgbClr val="001F47"/>
                </a:solidFill>
                <a:effectLst/>
                <a:latin typeface="Open Sans" panose="020B0606030504020204" pitchFamily="34" charset="0"/>
              </a:rPr>
              <a:t>e </a:t>
            </a:r>
          </a:p>
          <a:p>
            <a:pPr>
              <a:lnSpc>
                <a:spcPct val="150000"/>
              </a:lnSpc>
            </a:pPr>
            <a:r>
              <a:rPr lang="pt-BR" sz="2400" b="0" i="0" dirty="0">
                <a:solidFill>
                  <a:srgbClr val="001F47"/>
                </a:solidFill>
                <a:effectLst/>
                <a:latin typeface="Open Sans" panose="020B0606030504020204" pitchFamily="34" charset="0"/>
              </a:rPr>
              <a:t>são produzidos </a:t>
            </a:r>
            <a:r>
              <a:rPr lang="pt-BR" sz="2400" b="1" i="0" dirty="0">
                <a:solidFill>
                  <a:srgbClr val="001F47"/>
                </a:solidFill>
                <a:effectLst/>
                <a:latin typeface="Open Sans" panose="020B0606030504020204" pitchFamily="34" charset="0"/>
              </a:rPr>
              <a:t>74% do Produto Interno Bruto (PIB)</a:t>
            </a:r>
            <a:r>
              <a:rPr lang="pt-BR" sz="2400" b="0" i="0" dirty="0">
                <a:solidFill>
                  <a:srgbClr val="001F47"/>
                </a:solidFill>
                <a:effectLst/>
                <a:latin typeface="Open Sans" panose="020B0606030504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rgbClr val="001F47"/>
              </a:solidFill>
              <a:latin typeface="Open Sans" panose="020B0606030504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pt-BR" b="0" i="0" dirty="0">
                <a:solidFill>
                  <a:srgbClr val="001F47"/>
                </a:solidFill>
                <a:effectLst/>
                <a:latin typeface="Open Sans" panose="020B0606030504020204" pitchFamily="34" charset="0"/>
              </a:rPr>
              <a:t>dados de 2021.</a:t>
            </a:r>
            <a:endParaRPr lang="en-US" dirty="0">
              <a:solidFill>
                <a:srgbClr val="001F47"/>
              </a:solidFill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C7EDDF58-DCD7-866D-1082-03F68F68D0FB}"/>
              </a:ext>
            </a:extLst>
          </p:cNvPr>
          <p:cNvCxnSpPr/>
          <p:nvPr/>
        </p:nvCxnSpPr>
        <p:spPr>
          <a:xfrm>
            <a:off x="1253833" y="2161305"/>
            <a:ext cx="9489278" cy="0"/>
          </a:xfrm>
          <a:prstGeom prst="line">
            <a:avLst/>
          </a:prstGeom>
          <a:ln>
            <a:solidFill>
              <a:srgbClr val="0A71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44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F00B32C-B0BB-848E-33A4-2583B4741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634" y="210948"/>
            <a:ext cx="2468275" cy="65983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AC8722AC-AF05-782D-23D4-1031A5ABFFA6}"/>
              </a:ext>
            </a:extLst>
          </p:cNvPr>
          <p:cNvSpPr txBox="1"/>
          <p:nvPr/>
        </p:nvSpPr>
        <p:spPr>
          <a:xfrm>
            <a:off x="1179807" y="1564162"/>
            <a:ext cx="7673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que a CNM apoia a PEC 110?</a:t>
            </a:r>
          </a:p>
          <a:p>
            <a:endParaRPr lang="en-US" sz="2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Solicitação de Acesso ao Radar de Projetos (Parceria FNP e Radar PPP) -  Radar PPP">
            <a:extLst>
              <a:ext uri="{FF2B5EF4-FFF2-40B4-BE49-F238E27FC236}">
                <a16:creationId xmlns:a16="http://schemas.microsoft.com/office/drawing/2014/main" xmlns="" id="{46398CA4-D5D5-962F-6B78-72CDF14D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4" r="2945" b="27682"/>
          <a:stretch/>
        </p:blipFill>
        <p:spPr bwMode="auto">
          <a:xfrm>
            <a:off x="69275" y="210948"/>
            <a:ext cx="2468276" cy="7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D4C8054-B22C-0138-CA4B-F43D2D8D89E6}"/>
              </a:ext>
            </a:extLst>
          </p:cNvPr>
          <p:cNvSpPr txBox="1"/>
          <p:nvPr/>
        </p:nvSpPr>
        <p:spPr>
          <a:xfrm>
            <a:off x="1253833" y="2518269"/>
            <a:ext cx="9489278" cy="3865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0" i="0" dirty="0">
                <a:solidFill>
                  <a:srgbClr val="0A7139"/>
                </a:solidFill>
                <a:effectLst/>
                <a:latin typeface="Open Sans" panose="020B0606030504020204" pitchFamily="34" charset="0"/>
              </a:rPr>
              <a:t>Representa municípios pequenos,</a:t>
            </a:r>
            <a:r>
              <a:rPr lang="en-US" dirty="0">
                <a:solidFill>
                  <a:srgbClr val="0A7139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b="0" i="0" dirty="0">
                <a:solidFill>
                  <a:srgbClr val="0A7139"/>
                </a:solidFill>
                <a:effectLst/>
                <a:latin typeface="Open Sans" panose="020B0606030504020204" pitchFamily="34" charset="0"/>
              </a:rPr>
              <a:t>Sem </a:t>
            </a:r>
            <a:r>
              <a:rPr lang="en-US" sz="2400" b="0" i="0" dirty="0" err="1">
                <a:solidFill>
                  <a:srgbClr val="0A7139"/>
                </a:solidFill>
                <a:effectLst/>
                <a:latin typeface="Open Sans" panose="020B0606030504020204" pitchFamily="34" charset="0"/>
              </a:rPr>
              <a:t>condições</a:t>
            </a:r>
            <a:r>
              <a:rPr lang="en-US" sz="2400" b="0" i="0" dirty="0">
                <a:solidFill>
                  <a:srgbClr val="0A713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400" b="0" i="0" dirty="0" err="1">
                <a:solidFill>
                  <a:srgbClr val="0A7139"/>
                </a:solidFill>
                <a:effectLst/>
                <a:latin typeface="Open Sans" panose="020B0606030504020204" pitchFamily="34" charset="0"/>
              </a:rPr>
              <a:t>mínimas</a:t>
            </a:r>
            <a:r>
              <a:rPr lang="en-US" sz="2400" b="0" i="0" dirty="0">
                <a:solidFill>
                  <a:srgbClr val="0A7139"/>
                </a:solidFill>
                <a:effectLst/>
                <a:latin typeface="Open Sans" panose="020B0606030504020204" pitchFamily="34" charset="0"/>
              </a:rPr>
              <a:t> de </a:t>
            </a:r>
            <a:r>
              <a:rPr lang="en-US" sz="2400" b="0" i="0" dirty="0" err="1">
                <a:solidFill>
                  <a:srgbClr val="0A7139"/>
                </a:solidFill>
                <a:effectLst/>
                <a:latin typeface="Open Sans" panose="020B0606030504020204" pitchFamily="34" charset="0"/>
              </a:rPr>
              <a:t>gerenciar</a:t>
            </a:r>
            <a:r>
              <a:rPr lang="en-US" sz="2400" b="0" i="0" dirty="0">
                <a:solidFill>
                  <a:srgbClr val="0A713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400" b="0" i="0" dirty="0" err="1">
                <a:solidFill>
                  <a:srgbClr val="0A7139"/>
                </a:solidFill>
                <a:effectLst/>
                <a:latin typeface="Open Sans" panose="020B0606030504020204" pitchFamily="34" charset="0"/>
              </a:rPr>
              <a:t>seus</a:t>
            </a:r>
            <a:r>
              <a:rPr lang="en-US" sz="2400" b="0" i="0" dirty="0">
                <a:solidFill>
                  <a:srgbClr val="0A713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400" b="0" i="0" dirty="0" err="1">
                <a:solidFill>
                  <a:srgbClr val="0A7139"/>
                </a:solidFill>
                <a:effectLst/>
                <a:latin typeface="Open Sans" panose="020B0606030504020204" pitchFamily="34" charset="0"/>
              </a:rPr>
              <a:t>tributos</a:t>
            </a:r>
            <a:r>
              <a:rPr lang="en-US" sz="2400" b="0" i="0" dirty="0">
                <a:solidFill>
                  <a:srgbClr val="0A7139"/>
                </a:solidFill>
                <a:effectLst/>
                <a:latin typeface="Open Sans" panose="020B0606030504020204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A7139"/>
                </a:solidFill>
                <a:latin typeface="Open Sans" panose="020B0606030504020204" pitchFamily="34" charset="0"/>
              </a:rPr>
              <a:t>Vivem</a:t>
            </a:r>
            <a:r>
              <a:rPr lang="en-US" sz="2400" dirty="0">
                <a:solidFill>
                  <a:srgbClr val="0A7139"/>
                </a:solidFill>
                <a:latin typeface="Open Sans" panose="020B0606030504020204" pitchFamily="34" charset="0"/>
              </a:rPr>
              <a:t> de repasses de Recursos</a:t>
            </a:r>
          </a:p>
          <a:p>
            <a:pPr>
              <a:lnSpc>
                <a:spcPct val="150000"/>
              </a:lnSpc>
            </a:pPr>
            <a:endParaRPr lang="en-US" sz="2400" b="0" i="0" dirty="0">
              <a:solidFill>
                <a:srgbClr val="0A7139"/>
              </a:solidFill>
              <a:effectLst/>
              <a:latin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300" b="1" dirty="0" err="1">
                <a:solidFill>
                  <a:srgbClr val="0A7139"/>
                </a:solidFill>
                <a:latin typeface="Open Sans" panose="020B0606030504020204" pitchFamily="34" charset="0"/>
              </a:rPr>
              <a:t>População</a:t>
            </a:r>
            <a:r>
              <a:rPr lang="en-US" sz="2300" b="1" dirty="0">
                <a:solidFill>
                  <a:srgbClr val="0A7139"/>
                </a:solidFill>
                <a:latin typeface="Open Sans" panose="020B0606030504020204" pitchFamily="34" charset="0"/>
              </a:rPr>
              <a:t> e a </a:t>
            </a:r>
            <a:r>
              <a:rPr lang="en-US" sz="2300" b="1" dirty="0" err="1">
                <a:solidFill>
                  <a:srgbClr val="0A7139"/>
                </a:solidFill>
                <a:latin typeface="Open Sans" panose="020B0606030504020204" pitchFamily="34" charset="0"/>
              </a:rPr>
              <a:t>demanda</a:t>
            </a:r>
            <a:r>
              <a:rPr lang="en-US" sz="2300" b="1" dirty="0">
                <a:solidFill>
                  <a:srgbClr val="0A7139"/>
                </a:solidFill>
                <a:latin typeface="Open Sans" panose="020B0606030504020204" pitchFamily="34" charset="0"/>
              </a:rPr>
              <a:t> </a:t>
            </a:r>
            <a:r>
              <a:rPr lang="en-US" sz="2300" b="1" dirty="0" err="1">
                <a:solidFill>
                  <a:srgbClr val="0A7139"/>
                </a:solidFill>
                <a:latin typeface="Open Sans" panose="020B0606030504020204" pitchFamily="34" charset="0"/>
              </a:rPr>
              <a:t>por</a:t>
            </a:r>
            <a:r>
              <a:rPr lang="en-US" sz="2300" b="1" dirty="0">
                <a:solidFill>
                  <a:srgbClr val="0A7139"/>
                </a:solidFill>
                <a:latin typeface="Open Sans" panose="020B0606030504020204" pitchFamily="34" charset="0"/>
              </a:rPr>
              <a:t> </a:t>
            </a:r>
            <a:r>
              <a:rPr lang="en-US" sz="2300" b="1" dirty="0" err="1">
                <a:solidFill>
                  <a:srgbClr val="0A7139"/>
                </a:solidFill>
                <a:latin typeface="Open Sans" panose="020B0606030504020204" pitchFamily="34" charset="0"/>
              </a:rPr>
              <a:t>serviços</a:t>
            </a:r>
            <a:r>
              <a:rPr lang="en-US" sz="2300" b="1" dirty="0">
                <a:solidFill>
                  <a:srgbClr val="0A7139"/>
                </a:solidFill>
                <a:latin typeface="Open Sans" panose="020B0606030504020204" pitchFamily="34" charset="0"/>
              </a:rPr>
              <a:t>, </a:t>
            </a:r>
            <a:r>
              <a:rPr lang="en-US" sz="2300" b="1" dirty="0" err="1">
                <a:solidFill>
                  <a:srgbClr val="0A7139"/>
                </a:solidFill>
                <a:latin typeface="Open Sans" panose="020B0606030504020204" pitchFamily="34" charset="0"/>
              </a:rPr>
              <a:t>cada</a:t>
            </a:r>
            <a:r>
              <a:rPr lang="en-US" sz="2300" b="1" dirty="0">
                <a:solidFill>
                  <a:srgbClr val="0A7139"/>
                </a:solidFill>
                <a:latin typeface="Open Sans" panose="020B0606030504020204" pitchFamily="34" charset="0"/>
              </a:rPr>
              <a:t> </a:t>
            </a:r>
            <a:r>
              <a:rPr lang="en-US" sz="2300" b="1" dirty="0" err="1">
                <a:solidFill>
                  <a:srgbClr val="0A7139"/>
                </a:solidFill>
                <a:latin typeface="Open Sans" panose="020B0606030504020204" pitchFamily="34" charset="0"/>
              </a:rPr>
              <a:t>vez</a:t>
            </a:r>
            <a:r>
              <a:rPr lang="en-US" sz="2300" b="1" dirty="0">
                <a:solidFill>
                  <a:srgbClr val="0A7139"/>
                </a:solidFill>
                <a:latin typeface="Open Sans" panose="020B0606030504020204" pitchFamily="34" charset="0"/>
              </a:rPr>
              <a:t> </a:t>
            </a:r>
            <a:r>
              <a:rPr lang="en-US" sz="2300" b="1" dirty="0" err="1">
                <a:solidFill>
                  <a:srgbClr val="0A7139"/>
                </a:solidFill>
                <a:latin typeface="Open Sans" panose="020B0606030504020204" pitchFamily="34" charset="0"/>
              </a:rPr>
              <a:t>mais</a:t>
            </a:r>
            <a:r>
              <a:rPr lang="en-US" sz="2300" b="1" dirty="0">
                <a:solidFill>
                  <a:srgbClr val="0A7139"/>
                </a:solidFill>
                <a:latin typeface="Open Sans" panose="020B0606030504020204" pitchFamily="34" charset="0"/>
              </a:rPr>
              <a:t>, se </a:t>
            </a:r>
            <a:r>
              <a:rPr lang="en-US" sz="2300" b="1" dirty="0" err="1">
                <a:solidFill>
                  <a:srgbClr val="0A7139"/>
                </a:solidFill>
                <a:latin typeface="Open Sans" panose="020B0606030504020204" pitchFamily="34" charset="0"/>
              </a:rPr>
              <a:t>desloca</a:t>
            </a:r>
            <a:r>
              <a:rPr lang="en-US" sz="2300" b="1" dirty="0">
                <a:solidFill>
                  <a:srgbClr val="0A7139"/>
                </a:solidFill>
                <a:latin typeface="Open Sans" panose="020B0606030504020204" pitchFamily="34" charset="0"/>
              </a:rPr>
              <a:t> para as </a:t>
            </a:r>
            <a:r>
              <a:rPr lang="en-US" sz="2300" b="1" dirty="0" err="1">
                <a:solidFill>
                  <a:srgbClr val="0A7139"/>
                </a:solidFill>
                <a:latin typeface="Open Sans" panose="020B0606030504020204" pitchFamily="34" charset="0"/>
              </a:rPr>
              <a:t>grandes</a:t>
            </a:r>
            <a:r>
              <a:rPr lang="en-US" sz="2300" b="1" dirty="0">
                <a:solidFill>
                  <a:srgbClr val="0A7139"/>
                </a:solidFill>
                <a:latin typeface="Open Sans" panose="020B0606030504020204" pitchFamily="34" charset="0"/>
              </a:rPr>
              <a:t> </a:t>
            </a:r>
            <a:r>
              <a:rPr lang="en-US" sz="2300" b="1" dirty="0" err="1">
                <a:solidFill>
                  <a:srgbClr val="0A7139"/>
                </a:solidFill>
                <a:latin typeface="Open Sans" panose="020B0606030504020204" pitchFamily="34" charset="0"/>
              </a:rPr>
              <a:t>cidades</a:t>
            </a:r>
            <a:r>
              <a:rPr lang="en-US" sz="2300" b="1" dirty="0">
                <a:solidFill>
                  <a:srgbClr val="0A7139"/>
                </a:solidFill>
                <a:latin typeface="Open Sans" panose="020B0606030504020204" pitchFamily="34" charset="0"/>
              </a:rPr>
              <a:t> e </a:t>
            </a:r>
            <a:r>
              <a:rPr lang="en-US" sz="2300" b="1" dirty="0" err="1">
                <a:solidFill>
                  <a:srgbClr val="0A7139"/>
                </a:solidFill>
                <a:latin typeface="Open Sans" panose="020B0606030504020204" pitchFamily="34" charset="0"/>
              </a:rPr>
              <a:t>os</a:t>
            </a:r>
            <a:r>
              <a:rPr lang="en-US" sz="2300" b="1" dirty="0">
                <a:solidFill>
                  <a:srgbClr val="0A7139"/>
                </a:solidFill>
                <a:latin typeface="Open Sans" panose="020B0606030504020204" pitchFamily="34" charset="0"/>
              </a:rPr>
              <a:t> </a:t>
            </a:r>
            <a:r>
              <a:rPr lang="en-US" sz="2300" b="1" dirty="0" err="1">
                <a:solidFill>
                  <a:srgbClr val="0A7139"/>
                </a:solidFill>
                <a:latin typeface="Open Sans" panose="020B0606030504020204" pitchFamily="34" charset="0"/>
              </a:rPr>
              <a:t>recursos</a:t>
            </a:r>
            <a:r>
              <a:rPr lang="en-US" sz="2300" b="1" dirty="0">
                <a:solidFill>
                  <a:srgbClr val="0A7139"/>
                </a:solidFill>
                <a:latin typeface="Open Sans" panose="020B0606030504020204" pitchFamily="34" charset="0"/>
              </a:rPr>
              <a:t> </a:t>
            </a:r>
            <a:r>
              <a:rPr lang="en-US" sz="2300" b="1" dirty="0" err="1">
                <a:solidFill>
                  <a:srgbClr val="0A7139"/>
                </a:solidFill>
                <a:latin typeface="Open Sans" panose="020B0606030504020204" pitchFamily="34" charset="0"/>
              </a:rPr>
              <a:t>migram</a:t>
            </a:r>
            <a:r>
              <a:rPr lang="en-US" sz="2300" b="1" dirty="0">
                <a:solidFill>
                  <a:srgbClr val="0A7139"/>
                </a:solidFill>
                <a:latin typeface="Open Sans" panose="020B0606030504020204" pitchFamily="34" charset="0"/>
              </a:rPr>
              <a:t> para as </a:t>
            </a:r>
            <a:r>
              <a:rPr lang="en-US" sz="2300" b="1" dirty="0" err="1">
                <a:solidFill>
                  <a:srgbClr val="0A7139"/>
                </a:solidFill>
                <a:latin typeface="Open Sans" panose="020B0606030504020204" pitchFamily="34" charset="0"/>
              </a:rPr>
              <a:t>pequenas</a:t>
            </a:r>
            <a:endParaRPr lang="en-US" sz="2300" b="1" dirty="0">
              <a:solidFill>
                <a:srgbClr val="0A7139"/>
              </a:solidFill>
              <a:latin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0" i="0" dirty="0">
                <a:solidFill>
                  <a:srgbClr val="0A7139"/>
                </a:solidFill>
                <a:effectLst/>
                <a:latin typeface="Open Sans" panose="020B0606030504020204" pitchFamily="34" charset="0"/>
              </a:rPr>
              <a:t>Ex. </a:t>
            </a:r>
            <a:r>
              <a:rPr lang="en-US" sz="2400" b="0" i="0" dirty="0" err="1">
                <a:solidFill>
                  <a:srgbClr val="0A7139"/>
                </a:solidFill>
                <a:effectLst/>
                <a:latin typeface="Open Sans" panose="020B0606030504020204" pitchFamily="34" charset="0"/>
              </a:rPr>
              <a:t>clássico</a:t>
            </a:r>
            <a:r>
              <a:rPr lang="en-US" sz="2400" b="0" i="0" dirty="0">
                <a:solidFill>
                  <a:srgbClr val="0A7139"/>
                </a:solidFill>
                <a:effectLst/>
                <a:latin typeface="Open Sans" panose="020B0606030504020204" pitchFamily="34" charset="0"/>
              </a:rPr>
              <a:t>: FPM, </a:t>
            </a:r>
            <a:r>
              <a:rPr lang="en-US" sz="2400" b="0" i="0" dirty="0" err="1">
                <a:solidFill>
                  <a:srgbClr val="0A7139"/>
                </a:solidFill>
                <a:effectLst/>
                <a:latin typeface="Open Sans" panose="020B0606030504020204" pitchFamily="34" charset="0"/>
              </a:rPr>
              <a:t>estudo</a:t>
            </a:r>
            <a:r>
              <a:rPr lang="en-US" sz="2400" b="0" i="0" dirty="0">
                <a:solidFill>
                  <a:srgbClr val="0A7139"/>
                </a:solidFill>
                <a:effectLst/>
                <a:latin typeface="Open Sans" panose="020B0606030504020204" pitchFamily="34" charset="0"/>
              </a:rPr>
              <a:t> da FNP </a:t>
            </a:r>
            <a:r>
              <a:rPr lang="en-US" sz="2400" b="0" i="0" dirty="0" err="1">
                <a:solidFill>
                  <a:srgbClr val="0A7139"/>
                </a:solidFill>
                <a:effectLst/>
                <a:latin typeface="Open Sans" panose="020B0606030504020204" pitchFamily="34" charset="0"/>
              </a:rPr>
              <a:t>repasse</a:t>
            </a:r>
            <a:r>
              <a:rPr lang="en-US" sz="2400" b="0" i="0" dirty="0">
                <a:solidFill>
                  <a:srgbClr val="0A7139"/>
                </a:solidFill>
                <a:effectLst/>
                <a:latin typeface="Open Sans" panose="020B0606030504020204" pitchFamily="34" charset="0"/>
              </a:rPr>
              <a:t> de ICMS</a:t>
            </a:r>
            <a:endParaRPr lang="pt-BR" sz="2400" b="0" i="0" dirty="0">
              <a:solidFill>
                <a:srgbClr val="0A7139"/>
              </a:solidFill>
              <a:effectLst/>
              <a:latin typeface="Open Sans" panose="020B0606030504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C7EDDF58-DCD7-866D-1082-03F68F68D0FB}"/>
              </a:ext>
            </a:extLst>
          </p:cNvPr>
          <p:cNvCxnSpPr/>
          <p:nvPr/>
        </p:nvCxnSpPr>
        <p:spPr>
          <a:xfrm>
            <a:off x="1253833" y="2161305"/>
            <a:ext cx="9489278" cy="0"/>
          </a:xfrm>
          <a:prstGeom prst="line">
            <a:avLst/>
          </a:prstGeom>
          <a:ln>
            <a:solidFill>
              <a:srgbClr val="0A71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42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F00B32C-B0BB-848E-33A4-2583B4741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634" y="210948"/>
            <a:ext cx="2468275" cy="65983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AC8722AC-AF05-782D-23D4-1031A5ABFFA6}"/>
              </a:ext>
            </a:extLst>
          </p:cNvPr>
          <p:cNvSpPr txBox="1"/>
          <p:nvPr/>
        </p:nvSpPr>
        <p:spPr>
          <a:xfrm>
            <a:off x="1109448" y="1459230"/>
            <a:ext cx="10514516" cy="5132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temos hoje?</a:t>
            </a:r>
          </a:p>
          <a:p>
            <a:endParaRPr lang="pt-BR" sz="2000" dirty="0">
              <a:solidFill>
                <a:srgbClr val="0A71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000" dirty="0">
              <a:solidFill>
                <a:srgbClr val="0A71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pt-BR" sz="24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4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 45 </a:t>
            </a:r>
            <a:r>
              <a:rPr lang="pt-BR" sz="24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União		IPI + PIS + COFINS + ICMS + ISS = </a:t>
            </a:r>
            <a:r>
              <a:rPr lang="pt-BR" sz="24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IBS</a:t>
            </a:r>
          </a:p>
          <a:p>
            <a:pPr>
              <a:spcAft>
                <a:spcPts val="600"/>
              </a:spcAft>
            </a:pPr>
            <a:endParaRPr lang="pt-BR" sz="2400" dirty="0">
              <a:solidFill>
                <a:srgbClr val="0A71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pt-BR" sz="24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4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 110 </a:t>
            </a:r>
            <a:r>
              <a:rPr lang="pt-BR" sz="24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União 		PIS + COFINS = </a:t>
            </a:r>
            <a:r>
              <a:rPr lang="pt-BR" sz="24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CBS</a:t>
            </a:r>
          </a:p>
          <a:p>
            <a:pPr>
              <a:spcAft>
                <a:spcPts val="600"/>
              </a:spcAft>
            </a:pPr>
            <a:r>
              <a:rPr lang="pt-BR" sz="24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Estados 	ICMS + ISS = </a:t>
            </a:r>
            <a:r>
              <a:rPr lang="pt-BR" sz="24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IBS</a:t>
            </a:r>
          </a:p>
          <a:p>
            <a:pPr>
              <a:spcAft>
                <a:spcPts val="600"/>
              </a:spcAft>
            </a:pPr>
            <a:endParaRPr lang="pt-BR" sz="1050" dirty="0">
              <a:solidFill>
                <a:srgbClr val="0A71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ambas,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-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municípios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dependerão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transferências</a:t>
            </a:r>
            <a:endParaRPr lang="en-US" sz="2000" dirty="0">
              <a:solidFill>
                <a:srgbClr val="0A71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- o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Imposto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Serviços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competência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municipal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- a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simplificação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o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foco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aumentar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contencioso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-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transferência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carga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tributária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o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serviços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(+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despesas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" name="Picture 2" descr="Solicitação de Acesso ao Radar de Projetos (Parceria FNP e Radar PPP) -  Radar PPP">
            <a:extLst>
              <a:ext uri="{FF2B5EF4-FFF2-40B4-BE49-F238E27FC236}">
                <a16:creationId xmlns:a16="http://schemas.microsoft.com/office/drawing/2014/main" xmlns="" id="{46398CA4-D5D5-962F-6B78-72CDF14D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4" r="2945" b="27682"/>
          <a:stretch/>
        </p:blipFill>
        <p:spPr bwMode="auto">
          <a:xfrm>
            <a:off x="69275" y="210948"/>
            <a:ext cx="2468276" cy="7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xmlns="" id="{43653221-67A7-9FDA-0610-D08455DD7F46}"/>
              </a:ext>
            </a:extLst>
          </p:cNvPr>
          <p:cNvCxnSpPr/>
          <p:nvPr/>
        </p:nvCxnSpPr>
        <p:spPr>
          <a:xfrm>
            <a:off x="1239978" y="2064323"/>
            <a:ext cx="9489278" cy="0"/>
          </a:xfrm>
          <a:prstGeom prst="line">
            <a:avLst/>
          </a:prstGeom>
          <a:ln>
            <a:solidFill>
              <a:srgbClr val="0A71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24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F00B32C-B0BB-848E-33A4-2583B4741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634" y="210948"/>
            <a:ext cx="2468275" cy="65983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AC8722AC-AF05-782D-23D4-1031A5ABFFA6}"/>
              </a:ext>
            </a:extLst>
          </p:cNvPr>
          <p:cNvSpPr txBox="1"/>
          <p:nvPr/>
        </p:nvSpPr>
        <p:spPr>
          <a:xfrm>
            <a:off x="1109448" y="1459230"/>
            <a:ext cx="1051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que não podemos abrir mão do ISS?</a:t>
            </a:r>
          </a:p>
        </p:txBody>
      </p:sp>
      <p:pic>
        <p:nvPicPr>
          <p:cNvPr id="10" name="Picture 2" descr="Solicitação de Acesso ao Radar de Projetos (Parceria FNP e Radar PPP) -  Radar PPP">
            <a:extLst>
              <a:ext uri="{FF2B5EF4-FFF2-40B4-BE49-F238E27FC236}">
                <a16:creationId xmlns:a16="http://schemas.microsoft.com/office/drawing/2014/main" xmlns="" id="{46398CA4-D5D5-962F-6B78-72CDF14D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4" r="2945" b="27682"/>
          <a:stretch/>
        </p:blipFill>
        <p:spPr bwMode="auto">
          <a:xfrm>
            <a:off x="69275" y="210948"/>
            <a:ext cx="2468276" cy="7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5566E8A-1E15-2503-7283-B3A3EE2CD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676" y="2470789"/>
            <a:ext cx="5802599" cy="385214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5338E27-F8ED-EDC8-AD2B-1A20DA1578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052" r="75694"/>
          <a:stretch/>
        </p:blipFill>
        <p:spPr>
          <a:xfrm>
            <a:off x="1919722" y="2355273"/>
            <a:ext cx="1349951" cy="9562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743E71C8-F27A-26A4-655D-4BDCDE1535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061" y="3967055"/>
            <a:ext cx="993734" cy="85961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99864614-F587-9A43-39B5-D6B9D213652E}"/>
              </a:ext>
            </a:extLst>
          </p:cNvPr>
          <p:cNvSpPr txBox="1"/>
          <p:nvPr/>
        </p:nvSpPr>
        <p:spPr>
          <a:xfrm>
            <a:off x="7730838" y="2369126"/>
            <a:ext cx="4308764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</a:t>
            </a:r>
            <a:r>
              <a:rPr lang="en-US" sz="20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b="1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serviços</a:t>
            </a:r>
            <a:r>
              <a:rPr lang="en-US" sz="20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o que </a:t>
            </a:r>
            <a:r>
              <a:rPr lang="en-US" sz="2000" b="1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sz="20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cresce</a:t>
            </a:r>
            <a:r>
              <a:rPr lang="en-US" sz="20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 que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crescer</a:t>
            </a:r>
            <a:endParaRPr lang="en-US" sz="2000" dirty="0">
              <a:solidFill>
                <a:srgbClr val="0A71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A71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Perda</a:t>
            </a:r>
            <a:r>
              <a:rPr lang="en-US" sz="20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b="1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receita</a:t>
            </a:r>
            <a:r>
              <a:rPr lang="en-US" sz="20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Municípios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próximos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estimada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R$ 354 </a:t>
            </a:r>
            <a:r>
              <a:rPr lang="en-US" sz="2000" b="1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bilhões</a:t>
            </a:r>
            <a:endParaRPr lang="en-US" sz="2000" dirty="0">
              <a:solidFill>
                <a:srgbClr val="0A71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A71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 é o </a:t>
            </a:r>
            <a:r>
              <a:rPr lang="en-US" sz="2000" b="1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tributo</a:t>
            </a:r>
            <a:r>
              <a:rPr lang="en-US" sz="20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</a:t>
            </a:r>
            <a:r>
              <a:rPr lang="en-US" sz="20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complexo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causa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competitividade</a:t>
            </a:r>
            <a:r>
              <a:rPr lang="en-US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(dados da CNI)</a:t>
            </a:r>
          </a:p>
          <a:p>
            <a:r>
              <a:rPr lang="en-US" sz="24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69F75E47-68E7-13F4-B64C-E735C1BAC26A}"/>
              </a:ext>
            </a:extLst>
          </p:cNvPr>
          <p:cNvSpPr/>
          <p:nvPr/>
        </p:nvSpPr>
        <p:spPr>
          <a:xfrm>
            <a:off x="7606145" y="2244436"/>
            <a:ext cx="4308764" cy="3600986"/>
          </a:xfrm>
          <a:prstGeom prst="rect">
            <a:avLst/>
          </a:prstGeom>
          <a:noFill/>
          <a:ln>
            <a:solidFill>
              <a:srgbClr val="0A71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6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F00B32C-B0BB-848E-33A4-2583B4741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634" y="210948"/>
            <a:ext cx="2468275" cy="65983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AC8722AC-AF05-782D-23D4-1031A5ABFFA6}"/>
              </a:ext>
            </a:extLst>
          </p:cNvPr>
          <p:cNvSpPr txBox="1"/>
          <p:nvPr/>
        </p:nvSpPr>
        <p:spPr>
          <a:xfrm>
            <a:off x="1109448" y="1459230"/>
            <a:ext cx="1051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que não podemos abrir mão do ISS?</a:t>
            </a:r>
          </a:p>
        </p:txBody>
      </p:sp>
      <p:pic>
        <p:nvPicPr>
          <p:cNvPr id="10" name="Picture 2" descr="Solicitação de Acesso ao Radar de Projetos (Parceria FNP e Radar PPP) -  Radar PPP">
            <a:extLst>
              <a:ext uri="{FF2B5EF4-FFF2-40B4-BE49-F238E27FC236}">
                <a16:creationId xmlns:a16="http://schemas.microsoft.com/office/drawing/2014/main" xmlns="" id="{46398CA4-D5D5-962F-6B78-72CDF14D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4" r="2945" b="27682"/>
          <a:stretch/>
        </p:blipFill>
        <p:spPr bwMode="auto">
          <a:xfrm>
            <a:off x="69275" y="210948"/>
            <a:ext cx="2468276" cy="7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xmlns="" id="{086E010A-6BBE-4091-9E2E-00A35BA4EE91}"/>
              </a:ext>
            </a:extLst>
          </p:cNvPr>
          <p:cNvGrpSpPr/>
          <p:nvPr/>
        </p:nvGrpSpPr>
        <p:grpSpPr>
          <a:xfrm>
            <a:off x="1663635" y="2814685"/>
            <a:ext cx="7814784" cy="3484418"/>
            <a:chOff x="2881312" y="2057400"/>
            <a:chExt cx="6628445" cy="2743200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xmlns="" id="{063D6999-320F-4F94-8AC3-5DA48F4BD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81312" y="2057400"/>
              <a:ext cx="6429375" cy="2743200"/>
            </a:xfrm>
            <a:prstGeom prst="rect">
              <a:avLst/>
            </a:prstGeom>
          </p:spPr>
        </p:pic>
        <p:sp>
          <p:nvSpPr>
            <p:cNvPr id="12" name="CaixaDeTexto 7">
              <a:extLst>
                <a:ext uri="{FF2B5EF4-FFF2-40B4-BE49-F238E27FC236}">
                  <a16:creationId xmlns:a16="http://schemas.microsoft.com/office/drawing/2014/main" xmlns="" id="{13B31E2A-505F-42D8-A1B7-A71D39A58FF6}"/>
                </a:ext>
              </a:extLst>
            </p:cNvPr>
            <p:cNvSpPr txBox="1"/>
            <p:nvPr/>
          </p:nvSpPr>
          <p:spPr>
            <a:xfrm>
              <a:off x="8904846" y="2194558"/>
              <a:ext cx="6049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b="1" dirty="0">
                  <a:solidFill>
                    <a:srgbClr val="FF0000"/>
                  </a:solidFill>
                </a:rPr>
                <a:t>42%</a:t>
              </a:r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E65742AB-7B99-531D-BA5C-EE38B4839DAB}"/>
              </a:ext>
            </a:extLst>
          </p:cNvPr>
          <p:cNvSpPr txBox="1"/>
          <p:nvPr/>
        </p:nvSpPr>
        <p:spPr>
          <a:xfrm>
            <a:off x="1566650" y="2242180"/>
            <a:ext cx="9378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Tributo que causa maior impacto negativo sobre a competividade.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6" name="Picture 2" descr="cni-logo-061015 - Leia Notícias">
            <a:extLst>
              <a:ext uri="{FF2B5EF4-FFF2-40B4-BE49-F238E27FC236}">
                <a16:creationId xmlns:a16="http://schemas.microsoft.com/office/drawing/2014/main" xmlns="" id="{33AA576B-8C68-5BA0-77D2-6CFFC97F6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064" y="5191843"/>
            <a:ext cx="2015022" cy="97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124801B6-AD30-50D3-14A6-10EB46B7147C}"/>
              </a:ext>
            </a:extLst>
          </p:cNvPr>
          <p:cNvSpPr/>
          <p:nvPr/>
        </p:nvSpPr>
        <p:spPr>
          <a:xfrm>
            <a:off x="1551714" y="2230579"/>
            <a:ext cx="8894618" cy="40685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xmlns="" id="{90F1D978-C717-3F82-3AA5-AD12E137B3CC}"/>
              </a:ext>
            </a:extLst>
          </p:cNvPr>
          <p:cNvSpPr/>
          <p:nvPr/>
        </p:nvSpPr>
        <p:spPr>
          <a:xfrm rot="17470257">
            <a:off x="3746289" y="2887278"/>
            <a:ext cx="457200" cy="4400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ta: para Baixo 2">
            <a:extLst>
              <a:ext uri="{FF2B5EF4-FFF2-40B4-BE49-F238E27FC236}">
                <a16:creationId xmlns:a16="http://schemas.microsoft.com/office/drawing/2014/main" xmlns="" id="{0FD699A9-7F1B-DCA1-EC81-60BD4A27FDDE}"/>
              </a:ext>
            </a:extLst>
          </p:cNvPr>
          <p:cNvSpPr/>
          <p:nvPr/>
        </p:nvSpPr>
        <p:spPr>
          <a:xfrm rot="17470257">
            <a:off x="3011996" y="3289065"/>
            <a:ext cx="457200" cy="4400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38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F00B32C-B0BB-848E-33A4-2583B4741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634" y="210948"/>
            <a:ext cx="2468275" cy="65983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AC8722AC-AF05-782D-23D4-1031A5ABFFA6}"/>
              </a:ext>
            </a:extLst>
          </p:cNvPr>
          <p:cNvSpPr txBox="1"/>
          <p:nvPr/>
        </p:nvSpPr>
        <p:spPr>
          <a:xfrm>
            <a:off x="1109448" y="1459230"/>
            <a:ext cx="1051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Posição da FNP e ABRASF</a:t>
            </a:r>
          </a:p>
        </p:txBody>
      </p:sp>
      <p:pic>
        <p:nvPicPr>
          <p:cNvPr id="10" name="Picture 2" descr="Solicitação de Acesso ao Radar de Projetos (Parceria FNP e Radar PPP) -  Radar PPP">
            <a:extLst>
              <a:ext uri="{FF2B5EF4-FFF2-40B4-BE49-F238E27FC236}">
                <a16:creationId xmlns:a16="http://schemas.microsoft.com/office/drawing/2014/main" xmlns="" id="{46398CA4-D5D5-962F-6B78-72CDF14D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4" r="2945" b="27682"/>
          <a:stretch/>
        </p:blipFill>
        <p:spPr bwMode="auto">
          <a:xfrm>
            <a:off x="69275" y="210948"/>
            <a:ext cx="2468276" cy="7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99864614-F587-9A43-39B5-D6B9D213652E}"/>
              </a:ext>
            </a:extLst>
          </p:cNvPr>
          <p:cNvSpPr txBox="1"/>
          <p:nvPr/>
        </p:nvSpPr>
        <p:spPr>
          <a:xfrm>
            <a:off x="1109448" y="2743208"/>
            <a:ext cx="109301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78ª </a:t>
            </a:r>
            <a:r>
              <a:rPr lang="en-US" sz="24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reunião</a:t>
            </a:r>
            <a:r>
              <a:rPr lang="en-US" sz="24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geral</a:t>
            </a:r>
            <a:r>
              <a:rPr lang="en-US" sz="24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FNP, 16/09/2020, </a:t>
            </a:r>
            <a:r>
              <a:rPr lang="en-US" sz="24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apoio</a:t>
            </a:r>
            <a:r>
              <a:rPr lang="en-US" sz="24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endParaRPr lang="en-US" sz="2400" b="1" dirty="0">
              <a:solidFill>
                <a:srgbClr val="0A71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A71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1269A582-6F65-62F0-5712-7389982E746F}"/>
              </a:ext>
            </a:extLst>
          </p:cNvPr>
          <p:cNvSpPr txBox="1"/>
          <p:nvPr/>
        </p:nvSpPr>
        <p:spPr>
          <a:xfrm>
            <a:off x="2889216" y="3430301"/>
            <a:ext cx="73983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aumentar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carga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tributária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Aft>
                <a:spcPts val="1200"/>
              </a:spcAft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transferir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carga entre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setores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Aft>
                <a:spcPts val="1200"/>
              </a:spcAft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Simplificar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níveis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Aft>
                <a:spcPts val="1200"/>
              </a:spcAft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Fortalecer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federação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spcAft>
                <a:spcPts val="1200"/>
              </a:spcAft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Aplicabilidade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imediata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">
            <a:extLst>
              <a:ext uri="{FF2B5EF4-FFF2-40B4-BE49-F238E27FC236}">
                <a16:creationId xmlns:a16="http://schemas.microsoft.com/office/drawing/2014/main" xmlns="" id="{53CCE9B2-DA37-D502-4C31-A0D9375C7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15501" y="2435815"/>
            <a:ext cx="2147393" cy="7905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7DD110B9-BD77-7933-0CBA-7EDCDCE95D26}"/>
              </a:ext>
            </a:extLst>
          </p:cNvPr>
          <p:cNvSpPr txBox="1"/>
          <p:nvPr/>
        </p:nvSpPr>
        <p:spPr>
          <a:xfrm>
            <a:off x="1164867" y="4827617"/>
            <a:ext cx="70785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ABRASF </a:t>
            </a:r>
            <a:r>
              <a:rPr lang="en-US" sz="24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seguiu</a:t>
            </a:r>
            <a:r>
              <a:rPr lang="en-US" sz="24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trabalhando</a:t>
            </a:r>
            <a:r>
              <a:rPr lang="en-US" sz="24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4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divulgação</a:t>
            </a:r>
            <a:r>
              <a:rPr lang="en-US" sz="24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4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busca</a:t>
            </a:r>
            <a:r>
              <a:rPr lang="en-US" sz="24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sz="24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apoiadores</a:t>
            </a:r>
            <a:endParaRPr lang="en-US" sz="2400" dirty="0">
              <a:solidFill>
                <a:srgbClr val="0A71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A71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ratificada</a:t>
            </a:r>
            <a:r>
              <a:rPr lang="en-US" sz="20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b="1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posição</a:t>
            </a:r>
            <a:r>
              <a:rPr lang="en-US" sz="20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US" sz="2000" b="1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capitais</a:t>
            </a:r>
            <a:r>
              <a:rPr lang="en-US" sz="20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reunião</a:t>
            </a:r>
            <a:r>
              <a:rPr lang="en-US" sz="20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b="1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20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22/11/2022 – 22 </a:t>
            </a:r>
            <a:r>
              <a:rPr lang="en-US" sz="2000" b="1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votos</a:t>
            </a:r>
            <a:r>
              <a:rPr lang="en-US" sz="20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favor e 1 </a:t>
            </a:r>
            <a:r>
              <a:rPr lang="en-US" sz="2000" b="1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abstenção</a:t>
            </a:r>
            <a:r>
              <a:rPr lang="en-US" sz="20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/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xmlns="" id="{41934F90-381B-0DB4-EE5E-EBD9363CD80B}"/>
              </a:ext>
            </a:extLst>
          </p:cNvPr>
          <p:cNvCxnSpPr/>
          <p:nvPr/>
        </p:nvCxnSpPr>
        <p:spPr>
          <a:xfrm>
            <a:off x="1164867" y="2079434"/>
            <a:ext cx="9489278" cy="0"/>
          </a:xfrm>
          <a:prstGeom prst="line">
            <a:avLst/>
          </a:prstGeom>
          <a:ln>
            <a:solidFill>
              <a:srgbClr val="0A71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91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F00B32C-B0BB-848E-33A4-2583B4741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634" y="210948"/>
            <a:ext cx="2468275" cy="65983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AC8722AC-AF05-782D-23D4-1031A5ABFFA6}"/>
              </a:ext>
            </a:extLst>
          </p:cNvPr>
          <p:cNvSpPr txBox="1"/>
          <p:nvPr/>
        </p:nvSpPr>
        <p:spPr>
          <a:xfrm>
            <a:off x="1344983" y="1459230"/>
            <a:ext cx="1051451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+ 120 entidades apoiam o</a:t>
            </a:r>
          </a:p>
          <a:p>
            <a:endParaRPr lang="pt-BR" sz="700" dirty="0">
              <a:solidFill>
                <a:srgbClr val="0A7139"/>
              </a:solidFill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r>
              <a:rPr lang="pt-BR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www.simplificaja.org.br</a:t>
            </a:r>
            <a:r>
              <a:rPr lang="pt-BR" sz="20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0" name="Picture 2" descr="Solicitação de Acesso ao Radar de Projetos (Parceria FNP e Radar PPP) -  Radar PPP">
            <a:extLst>
              <a:ext uri="{FF2B5EF4-FFF2-40B4-BE49-F238E27FC236}">
                <a16:creationId xmlns:a16="http://schemas.microsoft.com/office/drawing/2014/main" xmlns="" id="{46398CA4-D5D5-962F-6B78-72CDF14D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4" r="2945" b="27682"/>
          <a:stretch/>
        </p:blipFill>
        <p:spPr bwMode="auto">
          <a:xfrm>
            <a:off x="69275" y="210948"/>
            <a:ext cx="2468276" cy="7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áfico 1">
            <a:extLst>
              <a:ext uri="{FF2B5EF4-FFF2-40B4-BE49-F238E27FC236}">
                <a16:creationId xmlns:a16="http://schemas.microsoft.com/office/drawing/2014/main" xmlns="" id="{53CCE9B2-DA37-D502-4C31-A0D9375C7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957460" y="1267185"/>
            <a:ext cx="2147393" cy="79050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0" name="Picture 2" descr="apoiadores-2022att2-2">
            <a:extLst>
              <a:ext uri="{FF2B5EF4-FFF2-40B4-BE49-F238E27FC236}">
                <a16:creationId xmlns:a16="http://schemas.microsoft.com/office/drawing/2014/main" xmlns="" id="{0DF8076D-9681-E49D-5CA2-FBA365E50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13" y="2546032"/>
            <a:ext cx="5457607" cy="4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6B4C66DE-3761-85F0-4E07-ACD47A43FC08}"/>
              </a:ext>
            </a:extLst>
          </p:cNvPr>
          <p:cNvSpPr txBox="1"/>
          <p:nvPr/>
        </p:nvSpPr>
        <p:spPr>
          <a:xfrm>
            <a:off x="7135093" y="2648401"/>
            <a:ext cx="4959927" cy="1561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</a:t>
            </a:r>
            <a:r>
              <a:rPr lang="en-US" sz="22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primeira</a:t>
            </a:r>
            <a:r>
              <a:rPr lang="en-US" sz="22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reforma</a:t>
            </a:r>
            <a:endParaRPr lang="en-US" sz="2200" dirty="0">
              <a:solidFill>
                <a:srgbClr val="0A71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Aplicabilidade</a:t>
            </a:r>
            <a:r>
              <a:rPr lang="en-US" sz="22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imediata</a:t>
            </a:r>
            <a:endParaRPr lang="en-US" sz="2200" dirty="0">
              <a:solidFill>
                <a:srgbClr val="0A71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</a:t>
            </a:r>
            <a:r>
              <a:rPr lang="en-US" sz="22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2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nosso</a:t>
            </a:r>
            <a:r>
              <a:rPr lang="en-US" sz="22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Sistema </a:t>
            </a:r>
            <a:r>
              <a:rPr lang="en-US" sz="22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Tributário</a:t>
            </a:r>
            <a:r>
              <a:rPr lang="en-US" sz="22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136CCD2-F6CB-8EA4-C657-25A20B6EAE63}"/>
              </a:ext>
            </a:extLst>
          </p:cNvPr>
          <p:cNvSpPr txBox="1"/>
          <p:nvPr/>
        </p:nvSpPr>
        <p:spPr>
          <a:xfrm>
            <a:off x="7135092" y="4800307"/>
            <a:ext cx="4959927" cy="1053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Seguimos</a:t>
            </a:r>
            <a:r>
              <a:rPr lang="en-US" sz="22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trabalhando</a:t>
            </a:r>
            <a:r>
              <a:rPr lang="en-US" sz="22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A71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OAB-RS, FIERGS, FIESC, FIEP…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2583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445</Words>
  <Application>Microsoft Office PowerPoint</Application>
  <PresentationFormat>Widescreen</PresentationFormat>
  <Paragraphs>128</Paragraphs>
  <Slides>16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Rodrigo S Fantinel</dc:creator>
  <cp:lastModifiedBy>Rodrigo Sartori Fantinel</cp:lastModifiedBy>
  <cp:revision>4</cp:revision>
  <cp:lastPrinted>2022-12-14T13:24:14Z</cp:lastPrinted>
  <dcterms:created xsi:type="dcterms:W3CDTF">2022-12-11T17:53:26Z</dcterms:created>
  <dcterms:modified xsi:type="dcterms:W3CDTF">2022-12-14T13:24:19Z</dcterms:modified>
</cp:coreProperties>
</file>