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57" r:id="rId6"/>
    <p:sldMasterId id="2147483654" r:id="rId7"/>
  </p:sldMasterIdLst>
  <p:notesMasterIdLst>
    <p:notesMasterId r:id="rId17"/>
  </p:notesMasterIdLst>
  <p:sldIdLst>
    <p:sldId id="256" r:id="rId8"/>
    <p:sldId id="260" r:id="rId9"/>
    <p:sldId id="261" r:id="rId10"/>
    <p:sldId id="264" r:id="rId11"/>
    <p:sldId id="267" r:id="rId12"/>
    <p:sldId id="265" r:id="rId13"/>
    <p:sldId id="266" r:id="rId14"/>
    <p:sldId id="262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2EB6-AC0E-413C-B1F9-68E3B98E8661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E0E44-C4DC-4031-B062-34588D0BFB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26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4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15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8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37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43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809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72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92F18C-9715-F5E1-61E1-E1BA1C8A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FE4732-C540-84F7-C667-81EF700C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0D8F81B-3784-42F6-7A3C-CA4CFB40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DF25D-30B2-4686-A1A9-1C98066EA401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4D83DF7-19CC-1ED4-0BAA-6BD1A1EC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A3E66F4-EE93-7C59-1A01-4D8BEA9B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947022-3196-442F-87C2-85FBC3262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80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2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5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73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8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7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92F18C-9715-F5E1-61E1-E1BA1C8A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FE4732-C540-84F7-C667-81EF700C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0D8F81B-3784-42F6-7A3C-CA4CFB40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DF25D-30B2-4686-A1A9-1C98066EA401}" type="datetimeFigureOut">
              <a:rPr lang="pt-BR" smtClean="0"/>
              <a:t>06/07/2023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4D83DF7-19CC-1ED4-0BAA-6BD1A1EC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A3E66F4-EE93-7C59-1A01-4D8BEA9B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947022-3196-442F-87C2-85FBC3262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74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7D63AFD-CCF9-9B3F-176D-E58F126334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80458" y="163513"/>
            <a:ext cx="3782669" cy="1989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9425" y="5373167"/>
            <a:ext cx="5146575" cy="132132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1015" y="-207732"/>
            <a:ext cx="5560291" cy="72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0442" y="5649998"/>
            <a:ext cx="4227957" cy="10854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19" y="4961103"/>
            <a:ext cx="1450108" cy="18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7085" y="5677723"/>
            <a:ext cx="3841716" cy="9863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480" y="5723079"/>
            <a:ext cx="867605" cy="11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5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7D63AFD-CCF9-9B3F-176D-E58F126334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214" y="188173"/>
            <a:ext cx="2944865" cy="15489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42305" y="5406979"/>
            <a:ext cx="4918826" cy="126284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96418" y="2115923"/>
            <a:ext cx="3928758" cy="51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4">
            <a:extLst>
              <a:ext uri="{FF2B5EF4-FFF2-40B4-BE49-F238E27FC236}">
                <a16:creationId xmlns:a16="http://schemas.microsoft.com/office/drawing/2014/main" xmlns="" id="{684E90FD-DC7B-C6A6-2D70-F7DF5D72A784}"/>
              </a:ext>
            </a:extLst>
          </p:cNvPr>
          <p:cNvSpPr txBox="1"/>
          <p:nvPr/>
        </p:nvSpPr>
        <p:spPr>
          <a:xfrm>
            <a:off x="-535257" y="2662482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defTabSz="914400" eaLnBrk="1" fontAlgn="auto" latinLnBrk="0" hangingPunct="1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Google Shape;52;p4">
            <a:extLst>
              <a:ext uri="{FF2B5EF4-FFF2-40B4-BE49-F238E27FC236}">
                <a16:creationId xmlns:a16="http://schemas.microsoft.com/office/drawing/2014/main" xmlns="" id="{76BD9FEB-26B3-5D0E-E6E9-495CD7D2301C}"/>
              </a:ext>
            </a:extLst>
          </p:cNvPr>
          <p:cNvSpPr txBox="1"/>
          <p:nvPr/>
        </p:nvSpPr>
        <p:spPr>
          <a:xfrm>
            <a:off x="850211" y="4111387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2800" dirty="0">
                <a:latin typeface="Calibri"/>
                <a:cs typeface="Calibri"/>
                <a:sym typeface="Calibri"/>
              </a:rPr>
              <a:t>Walace Medeiros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2100" dirty="0">
                <a:latin typeface="Calibri"/>
                <a:cs typeface="Calibri"/>
                <a:sym typeface="Calibri"/>
              </a:rPr>
              <a:t> Secretário Municipal de Defesa Civil </a:t>
            </a:r>
            <a:r>
              <a:rPr lang="pt-BR" sz="2100" dirty="0" smtClean="0">
                <a:latin typeface="Calibri"/>
                <a:cs typeface="Calibri"/>
                <a:sym typeface="Calibri"/>
              </a:rPr>
              <a:t>e </a:t>
            </a:r>
            <a:r>
              <a:rPr lang="pt-BR" sz="2100" dirty="0" err="1" smtClean="0">
                <a:latin typeface="Calibri"/>
                <a:cs typeface="Calibri"/>
                <a:sym typeface="Calibri"/>
              </a:rPr>
              <a:t>Geotecnia</a:t>
            </a:r>
            <a:endParaRPr lang="pt-BR" sz="2100" dirty="0"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2000" b="1" i="1" dirty="0" smtClean="0">
                <a:cs typeface="Calibri"/>
                <a:sym typeface="Calibri"/>
              </a:rPr>
              <a:t>NITERÓI</a:t>
            </a:r>
            <a:r>
              <a:rPr lang="pt-BR" sz="2000" b="1" i="1" dirty="0">
                <a:cs typeface="Calibri"/>
                <a:sym typeface="Calibri"/>
              </a:rPr>
              <a:t>, RJ</a:t>
            </a:r>
            <a:endParaRPr lang="pt-BR" sz="20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endParaRPr sz="2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FE76B15A-DCE1-AEFA-5796-F1944A1995DC}"/>
              </a:ext>
            </a:extLst>
          </p:cNvPr>
          <p:cNvSpPr txBox="1"/>
          <p:nvPr/>
        </p:nvSpPr>
        <p:spPr>
          <a:xfrm>
            <a:off x="1803308" y="2783328"/>
            <a:ext cx="8667216" cy="96526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15"/>
              </a:spcBef>
            </a:pPr>
            <a:r>
              <a:rPr sz="3200" b="1" dirty="0">
                <a:latin typeface="Arial"/>
                <a:cs typeface="Arial"/>
              </a:rPr>
              <a:t>D</a:t>
            </a:r>
            <a:r>
              <a:rPr lang="pt-BR" sz="3200" b="1" dirty="0" smtClean="0">
                <a:latin typeface="Arial"/>
                <a:cs typeface="Arial"/>
              </a:rPr>
              <a:t>ETEC</a:t>
            </a:r>
            <a:r>
              <a:rPr sz="3200" b="1" dirty="0" smtClean="0">
                <a:latin typeface="Arial"/>
                <a:cs typeface="Arial"/>
              </a:rPr>
              <a:t>-</a:t>
            </a:r>
            <a:r>
              <a:rPr sz="3200" b="1" spc="-140" dirty="0" smtClean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Sistema</a:t>
            </a:r>
            <a:r>
              <a:rPr sz="3200" b="1" spc="-15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de </a:t>
            </a:r>
            <a:r>
              <a:rPr sz="3200" b="1" dirty="0">
                <a:latin typeface="Arial"/>
                <a:cs typeface="Arial"/>
              </a:rPr>
              <a:t>Detecção</a:t>
            </a:r>
            <a:r>
              <a:rPr sz="3200" b="1" spc="-19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de </a:t>
            </a:r>
            <a:r>
              <a:rPr sz="3200" b="1" dirty="0">
                <a:latin typeface="Arial"/>
                <a:cs typeface="Arial"/>
              </a:rPr>
              <a:t>Alteração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dirty="0" err="1">
                <a:latin typeface="Arial"/>
                <a:cs typeface="Arial"/>
              </a:rPr>
              <a:t>em</a:t>
            </a:r>
            <a:r>
              <a:rPr sz="3200" b="1" spc="-100" dirty="0">
                <a:latin typeface="Arial"/>
                <a:cs typeface="Arial"/>
              </a:rPr>
              <a:t> </a:t>
            </a:r>
            <a:r>
              <a:rPr sz="3200" b="1" dirty="0" err="1" smtClean="0">
                <a:latin typeface="Arial"/>
                <a:cs typeface="Arial"/>
              </a:rPr>
              <a:t>Área</a:t>
            </a:r>
            <a:r>
              <a:rPr lang="pt-BR" sz="3200" b="1" dirty="0" smtClean="0">
                <a:latin typeface="Arial"/>
                <a:cs typeface="Arial"/>
              </a:rPr>
              <a:t>s</a:t>
            </a:r>
            <a:r>
              <a:rPr sz="3200" b="1" spc="-100" dirty="0" smtClean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de </a:t>
            </a:r>
            <a:r>
              <a:rPr sz="3200" b="1" dirty="0">
                <a:latin typeface="Arial"/>
                <a:cs typeface="Arial"/>
              </a:rPr>
              <a:t>Risco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e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lang="pt-BR" sz="3200" b="1" spc="-45" dirty="0" smtClean="0">
                <a:latin typeface="Arial"/>
                <a:cs typeface="Arial"/>
              </a:rPr>
              <a:t>de </a:t>
            </a:r>
            <a:r>
              <a:rPr sz="3200" b="1" spc="-10" dirty="0" err="1" smtClean="0">
                <a:latin typeface="Arial"/>
                <a:cs typeface="Arial"/>
              </a:rPr>
              <a:t>Proteção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Ambiental</a:t>
            </a:r>
            <a:endParaRPr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03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/>
        </p:nvSpPr>
        <p:spPr>
          <a:xfrm>
            <a:off x="568862" y="1571564"/>
            <a:ext cx="5527138" cy="39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Mais 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de 50% do território coberto por área verde protegida;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Cidade inserida num contexto metropolitano, com geomorfologia altamente suscetível a desastres naturais (CPRM, 2017);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Plano diretor atualizado com objetivos estratégicos relacionados à contenção do crescimento/expansão sobre áreas verdes (Lei 3.385/2019);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Plano Estratégico Niterói que Queremos – Niterói Organizada e Segura.</a:t>
            </a:r>
          </a:p>
        </p:txBody>
      </p:sp>
      <p:sp>
        <p:nvSpPr>
          <p:cNvPr id="58" name="Google Shape;58;p5"/>
          <p:cNvSpPr txBox="1"/>
          <p:nvPr/>
        </p:nvSpPr>
        <p:spPr>
          <a:xfrm>
            <a:off x="568862" y="430238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 local 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5117315-4F5D-AE17-3CB8-98B63EC32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70" y="316406"/>
            <a:ext cx="3577940" cy="21046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983336F-71E9-04FA-537F-87A5A1BA539E}"/>
              </a:ext>
            </a:extLst>
          </p:cNvPr>
          <p:cNvSpPr txBox="1"/>
          <p:nvPr/>
        </p:nvSpPr>
        <p:spPr>
          <a:xfrm>
            <a:off x="7133728" y="2534848"/>
            <a:ext cx="60977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Carta geomorfológica: município de Niterói, RJ (CPRM, 2017).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EEBE467-E408-001D-A5A5-9807261D4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83" y="2910290"/>
            <a:ext cx="3530827" cy="2498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C65D36E-FB11-0330-2E99-F48260578D42}"/>
              </a:ext>
            </a:extLst>
          </p:cNvPr>
          <p:cNvSpPr txBox="1"/>
          <p:nvPr/>
        </p:nvSpPr>
        <p:spPr>
          <a:xfrm>
            <a:off x="6738540" y="5391885"/>
            <a:ext cx="55271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Carta de Risco a Movimentos Gravitacionais de Massa no Bairro do Caramujo (SMDCG, 2022).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/>
        </p:nvSpPr>
        <p:spPr>
          <a:xfrm>
            <a:off x="568862" y="430238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 Prática </a:t>
            </a:r>
            <a:endParaRPr dirty="0"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xmlns="" id="{0F479AB0-4CC7-EAEF-DEA2-DF58B4528781}"/>
              </a:ext>
            </a:extLst>
          </p:cNvPr>
          <p:cNvSpPr txBox="1">
            <a:spLocks/>
          </p:cNvSpPr>
          <p:nvPr/>
        </p:nvSpPr>
        <p:spPr>
          <a:xfrm>
            <a:off x="400493" y="1721714"/>
            <a:ext cx="11391014" cy="323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" marR="5080" indent="0" algn="just">
              <a:lnSpc>
                <a:spcPct val="150100"/>
              </a:lnSpc>
              <a:spcBef>
                <a:spcPts val="100"/>
              </a:spcBef>
              <a:buSzPct val="100000"/>
              <a:buNone/>
              <a:tabLst>
                <a:tab pos="361315" algn="l"/>
              </a:tabLst>
            </a:pPr>
            <a:r>
              <a:rPr lang="pt-BR" sz="2000" dirty="0"/>
              <a:t>OBJETIVO</a:t>
            </a:r>
          </a:p>
          <a:p>
            <a:pPr marL="16510" marR="5080" indent="0" algn="just">
              <a:lnSpc>
                <a:spcPct val="150100"/>
              </a:lnSpc>
              <a:spcBef>
                <a:spcPts val="100"/>
              </a:spcBef>
              <a:buSzPct val="100000"/>
              <a:buNone/>
              <a:tabLst>
                <a:tab pos="361315" algn="l"/>
              </a:tabLst>
            </a:pPr>
            <a:endParaRPr lang="pt-BR" sz="2000" dirty="0"/>
          </a:p>
          <a:p>
            <a:pPr marL="359410" marR="5080" indent="-342900" algn="just">
              <a:lnSpc>
                <a:spcPct val="150100"/>
              </a:lnSpc>
              <a:spcBef>
                <a:spcPts val="100"/>
              </a:spcBef>
              <a:buSzPct val="100000"/>
              <a:tabLst>
                <a:tab pos="361315" algn="l"/>
              </a:tabLst>
            </a:pPr>
            <a:r>
              <a:rPr lang="pt-BR" sz="2000" dirty="0"/>
              <a:t>Detectar</a:t>
            </a:r>
            <a:r>
              <a:rPr lang="pt-BR" sz="2000" spc="-55" dirty="0"/>
              <a:t> </a:t>
            </a:r>
            <a:r>
              <a:rPr lang="pt-BR" sz="2000" dirty="0"/>
              <a:t>alterações</a:t>
            </a:r>
            <a:r>
              <a:rPr lang="pt-BR" sz="2000" spc="-35" dirty="0"/>
              <a:t> </a:t>
            </a:r>
            <a:r>
              <a:rPr lang="pt-BR" sz="2000" dirty="0"/>
              <a:t>de</a:t>
            </a:r>
            <a:r>
              <a:rPr lang="pt-BR" sz="2000" spc="-70" dirty="0"/>
              <a:t> </a:t>
            </a:r>
            <a:r>
              <a:rPr lang="pt-BR" sz="2000" dirty="0"/>
              <a:t>superfície</a:t>
            </a:r>
            <a:r>
              <a:rPr lang="pt-BR" sz="2000" spc="-30" dirty="0"/>
              <a:t> </a:t>
            </a:r>
            <a:r>
              <a:rPr lang="pt-BR" sz="2000" dirty="0"/>
              <a:t>nos</a:t>
            </a:r>
            <a:r>
              <a:rPr lang="pt-BR" sz="2000" spc="-70" dirty="0"/>
              <a:t> </a:t>
            </a:r>
            <a:r>
              <a:rPr lang="pt-BR" sz="2000" dirty="0"/>
              <a:t>limites</a:t>
            </a:r>
            <a:r>
              <a:rPr lang="pt-BR" sz="2000" spc="-75" dirty="0"/>
              <a:t> </a:t>
            </a:r>
            <a:r>
              <a:rPr lang="pt-BR" sz="2000" dirty="0"/>
              <a:t>do</a:t>
            </a:r>
            <a:r>
              <a:rPr lang="pt-BR" sz="2000" spc="-60" dirty="0"/>
              <a:t> </a:t>
            </a:r>
            <a:r>
              <a:rPr lang="pt-BR" sz="2000" dirty="0"/>
              <a:t>município</a:t>
            </a:r>
            <a:r>
              <a:rPr lang="pt-BR" sz="2000" spc="-65" dirty="0"/>
              <a:t> </a:t>
            </a:r>
            <a:r>
              <a:rPr lang="pt-BR" sz="2000" dirty="0"/>
              <a:t>de</a:t>
            </a:r>
            <a:r>
              <a:rPr lang="pt-BR" sz="2000" spc="-25" dirty="0"/>
              <a:t> </a:t>
            </a:r>
            <a:r>
              <a:rPr lang="pt-BR" sz="2000" spc="-10" dirty="0"/>
              <a:t>Niterói/RJ, </a:t>
            </a:r>
            <a:r>
              <a:rPr lang="pt-BR" sz="2000" dirty="0"/>
              <a:t>principalmente</a:t>
            </a:r>
            <a:r>
              <a:rPr lang="pt-BR" sz="2000" spc="-55" dirty="0"/>
              <a:t> </a:t>
            </a:r>
            <a:r>
              <a:rPr lang="pt-BR" sz="2000" dirty="0"/>
              <a:t>aquelas</a:t>
            </a:r>
            <a:r>
              <a:rPr lang="pt-BR" sz="2000" spc="-65" dirty="0"/>
              <a:t> </a:t>
            </a:r>
            <a:r>
              <a:rPr lang="pt-BR" sz="2000" dirty="0"/>
              <a:t>relacionadas</a:t>
            </a:r>
            <a:r>
              <a:rPr lang="pt-BR" sz="2000" spc="-25" dirty="0"/>
              <a:t> </a:t>
            </a:r>
            <a:r>
              <a:rPr lang="pt-BR" sz="2000" dirty="0"/>
              <a:t>ao</a:t>
            </a:r>
            <a:r>
              <a:rPr lang="pt-BR" sz="2000" spc="-80" dirty="0"/>
              <a:t> </a:t>
            </a:r>
            <a:r>
              <a:rPr lang="pt-BR" sz="2000" dirty="0"/>
              <a:t>avanço</a:t>
            </a:r>
            <a:r>
              <a:rPr lang="pt-BR" sz="2000" spc="-75" dirty="0"/>
              <a:t> </a:t>
            </a:r>
            <a:r>
              <a:rPr lang="pt-BR" sz="2000" dirty="0"/>
              <a:t>de</a:t>
            </a:r>
            <a:r>
              <a:rPr lang="pt-BR" sz="2000" spc="-65" dirty="0"/>
              <a:t> </a:t>
            </a:r>
            <a:r>
              <a:rPr lang="pt-BR" sz="2000" dirty="0"/>
              <a:t>edificações</a:t>
            </a:r>
            <a:r>
              <a:rPr lang="pt-BR" sz="2000" spc="-55" dirty="0"/>
              <a:t> </a:t>
            </a:r>
            <a:r>
              <a:rPr lang="pt-BR" sz="2000" dirty="0"/>
              <a:t>em</a:t>
            </a:r>
            <a:r>
              <a:rPr lang="pt-BR" sz="2000" spc="-85" dirty="0"/>
              <a:t> </a:t>
            </a:r>
            <a:r>
              <a:rPr lang="pt-BR" sz="2000" dirty="0"/>
              <a:t>Áreas</a:t>
            </a:r>
            <a:r>
              <a:rPr lang="pt-BR" sz="2000" spc="-5" dirty="0"/>
              <a:t> </a:t>
            </a:r>
            <a:r>
              <a:rPr lang="pt-BR" sz="2000" spc="-25" dirty="0"/>
              <a:t>de </a:t>
            </a:r>
            <a:r>
              <a:rPr lang="pt-BR" sz="2000" dirty="0"/>
              <a:t>Risco</a:t>
            </a:r>
            <a:r>
              <a:rPr lang="pt-BR" sz="2000" spc="-20" dirty="0"/>
              <a:t> </a:t>
            </a:r>
            <a:r>
              <a:rPr lang="pt-BR" sz="2000" dirty="0"/>
              <a:t>à</a:t>
            </a:r>
            <a:r>
              <a:rPr lang="pt-BR" sz="2000" spc="-45" dirty="0"/>
              <a:t> </a:t>
            </a:r>
            <a:r>
              <a:rPr lang="pt-BR" sz="2000" dirty="0"/>
              <a:t>Movimentos</a:t>
            </a:r>
            <a:r>
              <a:rPr lang="pt-BR" sz="2000" spc="-85" dirty="0"/>
              <a:t> </a:t>
            </a:r>
            <a:r>
              <a:rPr lang="pt-BR" sz="2000" spc="-10" dirty="0"/>
              <a:t>Gravitacionais</a:t>
            </a:r>
            <a:r>
              <a:rPr lang="pt-BR" sz="2000" spc="-40" dirty="0"/>
              <a:t> </a:t>
            </a:r>
            <a:r>
              <a:rPr lang="pt-BR" sz="2000" dirty="0"/>
              <a:t>de</a:t>
            </a:r>
            <a:r>
              <a:rPr lang="pt-BR" sz="2000" spc="15" dirty="0"/>
              <a:t> </a:t>
            </a:r>
            <a:r>
              <a:rPr lang="pt-BR" sz="2000" spc="-10" dirty="0"/>
              <a:t>Massa e </a:t>
            </a:r>
            <a:r>
              <a:rPr lang="pt-BR" sz="2000" dirty="0"/>
              <a:t>Proteção</a:t>
            </a:r>
            <a:r>
              <a:rPr lang="pt-BR" sz="2000" spc="-70" dirty="0"/>
              <a:t> </a:t>
            </a:r>
            <a:r>
              <a:rPr lang="pt-BR" sz="2000" spc="-10" dirty="0"/>
              <a:t>Ambiental;</a:t>
            </a:r>
          </a:p>
          <a:p>
            <a:pPr marL="359410" marR="5080" indent="-342900" algn="just">
              <a:lnSpc>
                <a:spcPct val="150100"/>
              </a:lnSpc>
              <a:spcBef>
                <a:spcPts val="100"/>
              </a:spcBef>
              <a:buSzPct val="100000"/>
              <a:tabLst>
                <a:tab pos="361315" algn="l"/>
              </a:tabLst>
            </a:pPr>
            <a:r>
              <a:rPr lang="pt-BR" sz="2000" dirty="0"/>
              <a:t>Gerar</a:t>
            </a:r>
            <a:r>
              <a:rPr lang="pt-BR" sz="2000" spc="-70" dirty="0"/>
              <a:t> </a:t>
            </a:r>
            <a:r>
              <a:rPr lang="pt-BR" sz="2000" dirty="0"/>
              <a:t>produtos</a:t>
            </a:r>
            <a:r>
              <a:rPr lang="pt-BR" sz="2000" spc="-80" dirty="0"/>
              <a:t> </a:t>
            </a:r>
            <a:r>
              <a:rPr lang="pt-BR" sz="2000" dirty="0"/>
              <a:t>/</a:t>
            </a:r>
            <a:r>
              <a:rPr lang="pt-BR" sz="2000" spc="-85" dirty="0"/>
              <a:t> </a:t>
            </a:r>
            <a:r>
              <a:rPr lang="pt-BR" sz="2000" dirty="0"/>
              <a:t>relatórios</a:t>
            </a:r>
            <a:r>
              <a:rPr lang="pt-BR" sz="2000" spc="-55" dirty="0"/>
              <a:t> </a:t>
            </a:r>
            <a:r>
              <a:rPr lang="pt-BR" sz="2000" dirty="0"/>
              <a:t>iconográficos</a:t>
            </a:r>
            <a:r>
              <a:rPr lang="pt-BR" sz="2000" spc="-65" dirty="0"/>
              <a:t> </a:t>
            </a:r>
            <a:r>
              <a:rPr lang="pt-BR" sz="2000" dirty="0"/>
              <a:t>para</a:t>
            </a:r>
            <a:r>
              <a:rPr lang="pt-BR" sz="2000" spc="-65" dirty="0"/>
              <a:t> </a:t>
            </a:r>
            <a:r>
              <a:rPr lang="pt-BR" sz="2000" dirty="0"/>
              <a:t>ações</a:t>
            </a:r>
            <a:r>
              <a:rPr lang="pt-BR" sz="2000" spc="-50" dirty="0"/>
              <a:t> </a:t>
            </a:r>
            <a:r>
              <a:rPr lang="pt-BR" sz="2000" dirty="0"/>
              <a:t>de</a:t>
            </a:r>
            <a:r>
              <a:rPr lang="pt-BR" sz="2000" spc="-80" dirty="0"/>
              <a:t> </a:t>
            </a:r>
            <a:r>
              <a:rPr lang="pt-BR" sz="2000" dirty="0"/>
              <a:t>fiscalização</a:t>
            </a:r>
            <a:r>
              <a:rPr lang="pt-BR" sz="2000" spc="-55" dirty="0"/>
              <a:t> </a:t>
            </a:r>
            <a:r>
              <a:rPr lang="pt-BR" sz="2000" spc="-20" dirty="0"/>
              <a:t>mais </a:t>
            </a:r>
            <a:r>
              <a:rPr lang="pt-BR" sz="2000" dirty="0"/>
              <a:t>assertivas</a:t>
            </a:r>
            <a:r>
              <a:rPr lang="pt-BR" sz="2000" spc="-50" dirty="0"/>
              <a:t> </a:t>
            </a:r>
            <a:r>
              <a:rPr lang="pt-BR" sz="2000" dirty="0"/>
              <a:t>e</a:t>
            </a:r>
            <a:r>
              <a:rPr lang="pt-BR" sz="2000" spc="-60" dirty="0"/>
              <a:t> </a:t>
            </a:r>
            <a:r>
              <a:rPr lang="pt-BR" sz="2000" dirty="0"/>
              <a:t>eficazes</a:t>
            </a:r>
            <a:r>
              <a:rPr lang="pt-BR" sz="2000" spc="-50" dirty="0"/>
              <a:t> </a:t>
            </a:r>
            <a:r>
              <a:rPr lang="pt-BR" sz="2000" dirty="0"/>
              <a:t>como</a:t>
            </a:r>
            <a:r>
              <a:rPr lang="pt-BR" sz="2000" spc="-35" dirty="0"/>
              <a:t> </a:t>
            </a:r>
            <a:r>
              <a:rPr lang="pt-BR" sz="2000" dirty="0"/>
              <a:t>ferramenta</a:t>
            </a:r>
            <a:r>
              <a:rPr lang="pt-BR" sz="2000" spc="-50" dirty="0"/>
              <a:t> </a:t>
            </a:r>
            <a:r>
              <a:rPr lang="pt-BR" sz="2000" dirty="0"/>
              <a:t>de</a:t>
            </a:r>
            <a:r>
              <a:rPr lang="pt-BR" sz="2000" spc="-60" dirty="0"/>
              <a:t> </a:t>
            </a:r>
            <a:r>
              <a:rPr lang="pt-BR" sz="2000" dirty="0"/>
              <a:t>uso</a:t>
            </a:r>
            <a:r>
              <a:rPr lang="pt-BR" sz="2000" spc="-60" dirty="0"/>
              <a:t> </a:t>
            </a:r>
            <a:r>
              <a:rPr lang="pt-BR" sz="2000" dirty="0"/>
              <a:t>público</a:t>
            </a:r>
            <a:r>
              <a:rPr lang="pt-BR" sz="2000" spc="-40" dirty="0"/>
              <a:t> </a:t>
            </a:r>
            <a:r>
              <a:rPr lang="pt-BR" sz="2000" dirty="0"/>
              <a:t>aliada</a:t>
            </a:r>
            <a:r>
              <a:rPr lang="pt-BR" sz="2000" spc="-45" dirty="0"/>
              <a:t> </a:t>
            </a:r>
            <a:r>
              <a:rPr lang="pt-BR" sz="2000" dirty="0"/>
              <a:t>à</a:t>
            </a:r>
            <a:r>
              <a:rPr lang="pt-BR" sz="2000" spc="-60" dirty="0"/>
              <a:t> </a:t>
            </a:r>
            <a:r>
              <a:rPr lang="pt-BR" sz="2000" spc="-10" dirty="0"/>
              <a:t>gestão pública.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/>
        </p:nvSpPr>
        <p:spPr>
          <a:xfrm>
            <a:off x="568861" y="430238"/>
            <a:ext cx="11456561" cy="52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Descrição das 06 etapas realizadas para geração dos produtos do DETEC.</a:t>
            </a:r>
            <a:endParaRPr sz="2400" dirty="0"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xmlns="" id="{BC02327F-20C4-D83C-BDA1-4E8452D85F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6270" y="956930"/>
            <a:ext cx="7319180" cy="51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0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0">
            <a:extLst>
              <a:ext uri="{FF2B5EF4-FFF2-40B4-BE49-F238E27FC236}">
                <a16:creationId xmlns:a16="http://schemas.microsoft.com/office/drawing/2014/main" xmlns="" id="{CFA63283-5F9B-269A-3C80-52B84686D2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5487" y="283890"/>
            <a:ext cx="8341527" cy="53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4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0">
            <a:extLst>
              <a:ext uri="{FF2B5EF4-FFF2-40B4-BE49-F238E27FC236}">
                <a16:creationId xmlns:a16="http://schemas.microsoft.com/office/drawing/2014/main" xmlns="" id="{41590474-1FEB-E508-C1B9-17F03ABBA87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3247" y="344424"/>
            <a:ext cx="8104279" cy="52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D31098A-AEAC-A61D-C65E-4B7510570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67" y="244552"/>
            <a:ext cx="7850641" cy="55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/>
          <p:nvPr/>
        </p:nvSpPr>
        <p:spPr>
          <a:xfrm>
            <a:off x="568862" y="1551280"/>
            <a:ext cx="5527138" cy="195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Cerca de 30 produtos gerados desde 2021;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endParaRPr dirty="0"/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Aproximadamente 20 novas construções identificadas em área de proteção ambiental;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endParaRPr dirty="0"/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Aproximadamente 60 novas construções evidenciadas em áreas de risco geológico;</a:t>
            </a:r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Encaminhamento das demandas ao Grupo Executivo para Crescimento Ordenado e Preservação das Áreas Verdes – GECOPAV.</a:t>
            </a:r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dirty="0"/>
          </a:p>
        </p:txBody>
      </p:sp>
      <p:sp>
        <p:nvSpPr>
          <p:cNvPr id="74" name="Google Shape;74;p7"/>
          <p:cNvSpPr txBox="1"/>
          <p:nvPr/>
        </p:nvSpPr>
        <p:spPr>
          <a:xfrm>
            <a:off x="568862" y="430238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D53A341-E625-2134-A6D8-13792E644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042" y="605289"/>
            <a:ext cx="2651051" cy="19882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128B510-3E0C-9A92-21A5-87C92ED9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2780183"/>
            <a:ext cx="2651051" cy="19882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B679F0D-BC79-0F54-EA09-292C7CBF9C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248"/>
          <a:stretch/>
        </p:blipFill>
        <p:spPr>
          <a:xfrm>
            <a:off x="6096000" y="3678634"/>
            <a:ext cx="2749646" cy="1988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xmlns="" id="{73A0507E-9916-6BE2-7618-2CF7B552A820}"/>
              </a:ext>
            </a:extLst>
          </p:cNvPr>
          <p:cNvSpPr txBox="1"/>
          <p:nvPr/>
        </p:nvSpPr>
        <p:spPr>
          <a:xfrm>
            <a:off x="1799538" y="1425810"/>
            <a:ext cx="7772400" cy="28123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1785" algn="ctr">
              <a:lnSpc>
                <a:spcPts val="3835"/>
              </a:lnSpc>
              <a:spcBef>
                <a:spcPts val="90"/>
              </a:spcBef>
            </a:pPr>
            <a:r>
              <a:rPr sz="3200" dirty="0">
                <a:latin typeface="Arial"/>
                <a:cs typeface="Arial"/>
              </a:rPr>
              <a:t>Walace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Medeiros</a:t>
            </a:r>
            <a:endParaRPr sz="3200" dirty="0">
              <a:latin typeface="Arial"/>
              <a:cs typeface="Arial"/>
            </a:endParaRPr>
          </a:p>
          <a:p>
            <a:pPr marL="12700" algn="ctr">
              <a:lnSpc>
                <a:spcPts val="3354"/>
              </a:lnSpc>
            </a:pPr>
            <a:r>
              <a:rPr sz="2400" dirty="0">
                <a:latin typeface="Arial"/>
                <a:cs typeface="Arial"/>
              </a:rPr>
              <a:t>Secretário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Municipal de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Defesa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Civil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Geotecnia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t-BR" dirty="0" smtClean="0">
                <a:latin typeface="Arial"/>
                <a:cs typeface="Arial"/>
              </a:rPr>
              <a:t>               </a:t>
            </a:r>
            <a:r>
              <a:rPr dirty="0" smtClean="0">
                <a:latin typeface="Arial"/>
                <a:cs typeface="Arial"/>
              </a:rPr>
              <a:t>SMDCG</a:t>
            </a:r>
            <a:r>
              <a:rPr spc="-15" dirty="0" smtClean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(21)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2620-</a:t>
            </a:r>
            <a:r>
              <a:rPr spc="-20" dirty="0">
                <a:latin typeface="Arial"/>
                <a:cs typeface="Arial"/>
              </a:rPr>
              <a:t>0199</a:t>
            </a:r>
            <a:endParaRPr lang="pt-BR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t-BR" spc="-10" dirty="0">
                <a:latin typeface="Arial"/>
                <a:cs typeface="Arial"/>
              </a:rPr>
              <a:t>      </a:t>
            </a:r>
            <a:r>
              <a:rPr lang="pt-BR" spc="-10" dirty="0" smtClean="0">
                <a:latin typeface="Arial"/>
                <a:cs typeface="Arial"/>
              </a:rPr>
              <a:t>         </a:t>
            </a:r>
            <a:r>
              <a:rPr spc="-10" dirty="0" smtClean="0">
                <a:latin typeface="Arial"/>
                <a:cs typeface="Arial"/>
              </a:rPr>
              <a:t>@</a:t>
            </a:r>
            <a:r>
              <a:rPr spc="-10" dirty="0">
                <a:latin typeface="Arial"/>
                <a:cs typeface="Arial"/>
              </a:rPr>
              <a:t>defesacivilniteroi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t-BR" sz="2800" dirty="0" smtClean="0">
                <a:latin typeface="Arial"/>
                <a:cs typeface="Arial"/>
              </a:rPr>
              <a:t>     </a:t>
            </a:r>
            <a:r>
              <a:rPr sz="2800" dirty="0" err="1" smtClean="0">
                <a:latin typeface="Arial"/>
                <a:cs typeface="Arial"/>
              </a:rPr>
              <a:t>Acesso</a:t>
            </a:r>
            <a:r>
              <a:rPr sz="2800" spc="-65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ao site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Defesa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Civil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Niterói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object 10">
            <a:extLst>
              <a:ext uri="{FF2B5EF4-FFF2-40B4-BE49-F238E27FC236}">
                <a16:creationId xmlns:a16="http://schemas.microsoft.com/office/drawing/2014/main" xmlns="" id="{956B5FD3-CF2F-9767-C744-147E1785BF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4694" y="2882491"/>
            <a:ext cx="341375" cy="350519"/>
          </a:xfrm>
          <a:prstGeom prst="rect">
            <a:avLst/>
          </a:prstGeom>
        </p:spPr>
      </p:pic>
      <p:pic>
        <p:nvPicPr>
          <p:cNvPr id="4" name="object 7">
            <a:extLst>
              <a:ext uri="{FF2B5EF4-FFF2-40B4-BE49-F238E27FC236}">
                <a16:creationId xmlns:a16="http://schemas.microsoft.com/office/drawing/2014/main" xmlns="" id="{662BB70A-7D85-CC70-A98A-BD2E8DE757E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6997" y="2882491"/>
            <a:ext cx="2450097" cy="23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5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4B4FCB81B885468394CF955D7B1148" ma:contentTypeVersion="3" ma:contentTypeDescription="Crie um novo documento." ma:contentTypeScope="" ma:versionID="bd64453700f28f0b78e0e15ec768c0fd">
  <xsd:schema xmlns:xsd="http://www.w3.org/2001/XMLSchema" xmlns:xs="http://www.w3.org/2001/XMLSchema" xmlns:p="http://schemas.microsoft.com/office/2006/metadata/properties" xmlns:ns3="655d3c59-94e4-41f6-bb90-a4b63817a279" targetNamespace="http://schemas.microsoft.com/office/2006/metadata/properties" ma:root="true" ma:fieldsID="cbe8e329aaffc4aee048b1b2ccd18101" ns3:_="">
    <xsd:import namespace="655d3c59-94e4-41f6-bb90-a4b63817a2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d3c59-94e4-41f6-bb90-a4b63817a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202ECA-8231-48B4-A581-4F79C9994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5d3c59-94e4-41f6-bb90-a4b63817a2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42D32C-830B-44DC-9BC2-2C95071484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F41D5B-61AB-483C-AA13-0809B6DAABA8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655d3c59-94e4-41f6-bb90-a4b63817a279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265</Words>
  <Application>Microsoft Office PowerPoint</Application>
  <PresentationFormat>Widescreen</PresentationFormat>
  <Paragraphs>32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1_Tema do Office</vt:lpstr>
      <vt:lpstr>3_Tema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Aguiar</dc:creator>
  <cp:lastModifiedBy>FNP</cp:lastModifiedBy>
  <cp:revision>21</cp:revision>
  <dcterms:created xsi:type="dcterms:W3CDTF">2023-06-20T15:09:17Z</dcterms:created>
  <dcterms:modified xsi:type="dcterms:W3CDTF">2023-07-06T14:59:04Z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0x010100604B4FCB81B885468394CF955D7B1148</vt:lpwstr>
  </property>
</Properties>
</file>