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57" r:id="rId6"/>
    <p:sldMasterId id="2147483654" r:id="rId7"/>
  </p:sldMasterIdLst>
  <p:notesMasterIdLst>
    <p:notesMasterId r:id="rId37"/>
  </p:notesMasterIdLst>
  <p:sldIdLst>
    <p:sldId id="256" r:id="rId8"/>
    <p:sldId id="260" r:id="rId9"/>
    <p:sldId id="343" r:id="rId10"/>
    <p:sldId id="344" r:id="rId11"/>
    <p:sldId id="345" r:id="rId12"/>
    <p:sldId id="348" r:id="rId13"/>
    <p:sldId id="346" r:id="rId14"/>
    <p:sldId id="347" r:id="rId15"/>
    <p:sldId id="349" r:id="rId16"/>
    <p:sldId id="376" r:id="rId17"/>
    <p:sldId id="352" r:id="rId18"/>
    <p:sldId id="354" r:id="rId19"/>
    <p:sldId id="355" r:id="rId20"/>
    <p:sldId id="350" r:id="rId21"/>
    <p:sldId id="362" r:id="rId22"/>
    <p:sldId id="366" r:id="rId23"/>
    <p:sldId id="373" r:id="rId24"/>
    <p:sldId id="342" r:id="rId25"/>
    <p:sldId id="367" r:id="rId26"/>
    <p:sldId id="368" r:id="rId27"/>
    <p:sldId id="369" r:id="rId28"/>
    <p:sldId id="372" r:id="rId29"/>
    <p:sldId id="308" r:id="rId30"/>
    <p:sldId id="374" r:id="rId31"/>
    <p:sldId id="375" r:id="rId32"/>
    <p:sldId id="365" r:id="rId33"/>
    <p:sldId id="351" r:id="rId34"/>
    <p:sldId id="360" r:id="rId35"/>
    <p:sldId id="258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meire Rodrigues de Olivei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200" dirty="0" err="1"/>
              <a:t>Ações</a:t>
            </a:r>
            <a:r>
              <a:rPr lang="en-US" sz="3200" dirty="0"/>
              <a:t> do Plano Municipal de </a:t>
            </a:r>
            <a:r>
              <a:rPr lang="en-US" sz="3200" dirty="0" err="1"/>
              <a:t>Adaptação</a:t>
            </a:r>
            <a:r>
              <a:rPr lang="en-US" sz="3200" dirty="0"/>
              <a:t> e </a:t>
            </a:r>
            <a:r>
              <a:rPr lang="en-US" sz="3200" dirty="0" err="1"/>
              <a:t>Resiliência</a:t>
            </a:r>
            <a:r>
              <a:rPr lang="en-US" sz="3200" baseline="0" dirty="0"/>
              <a:t> à </a:t>
            </a:r>
            <a:r>
              <a:rPr lang="en-US" sz="3200" baseline="0" dirty="0" err="1"/>
              <a:t>mudança</a:t>
            </a:r>
            <a:r>
              <a:rPr lang="en-US" sz="3200" baseline="0" dirty="0"/>
              <a:t> </a:t>
            </a:r>
            <a:r>
              <a:rPr lang="en-US" sz="3200" baseline="0" dirty="0" err="1"/>
              <a:t>climática</a:t>
            </a:r>
            <a:r>
              <a:rPr lang="en-US" sz="320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Ações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51-4543-91F5-CD3DA7A7822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51-4543-91F5-CD3DA7A7822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D51-4543-91F5-CD3DA7A7822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D51-4543-91F5-CD3DA7A782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3"/>
                <c:pt idx="1">
                  <c:v>Em execução</c:v>
                </c:pt>
                <c:pt idx="2">
                  <c:v>Em fase de planejamento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1">
                  <c:v>7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57-47F7-BF06-1447E381860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551224-193C-4F67-9E4F-2EC47ED1DB7C}" type="doc">
      <dgm:prSet loTypeId="urn:microsoft.com/office/officeart/2005/8/layout/defaul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0625977C-BAAA-4554-894F-24A0E0B04944}">
      <dgm:prSet phldrT="[Texto]" custT="1"/>
      <dgm:spPr/>
      <dgm:t>
        <a:bodyPr/>
        <a:lstStyle/>
        <a:p>
          <a:r>
            <a:rPr lang="pt-BR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rPr>
            <a:t>Secretaria Obras e infraestrutura – Meio Ambiente</a:t>
          </a:r>
        </a:p>
      </dgm:t>
    </dgm:pt>
    <dgm:pt modelId="{58DDA8AF-7735-4A3F-B7D2-8FFC533D66C4}" type="parTrans" cxnId="{E13CE964-1CA7-421D-87C7-EBAC02F2DBB1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B5FA1C2C-A3D2-46E0-86D5-3B281B3C3AA7}" type="sibTrans" cxnId="{E13CE964-1CA7-421D-87C7-EBAC02F2DBB1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C3972E98-A87B-4AED-8F06-C10097E5F619}">
      <dgm:prSet phldrT="[Texto]" custT="1"/>
      <dgm:spPr/>
      <dgm:t>
        <a:bodyPr/>
        <a:lstStyle/>
        <a:p>
          <a:r>
            <a:rPr lang="pt-BR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rPr>
            <a:t>Secretaria de Segurança Cidadã – Defesa Civil</a:t>
          </a:r>
        </a:p>
      </dgm:t>
    </dgm:pt>
    <dgm:pt modelId="{0BFF8F87-FE63-40E6-8155-DE2F86018AF8}" type="parTrans" cxnId="{768F8DDD-0219-4239-BB03-33E9CCFCCC1D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63B6D7F4-244A-4D55-8863-213C648E13B6}" type="sibTrans" cxnId="{768F8DDD-0219-4239-BB03-33E9CCFCCC1D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91DC996A-BBF0-419D-A09D-8BE35357D993}">
      <dgm:prSet phldrT="[Texto]" custT="1"/>
      <dgm:spPr/>
      <dgm:t>
        <a:bodyPr/>
        <a:lstStyle/>
        <a:p>
          <a:r>
            <a:rPr lang="pt-BR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rPr>
            <a:t>Secretaria de Governo</a:t>
          </a:r>
        </a:p>
      </dgm:t>
    </dgm:pt>
    <dgm:pt modelId="{495F2123-4D39-4119-8900-B7B6E53890A8}" type="parTrans" cxnId="{87F6FBBB-F8F9-45E0-851E-4364D1765541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34FFDD57-3723-4E8F-8485-193E6ED0892D}" type="sibTrans" cxnId="{87F6FBBB-F8F9-45E0-851E-4364D1765541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543869EC-18A3-4161-B8AB-F3657D6E494F}">
      <dgm:prSet phldrT="[Texto]" custT="1"/>
      <dgm:spPr/>
      <dgm:t>
        <a:bodyPr/>
        <a:lstStyle/>
        <a:p>
          <a:r>
            <a:rPr lang="pt-BR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rPr>
            <a:t>Gabinete do Vice-prefeito</a:t>
          </a:r>
        </a:p>
      </dgm:t>
    </dgm:pt>
    <dgm:pt modelId="{9AA91AEA-0690-4B92-8D92-9BD70D71766D}" type="parTrans" cxnId="{58E99C54-2B98-4E25-A53E-CB01847D0470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9CCABD84-5780-4E7C-8349-C05FCBCC03AD}" type="sibTrans" cxnId="{58E99C54-2B98-4E25-A53E-CB01847D0470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0E4D2A3D-FBD4-487E-BD5A-54ED86C23CBA}">
      <dgm:prSet phldrT="[Texto]" custT="1"/>
      <dgm:spPr/>
      <dgm:t>
        <a:bodyPr/>
        <a:lstStyle/>
        <a:p>
          <a:r>
            <a:rPr lang="pt-BR" sz="2000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rPr>
            <a:t>Gabinete da Prefeita</a:t>
          </a:r>
        </a:p>
      </dgm:t>
    </dgm:pt>
    <dgm:pt modelId="{5E73A2D7-2B65-427B-900B-7C8AAB8835DD}" type="parTrans" cxnId="{BB2D981A-8915-49DA-ADFE-D8CD184199A7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00C6FFB8-CE77-4134-9F03-16FC89A6451B}" type="sibTrans" cxnId="{BB2D981A-8915-49DA-ADFE-D8CD184199A7}">
      <dgm:prSet/>
      <dgm:spPr/>
      <dgm:t>
        <a:bodyPr/>
        <a:lstStyle/>
        <a:p>
          <a:endParaRPr lang="pt-BR" sz="2000" b="1">
            <a:solidFill>
              <a:schemeClr val="tx2">
                <a:lumMod val="50000"/>
              </a:schemeClr>
            </a:solidFill>
            <a:latin typeface="Candara" panose="020E0502030303020204" pitchFamily="34" charset="0"/>
          </a:endParaRPr>
        </a:p>
      </dgm:t>
    </dgm:pt>
    <dgm:pt modelId="{26583B5D-5FBC-4C97-A8B5-70F2716036C5}" type="pres">
      <dgm:prSet presAssocID="{BB551224-193C-4F67-9E4F-2EC47ED1DB7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EA61BED-93E5-4BDA-BF03-34351440D127}" type="pres">
      <dgm:prSet presAssocID="{0625977C-BAAA-4554-894F-24A0E0B0494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497DC2-358A-4319-AFAA-981744ACC002}" type="pres">
      <dgm:prSet presAssocID="{B5FA1C2C-A3D2-46E0-86D5-3B281B3C3AA7}" presName="sibTrans" presStyleCnt="0"/>
      <dgm:spPr/>
    </dgm:pt>
    <dgm:pt modelId="{7DC19FAA-26A4-4F99-A2CF-69D3E5C8B798}" type="pres">
      <dgm:prSet presAssocID="{C3972E98-A87B-4AED-8F06-C10097E5F61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B7848D6-B3BE-4556-8C4A-0A557B021055}" type="pres">
      <dgm:prSet presAssocID="{63B6D7F4-244A-4D55-8863-213C648E13B6}" presName="sibTrans" presStyleCnt="0"/>
      <dgm:spPr/>
    </dgm:pt>
    <dgm:pt modelId="{5489CCAD-2B48-48C2-91DB-4AEB74C9D30B}" type="pres">
      <dgm:prSet presAssocID="{91DC996A-BBF0-419D-A09D-8BE35357D99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82B2F1-86FA-4B12-A848-20A535C5D80A}" type="pres">
      <dgm:prSet presAssocID="{34FFDD57-3723-4E8F-8485-193E6ED0892D}" presName="sibTrans" presStyleCnt="0"/>
      <dgm:spPr/>
    </dgm:pt>
    <dgm:pt modelId="{85269299-DABA-4D29-BD5B-28893B9B885D}" type="pres">
      <dgm:prSet presAssocID="{543869EC-18A3-4161-B8AB-F3657D6E494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EFCCFE-E89B-44FB-A31A-FA52379F6318}" type="pres">
      <dgm:prSet presAssocID="{9CCABD84-5780-4E7C-8349-C05FCBCC03AD}" presName="sibTrans" presStyleCnt="0"/>
      <dgm:spPr/>
    </dgm:pt>
    <dgm:pt modelId="{1BC31DA8-69CA-4369-86C7-30FB2ACBC79D}" type="pres">
      <dgm:prSet presAssocID="{0E4D2A3D-FBD4-487E-BD5A-54ED86C23CB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0786EF2-1F5B-4ADA-9851-B664C2DEF7A3}" type="presOf" srcId="{543869EC-18A3-4161-B8AB-F3657D6E494F}" destId="{85269299-DABA-4D29-BD5B-28893B9B885D}" srcOrd="0" destOrd="0" presId="urn:microsoft.com/office/officeart/2005/8/layout/default"/>
    <dgm:cxn modelId="{E13CE964-1CA7-421D-87C7-EBAC02F2DBB1}" srcId="{BB551224-193C-4F67-9E4F-2EC47ED1DB7C}" destId="{0625977C-BAAA-4554-894F-24A0E0B04944}" srcOrd="0" destOrd="0" parTransId="{58DDA8AF-7735-4A3F-B7D2-8FFC533D66C4}" sibTransId="{B5FA1C2C-A3D2-46E0-86D5-3B281B3C3AA7}"/>
    <dgm:cxn modelId="{E989F9B7-51A4-4E0C-822E-A6785EF75007}" type="presOf" srcId="{C3972E98-A87B-4AED-8F06-C10097E5F619}" destId="{7DC19FAA-26A4-4F99-A2CF-69D3E5C8B798}" srcOrd="0" destOrd="0" presId="urn:microsoft.com/office/officeart/2005/8/layout/default"/>
    <dgm:cxn modelId="{D2151CB3-92DB-444F-AE7C-BFF3B998AB98}" type="presOf" srcId="{0625977C-BAAA-4554-894F-24A0E0B04944}" destId="{FEA61BED-93E5-4BDA-BF03-34351440D127}" srcOrd="0" destOrd="0" presId="urn:microsoft.com/office/officeart/2005/8/layout/default"/>
    <dgm:cxn modelId="{87F6FBBB-F8F9-45E0-851E-4364D1765541}" srcId="{BB551224-193C-4F67-9E4F-2EC47ED1DB7C}" destId="{91DC996A-BBF0-419D-A09D-8BE35357D993}" srcOrd="2" destOrd="0" parTransId="{495F2123-4D39-4119-8900-B7B6E53890A8}" sibTransId="{34FFDD57-3723-4E8F-8485-193E6ED0892D}"/>
    <dgm:cxn modelId="{BB2D981A-8915-49DA-ADFE-D8CD184199A7}" srcId="{BB551224-193C-4F67-9E4F-2EC47ED1DB7C}" destId="{0E4D2A3D-FBD4-487E-BD5A-54ED86C23CBA}" srcOrd="4" destOrd="0" parTransId="{5E73A2D7-2B65-427B-900B-7C8AAB8835DD}" sibTransId="{00C6FFB8-CE77-4134-9F03-16FC89A6451B}"/>
    <dgm:cxn modelId="{2FC6ADB3-EFA3-4DCF-8FD1-F91F2B67B3FC}" type="presOf" srcId="{91DC996A-BBF0-419D-A09D-8BE35357D993}" destId="{5489CCAD-2B48-48C2-91DB-4AEB74C9D30B}" srcOrd="0" destOrd="0" presId="urn:microsoft.com/office/officeart/2005/8/layout/default"/>
    <dgm:cxn modelId="{7DA25E6E-6878-47D5-A9A0-AA01F34700DF}" type="presOf" srcId="{0E4D2A3D-FBD4-487E-BD5A-54ED86C23CBA}" destId="{1BC31DA8-69CA-4369-86C7-30FB2ACBC79D}" srcOrd="0" destOrd="0" presId="urn:microsoft.com/office/officeart/2005/8/layout/default"/>
    <dgm:cxn modelId="{58E99C54-2B98-4E25-A53E-CB01847D0470}" srcId="{BB551224-193C-4F67-9E4F-2EC47ED1DB7C}" destId="{543869EC-18A3-4161-B8AB-F3657D6E494F}" srcOrd="3" destOrd="0" parTransId="{9AA91AEA-0690-4B92-8D92-9BD70D71766D}" sibTransId="{9CCABD84-5780-4E7C-8349-C05FCBCC03AD}"/>
    <dgm:cxn modelId="{72BEFEE6-74CB-48AC-84C5-491939ED2B15}" type="presOf" srcId="{BB551224-193C-4F67-9E4F-2EC47ED1DB7C}" destId="{26583B5D-5FBC-4C97-A8B5-70F2716036C5}" srcOrd="0" destOrd="0" presId="urn:microsoft.com/office/officeart/2005/8/layout/default"/>
    <dgm:cxn modelId="{768F8DDD-0219-4239-BB03-33E9CCFCCC1D}" srcId="{BB551224-193C-4F67-9E4F-2EC47ED1DB7C}" destId="{C3972E98-A87B-4AED-8F06-C10097E5F619}" srcOrd="1" destOrd="0" parTransId="{0BFF8F87-FE63-40E6-8155-DE2F86018AF8}" sibTransId="{63B6D7F4-244A-4D55-8863-213C648E13B6}"/>
    <dgm:cxn modelId="{36D77149-C876-416C-83DA-1899DE1CA85F}" type="presParOf" srcId="{26583B5D-5FBC-4C97-A8B5-70F2716036C5}" destId="{FEA61BED-93E5-4BDA-BF03-34351440D127}" srcOrd="0" destOrd="0" presId="urn:microsoft.com/office/officeart/2005/8/layout/default"/>
    <dgm:cxn modelId="{14B02242-7418-47A4-877B-AE183B6A8169}" type="presParOf" srcId="{26583B5D-5FBC-4C97-A8B5-70F2716036C5}" destId="{43497DC2-358A-4319-AFAA-981744ACC002}" srcOrd="1" destOrd="0" presId="urn:microsoft.com/office/officeart/2005/8/layout/default"/>
    <dgm:cxn modelId="{D7D630AB-2897-4C86-9B35-5EAB5334864A}" type="presParOf" srcId="{26583B5D-5FBC-4C97-A8B5-70F2716036C5}" destId="{7DC19FAA-26A4-4F99-A2CF-69D3E5C8B798}" srcOrd="2" destOrd="0" presId="urn:microsoft.com/office/officeart/2005/8/layout/default"/>
    <dgm:cxn modelId="{AE9B9DD2-6917-4539-B423-DCF80D9E1617}" type="presParOf" srcId="{26583B5D-5FBC-4C97-A8B5-70F2716036C5}" destId="{DB7848D6-B3BE-4556-8C4A-0A557B021055}" srcOrd="3" destOrd="0" presId="urn:microsoft.com/office/officeart/2005/8/layout/default"/>
    <dgm:cxn modelId="{E1864F59-C9BD-4318-8FF5-B5FF4CACB237}" type="presParOf" srcId="{26583B5D-5FBC-4C97-A8B5-70F2716036C5}" destId="{5489CCAD-2B48-48C2-91DB-4AEB74C9D30B}" srcOrd="4" destOrd="0" presId="urn:microsoft.com/office/officeart/2005/8/layout/default"/>
    <dgm:cxn modelId="{8B6EC4EC-B921-4EDB-B53D-0A6A01299517}" type="presParOf" srcId="{26583B5D-5FBC-4C97-A8B5-70F2716036C5}" destId="{0782B2F1-86FA-4B12-A848-20A535C5D80A}" srcOrd="5" destOrd="0" presId="urn:microsoft.com/office/officeart/2005/8/layout/default"/>
    <dgm:cxn modelId="{F40D2A6B-BF38-45B5-ACF1-88804B02DAFB}" type="presParOf" srcId="{26583B5D-5FBC-4C97-A8B5-70F2716036C5}" destId="{85269299-DABA-4D29-BD5B-28893B9B885D}" srcOrd="6" destOrd="0" presId="urn:microsoft.com/office/officeart/2005/8/layout/default"/>
    <dgm:cxn modelId="{0DB6525A-2CC6-481C-ADEE-03ED251D00B7}" type="presParOf" srcId="{26583B5D-5FBC-4C97-A8B5-70F2716036C5}" destId="{9AEFCCFE-E89B-44FB-A31A-FA52379F6318}" srcOrd="7" destOrd="0" presId="urn:microsoft.com/office/officeart/2005/8/layout/default"/>
    <dgm:cxn modelId="{0B405FD9-CFC3-4C15-8BFD-47C39A517F5C}" type="presParOf" srcId="{26583B5D-5FBC-4C97-A8B5-70F2716036C5}" destId="{1BC31DA8-69CA-4369-86C7-30FB2ACBC79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2EB6-AC0E-413C-B1F9-68E3B98E8661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E0E44-C4DC-4031-B062-34588D0BFB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26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7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67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591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92F18C-9715-F5E1-61E1-E1BA1C8A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CFE4732-C540-84F7-C667-81EF700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0D8F81B-3784-42F6-7A3C-CA4CFB40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DF25D-30B2-4686-A1A9-1C98066EA401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4D83DF7-19CC-1ED4-0BAA-6BD1A1EC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A3E66F4-EE93-7C59-1A01-4D8BEA9B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47022-3196-442F-87C2-85FBC3262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380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27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5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70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73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5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7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92F18C-9715-F5E1-61E1-E1BA1C8AC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CFE4732-C540-84F7-C667-81EF700C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0D8F81B-3784-42F6-7A3C-CA4CFB40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DF25D-30B2-4686-A1A9-1C98066EA401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4D83DF7-19CC-1ED4-0BAA-6BD1A1EC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A3E66F4-EE93-7C59-1A01-4D8BEA9B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47022-3196-442F-87C2-85FBC3262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74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7D63AFD-CCF9-9B3F-176D-E58F12633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0458" y="163513"/>
            <a:ext cx="3782669" cy="19896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9425" y="5373167"/>
            <a:ext cx="5146575" cy="13213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1015" y="-207732"/>
            <a:ext cx="5560291" cy="727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0442" y="5649998"/>
            <a:ext cx="4227957" cy="10854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19" y="4961103"/>
            <a:ext cx="1450108" cy="18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7085" y="5677723"/>
            <a:ext cx="3841716" cy="98631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480" y="5723079"/>
            <a:ext cx="867605" cy="11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7D63AFD-CCF9-9B3F-176D-E58F12633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0214" y="188173"/>
            <a:ext cx="2944865" cy="15489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8036F03F-09F4-6BC8-9D53-16B83970B4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42305" y="5406979"/>
            <a:ext cx="4918826" cy="126284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8C823FA-941D-FDB5-EAB8-623C1485A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6418" y="2115923"/>
            <a:ext cx="3928758" cy="51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rive.google.com/file/d/19QL6XDq40atlpoIV4Dl3iEE9hxeAEJ4R/view?usp=sharing" TargetMode="Externa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efesacivil.sp.gov.br/defesa-civil-sp-lanca-cartilha-com-mapa-comunitario-de-risco-sobre-deslizamento-e-inundacoes-nesta-segunda-feira-10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;p2">
            <a:extLst>
              <a:ext uri="{FF2B5EF4-FFF2-40B4-BE49-F238E27FC236}">
                <a16:creationId xmlns="" xmlns:a16="http://schemas.microsoft.com/office/drawing/2014/main" id="{E5FB41E1-365A-3D6B-3EFC-3B512AF02A44}"/>
              </a:ext>
            </a:extLst>
          </p:cNvPr>
          <p:cNvSpPr txBox="1"/>
          <p:nvPr/>
        </p:nvSpPr>
        <p:spPr>
          <a:xfrm>
            <a:off x="554179" y="2469798"/>
            <a:ext cx="11125199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8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Plano de </a:t>
            </a:r>
            <a:r>
              <a:rPr lang="en-US" sz="38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Adaptação</a:t>
            </a:r>
            <a:r>
              <a:rPr lang="en-US" sz="38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38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Resiliência</a:t>
            </a:r>
            <a:r>
              <a:rPr lang="en-US" sz="38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à </a:t>
            </a:r>
            <a:r>
              <a:rPr lang="en-US" sz="38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Mudança</a:t>
            </a:r>
            <a:r>
              <a:rPr lang="en-US" sz="38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do </a:t>
            </a:r>
            <a:r>
              <a:rPr lang="en-US" sz="38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Clima</a:t>
            </a:r>
            <a:endParaRPr sz="3800" b="1" i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FB5165DD-9021-FD78-BFE7-767020D77273}"/>
              </a:ext>
            </a:extLst>
          </p:cNvPr>
          <p:cNvSpPr txBox="1"/>
          <p:nvPr/>
        </p:nvSpPr>
        <p:spPr>
          <a:xfrm>
            <a:off x="3574469" y="3410637"/>
            <a:ext cx="5043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800" b="1" u="none" strike="noStrike" cap="none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Francisco Morato - SP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69;p2">
            <a:extLst>
              <a:ext uri="{FF2B5EF4-FFF2-40B4-BE49-F238E27FC236}">
                <a16:creationId xmlns="" xmlns:a16="http://schemas.microsoft.com/office/drawing/2014/main" id="{FB05A8A9-CB05-2697-BAC5-628B5C9047BE}"/>
              </a:ext>
            </a:extLst>
          </p:cNvPr>
          <p:cNvSpPr txBox="1"/>
          <p:nvPr/>
        </p:nvSpPr>
        <p:spPr>
          <a:xfrm>
            <a:off x="4807527" y="4331300"/>
            <a:ext cx="700770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Prefeita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Renata Sene</a:t>
            </a:r>
            <a:endParaRPr b="1" i="1" u="none" strike="noStrike" cap="none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Vice-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presidente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Parcerias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ODS da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Frente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Nacional dos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Prefeitos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(FNP)</a:t>
            </a:r>
            <a:endParaRPr b="1" i="1" u="none" strike="noStrike" cap="none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Presidente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da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Comissão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Permanente de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Cidades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Atingidas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ou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Sujeitas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b="1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Desastres</a:t>
            </a:r>
            <a:r>
              <a:rPr lang="en-US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(FNP)</a:t>
            </a:r>
            <a:endParaRPr b="1" i="1" u="none" strike="noStrike" cap="none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203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10;g1e0e694ea76_0_663">
            <a:extLst>
              <a:ext uri="{FF2B5EF4-FFF2-40B4-BE49-F238E27FC236}">
                <a16:creationId xmlns="" xmlns:a16="http://schemas.microsoft.com/office/drawing/2014/main" id="{4A3F8125-32F2-8358-65B9-F22A687D34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050" y="1342502"/>
            <a:ext cx="3427307" cy="22839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11;g1e0e694ea76_0_663">
            <a:extLst>
              <a:ext uri="{FF2B5EF4-FFF2-40B4-BE49-F238E27FC236}">
                <a16:creationId xmlns="" xmlns:a16="http://schemas.microsoft.com/office/drawing/2014/main" id="{F6CF88F7-0ED1-DA35-0712-39655752FC5F}"/>
              </a:ext>
            </a:extLst>
          </p:cNvPr>
          <p:cNvSpPr txBox="1"/>
          <p:nvPr/>
        </p:nvSpPr>
        <p:spPr>
          <a:xfrm>
            <a:off x="225755" y="180109"/>
            <a:ext cx="11744572" cy="9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110570" rIns="110570" bIns="11057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O CLIMA NA PAUTA LEGISLATIVA</a:t>
            </a:r>
            <a:endParaRPr sz="2400" b="1" dirty="0">
              <a:solidFill>
                <a:srgbClr val="000000"/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Construção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políticas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Públicas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com 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participação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Social - 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Assembléia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Cidadã</a:t>
            </a:r>
            <a:endParaRPr sz="2400" b="1" dirty="0">
              <a:solidFill>
                <a:srgbClr val="000000"/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Google Shape;412;g1e0e694ea76_0_663">
            <a:extLst>
              <a:ext uri="{FF2B5EF4-FFF2-40B4-BE49-F238E27FC236}">
                <a16:creationId xmlns="" xmlns:a16="http://schemas.microsoft.com/office/drawing/2014/main" id="{46088D3E-7FAC-1FFE-2694-5377DCB1E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45" y="3825623"/>
            <a:ext cx="3427304" cy="23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3;g1e0e694ea76_0_663">
            <a:extLst>
              <a:ext uri="{FF2B5EF4-FFF2-40B4-BE49-F238E27FC236}">
                <a16:creationId xmlns="" xmlns:a16="http://schemas.microsoft.com/office/drawing/2014/main" id="{19A115BF-FCD1-1AEC-20E5-5136F7F654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7057" y="2893955"/>
            <a:ext cx="2942758" cy="381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14;g1e0e694ea76_0_663">
            <a:extLst>
              <a:ext uri="{FF2B5EF4-FFF2-40B4-BE49-F238E27FC236}">
                <a16:creationId xmlns="" xmlns:a16="http://schemas.microsoft.com/office/drawing/2014/main" id="{341CF357-9964-9D60-9714-BE6A92ECB5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3811" y="1371134"/>
            <a:ext cx="3427307" cy="23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15;g1e0e694ea76_0_663">
            <a:extLst>
              <a:ext uri="{FF2B5EF4-FFF2-40B4-BE49-F238E27FC236}">
                <a16:creationId xmlns="" xmlns:a16="http://schemas.microsoft.com/office/drawing/2014/main" id="{368F26F0-A675-D6EE-6D4C-6C37BED891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0040" y="1371134"/>
            <a:ext cx="2644278" cy="264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16;g1e0e694ea76_0_663">
            <a:extLst>
              <a:ext uri="{FF2B5EF4-FFF2-40B4-BE49-F238E27FC236}">
                <a16:creationId xmlns="" xmlns:a16="http://schemas.microsoft.com/office/drawing/2014/main" id="{12D0F600-F11F-85B2-F759-13E2722CCD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5384" y="4548836"/>
            <a:ext cx="1491686" cy="126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17;g1e0e694ea76_0_663">
            <a:extLst>
              <a:ext uri="{FF2B5EF4-FFF2-40B4-BE49-F238E27FC236}">
                <a16:creationId xmlns="" xmlns:a16="http://schemas.microsoft.com/office/drawing/2014/main" id="{B023FD0A-0703-5FA7-8C6C-DE6002A15D3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03915" y="5688568"/>
            <a:ext cx="1491682" cy="103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8;g1e0e694ea76_0_663">
            <a:extLst>
              <a:ext uri="{FF2B5EF4-FFF2-40B4-BE49-F238E27FC236}">
                <a16:creationId xmlns="" xmlns:a16="http://schemas.microsoft.com/office/drawing/2014/main" id="{479D6020-C383-2512-205C-8F5BF0EBE36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44990" y="3825625"/>
            <a:ext cx="3427278" cy="2399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72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;p2">
            <a:extLst>
              <a:ext uri="{FF2B5EF4-FFF2-40B4-BE49-F238E27FC236}">
                <a16:creationId xmlns="" xmlns:a16="http://schemas.microsoft.com/office/drawing/2014/main" id="{96B75501-DFD5-C559-EEF8-8DE3C3000D53}"/>
              </a:ext>
            </a:extLst>
          </p:cNvPr>
          <p:cNvSpPr/>
          <p:nvPr/>
        </p:nvSpPr>
        <p:spPr>
          <a:xfrm>
            <a:off x="336885" y="1124302"/>
            <a:ext cx="10780294" cy="542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55270" rIns="110570" bIns="5527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PLANO DE ADAPTAÇÃO E RESILIÊNCIA À MUDANÇA DO CLIMA - 2022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Google Shape;106;p2">
            <a:extLst>
              <a:ext uri="{FF2B5EF4-FFF2-40B4-BE49-F238E27FC236}">
                <a16:creationId xmlns="" xmlns:a16="http://schemas.microsoft.com/office/drawing/2014/main" id="{78DDA075-BE49-2DD6-B1FA-744E76AFE629}"/>
              </a:ext>
            </a:extLst>
          </p:cNvPr>
          <p:cNvSpPr/>
          <p:nvPr/>
        </p:nvSpPr>
        <p:spPr>
          <a:xfrm>
            <a:off x="269403" y="317103"/>
            <a:ext cx="9532324" cy="60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55270" rIns="110570" bIns="55270" anchor="t" anchorCtr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Programa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Construindo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Cidades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Resilientes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” da ONU 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Google Shape;107;p2">
            <a:extLst>
              <a:ext uri="{FF2B5EF4-FFF2-40B4-BE49-F238E27FC236}">
                <a16:creationId xmlns="" xmlns:a16="http://schemas.microsoft.com/office/drawing/2014/main" id="{FC759792-24A6-1C38-6B0E-9085519862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21641" y="2165684"/>
            <a:ext cx="4941271" cy="35352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9;p2">
            <a:extLst>
              <a:ext uri="{FF2B5EF4-FFF2-40B4-BE49-F238E27FC236}">
                <a16:creationId xmlns="" xmlns:a16="http://schemas.microsoft.com/office/drawing/2014/main" id="{3F7999BA-A018-4E3B-4BDC-4572D7344681}"/>
              </a:ext>
            </a:extLst>
          </p:cNvPr>
          <p:cNvSpPr/>
          <p:nvPr/>
        </p:nvSpPr>
        <p:spPr>
          <a:xfrm>
            <a:off x="844383" y="1906673"/>
            <a:ext cx="5597981" cy="380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55270" rIns="110570" bIns="5527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Programa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do Governo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Estadual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para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capacitar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tecnicamente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municípios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aumentar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resiliência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climática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;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reduzir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impactos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dos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desastres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ambientais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. 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57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8;p5">
            <a:extLst>
              <a:ext uri="{FF2B5EF4-FFF2-40B4-BE49-F238E27FC236}">
                <a16:creationId xmlns="" xmlns:a16="http://schemas.microsoft.com/office/drawing/2014/main" id="{34C0DA54-E8C7-F405-D672-300BF94E9B35}"/>
              </a:ext>
            </a:extLst>
          </p:cNvPr>
          <p:cNvSpPr txBox="1"/>
          <p:nvPr/>
        </p:nvSpPr>
        <p:spPr>
          <a:xfrm>
            <a:off x="803564" y="985636"/>
            <a:ext cx="3962400" cy="6492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4400"/>
            </a:pPr>
            <a:r>
              <a:rPr lang="en-US" sz="3200" b="1" dirty="0" err="1">
                <a:latin typeface="+mj-lt"/>
                <a:ea typeface="+mj-ea"/>
                <a:cs typeface="+mj-cs"/>
                <a:sym typeface="Calibri"/>
              </a:rPr>
              <a:t>Prioridades</a:t>
            </a:r>
            <a:r>
              <a:rPr lang="en-US" sz="3200" b="1" dirty="0">
                <a:latin typeface="+mj-lt"/>
                <a:ea typeface="+mj-ea"/>
                <a:cs typeface="+mj-cs"/>
                <a:sym typeface="Calibri"/>
              </a:rPr>
              <a:t> do </a:t>
            </a:r>
            <a:r>
              <a:rPr lang="en-US" sz="3200" b="1" dirty="0" err="1">
                <a:latin typeface="+mj-lt"/>
                <a:ea typeface="+mj-ea"/>
                <a:cs typeface="+mj-cs"/>
                <a:sym typeface="Calibri"/>
              </a:rPr>
              <a:t>plano</a:t>
            </a:r>
            <a:endParaRPr lang="en-US" sz="3200" b="1" dirty="0"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30" name="Straight Connector 25">
            <a:extLst>
              <a:ext uri="{FF2B5EF4-FFF2-40B4-BE49-F238E27FC236}">
                <a16:creationId xmlns="" xmlns:a16="http://schemas.microsoft.com/office/drawing/2014/main" id="{1503BFE4-729B-D9D0-C17B-501E6AF112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18;p3">
            <a:extLst>
              <a:ext uri="{FF2B5EF4-FFF2-40B4-BE49-F238E27FC236}">
                <a16:creationId xmlns="" xmlns:a16="http://schemas.microsoft.com/office/drawing/2014/main" id="{A6BCEDF7-955E-F3D5-758E-2FD96E326F0A}"/>
              </a:ext>
            </a:extLst>
          </p:cNvPr>
          <p:cNvSpPr/>
          <p:nvPr/>
        </p:nvSpPr>
        <p:spPr>
          <a:xfrm>
            <a:off x="706582" y="1415104"/>
            <a:ext cx="4502727" cy="396046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ndara" panose="020E0502030303020204" pitchFamily="34" charset="0"/>
                <a:sym typeface="Arial"/>
              </a:rPr>
              <a:t>Desenvolvimento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urbano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sustentável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;</a:t>
            </a: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ndara" panose="020E0502030303020204" pitchFamily="34" charset="0"/>
                <a:sym typeface="Arial"/>
              </a:rPr>
              <a:t>Moradia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digna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e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segura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;</a:t>
            </a:r>
          </a:p>
          <a:p>
            <a:pPr marL="34290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ndara" panose="020E0502030303020204" pitchFamily="34" charset="0"/>
                <a:sym typeface="Arial"/>
              </a:rPr>
              <a:t>Acesso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espaços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públicos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seguros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,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inclusivos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e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verdes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.</a:t>
            </a:r>
          </a:p>
        </p:txBody>
      </p:sp>
      <p:sp>
        <p:nvSpPr>
          <p:cNvPr id="31" name="Rectangle 27">
            <a:extLst>
              <a:ext uri="{FF2B5EF4-FFF2-40B4-BE49-F238E27FC236}">
                <a16:creationId xmlns="" xmlns:a16="http://schemas.microsoft.com/office/drawing/2014/main" id="{2AB11B05-5E59-5B88-D8DB-0E975DEAE4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228;g1e101e132ce_1_29">
            <a:extLst>
              <a:ext uri="{FF2B5EF4-FFF2-40B4-BE49-F238E27FC236}">
                <a16:creationId xmlns="" xmlns:a16="http://schemas.microsoft.com/office/drawing/2014/main" id="{B6FDB278-2C9E-494D-A256-3896CA939512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5593080" y="929640"/>
            <a:ext cx="3276600" cy="4892040"/>
          </a:xfrm>
          <a:prstGeom prst="rect">
            <a:avLst/>
          </a:prstGeom>
          <a:noFill/>
        </p:spPr>
      </p:pic>
      <p:pic>
        <p:nvPicPr>
          <p:cNvPr id="4" name="Google Shape;243;p2" descr="objetivos de desarrollo sostenible">
            <a:extLst>
              <a:ext uri="{FF2B5EF4-FFF2-40B4-BE49-F238E27FC236}">
                <a16:creationId xmlns="" xmlns:a16="http://schemas.microsoft.com/office/drawing/2014/main" id="{2AE8DE29-0F43-614A-C665-95EF36EC9900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9573490" y="2299854"/>
            <a:ext cx="1089163" cy="1025235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DBE766D8-FA53-1F99-6E3B-7131F2742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936" y="3657599"/>
            <a:ext cx="1669119" cy="16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;p5">
            <a:extLst>
              <a:ext uri="{FF2B5EF4-FFF2-40B4-BE49-F238E27FC236}">
                <a16:creationId xmlns="" xmlns:a16="http://schemas.microsoft.com/office/drawing/2014/main" id="{E172A4D5-F456-202B-15B4-632EBDE00E3F}"/>
              </a:ext>
            </a:extLst>
          </p:cNvPr>
          <p:cNvSpPr txBox="1"/>
          <p:nvPr/>
        </p:nvSpPr>
        <p:spPr>
          <a:xfrm>
            <a:off x="568862" y="430238"/>
            <a:ext cx="3781465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Metodologia: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5D8D5390-A7EE-7D02-CDA6-28F779264D9D}"/>
              </a:ext>
            </a:extLst>
          </p:cNvPr>
          <p:cNvSpPr txBox="1"/>
          <p:nvPr/>
        </p:nvSpPr>
        <p:spPr>
          <a:xfrm>
            <a:off x="5403274" y="1554080"/>
            <a:ext cx="4655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000" dirty="0">
                <a:latin typeface="Candara" panose="020E0502030303020204" pitchFamily="34" charset="0"/>
              </a:rPr>
              <a:t>14 semanas (112 horas) - preparação método construção plano.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23BA6D37-6CB6-94C2-1B60-C85BA3FC4099}"/>
              </a:ext>
            </a:extLst>
          </p:cNvPr>
          <p:cNvSpPr txBox="1"/>
          <p:nvPr/>
        </p:nvSpPr>
        <p:spPr>
          <a:xfrm>
            <a:off x="5389421" y="2357687"/>
            <a:ext cx="5458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000" dirty="0">
                <a:latin typeface="Candara" panose="020E0502030303020204" pitchFamily="34" charset="0"/>
              </a:rPr>
              <a:t>Criação grupo intersetorial (meio ambiente, defesa civil e gabinete).</a:t>
            </a:r>
          </a:p>
          <a:p>
            <a:pPr lvl="0"/>
            <a:r>
              <a:rPr lang="pt-BR" sz="2000" dirty="0">
                <a:latin typeface="Candara" panose="020E0502030303020204" pitchFamily="34" charset="0"/>
              </a:rPr>
              <a:t>Audiência pública maio/2022.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E8C6FC7F-1865-1388-7332-EB805135780E}"/>
              </a:ext>
            </a:extLst>
          </p:cNvPr>
          <p:cNvSpPr txBox="1"/>
          <p:nvPr/>
        </p:nvSpPr>
        <p:spPr>
          <a:xfrm>
            <a:off x="5375578" y="361849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pt-BR" sz="2000" dirty="0">
                <a:latin typeface="Candara" panose="020E0502030303020204" pitchFamily="34" charset="0"/>
              </a:rPr>
              <a:t>Diagnóstico, atores envolvidos, parcerias, convergência políticas e planos, análise climática, medidas prioritárias, metas e indicadores, avaliação e monitoramento.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E8514224-59D6-B822-EB60-341294D883A1}"/>
              </a:ext>
            </a:extLst>
          </p:cNvPr>
          <p:cNvSpPr txBox="1"/>
          <p:nvPr/>
        </p:nvSpPr>
        <p:spPr>
          <a:xfrm>
            <a:off x="5403273" y="5142408"/>
            <a:ext cx="4779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000" dirty="0">
                <a:latin typeface="Candara" panose="020E0502030303020204" pitchFamily="34" charset="0"/>
              </a:rPr>
              <a:t>Em processo de execução das medidas.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54852B74-9B4B-5928-B90D-CDA18C067CF2}"/>
              </a:ext>
            </a:extLst>
          </p:cNvPr>
          <p:cNvSpPr txBox="1"/>
          <p:nvPr/>
        </p:nvSpPr>
        <p:spPr>
          <a:xfrm>
            <a:off x="1482437" y="1609493"/>
            <a:ext cx="253538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b="1" i="1" kern="1200" dirty="0">
                <a:latin typeface="Candara" panose="020E0502030303020204" pitchFamily="34" charset="0"/>
              </a:rPr>
              <a:t>Capacitação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="" xmlns:a16="http://schemas.microsoft.com/office/drawing/2014/main" id="{31DFF134-43D4-DEED-3778-306E4AFD1D9B}"/>
              </a:ext>
            </a:extLst>
          </p:cNvPr>
          <p:cNvSpPr txBox="1"/>
          <p:nvPr/>
        </p:nvSpPr>
        <p:spPr>
          <a:xfrm>
            <a:off x="665017" y="2454620"/>
            <a:ext cx="329738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b="1" i="1" kern="1200" dirty="0">
                <a:latin typeface="Candara" panose="020E0502030303020204" pitchFamily="34" charset="0"/>
              </a:rPr>
              <a:t>Formação do Grupo de trabalho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81AD7084-957B-1125-6D04-DC2A3253C8F4}"/>
              </a:ext>
            </a:extLst>
          </p:cNvPr>
          <p:cNvSpPr txBox="1"/>
          <p:nvPr/>
        </p:nvSpPr>
        <p:spPr>
          <a:xfrm>
            <a:off x="1108364" y="3881638"/>
            <a:ext cx="2881745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b="1" i="1" kern="1200" dirty="0">
                <a:latin typeface="Candara" panose="020E0502030303020204" pitchFamily="34" charset="0"/>
              </a:rPr>
              <a:t>Elaboração do plano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1BA42590-43EB-2617-DD91-577B6378F3C9}"/>
              </a:ext>
            </a:extLst>
          </p:cNvPr>
          <p:cNvSpPr txBox="1"/>
          <p:nvPr/>
        </p:nvSpPr>
        <p:spPr>
          <a:xfrm>
            <a:off x="845127" y="5017711"/>
            <a:ext cx="3228109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b="1" i="1" kern="1200" dirty="0">
                <a:latin typeface="Candara" panose="020E0502030303020204" pitchFamily="34" charset="0"/>
              </a:rPr>
              <a:t>Implementação do Plano</a:t>
            </a:r>
          </a:p>
        </p:txBody>
      </p:sp>
      <p:sp>
        <p:nvSpPr>
          <p:cNvPr id="32" name="Seta: para a Direita 31">
            <a:extLst>
              <a:ext uri="{FF2B5EF4-FFF2-40B4-BE49-F238E27FC236}">
                <a16:creationId xmlns="" xmlns:a16="http://schemas.microsoft.com/office/drawing/2014/main" id="{14D8F53C-8C3C-B8F0-EB94-321ACE5246A5}"/>
              </a:ext>
            </a:extLst>
          </p:cNvPr>
          <p:cNvSpPr/>
          <p:nvPr/>
        </p:nvSpPr>
        <p:spPr>
          <a:xfrm>
            <a:off x="4294909" y="1787237"/>
            <a:ext cx="443346" cy="19396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800">
              <a:latin typeface="Candara" panose="020E0502030303020204" pitchFamily="34" charset="0"/>
            </a:endParaRPr>
          </a:p>
        </p:txBody>
      </p:sp>
      <p:sp>
        <p:nvSpPr>
          <p:cNvPr id="33" name="Seta: para a Direita 32">
            <a:extLst>
              <a:ext uri="{FF2B5EF4-FFF2-40B4-BE49-F238E27FC236}">
                <a16:creationId xmlns="" xmlns:a16="http://schemas.microsoft.com/office/drawing/2014/main" id="{50F40DEF-ACBD-CF87-C6E0-FC3DF87262BE}"/>
              </a:ext>
            </a:extLst>
          </p:cNvPr>
          <p:cNvSpPr/>
          <p:nvPr/>
        </p:nvSpPr>
        <p:spPr>
          <a:xfrm>
            <a:off x="4294910" y="2812479"/>
            <a:ext cx="443346" cy="19396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000">
              <a:latin typeface="Candara" panose="020E0502030303020204" pitchFamily="34" charset="0"/>
            </a:endParaRPr>
          </a:p>
        </p:txBody>
      </p:sp>
      <p:sp>
        <p:nvSpPr>
          <p:cNvPr id="34" name="Seta: para a Direita 33">
            <a:extLst>
              <a:ext uri="{FF2B5EF4-FFF2-40B4-BE49-F238E27FC236}">
                <a16:creationId xmlns="" xmlns:a16="http://schemas.microsoft.com/office/drawing/2014/main" id="{4BEBEA9D-000A-BA93-2375-67148C959F08}"/>
              </a:ext>
            </a:extLst>
          </p:cNvPr>
          <p:cNvSpPr/>
          <p:nvPr/>
        </p:nvSpPr>
        <p:spPr>
          <a:xfrm>
            <a:off x="4294907" y="4073236"/>
            <a:ext cx="443346" cy="19396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800">
              <a:latin typeface="Candara" panose="020E0502030303020204" pitchFamily="34" charset="0"/>
            </a:endParaRPr>
          </a:p>
        </p:txBody>
      </p:sp>
      <p:sp>
        <p:nvSpPr>
          <p:cNvPr id="35" name="Seta: para a Direita 34">
            <a:extLst>
              <a:ext uri="{FF2B5EF4-FFF2-40B4-BE49-F238E27FC236}">
                <a16:creationId xmlns="" xmlns:a16="http://schemas.microsoft.com/office/drawing/2014/main" id="{4012AB2C-1643-B8EB-3642-D6D7215048D9}"/>
              </a:ext>
            </a:extLst>
          </p:cNvPr>
          <p:cNvSpPr/>
          <p:nvPr/>
        </p:nvSpPr>
        <p:spPr>
          <a:xfrm>
            <a:off x="4294908" y="5250872"/>
            <a:ext cx="443346" cy="19396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8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8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5;p3">
            <a:extLst>
              <a:ext uri="{FF2B5EF4-FFF2-40B4-BE49-F238E27FC236}">
                <a16:creationId xmlns="" xmlns:a16="http://schemas.microsoft.com/office/drawing/2014/main" id="{396C1ACB-6307-658B-8467-76D8337BB1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1533" y="1984847"/>
            <a:ext cx="4555958" cy="34690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0D69E7B3-D3C6-F11C-47F0-28F5B630E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060794"/>
              </p:ext>
            </p:extLst>
          </p:nvPr>
        </p:nvGraphicFramePr>
        <p:xfrm>
          <a:off x="544947" y="1717963"/>
          <a:ext cx="5911272" cy="4558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Google Shape;58;p5">
            <a:extLst>
              <a:ext uri="{FF2B5EF4-FFF2-40B4-BE49-F238E27FC236}">
                <a16:creationId xmlns="" xmlns:a16="http://schemas.microsoft.com/office/drawing/2014/main" id="{35AB4D08-1259-534C-0B02-236326C27443}"/>
              </a:ext>
            </a:extLst>
          </p:cNvPr>
          <p:cNvSpPr txBox="1"/>
          <p:nvPr/>
        </p:nvSpPr>
        <p:spPr>
          <a:xfrm>
            <a:off x="568862" y="430238"/>
            <a:ext cx="9226302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Equipe envolvida na elaboração do Plano</a:t>
            </a:r>
          </a:p>
        </p:txBody>
      </p:sp>
    </p:spTree>
    <p:extLst>
      <p:ext uri="{BB962C8B-B14F-4D97-AF65-F5344CB8AC3E}">
        <p14:creationId xmlns:p14="http://schemas.microsoft.com/office/powerpoint/2010/main" val="176019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33;p29" descr="Nasa lança plano de ação contra as mudanças climáticas - Olhar Digital">
            <a:extLst>
              <a:ext uri="{FF2B5EF4-FFF2-40B4-BE49-F238E27FC236}">
                <a16:creationId xmlns="" xmlns:a16="http://schemas.microsoft.com/office/drawing/2014/main" id="{A120F2FD-8EC7-626E-ECFF-FEB1036783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8764" y="1627560"/>
            <a:ext cx="5271505" cy="306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35;p29">
            <a:extLst>
              <a:ext uri="{FF2B5EF4-FFF2-40B4-BE49-F238E27FC236}">
                <a16:creationId xmlns="" xmlns:a16="http://schemas.microsoft.com/office/drawing/2014/main" id="{6214E486-92D5-67CE-6F1A-D1369FC60FA8}"/>
              </a:ext>
            </a:extLst>
          </p:cNvPr>
          <p:cNvSpPr/>
          <p:nvPr/>
        </p:nvSpPr>
        <p:spPr>
          <a:xfrm>
            <a:off x="5760902" y="2301266"/>
            <a:ext cx="6154006" cy="30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lt1"/>
              </a:buClr>
              <a:buSzPts val="1500"/>
            </a:pPr>
            <a:r>
              <a:rPr lang="pt-BR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 planejamento estratégias adaptação: chave para lidar com mudanças do clima, pois parte de análise sistêmica da problemática, considerando cenários alterações climáticas, vulnerabilidades e capacidades  adaptativas, fortalecendo ações Gestão de risco de desastres, tornando a nossa cidade e comunidade mais resilientes .</a:t>
            </a:r>
            <a:endParaRPr dirty="0"/>
          </a:p>
        </p:txBody>
      </p:sp>
      <p:sp>
        <p:nvSpPr>
          <p:cNvPr id="7" name="Google Shape;734;p29">
            <a:extLst>
              <a:ext uri="{FF2B5EF4-FFF2-40B4-BE49-F238E27FC236}">
                <a16:creationId xmlns="" xmlns:a16="http://schemas.microsoft.com/office/drawing/2014/main" id="{F9F45DCF-55CA-87CC-1973-1F1836BA4ECE}"/>
              </a:ext>
            </a:extLst>
          </p:cNvPr>
          <p:cNvSpPr/>
          <p:nvPr/>
        </p:nvSpPr>
        <p:spPr>
          <a:xfrm>
            <a:off x="5788613" y="2299855"/>
            <a:ext cx="6154005" cy="3048000"/>
          </a:xfrm>
          <a:prstGeom prst="rect">
            <a:avLst/>
          </a:prstGeom>
          <a:solidFill>
            <a:srgbClr val="366092"/>
          </a:solidFill>
          <a:ln w="25400" cap="flat" cmpd="sng">
            <a:solidFill>
              <a:srgbClr val="B7CCE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35;p29">
            <a:extLst>
              <a:ext uri="{FF2B5EF4-FFF2-40B4-BE49-F238E27FC236}">
                <a16:creationId xmlns="" xmlns:a16="http://schemas.microsoft.com/office/drawing/2014/main" id="{18C0A934-3598-85A9-AFFC-1463596CA7AD}"/>
              </a:ext>
            </a:extLst>
          </p:cNvPr>
          <p:cNvSpPr/>
          <p:nvPr/>
        </p:nvSpPr>
        <p:spPr>
          <a:xfrm>
            <a:off x="5760902" y="2315120"/>
            <a:ext cx="6154006" cy="30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lt1"/>
              </a:buClr>
              <a:buSzPts val="1500"/>
            </a:pPr>
            <a:r>
              <a:rPr lang="pt-BR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Planejamento estratégias adaptação: chave para lidar com mudanças do clima.</a:t>
            </a:r>
          </a:p>
          <a:p>
            <a:pPr algn="ctr">
              <a:lnSpc>
                <a:spcPct val="150000"/>
              </a:lnSpc>
              <a:buClr>
                <a:schemeClr val="lt1"/>
              </a:buClr>
              <a:buSzPts val="1500"/>
            </a:pPr>
            <a:r>
              <a:rPr lang="pt-BR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Análise sistêmica da problemática, considerando cenários alterações climáticas, vulnerabilidades e capacidades  adaptativas, fortalecendo ações Gestão de risco de desastres, tornando nossa cidade e comunidade mais resilientes .</a:t>
            </a:r>
            <a:endParaRPr dirty="0"/>
          </a:p>
        </p:txBody>
      </p:sp>
      <p:sp>
        <p:nvSpPr>
          <p:cNvPr id="6" name="Google Shape;58;p5">
            <a:extLst>
              <a:ext uri="{FF2B5EF4-FFF2-40B4-BE49-F238E27FC236}">
                <a16:creationId xmlns="" xmlns:a16="http://schemas.microsoft.com/office/drawing/2014/main" id="{82D4DDF4-C725-877B-C5B6-6997C38ADFD3}"/>
              </a:ext>
            </a:extLst>
          </p:cNvPr>
          <p:cNvSpPr txBox="1"/>
          <p:nvPr/>
        </p:nvSpPr>
        <p:spPr>
          <a:xfrm>
            <a:off x="568862" y="430238"/>
            <a:ext cx="10667174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Aprendizados, avanços e destaques do processo</a:t>
            </a:r>
          </a:p>
        </p:txBody>
      </p:sp>
    </p:spTree>
    <p:extLst>
      <p:ext uri="{BB962C8B-B14F-4D97-AF65-F5344CB8AC3E}">
        <p14:creationId xmlns:p14="http://schemas.microsoft.com/office/powerpoint/2010/main" val="426753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93CE0A23-D9F8-EBA6-9136-D082A3822240}"/>
              </a:ext>
            </a:extLst>
          </p:cNvPr>
          <p:cNvSpPr/>
          <p:nvPr/>
        </p:nvSpPr>
        <p:spPr>
          <a:xfrm>
            <a:off x="690911" y="375412"/>
            <a:ext cx="32399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</a:rPr>
              <a:t>Resultados:</a:t>
            </a:r>
          </a:p>
        </p:txBody>
      </p:sp>
      <p:sp>
        <p:nvSpPr>
          <p:cNvPr id="4" name="Google Shape;58;p5">
            <a:extLst>
              <a:ext uri="{FF2B5EF4-FFF2-40B4-BE49-F238E27FC236}">
                <a16:creationId xmlns="" xmlns:a16="http://schemas.microsoft.com/office/drawing/2014/main" id="{28B38A74-7247-FD14-BFD2-49A2D5C0BC45}"/>
              </a:ext>
            </a:extLst>
          </p:cNvPr>
          <p:cNvSpPr txBox="1"/>
          <p:nvPr/>
        </p:nvSpPr>
        <p:spPr>
          <a:xfrm>
            <a:off x="625009" y="1332971"/>
            <a:ext cx="11246149" cy="112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Documento com diretrizes e ações para política municipal de Adaptação e Resiliência às Mudanças Climáticas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153B5A75-CBC1-D81D-ACA8-59035D7CB67C}"/>
              </a:ext>
            </a:extLst>
          </p:cNvPr>
          <p:cNvSpPr txBox="1"/>
          <p:nvPr/>
        </p:nvSpPr>
        <p:spPr>
          <a:xfrm>
            <a:off x="623454" y="2814844"/>
            <a:ext cx="352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i="1" dirty="0">
                <a:latin typeface="Candara" panose="020E0502030303020204" pitchFamily="34" charset="0"/>
              </a:rPr>
              <a:t>Medidas prioritárias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8FFBF6F9-0209-2AF9-8563-3B3248428DE5}"/>
              </a:ext>
            </a:extLst>
          </p:cNvPr>
          <p:cNvSpPr txBox="1"/>
          <p:nvPr/>
        </p:nvSpPr>
        <p:spPr>
          <a:xfrm>
            <a:off x="706582" y="3410725"/>
            <a:ext cx="320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dirty="0">
                <a:latin typeface="Candara" panose="020E0502030303020204" pitchFamily="34" charset="0"/>
              </a:rPr>
              <a:t>Objetivos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Medidas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Atividades previstas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Previsão de recurso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Parcerias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8E420655-726B-B744-0128-9982036B77E5}"/>
              </a:ext>
            </a:extLst>
          </p:cNvPr>
          <p:cNvSpPr txBox="1"/>
          <p:nvPr/>
        </p:nvSpPr>
        <p:spPr>
          <a:xfrm>
            <a:off x="4488878" y="2759425"/>
            <a:ext cx="3449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i="1" dirty="0">
                <a:latin typeface="Candara" panose="020E0502030303020204" pitchFamily="34" charset="0"/>
              </a:rPr>
              <a:t>Plano de ação e monitoramento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797651B-3B62-3A2F-1C03-E561F51D512B}"/>
              </a:ext>
            </a:extLst>
          </p:cNvPr>
          <p:cNvSpPr txBox="1"/>
          <p:nvPr/>
        </p:nvSpPr>
        <p:spPr>
          <a:xfrm>
            <a:off x="4530440" y="3493855"/>
            <a:ext cx="24357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dirty="0">
                <a:latin typeface="Candara" panose="020E0502030303020204" pitchFamily="34" charset="0"/>
              </a:rPr>
              <a:t>Metas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Indicadores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Documentos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Responsáveis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AEDF9A12-1C2A-6B3F-CF65-EB7655B6905F}"/>
              </a:ext>
            </a:extLst>
          </p:cNvPr>
          <p:cNvSpPr txBox="1"/>
          <p:nvPr/>
        </p:nvSpPr>
        <p:spPr>
          <a:xfrm>
            <a:off x="8215743" y="2828698"/>
            <a:ext cx="315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i="1" dirty="0">
                <a:latin typeface="Candara" panose="020E0502030303020204" pitchFamily="34" charset="0"/>
              </a:rPr>
              <a:t>Plano de avaliação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90D4ACF6-2B7D-B73F-CBC5-D44A5FAF2AA8}"/>
              </a:ext>
            </a:extLst>
          </p:cNvPr>
          <p:cNvSpPr txBox="1"/>
          <p:nvPr/>
        </p:nvSpPr>
        <p:spPr>
          <a:xfrm>
            <a:off x="8395851" y="3438389"/>
            <a:ext cx="29925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dirty="0">
                <a:latin typeface="Candara" panose="020E0502030303020204" pitchFamily="34" charset="0"/>
              </a:rPr>
              <a:t>Ciclo avaliação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Responsáveis</a:t>
            </a:r>
          </a:p>
          <a:p>
            <a:pPr lvl="0"/>
            <a:r>
              <a:rPr lang="pt-BR" sz="2400" dirty="0">
                <a:latin typeface="Candara" panose="020E0502030303020204" pitchFamily="34" charset="0"/>
              </a:rPr>
              <a:t>Comunicação dos resultados</a:t>
            </a:r>
          </a:p>
        </p:txBody>
      </p:sp>
    </p:spTree>
    <p:extLst>
      <p:ext uri="{BB962C8B-B14F-4D97-AF65-F5344CB8AC3E}">
        <p14:creationId xmlns:p14="http://schemas.microsoft.com/office/powerpoint/2010/main" val="371553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5">
            <a:extLst>
              <a:ext uri="{FF2B5EF4-FFF2-40B4-BE49-F238E27FC236}">
                <a16:creationId xmlns="" xmlns:a16="http://schemas.microsoft.com/office/drawing/2014/main" id="{90C641EE-E310-2F99-7A77-619C2737AAD0}"/>
              </a:ext>
            </a:extLst>
          </p:cNvPr>
          <p:cNvSpPr txBox="1"/>
          <p:nvPr/>
        </p:nvSpPr>
        <p:spPr>
          <a:xfrm>
            <a:off x="6985519" y="1007707"/>
            <a:ext cx="4256314" cy="451909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4400"/>
            </a:pPr>
            <a:r>
              <a:rPr lang="en-US" sz="5400" b="1">
                <a:latin typeface="+mj-lt"/>
                <a:ea typeface="+mj-ea"/>
                <a:cs typeface="+mj-cs"/>
                <a:sym typeface="Calibri"/>
              </a:rPr>
              <a:t>Execução de medidas propostas no Plano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F55FFF17-D3D5-4F58-BA56-54EA901CE0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89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9F529C3-C941-49FD-8C67-82F134F64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0586029-32A0-47E5-9AEC-AE3ABA6B9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E41B1C28-CED6-4725-4778-D93D8D6C3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47" t="15411" r="30956"/>
          <a:stretch/>
        </p:blipFill>
        <p:spPr>
          <a:xfrm>
            <a:off x="754618" y="643466"/>
            <a:ext cx="5072415" cy="557106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C730EAB-A532-4295-A302-FB4B90DB9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8E3B7FEB-9CF8-DE4C-30CF-F5A09F672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8" t="16644" r="32573" b="4452"/>
          <a:stretch/>
        </p:blipFill>
        <p:spPr>
          <a:xfrm>
            <a:off x="6385052" y="643467"/>
            <a:ext cx="5032244" cy="557106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0389BB10-723D-CC03-550A-AE954CEC53D6}"/>
              </a:ext>
            </a:extLst>
          </p:cNvPr>
          <p:cNvSpPr/>
          <p:nvPr/>
        </p:nvSpPr>
        <p:spPr>
          <a:xfrm>
            <a:off x="1832009" y="1964703"/>
            <a:ext cx="3913472" cy="449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820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86;g1e285850a0e_0_0">
            <a:extLst>
              <a:ext uri="{FF2B5EF4-FFF2-40B4-BE49-F238E27FC236}">
                <a16:creationId xmlns="" xmlns:a16="http://schemas.microsoft.com/office/drawing/2014/main" id="{B4B7BABE-7485-6356-3B68-F20517A65DC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5659" y="616805"/>
            <a:ext cx="2104082" cy="148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Pessoas sentadas em cadeiras&#10;&#10;Descrição gerada automaticamente">
            <a:extLst>
              <a:ext uri="{FF2B5EF4-FFF2-40B4-BE49-F238E27FC236}">
                <a16:creationId xmlns="" xmlns:a16="http://schemas.microsoft.com/office/drawing/2014/main" id="{BED3E850-A97A-1D63-C008-294507DEB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2545" y="2585350"/>
            <a:ext cx="2134654" cy="1565239"/>
          </a:xfrm>
          <a:prstGeom prst="rect">
            <a:avLst/>
          </a:prstGeom>
        </p:spPr>
      </p:pic>
      <p:pic>
        <p:nvPicPr>
          <p:cNvPr id="6" name="Google Shape;385;g1e285850a0e_0_0">
            <a:extLst>
              <a:ext uri="{FF2B5EF4-FFF2-40B4-BE49-F238E27FC236}">
                <a16:creationId xmlns="" xmlns:a16="http://schemas.microsoft.com/office/drawing/2014/main" id="{DFB0B195-5266-3F5E-DFB0-31A50161D5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5979" y="3481476"/>
            <a:ext cx="2033792" cy="155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Pessoas sentadas em uma sala&#10;&#10;Descrição gerada automaticamente com confiança média">
            <a:extLst>
              <a:ext uri="{FF2B5EF4-FFF2-40B4-BE49-F238E27FC236}">
                <a16:creationId xmlns="" xmlns:a16="http://schemas.microsoft.com/office/drawing/2014/main" id="{2B5E27C0-FD8A-611E-FBF7-5A91134BF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66" y="4107206"/>
            <a:ext cx="1835339" cy="1381093"/>
          </a:xfrm>
          <a:prstGeom prst="rect">
            <a:avLst/>
          </a:prstGeom>
        </p:spPr>
      </p:pic>
      <p:pic>
        <p:nvPicPr>
          <p:cNvPr id="8" name="Google Shape;384;g1e285850a0e_0_0">
            <a:extLst>
              <a:ext uri="{FF2B5EF4-FFF2-40B4-BE49-F238E27FC236}">
                <a16:creationId xmlns="" xmlns:a16="http://schemas.microsoft.com/office/drawing/2014/main" id="{4E1A324A-85E5-F0AD-D1C3-A9AAC28E01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7564" y="623454"/>
            <a:ext cx="1988215" cy="19749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EEDC35E-B742-6F00-3DDC-771657B05B73}"/>
              </a:ext>
            </a:extLst>
          </p:cNvPr>
          <p:cNvSpPr/>
          <p:nvPr/>
        </p:nvSpPr>
        <p:spPr>
          <a:xfrm>
            <a:off x="1049484" y="495289"/>
            <a:ext cx="4658590" cy="48789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NUPDEC</a:t>
            </a: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 como estratégia para a mobilização e compartilhamento de saberes para Gestão de riscos de desastres</a:t>
            </a:r>
          </a:p>
        </p:txBody>
      </p:sp>
      <p:pic>
        <p:nvPicPr>
          <p:cNvPr id="10" name="Google Shape;387;g1e285850a0e_0_0">
            <a:extLst>
              <a:ext uri="{FF2B5EF4-FFF2-40B4-BE49-F238E27FC236}">
                <a16:creationId xmlns="" xmlns:a16="http://schemas.microsoft.com/office/drawing/2014/main" id="{5244B5B7-6B2A-05F7-EC63-34CD9431348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515" y="2083404"/>
            <a:ext cx="2146913" cy="1422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08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/>
          <p:nvPr/>
        </p:nvSpPr>
        <p:spPr>
          <a:xfrm>
            <a:off x="568862" y="430238"/>
            <a:ext cx="3379683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Contexto local </a:t>
            </a:r>
          </a:p>
        </p:txBody>
      </p:sp>
      <p:pic>
        <p:nvPicPr>
          <p:cNvPr id="2" name="Google Shape;76;g1da70998fcb_0_113">
            <a:extLst>
              <a:ext uri="{FF2B5EF4-FFF2-40B4-BE49-F238E27FC236}">
                <a16:creationId xmlns="" xmlns:a16="http://schemas.microsoft.com/office/drawing/2014/main" id="{53008FD9-2AC0-92AF-C1FF-55DAC32627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876" y="2382983"/>
            <a:ext cx="4421654" cy="42394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86;g1da70998fcb_0_113">
            <a:extLst>
              <a:ext uri="{FF2B5EF4-FFF2-40B4-BE49-F238E27FC236}">
                <a16:creationId xmlns="" xmlns:a16="http://schemas.microsoft.com/office/drawing/2014/main" id="{3290D287-FFE9-B03E-DBF0-DC1F08D6CEF6}"/>
              </a:ext>
            </a:extLst>
          </p:cNvPr>
          <p:cNvSpPr txBox="1"/>
          <p:nvPr/>
        </p:nvSpPr>
        <p:spPr>
          <a:xfrm>
            <a:off x="425149" y="1236012"/>
            <a:ext cx="5005832" cy="94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5" tIns="55275" rIns="110575" bIns="55275" anchor="b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b="1" i="0" u="sng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Francisco Morato</a:t>
            </a:r>
            <a:r>
              <a:rPr lang="pt-BR" b="1" u="sng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pt-BR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49ª cidade em n° habitantes e 17ª em densidade demográfica Estado SP.</a:t>
            </a:r>
            <a:endParaRPr lang="pt-BR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15EB1F36-6952-C32A-AF78-CBFFD1E5A19C}"/>
              </a:ext>
            </a:extLst>
          </p:cNvPr>
          <p:cNvGrpSpPr/>
          <p:nvPr/>
        </p:nvGrpSpPr>
        <p:grpSpPr>
          <a:xfrm>
            <a:off x="6238809" y="1995383"/>
            <a:ext cx="4680512" cy="2792937"/>
            <a:chOff x="6612882" y="1690583"/>
            <a:chExt cx="4680512" cy="2792937"/>
          </a:xfrm>
        </p:grpSpPr>
        <p:pic>
          <p:nvPicPr>
            <p:cNvPr id="1026" name="Picture 2" descr="Instituto de Saúde e Secretaria Municipal de Saúde de Franco da Rocha:">
              <a:extLst>
                <a:ext uri="{FF2B5EF4-FFF2-40B4-BE49-F238E27FC236}">
                  <a16:creationId xmlns="" xmlns:a16="http://schemas.microsoft.com/office/drawing/2014/main" id="{30EDFBF0-3EA8-F19B-C80D-E8FD4119A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882" y="2306869"/>
              <a:ext cx="4680512" cy="2176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Google Shape;81;g1da70998fcb_0_113">
              <a:extLst>
                <a:ext uri="{FF2B5EF4-FFF2-40B4-BE49-F238E27FC236}">
                  <a16:creationId xmlns="" xmlns:a16="http://schemas.microsoft.com/office/drawing/2014/main" id="{C7FBA1F8-39EB-5ABD-A520-1435965C721F}"/>
                </a:ext>
              </a:extLst>
            </p:cNvPr>
            <p:cNvSpPr txBox="1"/>
            <p:nvPr/>
          </p:nvSpPr>
          <p:spPr>
            <a:xfrm>
              <a:off x="6634338" y="1690583"/>
              <a:ext cx="3340934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ndara" panose="020E0502030303020204" pitchFamily="34" charset="0"/>
                  <a:ea typeface="Raleway"/>
                  <a:cs typeface="Raleway"/>
                  <a:sym typeface="Raleway"/>
                </a:rPr>
                <a:t>CONSORCIO CIMBAJU</a:t>
              </a:r>
              <a:endParaRPr sz="2400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D7A902F9-D03C-5383-7DF7-0E9C316BEC74}"/>
              </a:ext>
            </a:extLst>
          </p:cNvPr>
          <p:cNvSpPr/>
          <p:nvPr/>
        </p:nvSpPr>
        <p:spPr>
          <a:xfrm>
            <a:off x="7481455" y="2840182"/>
            <a:ext cx="1717963" cy="526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1101E61F-6E6D-5EC5-3788-6D6699BEFD90}"/>
              </a:ext>
            </a:extLst>
          </p:cNvPr>
          <p:cNvSpPr txBox="1"/>
          <p:nvPr/>
        </p:nvSpPr>
        <p:spPr>
          <a:xfrm>
            <a:off x="2812473" y="2994953"/>
            <a:ext cx="2078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200" b="1" dirty="0">
                <a:solidFill>
                  <a:srgbClr val="000000"/>
                </a:solidFill>
                <a:latin typeface="Candara" panose="020E0502030303020204" pitchFamily="34" charset="0"/>
              </a:rPr>
              <a:t>C</a:t>
            </a:r>
            <a:r>
              <a:rPr lang="pt-BR" sz="1200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omposta por 39 municípios, incluindo a capital.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89;g1e285850a0e_0_0">
            <a:extLst>
              <a:ext uri="{FF2B5EF4-FFF2-40B4-BE49-F238E27FC236}">
                <a16:creationId xmlns="" xmlns:a16="http://schemas.microsoft.com/office/drawing/2014/main" id="{B03A6178-F842-059F-9E21-0E3E81DC2A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1002" t="18240" r="29037" b="29686"/>
          <a:stretch/>
        </p:blipFill>
        <p:spPr>
          <a:xfrm>
            <a:off x="7942931" y="2986202"/>
            <a:ext cx="1271050" cy="18651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E4C52446-03A1-D783-66DC-BCEBAE3BD2ED}"/>
              </a:ext>
            </a:extLst>
          </p:cNvPr>
          <p:cNvSpPr/>
          <p:nvPr/>
        </p:nvSpPr>
        <p:spPr>
          <a:xfrm>
            <a:off x="480290" y="2116443"/>
            <a:ext cx="6599382" cy="32762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É a força conjunta entre a comunidade e o poder público, em uma construção coletiva, interagindo, protegendo e incentivando a educação preventiva a orientar e prestar socorro nas situações de calamidade e emergência, compreendendo que as medidas preventivas salvam vidas, com amor e empatia.</a:t>
            </a:r>
          </a:p>
          <a:p>
            <a:pPr algn="ctr">
              <a:lnSpc>
                <a:spcPct val="150000"/>
              </a:lnSpc>
            </a:pPr>
            <a:r>
              <a:rPr lang="pt-BR" sz="2000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Comunidade do Bairro Jardim Alegria</a:t>
            </a:r>
            <a:endParaRPr lang="pt-BR" sz="2000" b="0" i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" name="Imagem 5" descr="Pessoas sentadas ao redor de um computador com a imagem de uma pessoa&#10;&#10;Descrição gerada automaticamente com confiança média">
            <a:extLst>
              <a:ext uri="{FF2B5EF4-FFF2-40B4-BE49-F238E27FC236}">
                <a16:creationId xmlns="" xmlns:a16="http://schemas.microsoft.com/office/drawing/2014/main" id="{50A1E9B0-1180-71D2-24C4-F179913AA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24" y="794327"/>
            <a:ext cx="2717211" cy="204470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14BD94B-CDD5-342C-7690-1EAA2C77502E}"/>
              </a:ext>
            </a:extLst>
          </p:cNvPr>
          <p:cNvSpPr/>
          <p:nvPr/>
        </p:nvSpPr>
        <p:spPr>
          <a:xfrm>
            <a:off x="966355" y="1398143"/>
            <a:ext cx="55378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O que é NUPDEC?</a:t>
            </a: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8" name="Imagem 7" descr="Pessoas sentadas ao redor de uma mesa&#10;&#10;Descrição gerada automaticamente">
            <a:extLst>
              <a:ext uri="{FF2B5EF4-FFF2-40B4-BE49-F238E27FC236}">
                <a16:creationId xmlns="" xmlns:a16="http://schemas.microsoft.com/office/drawing/2014/main" id="{07506D69-0663-E311-353E-281673084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05" y="2386445"/>
            <a:ext cx="2312159" cy="1739900"/>
          </a:xfrm>
          <a:prstGeom prst="rect">
            <a:avLst/>
          </a:prstGeom>
        </p:spPr>
      </p:pic>
      <p:sp>
        <p:nvSpPr>
          <p:cNvPr id="9" name="Google Shape;390;g1e285850a0e_0_0">
            <a:extLst>
              <a:ext uri="{FF2B5EF4-FFF2-40B4-BE49-F238E27FC236}">
                <a16:creationId xmlns="" xmlns:a16="http://schemas.microsoft.com/office/drawing/2014/main" id="{F1B4B94A-3B61-6C41-9795-45F16E50CC51}"/>
              </a:ext>
            </a:extLst>
          </p:cNvPr>
          <p:cNvSpPr txBox="1"/>
          <p:nvPr/>
        </p:nvSpPr>
        <p:spPr>
          <a:xfrm>
            <a:off x="7884030" y="4844423"/>
            <a:ext cx="127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https://drive.google.com/file/d/19QL6XDq40atlpoIV4Dl3iEE9hxeAEJ4R/view?usp=sharing</a:t>
            </a:r>
            <a:endParaRPr sz="7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7077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8;g1e112f546b1_0_236">
            <a:extLst>
              <a:ext uri="{FF2B5EF4-FFF2-40B4-BE49-F238E27FC236}">
                <a16:creationId xmlns="" xmlns:a16="http://schemas.microsoft.com/office/drawing/2014/main" id="{43507B23-347A-9C74-B3B2-37E27FCA4D9F}"/>
              </a:ext>
            </a:extLst>
          </p:cNvPr>
          <p:cNvSpPr txBox="1"/>
          <p:nvPr/>
        </p:nvSpPr>
        <p:spPr>
          <a:xfrm>
            <a:off x="1156236" y="4672171"/>
            <a:ext cx="3670057" cy="74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110570" rIns="110570" bIns="11057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93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Parceria com o governo do estado, por meio da defesa civil estadual.</a:t>
            </a:r>
            <a:endParaRPr sz="1693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Google Shape;369;g1e112f546b1_0_236">
            <a:extLst>
              <a:ext uri="{FF2B5EF4-FFF2-40B4-BE49-F238E27FC236}">
                <a16:creationId xmlns="" xmlns:a16="http://schemas.microsoft.com/office/drawing/2014/main" id="{9B72F56B-7ABB-3480-DD2B-47A7626181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180" t="12966" r="31918" b="22131"/>
          <a:stretch/>
        </p:blipFill>
        <p:spPr>
          <a:xfrm>
            <a:off x="8665632" y="3363862"/>
            <a:ext cx="2544394" cy="221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1;g1e112f546b1_0_236">
            <a:extLst>
              <a:ext uri="{FF2B5EF4-FFF2-40B4-BE49-F238E27FC236}">
                <a16:creationId xmlns="" xmlns:a16="http://schemas.microsoft.com/office/drawing/2014/main" id="{B973F9D6-A886-C792-08FD-DCC3CC080A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576" t="11583" r="32446" b="23991"/>
          <a:stretch/>
        </p:blipFill>
        <p:spPr>
          <a:xfrm>
            <a:off x="6010684" y="1235972"/>
            <a:ext cx="2710764" cy="22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2;g1e112f546b1_0_236">
            <a:extLst>
              <a:ext uri="{FF2B5EF4-FFF2-40B4-BE49-F238E27FC236}">
                <a16:creationId xmlns="" xmlns:a16="http://schemas.microsoft.com/office/drawing/2014/main" id="{E599265C-5343-FEA6-2EBD-6E306AD4EC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015" t="12878" r="32085" b="22624"/>
          <a:stretch/>
        </p:blipFill>
        <p:spPr>
          <a:xfrm>
            <a:off x="5978605" y="3428031"/>
            <a:ext cx="2710761" cy="221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4;g1e112f546b1_0_236">
            <a:extLst>
              <a:ext uri="{FF2B5EF4-FFF2-40B4-BE49-F238E27FC236}">
                <a16:creationId xmlns="" xmlns:a16="http://schemas.microsoft.com/office/drawing/2014/main" id="{74A77E49-D540-548E-E053-78F71050AC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5198" y="1747101"/>
            <a:ext cx="3814452" cy="28250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75;g1e112f546b1_0_236">
            <a:extLst>
              <a:ext uri="{FF2B5EF4-FFF2-40B4-BE49-F238E27FC236}">
                <a16:creationId xmlns="" xmlns:a16="http://schemas.microsoft.com/office/drawing/2014/main" id="{E5E9B9BB-4B2B-E580-080E-D808770E5382}"/>
              </a:ext>
            </a:extLst>
          </p:cNvPr>
          <p:cNvSpPr txBox="1"/>
          <p:nvPr/>
        </p:nvSpPr>
        <p:spPr>
          <a:xfrm>
            <a:off x="808086" y="1063313"/>
            <a:ext cx="4635050" cy="74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110570" rIns="110570" bIns="11057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93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Francisco </a:t>
            </a:r>
            <a:r>
              <a:rPr lang="en-US" sz="1693" b="1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Morato</a:t>
            </a:r>
            <a:r>
              <a:rPr lang="en-US" sz="1693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1ª </a:t>
            </a:r>
            <a:r>
              <a:rPr lang="en-US" sz="1693" b="1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cidade</a:t>
            </a:r>
            <a:r>
              <a:rPr lang="en-US" sz="1693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1693" b="1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lançar</a:t>
            </a:r>
            <a:r>
              <a:rPr lang="en-US" sz="1693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o Mapa </a:t>
            </a:r>
            <a:r>
              <a:rPr lang="en-US" sz="1693" b="1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Comunitário</a:t>
            </a:r>
            <a:r>
              <a:rPr lang="en-US" sz="1693" b="1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693" b="1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Risco</a:t>
            </a:r>
            <a:endParaRPr sz="1693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373;g1e112f546b1_0_236">
            <a:extLst>
              <a:ext uri="{FF2B5EF4-FFF2-40B4-BE49-F238E27FC236}">
                <a16:creationId xmlns="" xmlns:a16="http://schemas.microsoft.com/office/drawing/2014/main" id="{AB148F7F-5703-6584-D5D5-70150C0DA952}"/>
              </a:ext>
            </a:extLst>
          </p:cNvPr>
          <p:cNvSpPr txBox="1"/>
          <p:nvPr/>
        </p:nvSpPr>
        <p:spPr>
          <a:xfrm>
            <a:off x="619615" y="5290145"/>
            <a:ext cx="4819364" cy="52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110570" rIns="110570" bIns="110570" anchor="t" anchorCtr="0">
            <a:sp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-US" sz="968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http://www.defesacivil.sp.gov.br/defesa-civil-sp-lanca-cartilha-com-mapa-comunitario-de-risco-sobre-deslizamento-e-inundacoes-nesta-segunda-feira-10/</a:t>
            </a:r>
            <a:endParaRPr sz="96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370;g1e112f546b1_0_236">
            <a:extLst>
              <a:ext uri="{FF2B5EF4-FFF2-40B4-BE49-F238E27FC236}">
                <a16:creationId xmlns="" xmlns:a16="http://schemas.microsoft.com/office/drawing/2014/main" id="{FEEBB337-7C41-5F3E-4A74-10CB53EB252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4929" t="12281" r="31931" b="22144"/>
          <a:stretch/>
        </p:blipFill>
        <p:spPr>
          <a:xfrm>
            <a:off x="8665632" y="1286292"/>
            <a:ext cx="2544394" cy="214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8;p5">
            <a:extLst>
              <a:ext uri="{FF2B5EF4-FFF2-40B4-BE49-F238E27FC236}">
                <a16:creationId xmlns="" xmlns:a16="http://schemas.microsoft.com/office/drawing/2014/main" id="{33E4A901-104C-0215-0C66-28200FA9588C}"/>
              </a:ext>
            </a:extLst>
          </p:cNvPr>
          <p:cNvSpPr txBox="1"/>
          <p:nvPr/>
        </p:nvSpPr>
        <p:spPr>
          <a:xfrm>
            <a:off x="416462" y="374820"/>
            <a:ext cx="10653320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Mapeamento participativo</a:t>
            </a:r>
          </a:p>
        </p:txBody>
      </p:sp>
    </p:spTree>
    <p:extLst>
      <p:ext uri="{BB962C8B-B14F-4D97-AF65-F5344CB8AC3E}">
        <p14:creationId xmlns:p14="http://schemas.microsoft.com/office/powerpoint/2010/main" val="246180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E90EB45-EEE9-4563-8179-65EF62AE0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Interface gráfica do usuário&#10;&#10;Descrição gerada automaticamente com confiança média">
            <a:extLst>
              <a:ext uri="{FF2B5EF4-FFF2-40B4-BE49-F238E27FC236}">
                <a16:creationId xmlns="" xmlns:a16="http://schemas.microsoft.com/office/drawing/2014/main" id="{429099E0-27D3-5F6C-A758-819E45707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9" t="18425" r="29265"/>
          <a:stretch/>
        </p:blipFill>
        <p:spPr>
          <a:xfrm>
            <a:off x="6176433" y="866242"/>
            <a:ext cx="5372100" cy="51255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3D0EF74-AD1E-4FD9-914D-8EC9058EB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Interface gráfica do usuário&#10;&#10;Descrição gerada automaticamente com confiança baixa">
            <a:extLst>
              <a:ext uri="{FF2B5EF4-FFF2-40B4-BE49-F238E27FC236}">
                <a16:creationId xmlns="" xmlns:a16="http://schemas.microsoft.com/office/drawing/2014/main" id="{5797A280-4039-A461-7163-F00B3285C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857108"/>
            <a:ext cx="5372099" cy="514378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60512F73-9CA2-545E-F4C4-137D0E3AE67D}"/>
              </a:ext>
            </a:extLst>
          </p:cNvPr>
          <p:cNvSpPr/>
          <p:nvPr/>
        </p:nvSpPr>
        <p:spPr>
          <a:xfrm>
            <a:off x="1847023" y="2161310"/>
            <a:ext cx="3449052" cy="623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16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sign | Universidade Campus Higienópolis - Mackenzie">
            <a:extLst>
              <a:ext uri="{FF2B5EF4-FFF2-40B4-BE49-F238E27FC236}">
                <a16:creationId xmlns="" xmlns:a16="http://schemas.microsoft.com/office/drawing/2014/main" id="{02C46559-841F-7F03-9D99-AF19B082B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 r="2" b="22346"/>
          <a:stretch/>
        </p:blipFill>
        <p:spPr bwMode="auto">
          <a:xfrm>
            <a:off x="7743959" y="3548579"/>
            <a:ext cx="4184073" cy="1825527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Pessoas em pé na grama&#10;&#10;Descrição gerada automaticamente">
            <a:extLst>
              <a:ext uri="{FF2B5EF4-FFF2-40B4-BE49-F238E27FC236}">
                <a16:creationId xmlns="" xmlns:a16="http://schemas.microsoft.com/office/drawing/2014/main" id="{4C453BF9-5598-2DA7-1902-5C1D77AD3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10230" b="-1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</p:spPr>
      </p:pic>
      <p:pic>
        <p:nvPicPr>
          <p:cNvPr id="5" name="Imagem 4" descr="Grupo de pessoas sentadas ao redor de uma mesa&#10;&#10;Descrição gerada automaticamente">
            <a:extLst>
              <a:ext uri="{FF2B5EF4-FFF2-40B4-BE49-F238E27FC236}">
                <a16:creationId xmlns="" xmlns:a16="http://schemas.microsoft.com/office/drawing/2014/main" id="{14987F43-8E55-F550-8B18-852EEE7CA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3" r="-1" b="4607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5471869E-1A46-A84D-9EFB-93BBF3ED4015}"/>
              </a:ext>
            </a:extLst>
          </p:cNvPr>
          <p:cNvSpPr/>
          <p:nvPr/>
        </p:nvSpPr>
        <p:spPr>
          <a:xfrm>
            <a:off x="549533" y="2519339"/>
            <a:ext cx="5466258" cy="9282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Parceria</a:t>
            </a:r>
            <a:r>
              <a:rPr lang="en-US" sz="3600" b="1" u="sng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 com </a:t>
            </a:r>
            <a:r>
              <a:rPr lang="en-US" sz="3600" b="1" u="sng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Universidade</a:t>
            </a:r>
            <a:endParaRPr lang="en-US" sz="3600" b="1" u="sng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  <a:ea typeface="+mj-ea"/>
              <a:cs typeface="+mj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7474A0F0-196E-C17F-4D17-D1752AC72B19}"/>
              </a:ext>
            </a:extLst>
          </p:cNvPr>
          <p:cNvSpPr txBox="1"/>
          <p:nvPr/>
        </p:nvSpPr>
        <p:spPr>
          <a:xfrm>
            <a:off x="481263" y="671523"/>
            <a:ext cx="7113215" cy="1462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Projeto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de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soluções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baseadas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na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natureza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6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64E23E2-7440-4E36-A67B-0F88C5F7E1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06949AE-010D-4C18-8AED-7872085AD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C43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Interface gráfica do usuário&#10;&#10;Descrição gerada automaticamente com confiança média">
            <a:extLst>
              <a:ext uri="{FF2B5EF4-FFF2-40B4-BE49-F238E27FC236}">
                <a16:creationId xmlns="" xmlns:a16="http://schemas.microsoft.com/office/drawing/2014/main" id="{72B84754-78B0-9F6C-0F8B-D038C7704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97" t="20480" r="32279" b="16918"/>
          <a:stretch/>
        </p:blipFill>
        <p:spPr>
          <a:xfrm>
            <a:off x="641180" y="1213050"/>
            <a:ext cx="5129784" cy="4445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E54AADB-50C7-4293-94C0-27361A32B8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C43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nterface gráfica do usuário&#10;&#10;Descrição gerada automaticamente com confiança baixa">
            <a:extLst>
              <a:ext uri="{FF2B5EF4-FFF2-40B4-BE49-F238E27FC236}">
                <a16:creationId xmlns="" xmlns:a16="http://schemas.microsoft.com/office/drawing/2014/main" id="{3B29851F-7188-E8D8-C7FA-1B67DC0FD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38" t="19383" r="32206" b="4863"/>
          <a:stretch/>
        </p:blipFill>
        <p:spPr>
          <a:xfrm>
            <a:off x="6421034" y="713258"/>
            <a:ext cx="5129784" cy="543148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834227D7-50B4-F717-9A14-1D18C53E194E}"/>
              </a:ext>
            </a:extLst>
          </p:cNvPr>
          <p:cNvSpPr/>
          <p:nvPr/>
        </p:nvSpPr>
        <p:spPr>
          <a:xfrm>
            <a:off x="1782424" y="2718610"/>
            <a:ext cx="3565431" cy="6618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44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E90EB45-EEE9-4563-8179-65EF62AE0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21149CA0-99E4-7E05-210C-DEE93B994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3" t="17192" r="32207" b="6371"/>
          <a:stretch/>
        </p:blipFill>
        <p:spPr>
          <a:xfrm>
            <a:off x="6205424" y="643467"/>
            <a:ext cx="5314118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3D0EF74-AD1E-4FD9-914D-8EC9058EB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119B5ED-13A5-E043-A2AA-5058CE07C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03" t="17191" r="32500" b="15137"/>
          <a:stretch/>
        </p:blipFill>
        <p:spPr>
          <a:xfrm>
            <a:off x="643466" y="917200"/>
            <a:ext cx="5372099" cy="50236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582FD79C-E32E-464B-3F1F-0F5E24AF0B68}"/>
              </a:ext>
            </a:extLst>
          </p:cNvPr>
          <p:cNvSpPr/>
          <p:nvPr/>
        </p:nvSpPr>
        <p:spPr>
          <a:xfrm>
            <a:off x="1898804" y="2230931"/>
            <a:ext cx="3565431" cy="54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44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60C5B0B6-4437-3A07-00D2-5568CCA18DAB}"/>
              </a:ext>
            </a:extLst>
          </p:cNvPr>
          <p:cNvGrpSpPr/>
          <p:nvPr/>
        </p:nvGrpSpPr>
        <p:grpSpPr>
          <a:xfrm>
            <a:off x="1772594" y="687610"/>
            <a:ext cx="3789641" cy="5001504"/>
            <a:chOff x="4412250" y="928242"/>
            <a:chExt cx="3367184" cy="4762140"/>
          </a:xfrm>
        </p:grpSpPr>
        <p:pic>
          <p:nvPicPr>
            <p:cNvPr id="2" name="image1.png">
              <a:extLst>
                <a:ext uri="{FF2B5EF4-FFF2-40B4-BE49-F238E27FC236}">
                  <a16:creationId xmlns="" xmlns:a16="http://schemas.microsoft.com/office/drawing/2014/main" id="{734CB811-04E9-9487-324F-47B34381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2250" y="928242"/>
              <a:ext cx="3367184" cy="4762140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="" xmlns:a16="http://schemas.microsoft.com/office/drawing/2014/main" id="{E5B2C7A0-9567-2281-2F8F-C604ED8FD2F9}"/>
                </a:ext>
              </a:extLst>
            </p:cNvPr>
            <p:cNvSpPr txBox="1"/>
            <p:nvPr/>
          </p:nvSpPr>
          <p:spPr>
            <a:xfrm>
              <a:off x="4724401" y="1953718"/>
              <a:ext cx="2840182" cy="2238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PT" sz="2000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PLANO MUNICIPAL DE</a:t>
              </a:r>
              <a:r>
                <a:rPr lang="pt-PT" sz="2000" spc="5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pt-PT" sz="2000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GESTÃO INTEGRADA DE</a:t>
              </a:r>
              <a:r>
                <a:rPr lang="pt-PT" sz="2000" spc="5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pt-PT" sz="2000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RESÍDUOS SÓLIDOS DE</a:t>
              </a:r>
              <a:r>
                <a:rPr lang="pt-PT" sz="2000" spc="5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pt-PT" sz="2000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FRANCISCO</a:t>
              </a:r>
              <a:r>
                <a:rPr lang="pt-PT" sz="2000" spc="-40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 </a:t>
              </a:r>
              <a:r>
                <a:rPr lang="pt-PT" sz="2000" dirty="0">
                  <a:solidFill>
                    <a:srgbClr val="FFFFFF"/>
                  </a:solidFill>
                  <a:effectLst/>
                  <a:latin typeface="Arial MT"/>
                  <a:ea typeface="Arial MT"/>
                  <a:cs typeface="Arial MT"/>
                </a:rPr>
                <a:t>MORATO/SP</a:t>
              </a:r>
              <a:endParaRPr lang="pt-BR" sz="2000" dirty="0"/>
            </a:p>
          </p:txBody>
        </p:sp>
      </p:grp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37CFE70B-3B86-0926-0A06-D90234ABA1AC}"/>
              </a:ext>
            </a:extLst>
          </p:cNvPr>
          <p:cNvSpPr/>
          <p:nvPr/>
        </p:nvSpPr>
        <p:spPr>
          <a:xfrm>
            <a:off x="5764339" y="1096971"/>
            <a:ext cx="6245365" cy="3261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Desenvolvimento de um programa municipal de Gestão de Resíduos Sólidos</a:t>
            </a:r>
          </a:p>
        </p:txBody>
      </p:sp>
    </p:spTree>
    <p:extLst>
      <p:ext uri="{BB962C8B-B14F-4D97-AF65-F5344CB8AC3E}">
        <p14:creationId xmlns:p14="http://schemas.microsoft.com/office/powerpoint/2010/main" val="4118071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áfico 3">
            <a:extLst>
              <a:ext uri="{FF2B5EF4-FFF2-40B4-BE49-F238E27FC236}">
                <a16:creationId xmlns="" xmlns:a16="http://schemas.microsoft.com/office/drawing/2014/main" id="{44DFF51B-7FC1-0F2F-D4D5-396FE4CED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738148"/>
              </p:ext>
            </p:extLst>
          </p:nvPr>
        </p:nvGraphicFramePr>
        <p:xfrm>
          <a:off x="457200" y="457200"/>
          <a:ext cx="11277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91838A48-349D-F221-5047-E762A90EAA95}"/>
              </a:ext>
            </a:extLst>
          </p:cNvPr>
          <p:cNvSpPr/>
          <p:nvPr/>
        </p:nvSpPr>
        <p:spPr>
          <a:xfrm>
            <a:off x="8228302" y="2758787"/>
            <a:ext cx="18313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 execução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650F178E-4A82-26E2-8301-65EE01A1E98F}"/>
              </a:ext>
            </a:extLst>
          </p:cNvPr>
          <p:cNvSpPr/>
          <p:nvPr/>
        </p:nvSpPr>
        <p:spPr>
          <a:xfrm>
            <a:off x="1722227" y="3135777"/>
            <a:ext cx="22401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Fase de planejamento</a:t>
            </a:r>
          </a:p>
        </p:txBody>
      </p:sp>
    </p:spTree>
    <p:extLst>
      <p:ext uri="{BB962C8B-B14F-4D97-AF65-F5344CB8AC3E}">
        <p14:creationId xmlns:p14="http://schemas.microsoft.com/office/powerpoint/2010/main" val="4073110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5;g2563899faf4_0_35">
            <a:extLst>
              <a:ext uri="{FF2B5EF4-FFF2-40B4-BE49-F238E27FC236}">
                <a16:creationId xmlns="" xmlns:a16="http://schemas.microsoft.com/office/drawing/2014/main" id="{B2030AEA-D126-A65F-D78A-523FB506DA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6409" y="1632649"/>
            <a:ext cx="7592292" cy="37268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;p5">
            <a:extLst>
              <a:ext uri="{FF2B5EF4-FFF2-40B4-BE49-F238E27FC236}">
                <a16:creationId xmlns="" xmlns:a16="http://schemas.microsoft.com/office/drawing/2014/main" id="{8B0AC6AA-8A0B-9D39-B719-7DB09BBE4345}"/>
              </a:ext>
            </a:extLst>
          </p:cNvPr>
          <p:cNvSpPr txBox="1"/>
          <p:nvPr/>
        </p:nvSpPr>
        <p:spPr>
          <a:xfrm>
            <a:off x="576882" y="578992"/>
            <a:ext cx="4604718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Compromisso Global</a:t>
            </a:r>
          </a:p>
        </p:txBody>
      </p:sp>
    </p:spTree>
    <p:extLst>
      <p:ext uri="{BB962C8B-B14F-4D97-AF65-F5344CB8AC3E}">
        <p14:creationId xmlns:p14="http://schemas.microsoft.com/office/powerpoint/2010/main" val="2946808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;p9">
            <a:extLst>
              <a:ext uri="{FF2B5EF4-FFF2-40B4-BE49-F238E27FC236}">
                <a16:creationId xmlns="" xmlns:a16="http://schemas.microsoft.com/office/drawing/2014/main" id="{0CB6D2B6-939D-BD44-9BAD-3C8B41E55CE8}"/>
              </a:ext>
            </a:extLst>
          </p:cNvPr>
          <p:cNvSpPr txBox="1"/>
          <p:nvPr/>
        </p:nvSpPr>
        <p:spPr>
          <a:xfrm>
            <a:off x="4142509" y="2844231"/>
            <a:ext cx="4647946" cy="1159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Renata Sene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@renataseneoficial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C3552824-56C5-F80F-BBCB-4016B776BCDA}"/>
              </a:ext>
            </a:extLst>
          </p:cNvPr>
          <p:cNvSpPr txBox="1"/>
          <p:nvPr/>
        </p:nvSpPr>
        <p:spPr>
          <a:xfrm>
            <a:off x="8243454" y="5223164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>
                <a:solidFill>
                  <a:srgbClr val="002060"/>
                </a:solidFill>
                <a:latin typeface="Candara" panose="020E0502030303020204" pitchFamily="34" charset="0"/>
              </a:rPr>
              <a:t>Michele Zanini</a:t>
            </a:r>
          </a:p>
          <a:p>
            <a:r>
              <a:rPr lang="pt-BR" sz="2000" i="1" dirty="0">
                <a:solidFill>
                  <a:srgbClr val="002060"/>
                </a:solidFill>
                <a:latin typeface="Candara" panose="020E0502030303020204" pitchFamily="34" charset="0"/>
              </a:rPr>
              <a:t>Secretaria de Segurança Cidadã</a:t>
            </a:r>
          </a:p>
        </p:txBody>
      </p:sp>
    </p:spTree>
    <p:extLst>
      <p:ext uri="{BB962C8B-B14F-4D97-AF65-F5344CB8AC3E}">
        <p14:creationId xmlns:p14="http://schemas.microsoft.com/office/powerpoint/2010/main" val="22936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8;g1da70998fcb_0_113">
            <a:extLst>
              <a:ext uri="{FF2B5EF4-FFF2-40B4-BE49-F238E27FC236}">
                <a16:creationId xmlns="" xmlns:a16="http://schemas.microsoft.com/office/drawing/2014/main" id="{9BDCF7C0-8420-AA5A-95E5-9A38F9A2C4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383" y="1122218"/>
            <a:ext cx="6594762" cy="3519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87;g1da70998fcb_0_113">
            <a:extLst>
              <a:ext uri="{FF2B5EF4-FFF2-40B4-BE49-F238E27FC236}">
                <a16:creationId xmlns="" xmlns:a16="http://schemas.microsoft.com/office/drawing/2014/main" id="{64ABC9B4-3ACE-DB62-F90F-760646879A04}"/>
              </a:ext>
            </a:extLst>
          </p:cNvPr>
          <p:cNvSpPr txBox="1"/>
          <p:nvPr/>
        </p:nvSpPr>
        <p:spPr>
          <a:xfrm>
            <a:off x="870816" y="4609867"/>
            <a:ext cx="3784312" cy="149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0575" tIns="55275" rIns="110575" bIns="55275" anchor="t" anchorCtr="0">
            <a:spAutoFit/>
          </a:bodyPr>
          <a:lstStyle/>
          <a:p>
            <a:pPr marL="5588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165,139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Candara" panose="020E0502030303020204" pitchFamily="34" charset="0"/>
              </a:rPr>
              <a:t>habitantes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 (2022)</a:t>
            </a:r>
            <a:endParaRPr sz="2000" b="1" i="0" u="none" strike="noStrike" cap="none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5588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IDH 0.703</a:t>
            </a:r>
            <a:endParaRPr sz="2000" b="1" i="0" u="sng" strike="noStrike" cap="none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5588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ndara" panose="020E0502030303020204" pitchFamily="34" charset="0"/>
              </a:rPr>
              <a:t>PIB per capita de R$ 9 mil</a:t>
            </a:r>
            <a:endParaRPr sz="2000" b="1" i="0" u="sng" strike="noStrike" cap="none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" name="Google Shape;227;g1da70998fcb_0_275">
            <a:extLst>
              <a:ext uri="{FF2B5EF4-FFF2-40B4-BE49-F238E27FC236}">
                <a16:creationId xmlns="" xmlns:a16="http://schemas.microsoft.com/office/drawing/2014/main" id="{72AD5F4E-074F-538E-2D72-12BDC5234BFC}"/>
              </a:ext>
            </a:extLst>
          </p:cNvPr>
          <p:cNvGrpSpPr/>
          <p:nvPr/>
        </p:nvGrpSpPr>
        <p:grpSpPr>
          <a:xfrm>
            <a:off x="7032622" y="1039092"/>
            <a:ext cx="1778876" cy="2023627"/>
            <a:chOff x="1061237" y="283709"/>
            <a:chExt cx="2147700" cy="4076400"/>
          </a:xfrm>
        </p:grpSpPr>
        <p:sp>
          <p:nvSpPr>
            <p:cNvPr id="4" name="Google Shape;228;g1da70998fcb_0_275">
              <a:extLst>
                <a:ext uri="{FF2B5EF4-FFF2-40B4-BE49-F238E27FC236}">
                  <a16:creationId xmlns="" xmlns:a16="http://schemas.microsoft.com/office/drawing/2014/main" id="{5320A8F1-4ED4-AAE3-96EA-C8B6BB6F18F7}"/>
                </a:ext>
              </a:extLst>
            </p:cNvPr>
            <p:cNvSpPr/>
            <p:nvPr/>
          </p:nvSpPr>
          <p:spPr>
            <a:xfrm>
              <a:off x="1061237" y="283709"/>
              <a:ext cx="2147700" cy="40764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29;g1da70998fcb_0_275">
              <a:extLst>
                <a:ext uri="{FF2B5EF4-FFF2-40B4-BE49-F238E27FC236}">
                  <a16:creationId xmlns="" xmlns:a16="http://schemas.microsoft.com/office/drawing/2014/main" id="{4E86CA69-E5C8-331B-ADFB-76E4B13CE3F9}"/>
                </a:ext>
              </a:extLst>
            </p:cNvPr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30;g1da70998fcb_0_275">
              <a:extLst>
                <a:ext uri="{FF2B5EF4-FFF2-40B4-BE49-F238E27FC236}">
                  <a16:creationId xmlns="" xmlns:a16="http://schemas.microsoft.com/office/drawing/2014/main" id="{62D2101C-08FA-30D1-4A4C-AB627DCF0C4B}"/>
                </a:ext>
              </a:extLst>
            </p:cNvPr>
            <p:cNvSpPr/>
            <p:nvPr/>
          </p:nvSpPr>
          <p:spPr>
            <a:xfrm>
              <a:off x="1233923" y="1504157"/>
              <a:ext cx="1815000" cy="1291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100" b="1" dirty="0">
                  <a:solidFill>
                    <a:srgbClr val="FF9900"/>
                  </a:solidFill>
                  <a:latin typeface="Raleway"/>
                  <a:ea typeface="Raleway"/>
                  <a:cs typeface="Raleway"/>
                  <a:sym typeface="Raleway"/>
                </a:rPr>
                <a:t>ARRECADAÇÃO PRÓPRIA</a:t>
              </a:r>
              <a:endParaRPr sz="1100" b="1" dirty="0">
                <a:solidFill>
                  <a:srgbClr val="FF99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" name="Google Shape;231;g1da70998fcb_0_275">
              <a:extLst>
                <a:ext uri="{FF2B5EF4-FFF2-40B4-BE49-F238E27FC236}">
                  <a16:creationId xmlns="" xmlns:a16="http://schemas.microsoft.com/office/drawing/2014/main" id="{CF33870D-22BE-071D-CDF0-F261F97A0AEB}"/>
                </a:ext>
              </a:extLst>
            </p:cNvPr>
            <p:cNvSpPr/>
            <p:nvPr/>
          </p:nvSpPr>
          <p:spPr>
            <a:xfrm>
              <a:off x="1263190" y="437134"/>
              <a:ext cx="1815000" cy="1018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r>
                <a:rPr lang="en-US" sz="2400" b="1" dirty="0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20</a:t>
              </a:r>
              <a:r>
                <a:rPr lang="en-US" sz="2400" dirty="0">
                  <a:solidFill>
                    <a:srgbClr val="FF9900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2400" dirty="0">
                <a:solidFill>
                  <a:srgbClr val="FF9900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0" name="Google Shape;233;g1da70998fcb_0_275">
              <a:extLst>
                <a:ext uri="{FF2B5EF4-FFF2-40B4-BE49-F238E27FC236}">
                  <a16:creationId xmlns="" xmlns:a16="http://schemas.microsoft.com/office/drawing/2014/main" id="{D83F7A35-2D90-AFAC-3BD1-6C69E6269C08}"/>
                </a:ext>
              </a:extLst>
            </p:cNvPr>
            <p:cNvSpPr/>
            <p:nvPr/>
          </p:nvSpPr>
          <p:spPr>
            <a:xfrm>
              <a:off x="1086583" y="2923030"/>
              <a:ext cx="2030400" cy="108540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US" sz="1050" b="1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TRIBUTOS MUNICIPAIS</a:t>
              </a:r>
              <a:endParaRPr sz="105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" name="Google Shape;234;g1da70998fcb_0_275">
            <a:extLst>
              <a:ext uri="{FF2B5EF4-FFF2-40B4-BE49-F238E27FC236}">
                <a16:creationId xmlns="" xmlns:a16="http://schemas.microsoft.com/office/drawing/2014/main" id="{72B92CCB-323B-D387-5BC5-B1A9C9CD23F4}"/>
              </a:ext>
            </a:extLst>
          </p:cNvPr>
          <p:cNvGrpSpPr/>
          <p:nvPr/>
        </p:nvGrpSpPr>
        <p:grpSpPr>
          <a:xfrm>
            <a:off x="8922334" y="1025239"/>
            <a:ext cx="1704109" cy="2008910"/>
            <a:chOff x="1118219" y="283724"/>
            <a:chExt cx="2090700" cy="4076400"/>
          </a:xfrm>
        </p:grpSpPr>
        <p:sp>
          <p:nvSpPr>
            <p:cNvPr id="13" name="Google Shape;235;g1da70998fcb_0_275">
              <a:extLst>
                <a:ext uri="{FF2B5EF4-FFF2-40B4-BE49-F238E27FC236}">
                  <a16:creationId xmlns="" xmlns:a16="http://schemas.microsoft.com/office/drawing/2014/main" id="{6A5F73B6-741C-46CA-F2BC-AE3197FA89CA}"/>
                </a:ext>
              </a:extLst>
            </p:cNvPr>
            <p:cNvSpPr/>
            <p:nvPr/>
          </p:nvSpPr>
          <p:spPr>
            <a:xfrm>
              <a:off x="1118219" y="283724"/>
              <a:ext cx="2090700" cy="4076400"/>
            </a:xfrm>
            <a:prstGeom prst="rect">
              <a:avLst/>
            </a:prstGeom>
            <a:solidFill>
              <a:srgbClr val="ED7D31"/>
            </a:solidFill>
            <a:ln w="9525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36;g1da70998fcb_0_275">
              <a:extLst>
                <a:ext uri="{FF2B5EF4-FFF2-40B4-BE49-F238E27FC236}">
                  <a16:creationId xmlns="" xmlns:a16="http://schemas.microsoft.com/office/drawing/2014/main" id="{1FA47384-5511-0241-0DA3-B6DDCF1B9950}"/>
                </a:ext>
              </a:extLst>
            </p:cNvPr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37;g1da70998fcb_0_275">
              <a:extLst>
                <a:ext uri="{FF2B5EF4-FFF2-40B4-BE49-F238E27FC236}">
                  <a16:creationId xmlns="" xmlns:a16="http://schemas.microsoft.com/office/drawing/2014/main" id="{44E55876-941F-D3C7-911C-E2068C92EECC}"/>
                </a:ext>
              </a:extLst>
            </p:cNvPr>
            <p:cNvSpPr/>
            <p:nvPr/>
          </p:nvSpPr>
          <p:spPr>
            <a:xfrm>
              <a:off x="1233923" y="1724438"/>
              <a:ext cx="1815000" cy="1101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sz="1100" b="1" dirty="0">
                  <a:solidFill>
                    <a:srgbClr val="ED7D31"/>
                  </a:solidFill>
                  <a:latin typeface="Raleway"/>
                  <a:ea typeface="Raleway"/>
                  <a:cs typeface="Raleway"/>
                  <a:sym typeface="Raleway"/>
                </a:rPr>
                <a:t>TRANSFERÊNCIAS EXTERNAS</a:t>
              </a:r>
              <a:endParaRPr sz="1100" b="1" dirty="0">
                <a:solidFill>
                  <a:srgbClr val="ED7D3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6" name="Google Shape;238;g1da70998fcb_0_275">
              <a:extLst>
                <a:ext uri="{FF2B5EF4-FFF2-40B4-BE49-F238E27FC236}">
                  <a16:creationId xmlns="" xmlns:a16="http://schemas.microsoft.com/office/drawing/2014/main" id="{91F27242-309D-321E-A956-62A6AF0CAB35}"/>
                </a:ext>
              </a:extLst>
            </p:cNvPr>
            <p:cNvSpPr/>
            <p:nvPr/>
          </p:nvSpPr>
          <p:spPr>
            <a:xfrm>
              <a:off x="1233850" y="676444"/>
              <a:ext cx="1815000" cy="8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r>
                <a:rPr lang="en-US" sz="2400" b="1" dirty="0">
                  <a:solidFill>
                    <a:srgbClr val="ED7D31"/>
                  </a:solidFill>
                  <a:latin typeface="Roboto"/>
                  <a:ea typeface="Roboto"/>
                  <a:cs typeface="Roboto"/>
                  <a:sym typeface="Roboto"/>
                </a:rPr>
                <a:t>80</a:t>
              </a:r>
              <a:r>
                <a:rPr lang="en-US" sz="2400" dirty="0">
                  <a:solidFill>
                    <a:srgbClr val="ED7D31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2400" dirty="0">
                <a:solidFill>
                  <a:srgbClr val="ED7D31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8" name="Google Shape;240;g1da70998fcb_0_275">
              <a:extLst>
                <a:ext uri="{FF2B5EF4-FFF2-40B4-BE49-F238E27FC236}">
                  <a16:creationId xmlns="" xmlns:a16="http://schemas.microsoft.com/office/drawing/2014/main" id="{7D1DB7D8-70C5-1A2D-8C79-B9227B168C69}"/>
                </a:ext>
              </a:extLst>
            </p:cNvPr>
            <p:cNvSpPr/>
            <p:nvPr/>
          </p:nvSpPr>
          <p:spPr>
            <a:xfrm>
              <a:off x="1118309" y="2898477"/>
              <a:ext cx="2030399" cy="1321079"/>
            </a:xfrm>
            <a:prstGeom prst="rect">
              <a:avLst/>
            </a:prstGeom>
            <a:solidFill>
              <a:srgbClr val="ED7D31"/>
            </a:solidFill>
            <a:ln w="9525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US" sz="1050" b="1" dirty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REPASSES GOVERNOS ESTADUAL E FEDERAL</a:t>
              </a:r>
              <a:endParaRPr sz="105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9" name="Google Shape;241;g1da70998fcb_0_275">
            <a:extLst>
              <a:ext uri="{FF2B5EF4-FFF2-40B4-BE49-F238E27FC236}">
                <a16:creationId xmlns="" xmlns:a16="http://schemas.microsoft.com/office/drawing/2014/main" id="{76EBEAE0-F032-3B1B-D433-EFB5CD30CB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3930" y="3241965"/>
            <a:ext cx="4516581" cy="2341417"/>
          </a:xfrm>
          <a:prstGeom prst="rect">
            <a:avLst/>
          </a:prstGeom>
          <a:noFill/>
          <a:ln w="1905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58;p5">
            <a:extLst>
              <a:ext uri="{FF2B5EF4-FFF2-40B4-BE49-F238E27FC236}">
                <a16:creationId xmlns="" xmlns:a16="http://schemas.microsoft.com/office/drawing/2014/main" id="{34E0562F-EA42-3AAF-A511-C9EFDC68BDBC}"/>
              </a:ext>
            </a:extLst>
          </p:cNvPr>
          <p:cNvSpPr txBox="1"/>
          <p:nvPr/>
        </p:nvSpPr>
        <p:spPr>
          <a:xfrm>
            <a:off x="568862" y="430238"/>
            <a:ext cx="3379683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Contexto local </a:t>
            </a:r>
          </a:p>
        </p:txBody>
      </p:sp>
    </p:spTree>
    <p:extLst>
      <p:ext uri="{BB962C8B-B14F-4D97-AF65-F5344CB8AC3E}">
        <p14:creationId xmlns:p14="http://schemas.microsoft.com/office/powerpoint/2010/main" val="231834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114C78B5-EC6B-4A39-8860-7051008674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93;g1e0e694ea76_0_14">
            <a:extLst>
              <a:ext uri="{FF2B5EF4-FFF2-40B4-BE49-F238E27FC236}">
                <a16:creationId xmlns="" xmlns:a16="http://schemas.microsoft.com/office/drawing/2014/main" id="{82CDBB03-08AC-2EF7-48A0-581DCE7682BE}"/>
              </a:ext>
            </a:extLst>
          </p:cNvPr>
          <p:cNvSpPr txBox="1"/>
          <p:nvPr/>
        </p:nvSpPr>
        <p:spPr>
          <a:xfrm>
            <a:off x="581891" y="4623133"/>
            <a:ext cx="11014364" cy="46148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1700"/>
            </a:pPr>
            <a:r>
              <a:rPr lang="en-US" sz="36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  <a:sym typeface="Raleway SemiBold"/>
              </a:rPr>
              <a:t>CARACTERÍSTICAS URBANAS E MUDANÇAS CLIMÁTICAS </a:t>
            </a:r>
          </a:p>
        </p:txBody>
      </p:sp>
      <p:pic>
        <p:nvPicPr>
          <p:cNvPr id="21" name="Google Shape;98;g1e0e694ea76_0_14">
            <a:extLst>
              <a:ext uri="{FF2B5EF4-FFF2-40B4-BE49-F238E27FC236}">
                <a16:creationId xmlns="" xmlns:a16="http://schemas.microsoft.com/office/drawing/2014/main" id="{85DCEA23-9550-AD08-1E31-2D8238E6C151}"/>
              </a:ext>
            </a:extLst>
          </p:cNvPr>
          <p:cNvPicPr preferRelativeResize="0"/>
          <p:nvPr/>
        </p:nvPicPr>
        <p:blipFill rotWithShape="1">
          <a:blip r:embed="rId3"/>
          <a:srcRect b="26793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</p:spPr>
      </p:pic>
      <p:pic>
        <p:nvPicPr>
          <p:cNvPr id="17" name="Google Shape;96;g1e0e694ea76_0_14">
            <a:extLst>
              <a:ext uri="{FF2B5EF4-FFF2-40B4-BE49-F238E27FC236}">
                <a16:creationId xmlns="" xmlns:a16="http://schemas.microsoft.com/office/drawing/2014/main" id="{405F3402-A717-2D26-AA2F-CF3CB0F3829C}"/>
              </a:ext>
            </a:extLst>
          </p:cNvPr>
          <p:cNvPicPr preferRelativeResize="0"/>
          <p:nvPr/>
        </p:nvPicPr>
        <p:blipFill rotWithShape="1">
          <a:blip r:embed="rId4"/>
          <a:srcRect l="16644" r="28961" b="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</p:spPr>
      </p:pic>
      <p:pic>
        <p:nvPicPr>
          <p:cNvPr id="9" name="Google Shape;95;g1e0e694ea76_0_14">
            <a:extLst>
              <a:ext uri="{FF2B5EF4-FFF2-40B4-BE49-F238E27FC236}">
                <a16:creationId xmlns="" xmlns:a16="http://schemas.microsoft.com/office/drawing/2014/main" id="{11F74FD0-7185-D8F2-E3B1-D8DE38D287AE}"/>
              </a:ext>
            </a:extLst>
          </p:cNvPr>
          <p:cNvPicPr preferRelativeResize="0"/>
          <p:nvPr/>
        </p:nvPicPr>
        <p:blipFill rotWithShape="1">
          <a:blip r:embed="rId5"/>
          <a:srcRect t="32100" b="11539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50943B0-FDF7-4C2C-B784-9208C945A8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64021FAB-FA86-49DE-8FC9-585A1729B7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7B58B526-A432-4EB5-AA70-2BB897257A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Google Shape;97;g1e0e694ea76_0_14">
            <a:extLst>
              <a:ext uri="{FF2B5EF4-FFF2-40B4-BE49-F238E27FC236}">
                <a16:creationId xmlns="" xmlns:a16="http://schemas.microsoft.com/office/drawing/2014/main" id="{1352ED15-962A-68B3-7923-336DBFCD75BA}"/>
              </a:ext>
            </a:extLst>
          </p:cNvPr>
          <p:cNvSpPr txBox="1"/>
          <p:nvPr/>
        </p:nvSpPr>
        <p:spPr>
          <a:xfrm>
            <a:off x="152401" y="5226764"/>
            <a:ext cx="11914910" cy="109090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Processos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geodinâmicos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graus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diferenciados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em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decorrência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características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geográficas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e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vulnerabilidade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ocupação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local,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potencializados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pelos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efeitos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mudanças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climáticas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sym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39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;g1dcbb271761_0_69">
            <a:extLst>
              <a:ext uri="{FF2B5EF4-FFF2-40B4-BE49-F238E27FC236}">
                <a16:creationId xmlns="" xmlns:a16="http://schemas.microsoft.com/office/drawing/2014/main" id="{FD9C299D-98DD-6FFF-436A-F1B8DFAF94DC}"/>
              </a:ext>
            </a:extLst>
          </p:cNvPr>
          <p:cNvSpPr txBox="1"/>
          <p:nvPr/>
        </p:nvSpPr>
        <p:spPr>
          <a:xfrm>
            <a:off x="504464" y="1310539"/>
            <a:ext cx="11133353" cy="14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0" tIns="110570" rIns="110570" bIns="11057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-US" sz="26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Plano Municipal de </a:t>
            </a:r>
            <a:r>
              <a:rPr lang="en-US" sz="26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Redução</a:t>
            </a:r>
            <a:r>
              <a:rPr lang="en-US" sz="26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600" b="1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Riscos</a:t>
            </a:r>
            <a:r>
              <a:rPr lang="en-US" sz="2600" b="1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(2020):</a:t>
            </a:r>
            <a:r>
              <a:rPr lang="en-US" sz="2600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91 </a:t>
            </a:r>
            <a:r>
              <a:rPr lang="en-US" sz="2600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áreas</a:t>
            </a:r>
            <a:r>
              <a:rPr lang="en-US" sz="2600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risco</a:t>
            </a:r>
            <a:r>
              <a:rPr lang="en-US" sz="2600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distribuídas</a:t>
            </a:r>
            <a:r>
              <a:rPr lang="en-US" sz="2600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 163 </a:t>
            </a:r>
            <a:r>
              <a:rPr lang="en-US" sz="2600" dirty="0" err="1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setores</a:t>
            </a:r>
            <a:r>
              <a:rPr lang="en-US" sz="2600" dirty="0">
                <a:solidFill>
                  <a:srgbClr val="000000"/>
                </a:solidFill>
                <a:latin typeface="Candara" panose="020E0502030303020204" pitchFamily="34" charset="0"/>
                <a:ea typeface="Times New Roman"/>
                <a:cs typeface="Times New Roman"/>
                <a:sym typeface="Times New Roman"/>
              </a:rPr>
              <a:t>:</a:t>
            </a:r>
            <a:endParaRPr sz="2600" dirty="0">
              <a:solidFill>
                <a:srgbClr val="000000"/>
              </a:solidFill>
              <a:latin typeface="Candara" panose="020E0502030303020204" pitchFamily="34" charset="0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" name="Google Shape;146;g1dcbb271761_0_69">
            <a:extLst>
              <a:ext uri="{FF2B5EF4-FFF2-40B4-BE49-F238E27FC236}">
                <a16:creationId xmlns="" xmlns:a16="http://schemas.microsoft.com/office/drawing/2014/main" id="{0FE79BA6-9794-3A1B-9907-D83E3C699906}"/>
              </a:ext>
            </a:extLst>
          </p:cNvPr>
          <p:cNvGrpSpPr/>
          <p:nvPr/>
        </p:nvGrpSpPr>
        <p:grpSpPr>
          <a:xfrm>
            <a:off x="1818233" y="2779495"/>
            <a:ext cx="2731204" cy="2802098"/>
            <a:chOff x="1118224" y="196746"/>
            <a:chExt cx="2090826" cy="4163379"/>
          </a:xfrm>
        </p:grpSpPr>
        <p:sp>
          <p:nvSpPr>
            <p:cNvPr id="5" name="Google Shape;147;g1dcbb271761_0_69">
              <a:extLst>
                <a:ext uri="{FF2B5EF4-FFF2-40B4-BE49-F238E27FC236}">
                  <a16:creationId xmlns="" xmlns:a16="http://schemas.microsoft.com/office/drawing/2014/main" id="{19C32365-993D-C3EE-8C33-078F1535995B}"/>
                </a:ext>
              </a:extLst>
            </p:cNvPr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48;g1dcbb271761_0_69">
              <a:extLst>
                <a:ext uri="{FF2B5EF4-FFF2-40B4-BE49-F238E27FC236}">
                  <a16:creationId xmlns="" xmlns:a16="http://schemas.microsoft.com/office/drawing/2014/main" id="{96DAB805-4761-36D3-7975-FFEEC50364B3}"/>
                </a:ext>
              </a:extLst>
            </p:cNvPr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49;g1dcbb271761_0_69">
              <a:extLst>
                <a:ext uri="{FF2B5EF4-FFF2-40B4-BE49-F238E27FC236}">
                  <a16:creationId xmlns="" xmlns:a16="http://schemas.microsoft.com/office/drawing/2014/main" id="{3C1D7637-4924-8971-9775-ACF5F124D8EE}"/>
                </a:ext>
              </a:extLst>
            </p:cNvPr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-US" sz="1330">
                  <a:solidFill>
                    <a:srgbClr val="1D7E74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SETORES COM RISCO DE ESCORREGAMENTOS</a:t>
              </a:r>
              <a:endParaRPr sz="1330">
                <a:solidFill>
                  <a:srgbClr val="1D7E74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8" name="Google Shape;150;g1dcbb271761_0_69">
              <a:extLst>
                <a:ext uri="{FF2B5EF4-FFF2-40B4-BE49-F238E27FC236}">
                  <a16:creationId xmlns="" xmlns:a16="http://schemas.microsoft.com/office/drawing/2014/main" id="{E50BD241-A3CE-265C-FCA0-869091289BC8}"/>
                </a:ext>
              </a:extLst>
            </p:cNvPr>
            <p:cNvSpPr/>
            <p:nvPr/>
          </p:nvSpPr>
          <p:spPr>
            <a:xfrm>
              <a:off x="1233850" y="196746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r>
                <a:rPr lang="en-US" sz="4838" b="1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82</a:t>
              </a:r>
              <a:endParaRPr sz="4838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9" name="Google Shape;151;g1dcbb271761_0_69">
              <a:extLst>
                <a:ext uri="{FF2B5EF4-FFF2-40B4-BE49-F238E27FC236}">
                  <a16:creationId xmlns="" xmlns:a16="http://schemas.microsoft.com/office/drawing/2014/main" id="{2763AEB4-A67C-EFC1-2B12-5AB7CC5A54AE}"/>
                </a:ext>
              </a:extLst>
            </p:cNvPr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2;g1dcbb271761_0_69">
              <a:extLst>
                <a:ext uri="{FF2B5EF4-FFF2-40B4-BE49-F238E27FC236}">
                  <a16:creationId xmlns="" xmlns:a16="http://schemas.microsoft.com/office/drawing/2014/main" id="{FEF4AA08-0BF2-F9E9-E11F-565552C22C27}"/>
                </a:ext>
              </a:extLst>
            </p:cNvPr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134 SETORES 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4.860 EDIFICAÇÕES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19.440 MUNÍCIPES 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" name="Google Shape;153;g1dcbb271761_0_69">
            <a:extLst>
              <a:ext uri="{FF2B5EF4-FFF2-40B4-BE49-F238E27FC236}">
                <a16:creationId xmlns="" xmlns:a16="http://schemas.microsoft.com/office/drawing/2014/main" id="{8242D9AA-CC33-BBFC-E892-D19828C8652B}"/>
              </a:ext>
            </a:extLst>
          </p:cNvPr>
          <p:cNvGrpSpPr/>
          <p:nvPr/>
        </p:nvGrpSpPr>
        <p:grpSpPr>
          <a:xfrm>
            <a:off x="5049576" y="2779494"/>
            <a:ext cx="2731204" cy="2802098"/>
            <a:chOff x="1118224" y="196746"/>
            <a:chExt cx="2090826" cy="4163379"/>
          </a:xfrm>
        </p:grpSpPr>
        <p:sp>
          <p:nvSpPr>
            <p:cNvPr id="12" name="Google Shape;154;g1dcbb271761_0_69">
              <a:extLst>
                <a:ext uri="{FF2B5EF4-FFF2-40B4-BE49-F238E27FC236}">
                  <a16:creationId xmlns="" xmlns:a16="http://schemas.microsoft.com/office/drawing/2014/main" id="{D1180E8C-04F5-B77E-AEB8-29F2D668AB0B}"/>
                </a:ext>
              </a:extLst>
            </p:cNvPr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5;g1dcbb271761_0_69">
              <a:extLst>
                <a:ext uri="{FF2B5EF4-FFF2-40B4-BE49-F238E27FC236}">
                  <a16:creationId xmlns="" xmlns:a16="http://schemas.microsoft.com/office/drawing/2014/main" id="{AC00C7FE-8FB6-4B95-63EE-978DF4D35E29}"/>
                </a:ext>
              </a:extLst>
            </p:cNvPr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6;g1dcbb271761_0_69">
              <a:extLst>
                <a:ext uri="{FF2B5EF4-FFF2-40B4-BE49-F238E27FC236}">
                  <a16:creationId xmlns="" xmlns:a16="http://schemas.microsoft.com/office/drawing/2014/main" id="{633B06AF-50FA-329B-A6F7-9C31957BBEFE}"/>
                </a:ext>
              </a:extLst>
            </p:cNvPr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-US" sz="1330">
                  <a:solidFill>
                    <a:srgbClr val="1D7E74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SETORES COM RISCO DE SOLAPAMENTOS</a:t>
              </a:r>
              <a:endParaRPr sz="1330">
                <a:solidFill>
                  <a:srgbClr val="1D7E74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" name="Google Shape;157;g1dcbb271761_0_69">
              <a:extLst>
                <a:ext uri="{FF2B5EF4-FFF2-40B4-BE49-F238E27FC236}">
                  <a16:creationId xmlns="" xmlns:a16="http://schemas.microsoft.com/office/drawing/2014/main" id="{700D9213-613D-0F8E-6689-9F60E7868262}"/>
                </a:ext>
              </a:extLst>
            </p:cNvPr>
            <p:cNvSpPr/>
            <p:nvPr/>
          </p:nvSpPr>
          <p:spPr>
            <a:xfrm>
              <a:off x="1233850" y="196746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r>
                <a:rPr lang="en-US" sz="4838" b="1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4838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6" name="Google Shape;158;g1dcbb271761_0_69">
              <a:extLst>
                <a:ext uri="{FF2B5EF4-FFF2-40B4-BE49-F238E27FC236}">
                  <a16:creationId xmlns="" xmlns:a16="http://schemas.microsoft.com/office/drawing/2014/main" id="{7B567152-1EE9-E0F0-3DFC-E59D0C61D9A9}"/>
                </a:ext>
              </a:extLst>
            </p:cNvPr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9;g1dcbb271761_0_69">
              <a:extLst>
                <a:ext uri="{FF2B5EF4-FFF2-40B4-BE49-F238E27FC236}">
                  <a16:creationId xmlns="" xmlns:a16="http://schemas.microsoft.com/office/drawing/2014/main" id="{7F6B4532-3375-7138-FA70-21F65A5B381F}"/>
                </a:ext>
              </a:extLst>
            </p:cNvPr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oboto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0 SETORES 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235 EDIFICAÇÕES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940 MUNÍCIPES </a:t>
              </a:r>
              <a:endParaRPr sz="1088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8" name="Google Shape;160;g1dcbb271761_0_69">
            <a:extLst>
              <a:ext uri="{FF2B5EF4-FFF2-40B4-BE49-F238E27FC236}">
                <a16:creationId xmlns="" xmlns:a16="http://schemas.microsoft.com/office/drawing/2014/main" id="{ECA8F595-4F31-97E7-2340-7FDDC29B8763}"/>
              </a:ext>
            </a:extLst>
          </p:cNvPr>
          <p:cNvGrpSpPr/>
          <p:nvPr/>
        </p:nvGrpSpPr>
        <p:grpSpPr>
          <a:xfrm>
            <a:off x="8137088" y="2779498"/>
            <a:ext cx="2731204" cy="2802098"/>
            <a:chOff x="1118224" y="196746"/>
            <a:chExt cx="2090826" cy="4163379"/>
          </a:xfrm>
        </p:grpSpPr>
        <p:sp>
          <p:nvSpPr>
            <p:cNvPr id="19" name="Google Shape;161;g1dcbb271761_0_69">
              <a:extLst>
                <a:ext uri="{FF2B5EF4-FFF2-40B4-BE49-F238E27FC236}">
                  <a16:creationId xmlns="" xmlns:a16="http://schemas.microsoft.com/office/drawing/2014/main" id="{0D44DF52-4D05-D8BB-86E4-B2F63C194CB3}"/>
                </a:ext>
              </a:extLst>
            </p:cNvPr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62;g1dcbb271761_0_69">
              <a:extLst>
                <a:ext uri="{FF2B5EF4-FFF2-40B4-BE49-F238E27FC236}">
                  <a16:creationId xmlns="" xmlns:a16="http://schemas.microsoft.com/office/drawing/2014/main" id="{0D8E8516-D054-5FC8-6C48-6388F89331E3}"/>
                </a:ext>
              </a:extLst>
            </p:cNvPr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63;g1dcbb271761_0_69">
              <a:extLst>
                <a:ext uri="{FF2B5EF4-FFF2-40B4-BE49-F238E27FC236}">
                  <a16:creationId xmlns="" xmlns:a16="http://schemas.microsoft.com/office/drawing/2014/main" id="{73D5EDA4-B142-CC1D-D5E9-CDC8BF9418A0}"/>
                </a:ext>
              </a:extLst>
            </p:cNvPr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-US" sz="1330">
                  <a:solidFill>
                    <a:srgbClr val="1D7E74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SETORES COM RISCO DE INUNDAÇÕES</a:t>
              </a:r>
              <a:endParaRPr sz="1330">
                <a:solidFill>
                  <a:srgbClr val="1D7E74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22" name="Google Shape;164;g1dcbb271761_0_69">
              <a:extLst>
                <a:ext uri="{FF2B5EF4-FFF2-40B4-BE49-F238E27FC236}">
                  <a16:creationId xmlns="" xmlns:a16="http://schemas.microsoft.com/office/drawing/2014/main" id="{BE712959-6455-25E0-0A5C-46C56C6F19BF}"/>
                </a:ext>
              </a:extLst>
            </p:cNvPr>
            <p:cNvSpPr/>
            <p:nvPr/>
          </p:nvSpPr>
          <p:spPr>
            <a:xfrm>
              <a:off x="1233850" y="196746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4000"/>
              </a:pPr>
              <a:r>
                <a:rPr lang="en-US" sz="4838" b="1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12</a:t>
              </a:r>
              <a:endParaRPr sz="4838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3" name="Google Shape;165;g1dcbb271761_0_69">
              <a:extLst>
                <a:ext uri="{FF2B5EF4-FFF2-40B4-BE49-F238E27FC236}">
                  <a16:creationId xmlns="" xmlns:a16="http://schemas.microsoft.com/office/drawing/2014/main" id="{9D6CE79A-3DFB-3F84-B22B-8BC0FCF33F62}"/>
                </a:ext>
              </a:extLst>
            </p:cNvPr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0570" tIns="110570" rIns="110570" bIns="11057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9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66;g1dcbb271761_0_69">
              <a:extLst>
                <a:ext uri="{FF2B5EF4-FFF2-40B4-BE49-F238E27FC236}">
                  <a16:creationId xmlns="" xmlns:a16="http://schemas.microsoft.com/office/drawing/2014/main" id="{B71C7814-06C4-6B9E-0A34-97498D0FC70F}"/>
                </a:ext>
              </a:extLst>
            </p:cNvPr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0" tIns="110570" rIns="110570" bIns="110570" anchor="t" anchorCtr="0">
              <a:noAutofit/>
            </a:bodyPr>
            <a:lstStyle/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19 SETORES 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889 EDIFICAÇÕES</a:t>
              </a:r>
              <a:endParaRPr sz="1209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552938" indent="-353266">
                <a:lnSpc>
                  <a:spcPct val="115000"/>
                </a:lnSpc>
                <a:buClr>
                  <a:srgbClr val="FFFFFF"/>
                </a:buClr>
                <a:buSzPts val="1000"/>
                <a:buFont typeface="Raleway"/>
                <a:buChar char="●"/>
              </a:pPr>
              <a:r>
                <a:rPr lang="en-US" sz="1209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3.556 MUNÍCIPES </a:t>
              </a:r>
              <a:endParaRPr sz="1088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" name="Google Shape;58;p5">
            <a:extLst>
              <a:ext uri="{FF2B5EF4-FFF2-40B4-BE49-F238E27FC236}">
                <a16:creationId xmlns="" xmlns:a16="http://schemas.microsoft.com/office/drawing/2014/main" id="{8771020C-768D-583D-BC80-D59EDE7CDDCB}"/>
              </a:ext>
            </a:extLst>
          </p:cNvPr>
          <p:cNvSpPr txBox="1"/>
          <p:nvPr/>
        </p:nvSpPr>
        <p:spPr>
          <a:xfrm>
            <a:off x="568862" y="430238"/>
            <a:ext cx="3781465" cy="55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 b="1" dirty="0">
                <a:solidFill>
                  <a:srgbClr val="002060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Cenário de risco </a:t>
            </a:r>
          </a:p>
        </p:txBody>
      </p:sp>
    </p:spTree>
    <p:extLst>
      <p:ext uri="{BB962C8B-B14F-4D97-AF65-F5344CB8AC3E}">
        <p14:creationId xmlns:p14="http://schemas.microsoft.com/office/powerpoint/2010/main" val="416232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1;p6">
            <a:extLst>
              <a:ext uri="{FF2B5EF4-FFF2-40B4-BE49-F238E27FC236}">
                <a16:creationId xmlns="" xmlns:a16="http://schemas.microsoft.com/office/drawing/2014/main" id="{DA055395-9152-AA24-970F-2E8BB90B4A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2604" y="3260856"/>
            <a:ext cx="4047213" cy="26542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12;p6">
            <a:extLst>
              <a:ext uri="{FF2B5EF4-FFF2-40B4-BE49-F238E27FC236}">
                <a16:creationId xmlns="" xmlns:a16="http://schemas.microsoft.com/office/drawing/2014/main" id="{7709041D-EFB3-ED7F-B604-D33A3DCD1406}"/>
              </a:ext>
            </a:extLst>
          </p:cNvPr>
          <p:cNvSpPr/>
          <p:nvPr/>
        </p:nvSpPr>
        <p:spPr>
          <a:xfrm>
            <a:off x="648206" y="1667738"/>
            <a:ext cx="7196384" cy="11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pt-BR" sz="2133" b="1" dirty="0">
                <a:solidFill>
                  <a:srgbClr val="385623"/>
                </a:solidFill>
                <a:latin typeface="Ubuntu"/>
                <a:ea typeface="Ubuntu"/>
                <a:cs typeface="Ubuntu"/>
                <a:sym typeface="Ubuntu"/>
              </a:rPr>
              <a:t>DECRETO no 10“G”/2022 DE 30 DE JANEIRO DE 2022. </a:t>
            </a:r>
            <a:endParaRPr sz="2400" dirty="0"/>
          </a:p>
          <a:p>
            <a:pPr algn="just"/>
            <a:r>
              <a:rPr lang="pt-BR" sz="2133" b="1" dirty="0">
                <a:solidFill>
                  <a:srgbClr val="385623"/>
                </a:solidFill>
                <a:latin typeface="Ubuntu"/>
                <a:ea typeface="Ubuntu"/>
                <a:cs typeface="Ubuntu"/>
                <a:sym typeface="Ubuntu"/>
              </a:rPr>
              <a:t>Declara situação de emergência nas áreas do município afetadas por chuvas.</a:t>
            </a:r>
            <a:endParaRPr sz="2133" b="1" dirty="0">
              <a:solidFill>
                <a:srgbClr val="38562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" name="Google Shape;313;p6">
            <a:extLst>
              <a:ext uri="{FF2B5EF4-FFF2-40B4-BE49-F238E27FC236}">
                <a16:creationId xmlns="" xmlns:a16="http://schemas.microsoft.com/office/drawing/2014/main" id="{E0788ACA-BAA7-1849-A363-292F69F53E27}"/>
              </a:ext>
            </a:extLst>
          </p:cNvPr>
          <p:cNvSpPr/>
          <p:nvPr/>
        </p:nvSpPr>
        <p:spPr>
          <a:xfrm>
            <a:off x="602244" y="1001083"/>
            <a:ext cx="733192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200" b="1" dirty="0">
                <a:solidFill>
                  <a:srgbClr val="FF3300"/>
                </a:solidFill>
                <a:latin typeface="Ubuntu"/>
                <a:ea typeface="Ubuntu"/>
                <a:cs typeface="Ubuntu"/>
                <a:sym typeface="Ubuntu"/>
              </a:rPr>
              <a:t>Período das chuvas de 29/01 à 18/02</a:t>
            </a:r>
            <a:endParaRPr sz="3200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m 4" descr="Interface gráfica do usuário, Aplicativo, PowerPoint&#10;&#10;Descrição gerada automaticamente">
            <a:extLst>
              <a:ext uri="{FF2B5EF4-FFF2-40B4-BE49-F238E27FC236}">
                <a16:creationId xmlns="" xmlns:a16="http://schemas.microsoft.com/office/drawing/2014/main" id="{BD0B5ACF-03C0-6F9D-71FC-0A3CF3BB2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6" t="29492" r="28104" b="11484"/>
          <a:stretch/>
        </p:blipFill>
        <p:spPr bwMode="auto">
          <a:xfrm>
            <a:off x="8143560" y="972007"/>
            <a:ext cx="3150082" cy="450520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931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66;p9">
            <a:extLst>
              <a:ext uri="{FF2B5EF4-FFF2-40B4-BE49-F238E27FC236}">
                <a16:creationId xmlns="" xmlns:a16="http://schemas.microsoft.com/office/drawing/2014/main" id="{58EA29E5-F827-9937-604D-981B263EC32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753" t="9664" r="1367" b="12858"/>
          <a:stretch/>
        </p:blipFill>
        <p:spPr>
          <a:xfrm>
            <a:off x="3663314" y="1050441"/>
            <a:ext cx="8401749" cy="512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7;p9">
            <a:extLst>
              <a:ext uri="{FF2B5EF4-FFF2-40B4-BE49-F238E27FC236}">
                <a16:creationId xmlns="" xmlns:a16="http://schemas.microsoft.com/office/drawing/2014/main" id="{6494FBA9-5554-E188-54B4-A66FB197D9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854" b="11630"/>
          <a:stretch/>
        </p:blipFill>
        <p:spPr>
          <a:xfrm>
            <a:off x="236695" y="1084805"/>
            <a:ext cx="3285300" cy="56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p9">
            <a:extLst>
              <a:ext uri="{FF2B5EF4-FFF2-40B4-BE49-F238E27FC236}">
                <a16:creationId xmlns="" xmlns:a16="http://schemas.microsoft.com/office/drawing/2014/main" id="{9B64745F-38AA-5034-4FFC-64745A6F9B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969" r="77408" b="23108"/>
          <a:stretch/>
        </p:blipFill>
        <p:spPr>
          <a:xfrm>
            <a:off x="236694" y="1650181"/>
            <a:ext cx="3359431" cy="45082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0;p9">
            <a:extLst>
              <a:ext uri="{FF2B5EF4-FFF2-40B4-BE49-F238E27FC236}">
                <a16:creationId xmlns="" xmlns:a16="http://schemas.microsoft.com/office/drawing/2014/main" id="{92383320-33D1-5589-CD72-81D0BB425D63}"/>
              </a:ext>
            </a:extLst>
          </p:cNvPr>
          <p:cNvSpPr/>
          <p:nvPr/>
        </p:nvSpPr>
        <p:spPr>
          <a:xfrm>
            <a:off x="236695" y="1043694"/>
            <a:ext cx="3352491" cy="5133264"/>
          </a:xfrm>
          <a:prstGeom prst="rect">
            <a:avLst/>
          </a:prstGeom>
          <a:noFill/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58;p5">
            <a:extLst>
              <a:ext uri="{FF2B5EF4-FFF2-40B4-BE49-F238E27FC236}">
                <a16:creationId xmlns="" xmlns:a16="http://schemas.microsoft.com/office/drawing/2014/main" id="{94C39AA9-D316-A46D-D8C4-04BD853444D8}"/>
              </a:ext>
            </a:extLst>
          </p:cNvPr>
          <p:cNvSpPr txBox="1"/>
          <p:nvPr/>
        </p:nvSpPr>
        <p:spPr>
          <a:xfrm>
            <a:off x="250207" y="457199"/>
            <a:ext cx="9060048" cy="44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24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Ocorrências em decorrência das chuvas de janeiro de 2022</a:t>
            </a:r>
          </a:p>
        </p:txBody>
      </p:sp>
    </p:spTree>
    <p:extLst>
      <p:ext uri="{BB962C8B-B14F-4D97-AF65-F5344CB8AC3E}">
        <p14:creationId xmlns:p14="http://schemas.microsoft.com/office/powerpoint/2010/main" val="152273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AAE94E3-A7DB-4868-B1E3-E49703488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60;g1e0e694ea76_0_533">
            <a:extLst>
              <a:ext uri="{FF2B5EF4-FFF2-40B4-BE49-F238E27FC236}">
                <a16:creationId xmlns="" xmlns:a16="http://schemas.microsoft.com/office/drawing/2014/main" id="{452C1F78-54C7-3161-E2C2-D9350783C532}"/>
              </a:ext>
            </a:extLst>
          </p:cNvPr>
          <p:cNvSpPr txBox="1"/>
          <p:nvPr/>
        </p:nvSpPr>
        <p:spPr>
          <a:xfrm>
            <a:off x="589560" y="856180"/>
            <a:ext cx="5279408" cy="112806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2400"/>
            </a:pPr>
            <a:r>
              <a:rPr lang="en-US" sz="3400" b="1">
                <a:latin typeface="+mj-lt"/>
                <a:ea typeface="+mj-ea"/>
                <a:cs typeface="+mj-cs"/>
                <a:sym typeface="Times New Roman"/>
              </a:rPr>
              <a:t> GOVERNANÇA COM PARTICIPAÇÃO SOCIAL  </a:t>
            </a:r>
            <a:endParaRPr lang="en-US" sz="3400"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72;g1e0e694ea76_0_200">
            <a:extLst>
              <a:ext uri="{FF2B5EF4-FFF2-40B4-BE49-F238E27FC236}">
                <a16:creationId xmlns="" xmlns:a16="http://schemas.microsoft.com/office/drawing/2014/main" id="{71689E3D-E8D8-FD6F-05CD-89897A08DEA9}"/>
              </a:ext>
            </a:extLst>
          </p:cNvPr>
          <p:cNvSpPr txBox="1"/>
          <p:nvPr/>
        </p:nvSpPr>
        <p:spPr>
          <a:xfrm>
            <a:off x="478423" y="2218211"/>
            <a:ext cx="6018629" cy="408633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just">
              <a:lnSpc>
                <a:spcPct val="150000"/>
              </a:lnSpc>
              <a:spcBef>
                <a:spcPts val="1451"/>
              </a:spcBef>
              <a:buClr>
                <a:srgbClr val="000000"/>
              </a:buClr>
              <a:buSzPts val="1100"/>
            </a:pPr>
            <a:r>
              <a:rPr lang="en-US" sz="2400" b="1" i="1" dirty="0" err="1">
                <a:latin typeface="Candara" panose="020E0502030303020204" pitchFamily="34" charset="0"/>
                <a:sym typeface="Arial"/>
              </a:rPr>
              <a:t>Consolidação</a:t>
            </a:r>
            <a:r>
              <a:rPr lang="en-US" sz="2400" b="1" i="1" dirty="0">
                <a:latin typeface="Candara" panose="020E0502030303020204" pitchFamily="34" charset="0"/>
                <a:sym typeface="Arial"/>
              </a:rPr>
              <a:t> do PPA </a:t>
            </a:r>
            <a:r>
              <a:rPr lang="en-US" sz="2400" b="1" i="1" dirty="0" err="1">
                <a:latin typeface="Candara" panose="020E0502030303020204" pitchFamily="34" charset="0"/>
                <a:sym typeface="Arial"/>
              </a:rPr>
              <a:t>Participativo</a:t>
            </a:r>
            <a:r>
              <a:rPr lang="en-US" sz="2400" b="1" i="1" dirty="0">
                <a:latin typeface="Candara" panose="020E0502030303020204" pitchFamily="34" charset="0"/>
                <a:sym typeface="Arial"/>
              </a:rPr>
              <a:t> - </a:t>
            </a:r>
            <a:r>
              <a:rPr lang="en-US" sz="2400" b="1" i="1" dirty="0" err="1">
                <a:latin typeface="Candara" panose="020E0502030303020204" pitchFamily="34" charset="0"/>
                <a:sym typeface="Arial"/>
              </a:rPr>
              <a:t>alinhado</a:t>
            </a:r>
            <a:r>
              <a:rPr lang="en-US" sz="2400" b="1" i="1" dirty="0">
                <a:latin typeface="Candara" panose="020E0502030303020204" pitchFamily="34" charset="0"/>
                <a:sym typeface="Arial"/>
              </a:rPr>
              <a:t> à Agenda 2030 e </a:t>
            </a:r>
            <a:r>
              <a:rPr lang="en-US" sz="2400" b="1" i="1" dirty="0" err="1">
                <a:latin typeface="Candara" panose="020E0502030303020204" pitchFamily="34" charset="0"/>
                <a:sym typeface="Arial"/>
              </a:rPr>
              <a:t>os</a:t>
            </a:r>
            <a:r>
              <a:rPr lang="en-US" sz="2400" b="1" i="1" dirty="0">
                <a:latin typeface="Candara" panose="020E0502030303020204" pitchFamily="34" charset="0"/>
                <a:sym typeface="Arial"/>
              </a:rPr>
              <a:t> ODS</a:t>
            </a:r>
          </a:p>
          <a:p>
            <a:pPr algn="just">
              <a:lnSpc>
                <a:spcPct val="150000"/>
              </a:lnSpc>
              <a:spcBef>
                <a:spcPts val="1451"/>
              </a:spcBef>
              <a:buClr>
                <a:srgbClr val="000000"/>
              </a:buClr>
              <a:buSzPts val="1100"/>
            </a:pPr>
            <a:r>
              <a:rPr lang="en-US" sz="2400" dirty="0">
                <a:latin typeface="Candara" panose="020E0502030303020204" pitchFamily="34" charset="0"/>
                <a:sym typeface="Arial"/>
              </a:rPr>
              <a:t>Ferramenta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estratégica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desenvolvida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através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percepção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população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no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território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: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ações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e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orçamentos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dirty="0" err="1">
                <a:latin typeface="Candara" panose="020E0502030303020204" pitchFamily="34" charset="0"/>
                <a:sym typeface="Arial"/>
              </a:rPr>
              <a:t>prioritários</a:t>
            </a:r>
            <a:r>
              <a:rPr lang="en-US" sz="2400" dirty="0">
                <a:latin typeface="Candara" panose="020E0502030303020204" pitchFamily="34" charset="0"/>
                <a:sym typeface="Arial"/>
              </a:rPr>
              <a:t>, </a:t>
            </a:r>
            <a:r>
              <a:rPr lang="en-US" sz="2400" b="1" u="sng" dirty="0" err="1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incluindo</a:t>
            </a:r>
            <a:r>
              <a:rPr lang="en-US" sz="2400" b="1" u="sng" dirty="0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pauta</a:t>
            </a:r>
            <a:r>
              <a:rPr lang="en-US" sz="2400" b="1" u="sng" dirty="0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climática</a:t>
            </a:r>
            <a:r>
              <a:rPr lang="en-US" sz="2400" b="1" u="sng" dirty="0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 e </a:t>
            </a:r>
            <a:r>
              <a:rPr lang="en-US" sz="2400" b="1" u="sng" dirty="0" err="1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ações</a:t>
            </a:r>
            <a:r>
              <a:rPr lang="en-US" sz="2400" b="1" u="sng" dirty="0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integradas</a:t>
            </a:r>
            <a:r>
              <a:rPr lang="en-US" sz="2400" dirty="0">
                <a:solidFill>
                  <a:srgbClr val="C00000"/>
                </a:solidFill>
                <a:latin typeface="Candara" panose="020E0502030303020204" pitchFamily="34" charset="0"/>
                <a:sym typeface="Arial"/>
              </a:rPr>
              <a:t>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262;g1e0e694ea76_0_533">
            <a:extLst>
              <a:ext uri="{FF2B5EF4-FFF2-40B4-BE49-F238E27FC236}">
                <a16:creationId xmlns="" xmlns:a16="http://schemas.microsoft.com/office/drawing/2014/main" id="{147F7D73-083A-2B43-2660-FFEDD16E0622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7083423" y="675950"/>
            <a:ext cx="4397433" cy="2330639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CB5D2D7-DF65-4E86-BFBA-FFB9B5ACE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64;g1e0e694ea76_0_533" descr="Multidão de pessoas&#10;&#10;Descrição gerada automaticamente">
            <a:extLst>
              <a:ext uri="{FF2B5EF4-FFF2-40B4-BE49-F238E27FC236}">
                <a16:creationId xmlns="" xmlns:a16="http://schemas.microsoft.com/office/drawing/2014/main" id="{C5318803-9AE0-E8CE-C210-CC2C132F806B}"/>
              </a:ext>
            </a:extLst>
          </p:cNvPr>
          <p:cNvPicPr preferRelativeResize="0"/>
          <p:nvPr/>
        </p:nvPicPr>
        <p:blipFill rotWithShape="1">
          <a:blip r:embed="rId3"/>
          <a:srcRect t="2918" b="2909"/>
          <a:stretch/>
        </p:blipFill>
        <p:spPr>
          <a:xfrm>
            <a:off x="8104910" y="3782291"/>
            <a:ext cx="2569440" cy="2301009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9D5EF3D9-31E7-9E5A-AE0E-8C3AE6D28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776" y="6179126"/>
            <a:ext cx="2644224" cy="6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7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55CA618-78A6-47F6-B865-E9315164FB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83D307E-DF68-43F8-97CE-0AAE950A7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5546E3D2-37BF-4528-9851-2B2F628234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52A0C69-DC4E-4FC0-843C-BAA27B3A56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ED94938-268E-4C0A-A08A-B3980C78BA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30;p1">
            <a:extLst>
              <a:ext uri="{FF2B5EF4-FFF2-40B4-BE49-F238E27FC236}">
                <a16:creationId xmlns="" xmlns:a16="http://schemas.microsoft.com/office/drawing/2014/main" id="{56575A01-5F5E-0A69-F1FA-483BE64E27DC}"/>
              </a:ext>
            </a:extLst>
          </p:cNvPr>
          <p:cNvSpPr txBox="1"/>
          <p:nvPr/>
        </p:nvSpPr>
        <p:spPr>
          <a:xfrm>
            <a:off x="1508686" y="3454157"/>
            <a:ext cx="9368591" cy="147587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385623"/>
              </a:buClr>
              <a:buSzPts val="3000"/>
            </a:pPr>
            <a:r>
              <a:rPr lang="en-US" sz="4400" b="1" i="1" dirty="0">
                <a:latin typeface="Candara" panose="020E0502030303020204" pitchFamily="34" charset="0"/>
                <a:ea typeface="+mj-ea"/>
                <a:cs typeface="+mj-cs"/>
                <a:sym typeface="Ubuntu"/>
              </a:rPr>
              <a:t>Plano de </a:t>
            </a:r>
            <a:r>
              <a:rPr lang="en-US" sz="4400" b="1" i="1" dirty="0" err="1">
                <a:latin typeface="Candara" panose="020E0502030303020204" pitchFamily="34" charset="0"/>
                <a:ea typeface="+mj-ea"/>
                <a:cs typeface="+mj-cs"/>
                <a:sym typeface="Ubuntu"/>
              </a:rPr>
              <a:t>Adaptação</a:t>
            </a:r>
            <a:r>
              <a:rPr lang="en-US" sz="4400" b="1" i="1" dirty="0">
                <a:latin typeface="Candara" panose="020E0502030303020204" pitchFamily="34" charset="0"/>
                <a:ea typeface="+mj-ea"/>
                <a:cs typeface="+mj-cs"/>
                <a:sym typeface="Ubuntu"/>
              </a:rPr>
              <a:t> e </a:t>
            </a:r>
            <a:r>
              <a:rPr lang="en-US" sz="4400" b="1" i="1" dirty="0" err="1">
                <a:latin typeface="Candara" panose="020E0502030303020204" pitchFamily="34" charset="0"/>
                <a:ea typeface="+mj-ea"/>
                <a:cs typeface="+mj-cs"/>
                <a:sym typeface="Ubuntu"/>
              </a:rPr>
              <a:t>Resiliência</a:t>
            </a:r>
            <a:r>
              <a:rPr lang="en-US" sz="4400" b="1" i="1" dirty="0">
                <a:latin typeface="Candara" panose="020E0502030303020204" pitchFamily="34" charset="0"/>
                <a:ea typeface="+mj-ea"/>
                <a:cs typeface="+mj-cs"/>
                <a:sym typeface="Ubuntu"/>
              </a:rPr>
              <a:t> à </a:t>
            </a:r>
            <a:r>
              <a:rPr lang="en-US" sz="4400" b="1" i="1" dirty="0" err="1">
                <a:latin typeface="Candara" panose="020E0502030303020204" pitchFamily="34" charset="0"/>
                <a:ea typeface="+mj-ea"/>
                <a:cs typeface="+mj-cs"/>
                <a:sym typeface="Ubuntu"/>
              </a:rPr>
              <a:t>Mudança</a:t>
            </a:r>
            <a:r>
              <a:rPr lang="en-US" sz="4400" b="1" i="1" dirty="0">
                <a:latin typeface="Candara" panose="020E0502030303020204" pitchFamily="34" charset="0"/>
                <a:ea typeface="+mj-ea"/>
                <a:cs typeface="+mj-cs"/>
                <a:sym typeface="Ubuntu"/>
              </a:rPr>
              <a:t> do </a:t>
            </a:r>
            <a:r>
              <a:rPr lang="en-US" sz="4400" b="1" i="1" dirty="0" err="1">
                <a:latin typeface="Candara" panose="020E0502030303020204" pitchFamily="34" charset="0"/>
                <a:ea typeface="+mj-ea"/>
                <a:cs typeface="+mj-cs"/>
                <a:sym typeface="Ubuntu"/>
              </a:rPr>
              <a:t>Clima</a:t>
            </a:r>
            <a:r>
              <a:rPr lang="en-US" sz="4400" b="1" i="1" dirty="0">
                <a:latin typeface="Candara" panose="020E0502030303020204" pitchFamily="34" charset="0"/>
                <a:ea typeface="+mj-ea"/>
                <a:cs typeface="+mj-cs"/>
                <a:sym typeface="Ubuntu"/>
              </a:rPr>
              <a:t> de Francisco </a:t>
            </a:r>
            <a:r>
              <a:rPr lang="en-US" sz="4400" b="1" i="1" dirty="0" err="1">
                <a:latin typeface="Candara" panose="020E0502030303020204" pitchFamily="34" charset="0"/>
                <a:ea typeface="+mj-ea"/>
                <a:cs typeface="+mj-cs"/>
                <a:sym typeface="Ubuntu"/>
              </a:rPr>
              <a:t>Morato</a:t>
            </a:r>
            <a:endParaRPr lang="en-US" sz="4400" i="1" dirty="0">
              <a:latin typeface="Candara" panose="020E0502030303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3" name="Google Shape;235;p1" descr="Graphical user interface, text&#10;&#10;Description automatically generated with medium confidence">
            <a:extLst>
              <a:ext uri="{FF2B5EF4-FFF2-40B4-BE49-F238E27FC236}">
                <a16:creationId xmlns="" xmlns:a16="http://schemas.microsoft.com/office/drawing/2014/main" id="{A4F9FC76-898E-E4DD-9286-C0515A624264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978568" y="1427748"/>
            <a:ext cx="6128084" cy="985247"/>
          </a:xfrm>
          <a:prstGeom prst="rect">
            <a:avLst/>
          </a:prstGeom>
          <a:noFill/>
        </p:spPr>
      </p:pic>
      <p:pic>
        <p:nvPicPr>
          <p:cNvPr id="4" name="Google Shape;236;p1" descr="Logotipo&#10;&#10;Descrição gerada automaticamente">
            <a:extLst>
              <a:ext uri="{FF2B5EF4-FFF2-40B4-BE49-F238E27FC236}">
                <a16:creationId xmlns="" xmlns:a16="http://schemas.microsoft.com/office/drawing/2014/main" id="{5CE84ED6-41B2-B3EC-4456-EF52050326B3}"/>
              </a:ext>
            </a:extLst>
          </p:cNvPr>
          <p:cNvPicPr preferRelativeResize="0"/>
          <p:nvPr/>
        </p:nvPicPr>
        <p:blipFill rotWithShape="1">
          <a:blip r:embed="rId3"/>
          <a:srcRect r="36497"/>
          <a:stretch/>
        </p:blipFill>
        <p:spPr>
          <a:xfrm>
            <a:off x="7255202" y="1251284"/>
            <a:ext cx="3300503" cy="1283368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6232BEB-5C23-50EA-0268-588A7C0E4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84" y="5871686"/>
            <a:ext cx="3841716" cy="98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57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04B4FCB81B885468394CF955D7B1148" ma:contentTypeVersion="3" ma:contentTypeDescription="Crie um novo documento." ma:contentTypeScope="" ma:versionID="bd64453700f28f0b78e0e15ec768c0fd">
  <xsd:schema xmlns:xsd="http://www.w3.org/2001/XMLSchema" xmlns:xs="http://www.w3.org/2001/XMLSchema" xmlns:p="http://schemas.microsoft.com/office/2006/metadata/properties" xmlns:ns3="655d3c59-94e4-41f6-bb90-a4b63817a279" targetNamespace="http://schemas.microsoft.com/office/2006/metadata/properties" ma:root="true" ma:fieldsID="cbe8e329aaffc4aee048b1b2ccd18101" ns3:_="">
    <xsd:import namespace="655d3c59-94e4-41f6-bb90-a4b63817a2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5d3c59-94e4-41f6-bb90-a4b63817a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F41D5B-61AB-483C-AA13-0809B6DAABA8}">
  <ds:schemaRefs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655d3c59-94e4-41f6-bb90-a4b63817a27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F42D32C-830B-44DC-9BC2-2C95071484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202ECA-8231-48B4-A581-4F79C9994F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5d3c59-94e4-41f6-bb90-a4b63817a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774</Words>
  <Application>Microsoft Office PowerPoint</Application>
  <PresentationFormat>Widescreen</PresentationFormat>
  <Paragraphs>116</Paragraphs>
  <Slides>29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29</vt:i4>
      </vt:variant>
    </vt:vector>
  </HeadingPairs>
  <TitlesOfParts>
    <vt:vector size="47" baseType="lpstr">
      <vt:lpstr>Abadi</vt:lpstr>
      <vt:lpstr>Arial</vt:lpstr>
      <vt:lpstr>Arial MT</vt:lpstr>
      <vt:lpstr>Calibri</vt:lpstr>
      <vt:lpstr>Calibri Light</vt:lpstr>
      <vt:lpstr>Candara</vt:lpstr>
      <vt:lpstr>Raleway</vt:lpstr>
      <vt:lpstr>Raleway Medium</vt:lpstr>
      <vt:lpstr>Raleway SemiBold</vt:lpstr>
      <vt:lpstr>Roboto</vt:lpstr>
      <vt:lpstr>Roboto Thin</vt:lpstr>
      <vt:lpstr>Times New Roman</vt:lpstr>
      <vt:lpstr>Ubuntu</vt:lpstr>
      <vt:lpstr>Wingdings</vt:lpstr>
      <vt:lpstr>Tema do Office</vt:lpstr>
      <vt:lpstr>1_Tema do Office</vt:lpstr>
      <vt:lpstr>3_Tema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Paula Aguiar</dc:creator>
  <cp:lastModifiedBy>FNP</cp:lastModifiedBy>
  <cp:revision>16</cp:revision>
  <dcterms:created xsi:type="dcterms:W3CDTF">2023-06-20T15:09:17Z</dcterms:created>
  <dcterms:modified xsi:type="dcterms:W3CDTF">2023-07-06T14:57:16Z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0x010100604B4FCB81B885468394CF955D7B1148</vt:lpwstr>
  </property>
</Properties>
</file>