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1" r:id="rId5"/>
    <p:sldMasterId id="2147483657" r:id="rId6"/>
    <p:sldMasterId id="2147483654" r:id="rId7"/>
  </p:sldMasterIdLst>
  <p:notesMasterIdLst>
    <p:notesMasterId r:id="rId37"/>
  </p:notesMasterIdLst>
  <p:sldIdLst>
    <p:sldId id="256" r:id="rId8"/>
    <p:sldId id="260" r:id="rId9"/>
    <p:sldId id="343" r:id="rId10"/>
    <p:sldId id="344" r:id="rId11"/>
    <p:sldId id="345" r:id="rId12"/>
    <p:sldId id="348" r:id="rId13"/>
    <p:sldId id="346" r:id="rId14"/>
    <p:sldId id="347" r:id="rId15"/>
    <p:sldId id="349" r:id="rId16"/>
    <p:sldId id="376" r:id="rId17"/>
    <p:sldId id="352" r:id="rId18"/>
    <p:sldId id="354" r:id="rId19"/>
    <p:sldId id="355" r:id="rId20"/>
    <p:sldId id="350" r:id="rId21"/>
    <p:sldId id="362" r:id="rId22"/>
    <p:sldId id="366" r:id="rId23"/>
    <p:sldId id="373" r:id="rId24"/>
    <p:sldId id="342" r:id="rId25"/>
    <p:sldId id="367" r:id="rId26"/>
    <p:sldId id="368" r:id="rId27"/>
    <p:sldId id="369" r:id="rId28"/>
    <p:sldId id="372" r:id="rId29"/>
    <p:sldId id="308" r:id="rId30"/>
    <p:sldId id="374" r:id="rId31"/>
    <p:sldId id="375" r:id="rId32"/>
    <p:sldId id="365" r:id="rId33"/>
    <p:sldId id="351" r:id="rId34"/>
    <p:sldId id="360" r:id="rId35"/>
    <p:sldId id="258" r:id="rId3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emeire Rodrigues de Oliveira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82" autoAdjust="0"/>
    <p:restoredTop sz="94660"/>
  </p:normalViewPr>
  <p:slideViewPr>
    <p:cSldViewPr snapToGrid="0">
      <p:cViewPr varScale="1">
        <p:scale>
          <a:sx n="69" d="100"/>
          <a:sy n="69" d="100"/>
        </p:scale>
        <p:origin x="59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presProps" Target="presProp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3200" dirty="0" err="1"/>
              <a:t>Ações</a:t>
            </a:r>
            <a:r>
              <a:rPr lang="en-US" sz="3200" dirty="0"/>
              <a:t> do Plano Municipal de </a:t>
            </a:r>
            <a:r>
              <a:rPr lang="en-US" sz="3200" dirty="0" err="1"/>
              <a:t>Adaptação</a:t>
            </a:r>
            <a:r>
              <a:rPr lang="en-US" sz="3200" dirty="0"/>
              <a:t> e </a:t>
            </a:r>
            <a:r>
              <a:rPr lang="en-US" sz="3200" dirty="0" err="1"/>
              <a:t>Resiliência</a:t>
            </a:r>
            <a:r>
              <a:rPr lang="en-US" sz="3200" baseline="0" dirty="0"/>
              <a:t> à </a:t>
            </a:r>
            <a:r>
              <a:rPr lang="en-US" sz="3200" baseline="0" dirty="0" err="1"/>
              <a:t>mudança</a:t>
            </a:r>
            <a:r>
              <a:rPr lang="en-US" sz="3200" baseline="0" dirty="0"/>
              <a:t> </a:t>
            </a:r>
            <a:r>
              <a:rPr lang="en-US" sz="3200" baseline="0" dirty="0" err="1"/>
              <a:t>climática</a:t>
            </a:r>
            <a:r>
              <a:rPr lang="en-US" sz="3200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Ações 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D51-4543-91F5-CD3DA7A7822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D51-4543-91F5-CD3DA7A7822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D51-4543-91F5-CD3DA7A78224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D51-4543-91F5-CD3DA7A7822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Planilha1!$A$2:$A$5</c:f>
              <c:strCache>
                <c:ptCount val="3"/>
                <c:pt idx="1">
                  <c:v>Em execução</c:v>
                </c:pt>
                <c:pt idx="2">
                  <c:v>Em fase de planejamento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1">
                  <c:v>7</c:v>
                </c:pt>
                <c:pt idx="2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657-47F7-BF06-1447E381860E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551224-193C-4F67-9E4F-2EC47ED1DB7C}" type="doc">
      <dgm:prSet loTypeId="urn:microsoft.com/office/officeart/2005/8/layout/default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0625977C-BAAA-4554-894F-24A0E0B04944}">
      <dgm:prSet phldrT="[Texto]" custT="1"/>
      <dgm:spPr/>
      <dgm:t>
        <a:bodyPr/>
        <a:lstStyle/>
        <a:p>
          <a:r>
            <a:rPr lang="pt-BR" sz="20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rPr>
            <a:t>Secretaria Obras e infraestrutura – Meio Ambiente</a:t>
          </a:r>
        </a:p>
      </dgm:t>
    </dgm:pt>
    <dgm:pt modelId="{58DDA8AF-7735-4A3F-B7D2-8FFC533D66C4}" type="parTrans" cxnId="{E13CE964-1CA7-421D-87C7-EBAC02F2DBB1}">
      <dgm:prSet/>
      <dgm:spPr/>
      <dgm:t>
        <a:bodyPr/>
        <a:lstStyle/>
        <a:p>
          <a:endParaRPr lang="pt-BR" sz="2000" b="1">
            <a:solidFill>
              <a:schemeClr val="tx2">
                <a:lumMod val="50000"/>
              </a:schemeClr>
            </a:solidFill>
            <a:latin typeface="Candara" panose="020E0502030303020204" pitchFamily="34" charset="0"/>
          </a:endParaRPr>
        </a:p>
      </dgm:t>
    </dgm:pt>
    <dgm:pt modelId="{B5FA1C2C-A3D2-46E0-86D5-3B281B3C3AA7}" type="sibTrans" cxnId="{E13CE964-1CA7-421D-87C7-EBAC02F2DBB1}">
      <dgm:prSet/>
      <dgm:spPr/>
      <dgm:t>
        <a:bodyPr/>
        <a:lstStyle/>
        <a:p>
          <a:endParaRPr lang="pt-BR" sz="2000" b="1">
            <a:solidFill>
              <a:schemeClr val="tx2">
                <a:lumMod val="50000"/>
              </a:schemeClr>
            </a:solidFill>
            <a:latin typeface="Candara" panose="020E0502030303020204" pitchFamily="34" charset="0"/>
          </a:endParaRPr>
        </a:p>
      </dgm:t>
    </dgm:pt>
    <dgm:pt modelId="{C3972E98-A87B-4AED-8F06-C10097E5F619}">
      <dgm:prSet phldrT="[Texto]" custT="1"/>
      <dgm:spPr/>
      <dgm:t>
        <a:bodyPr/>
        <a:lstStyle/>
        <a:p>
          <a:r>
            <a:rPr lang="pt-BR" sz="20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rPr>
            <a:t>Secretaria de Segurança Cidadã – Defesa Civil</a:t>
          </a:r>
        </a:p>
      </dgm:t>
    </dgm:pt>
    <dgm:pt modelId="{0BFF8F87-FE63-40E6-8155-DE2F86018AF8}" type="parTrans" cxnId="{768F8DDD-0219-4239-BB03-33E9CCFCCC1D}">
      <dgm:prSet/>
      <dgm:spPr/>
      <dgm:t>
        <a:bodyPr/>
        <a:lstStyle/>
        <a:p>
          <a:endParaRPr lang="pt-BR" sz="2000" b="1">
            <a:solidFill>
              <a:schemeClr val="tx2">
                <a:lumMod val="50000"/>
              </a:schemeClr>
            </a:solidFill>
            <a:latin typeface="Candara" panose="020E0502030303020204" pitchFamily="34" charset="0"/>
          </a:endParaRPr>
        </a:p>
      </dgm:t>
    </dgm:pt>
    <dgm:pt modelId="{63B6D7F4-244A-4D55-8863-213C648E13B6}" type="sibTrans" cxnId="{768F8DDD-0219-4239-BB03-33E9CCFCCC1D}">
      <dgm:prSet/>
      <dgm:spPr/>
      <dgm:t>
        <a:bodyPr/>
        <a:lstStyle/>
        <a:p>
          <a:endParaRPr lang="pt-BR" sz="2000" b="1">
            <a:solidFill>
              <a:schemeClr val="tx2">
                <a:lumMod val="50000"/>
              </a:schemeClr>
            </a:solidFill>
            <a:latin typeface="Candara" panose="020E0502030303020204" pitchFamily="34" charset="0"/>
          </a:endParaRPr>
        </a:p>
      </dgm:t>
    </dgm:pt>
    <dgm:pt modelId="{91DC996A-BBF0-419D-A09D-8BE35357D993}">
      <dgm:prSet phldrT="[Texto]" custT="1"/>
      <dgm:spPr/>
      <dgm:t>
        <a:bodyPr/>
        <a:lstStyle/>
        <a:p>
          <a:r>
            <a:rPr lang="pt-BR" sz="20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rPr>
            <a:t>Secretaria de Governo</a:t>
          </a:r>
        </a:p>
      </dgm:t>
    </dgm:pt>
    <dgm:pt modelId="{495F2123-4D39-4119-8900-B7B6E53890A8}" type="parTrans" cxnId="{87F6FBBB-F8F9-45E0-851E-4364D1765541}">
      <dgm:prSet/>
      <dgm:spPr/>
      <dgm:t>
        <a:bodyPr/>
        <a:lstStyle/>
        <a:p>
          <a:endParaRPr lang="pt-BR" sz="2000" b="1">
            <a:solidFill>
              <a:schemeClr val="tx2">
                <a:lumMod val="50000"/>
              </a:schemeClr>
            </a:solidFill>
            <a:latin typeface="Candara" panose="020E0502030303020204" pitchFamily="34" charset="0"/>
          </a:endParaRPr>
        </a:p>
      </dgm:t>
    </dgm:pt>
    <dgm:pt modelId="{34FFDD57-3723-4E8F-8485-193E6ED0892D}" type="sibTrans" cxnId="{87F6FBBB-F8F9-45E0-851E-4364D1765541}">
      <dgm:prSet/>
      <dgm:spPr/>
      <dgm:t>
        <a:bodyPr/>
        <a:lstStyle/>
        <a:p>
          <a:endParaRPr lang="pt-BR" sz="2000" b="1">
            <a:solidFill>
              <a:schemeClr val="tx2">
                <a:lumMod val="50000"/>
              </a:schemeClr>
            </a:solidFill>
            <a:latin typeface="Candara" panose="020E0502030303020204" pitchFamily="34" charset="0"/>
          </a:endParaRPr>
        </a:p>
      </dgm:t>
    </dgm:pt>
    <dgm:pt modelId="{543869EC-18A3-4161-B8AB-F3657D6E494F}">
      <dgm:prSet phldrT="[Texto]" custT="1"/>
      <dgm:spPr/>
      <dgm:t>
        <a:bodyPr/>
        <a:lstStyle/>
        <a:p>
          <a:r>
            <a:rPr lang="pt-BR" sz="20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rPr>
            <a:t>Gabinete do Vice-prefeito</a:t>
          </a:r>
        </a:p>
      </dgm:t>
    </dgm:pt>
    <dgm:pt modelId="{9AA91AEA-0690-4B92-8D92-9BD70D71766D}" type="parTrans" cxnId="{58E99C54-2B98-4E25-A53E-CB01847D0470}">
      <dgm:prSet/>
      <dgm:spPr/>
      <dgm:t>
        <a:bodyPr/>
        <a:lstStyle/>
        <a:p>
          <a:endParaRPr lang="pt-BR" sz="2000" b="1">
            <a:solidFill>
              <a:schemeClr val="tx2">
                <a:lumMod val="50000"/>
              </a:schemeClr>
            </a:solidFill>
            <a:latin typeface="Candara" panose="020E0502030303020204" pitchFamily="34" charset="0"/>
          </a:endParaRPr>
        </a:p>
      </dgm:t>
    </dgm:pt>
    <dgm:pt modelId="{9CCABD84-5780-4E7C-8349-C05FCBCC03AD}" type="sibTrans" cxnId="{58E99C54-2B98-4E25-A53E-CB01847D0470}">
      <dgm:prSet/>
      <dgm:spPr/>
      <dgm:t>
        <a:bodyPr/>
        <a:lstStyle/>
        <a:p>
          <a:endParaRPr lang="pt-BR" sz="2000" b="1">
            <a:solidFill>
              <a:schemeClr val="tx2">
                <a:lumMod val="50000"/>
              </a:schemeClr>
            </a:solidFill>
            <a:latin typeface="Candara" panose="020E0502030303020204" pitchFamily="34" charset="0"/>
          </a:endParaRPr>
        </a:p>
      </dgm:t>
    </dgm:pt>
    <dgm:pt modelId="{0E4D2A3D-FBD4-487E-BD5A-54ED86C23CBA}">
      <dgm:prSet phldrT="[Texto]" custT="1"/>
      <dgm:spPr/>
      <dgm:t>
        <a:bodyPr/>
        <a:lstStyle/>
        <a:p>
          <a:r>
            <a:rPr lang="pt-BR" sz="20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rPr>
            <a:t>Gabinete da Prefeita</a:t>
          </a:r>
        </a:p>
      </dgm:t>
    </dgm:pt>
    <dgm:pt modelId="{5E73A2D7-2B65-427B-900B-7C8AAB8835DD}" type="parTrans" cxnId="{BB2D981A-8915-49DA-ADFE-D8CD184199A7}">
      <dgm:prSet/>
      <dgm:spPr/>
      <dgm:t>
        <a:bodyPr/>
        <a:lstStyle/>
        <a:p>
          <a:endParaRPr lang="pt-BR" sz="2000" b="1">
            <a:solidFill>
              <a:schemeClr val="tx2">
                <a:lumMod val="50000"/>
              </a:schemeClr>
            </a:solidFill>
            <a:latin typeface="Candara" panose="020E0502030303020204" pitchFamily="34" charset="0"/>
          </a:endParaRPr>
        </a:p>
      </dgm:t>
    </dgm:pt>
    <dgm:pt modelId="{00C6FFB8-CE77-4134-9F03-16FC89A6451B}" type="sibTrans" cxnId="{BB2D981A-8915-49DA-ADFE-D8CD184199A7}">
      <dgm:prSet/>
      <dgm:spPr/>
      <dgm:t>
        <a:bodyPr/>
        <a:lstStyle/>
        <a:p>
          <a:endParaRPr lang="pt-BR" sz="2000" b="1">
            <a:solidFill>
              <a:schemeClr val="tx2">
                <a:lumMod val="50000"/>
              </a:schemeClr>
            </a:solidFill>
            <a:latin typeface="Candara" panose="020E0502030303020204" pitchFamily="34" charset="0"/>
          </a:endParaRPr>
        </a:p>
      </dgm:t>
    </dgm:pt>
    <dgm:pt modelId="{26583B5D-5FBC-4C97-A8B5-70F2716036C5}" type="pres">
      <dgm:prSet presAssocID="{BB551224-193C-4F67-9E4F-2EC47ED1DB7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EA61BED-93E5-4BDA-BF03-34351440D127}" type="pres">
      <dgm:prSet presAssocID="{0625977C-BAAA-4554-894F-24A0E0B0494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3497DC2-358A-4319-AFAA-981744ACC002}" type="pres">
      <dgm:prSet presAssocID="{B5FA1C2C-A3D2-46E0-86D5-3B281B3C3AA7}" presName="sibTrans" presStyleCnt="0"/>
      <dgm:spPr/>
    </dgm:pt>
    <dgm:pt modelId="{7DC19FAA-26A4-4F99-A2CF-69D3E5C8B798}" type="pres">
      <dgm:prSet presAssocID="{C3972E98-A87B-4AED-8F06-C10097E5F61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7848D6-B3BE-4556-8C4A-0A557B021055}" type="pres">
      <dgm:prSet presAssocID="{63B6D7F4-244A-4D55-8863-213C648E13B6}" presName="sibTrans" presStyleCnt="0"/>
      <dgm:spPr/>
    </dgm:pt>
    <dgm:pt modelId="{5489CCAD-2B48-48C2-91DB-4AEB74C9D30B}" type="pres">
      <dgm:prSet presAssocID="{91DC996A-BBF0-419D-A09D-8BE35357D99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82B2F1-86FA-4B12-A848-20A535C5D80A}" type="pres">
      <dgm:prSet presAssocID="{34FFDD57-3723-4E8F-8485-193E6ED0892D}" presName="sibTrans" presStyleCnt="0"/>
      <dgm:spPr/>
    </dgm:pt>
    <dgm:pt modelId="{85269299-DABA-4D29-BD5B-28893B9B885D}" type="pres">
      <dgm:prSet presAssocID="{543869EC-18A3-4161-B8AB-F3657D6E494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AEFCCFE-E89B-44FB-A31A-FA52379F6318}" type="pres">
      <dgm:prSet presAssocID="{9CCABD84-5780-4E7C-8349-C05FCBCC03AD}" presName="sibTrans" presStyleCnt="0"/>
      <dgm:spPr/>
    </dgm:pt>
    <dgm:pt modelId="{1BC31DA8-69CA-4369-86C7-30FB2ACBC79D}" type="pres">
      <dgm:prSet presAssocID="{0E4D2A3D-FBD4-487E-BD5A-54ED86C23CB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0786EF2-1F5B-4ADA-9851-B664C2DEF7A3}" type="presOf" srcId="{543869EC-18A3-4161-B8AB-F3657D6E494F}" destId="{85269299-DABA-4D29-BD5B-28893B9B885D}" srcOrd="0" destOrd="0" presId="urn:microsoft.com/office/officeart/2005/8/layout/default"/>
    <dgm:cxn modelId="{E13CE964-1CA7-421D-87C7-EBAC02F2DBB1}" srcId="{BB551224-193C-4F67-9E4F-2EC47ED1DB7C}" destId="{0625977C-BAAA-4554-894F-24A0E0B04944}" srcOrd="0" destOrd="0" parTransId="{58DDA8AF-7735-4A3F-B7D2-8FFC533D66C4}" sibTransId="{B5FA1C2C-A3D2-46E0-86D5-3B281B3C3AA7}"/>
    <dgm:cxn modelId="{E989F9B7-51A4-4E0C-822E-A6785EF75007}" type="presOf" srcId="{C3972E98-A87B-4AED-8F06-C10097E5F619}" destId="{7DC19FAA-26A4-4F99-A2CF-69D3E5C8B798}" srcOrd="0" destOrd="0" presId="urn:microsoft.com/office/officeart/2005/8/layout/default"/>
    <dgm:cxn modelId="{D2151CB3-92DB-444F-AE7C-BFF3B998AB98}" type="presOf" srcId="{0625977C-BAAA-4554-894F-24A0E0B04944}" destId="{FEA61BED-93E5-4BDA-BF03-34351440D127}" srcOrd="0" destOrd="0" presId="urn:microsoft.com/office/officeart/2005/8/layout/default"/>
    <dgm:cxn modelId="{87F6FBBB-F8F9-45E0-851E-4364D1765541}" srcId="{BB551224-193C-4F67-9E4F-2EC47ED1DB7C}" destId="{91DC996A-BBF0-419D-A09D-8BE35357D993}" srcOrd="2" destOrd="0" parTransId="{495F2123-4D39-4119-8900-B7B6E53890A8}" sibTransId="{34FFDD57-3723-4E8F-8485-193E6ED0892D}"/>
    <dgm:cxn modelId="{BB2D981A-8915-49DA-ADFE-D8CD184199A7}" srcId="{BB551224-193C-4F67-9E4F-2EC47ED1DB7C}" destId="{0E4D2A3D-FBD4-487E-BD5A-54ED86C23CBA}" srcOrd="4" destOrd="0" parTransId="{5E73A2D7-2B65-427B-900B-7C8AAB8835DD}" sibTransId="{00C6FFB8-CE77-4134-9F03-16FC89A6451B}"/>
    <dgm:cxn modelId="{2FC6ADB3-EFA3-4DCF-8FD1-F91F2B67B3FC}" type="presOf" srcId="{91DC996A-BBF0-419D-A09D-8BE35357D993}" destId="{5489CCAD-2B48-48C2-91DB-4AEB74C9D30B}" srcOrd="0" destOrd="0" presId="urn:microsoft.com/office/officeart/2005/8/layout/default"/>
    <dgm:cxn modelId="{7DA25E6E-6878-47D5-A9A0-AA01F34700DF}" type="presOf" srcId="{0E4D2A3D-FBD4-487E-BD5A-54ED86C23CBA}" destId="{1BC31DA8-69CA-4369-86C7-30FB2ACBC79D}" srcOrd="0" destOrd="0" presId="urn:microsoft.com/office/officeart/2005/8/layout/default"/>
    <dgm:cxn modelId="{58E99C54-2B98-4E25-A53E-CB01847D0470}" srcId="{BB551224-193C-4F67-9E4F-2EC47ED1DB7C}" destId="{543869EC-18A3-4161-B8AB-F3657D6E494F}" srcOrd="3" destOrd="0" parTransId="{9AA91AEA-0690-4B92-8D92-9BD70D71766D}" sibTransId="{9CCABD84-5780-4E7C-8349-C05FCBCC03AD}"/>
    <dgm:cxn modelId="{72BEFEE6-74CB-48AC-84C5-491939ED2B15}" type="presOf" srcId="{BB551224-193C-4F67-9E4F-2EC47ED1DB7C}" destId="{26583B5D-5FBC-4C97-A8B5-70F2716036C5}" srcOrd="0" destOrd="0" presId="urn:microsoft.com/office/officeart/2005/8/layout/default"/>
    <dgm:cxn modelId="{768F8DDD-0219-4239-BB03-33E9CCFCCC1D}" srcId="{BB551224-193C-4F67-9E4F-2EC47ED1DB7C}" destId="{C3972E98-A87B-4AED-8F06-C10097E5F619}" srcOrd="1" destOrd="0" parTransId="{0BFF8F87-FE63-40E6-8155-DE2F86018AF8}" sibTransId="{63B6D7F4-244A-4D55-8863-213C648E13B6}"/>
    <dgm:cxn modelId="{36D77149-C876-416C-83DA-1899DE1CA85F}" type="presParOf" srcId="{26583B5D-5FBC-4C97-A8B5-70F2716036C5}" destId="{FEA61BED-93E5-4BDA-BF03-34351440D127}" srcOrd="0" destOrd="0" presId="urn:microsoft.com/office/officeart/2005/8/layout/default"/>
    <dgm:cxn modelId="{14B02242-7418-47A4-877B-AE183B6A8169}" type="presParOf" srcId="{26583B5D-5FBC-4C97-A8B5-70F2716036C5}" destId="{43497DC2-358A-4319-AFAA-981744ACC002}" srcOrd="1" destOrd="0" presId="urn:microsoft.com/office/officeart/2005/8/layout/default"/>
    <dgm:cxn modelId="{D7D630AB-2897-4C86-9B35-5EAB5334864A}" type="presParOf" srcId="{26583B5D-5FBC-4C97-A8B5-70F2716036C5}" destId="{7DC19FAA-26A4-4F99-A2CF-69D3E5C8B798}" srcOrd="2" destOrd="0" presId="urn:microsoft.com/office/officeart/2005/8/layout/default"/>
    <dgm:cxn modelId="{AE9B9DD2-6917-4539-B423-DCF80D9E1617}" type="presParOf" srcId="{26583B5D-5FBC-4C97-A8B5-70F2716036C5}" destId="{DB7848D6-B3BE-4556-8C4A-0A557B021055}" srcOrd="3" destOrd="0" presId="urn:microsoft.com/office/officeart/2005/8/layout/default"/>
    <dgm:cxn modelId="{E1864F59-C9BD-4318-8FF5-B5FF4CACB237}" type="presParOf" srcId="{26583B5D-5FBC-4C97-A8B5-70F2716036C5}" destId="{5489CCAD-2B48-48C2-91DB-4AEB74C9D30B}" srcOrd="4" destOrd="0" presId="urn:microsoft.com/office/officeart/2005/8/layout/default"/>
    <dgm:cxn modelId="{8B6EC4EC-B921-4EDB-B53D-0A6A01299517}" type="presParOf" srcId="{26583B5D-5FBC-4C97-A8B5-70F2716036C5}" destId="{0782B2F1-86FA-4B12-A848-20A535C5D80A}" srcOrd="5" destOrd="0" presId="urn:microsoft.com/office/officeart/2005/8/layout/default"/>
    <dgm:cxn modelId="{F40D2A6B-BF38-45B5-ACF1-88804B02DAFB}" type="presParOf" srcId="{26583B5D-5FBC-4C97-A8B5-70F2716036C5}" destId="{85269299-DABA-4D29-BD5B-28893B9B885D}" srcOrd="6" destOrd="0" presId="urn:microsoft.com/office/officeart/2005/8/layout/default"/>
    <dgm:cxn modelId="{0DB6525A-2CC6-481C-ADEE-03ED251D00B7}" type="presParOf" srcId="{26583B5D-5FBC-4C97-A8B5-70F2716036C5}" destId="{9AEFCCFE-E89B-44FB-A31A-FA52379F6318}" srcOrd="7" destOrd="0" presId="urn:microsoft.com/office/officeart/2005/8/layout/default"/>
    <dgm:cxn modelId="{0B405FD9-CFC3-4C15-8BFD-47C39A517F5C}" type="presParOf" srcId="{26583B5D-5FBC-4C97-A8B5-70F2716036C5}" destId="{1BC31DA8-69CA-4369-86C7-30FB2ACBC79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C2EB6-AC0E-413C-B1F9-68E3B98E8661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E0E44-C4DC-4031-B062-34588D0BFB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8262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777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3673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5912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84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692F18C-9715-F5E1-61E1-E1BA1C8A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ECFE4732-C540-84F7-C667-81EF700C4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D0D8F81B-3784-42F6-7A3C-CA4CFB401A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0DF25D-30B2-4686-A1A9-1C98066EA401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04D83DF7-19CC-1ED4-0BAA-6BD1A1EC4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6A3E66F4-EE93-7C59-1A01-4D8BEA9B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947022-3196-442F-87C2-85FBC3262E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3804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5273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158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 Slid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5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5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3" name="Google Shape;93;p35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8706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9737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850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872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692F18C-9715-F5E1-61E1-E1BA1C8A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ECFE4732-C540-84F7-C667-81EF700C4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D0D8F81B-3784-42F6-7A3C-CA4CFB401A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0DF25D-30B2-4686-A1A9-1C98066EA401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04D83DF7-19CC-1ED4-0BAA-6BD1A1EC4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6A3E66F4-EE93-7C59-1A01-4D8BEA9B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947022-3196-442F-87C2-85FBC3262E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9747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microsoft.com/office/2007/relationships/hdphoto" Target="../media/hdphoto1.wdp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7" Type="http://schemas.microsoft.com/office/2007/relationships/hdphoto" Target="../media/hdphoto1.wdp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87D63AFD-CCF9-9B3F-176D-E58F1263341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80458" y="163513"/>
            <a:ext cx="3782669" cy="198963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="" xmlns:a16="http://schemas.microsoft.com/office/drawing/2014/main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9425" y="5373167"/>
            <a:ext cx="5146575" cy="132132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="" xmlns:a16="http://schemas.microsoft.com/office/drawing/2014/main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1015" y="-207732"/>
            <a:ext cx="5560291" cy="727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050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="" xmlns:a16="http://schemas.microsoft.com/office/drawing/2014/main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710442" y="5649998"/>
            <a:ext cx="4227957" cy="108547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="" xmlns:a16="http://schemas.microsoft.com/office/drawing/2014/main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7019" y="4961103"/>
            <a:ext cx="1450108" cy="189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57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6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="" xmlns:a16="http://schemas.microsoft.com/office/drawing/2014/main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47085" y="5677723"/>
            <a:ext cx="3841716" cy="98631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="" xmlns:a16="http://schemas.microsoft.com/office/drawing/2014/main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79480" y="5723079"/>
            <a:ext cx="867605" cy="113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50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87D63AFD-CCF9-9B3F-176D-E58F1263341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90214" y="188173"/>
            <a:ext cx="2944865" cy="154896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="" xmlns:a16="http://schemas.microsoft.com/office/drawing/2014/main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342305" y="5406979"/>
            <a:ext cx="4918826" cy="126284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="" xmlns:a16="http://schemas.microsoft.com/office/drawing/2014/main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96418" y="2115923"/>
            <a:ext cx="3928758" cy="513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88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drive.google.com/file/d/19QL6XDq40atlpoIV4Dl3iEE9hxeAEJ4R/view?usp=sharing" TargetMode="External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defesacivil.sp.gov.br/defesa-civil-sp-lanca-cartilha-com-mapa-comunitario-de-risco-sobre-deslizamento-e-inundacoes-nesta-segunda-feira-10/" TargetMode="Externa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8;p2">
            <a:extLst>
              <a:ext uri="{FF2B5EF4-FFF2-40B4-BE49-F238E27FC236}">
                <a16:creationId xmlns="" xmlns:a16="http://schemas.microsoft.com/office/drawing/2014/main" id="{E5FB41E1-365A-3D6B-3EFC-3B512AF02A44}"/>
              </a:ext>
            </a:extLst>
          </p:cNvPr>
          <p:cNvSpPr txBox="1"/>
          <p:nvPr/>
        </p:nvSpPr>
        <p:spPr>
          <a:xfrm>
            <a:off x="554179" y="2469798"/>
            <a:ext cx="11125199" cy="769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3800" b="1" i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Plano de </a:t>
            </a:r>
            <a:r>
              <a:rPr lang="en-US" sz="3800" b="1" i="1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Adaptação</a:t>
            </a:r>
            <a:r>
              <a:rPr lang="en-US" sz="3800" b="1" i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e </a:t>
            </a:r>
            <a:r>
              <a:rPr lang="en-US" sz="3800" b="1" i="1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Resiliência</a:t>
            </a:r>
            <a:r>
              <a:rPr lang="en-US" sz="3800" b="1" i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à </a:t>
            </a:r>
            <a:r>
              <a:rPr lang="en-US" sz="3800" b="1" i="1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Mudança</a:t>
            </a:r>
            <a:r>
              <a:rPr lang="en-US" sz="3800" b="1" i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do </a:t>
            </a:r>
            <a:r>
              <a:rPr lang="en-US" sz="3800" b="1" i="1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Clima</a:t>
            </a:r>
            <a:endParaRPr sz="3800" b="1" i="1" dirty="0">
              <a:solidFill>
                <a:schemeClr val="accent1">
                  <a:lumMod val="50000"/>
                </a:schemeClr>
              </a:solidFill>
              <a:latin typeface="Candara" panose="020E0502030303020204" pitchFamily="34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FB5165DD-9021-FD78-BFE7-767020D77273}"/>
              </a:ext>
            </a:extLst>
          </p:cNvPr>
          <p:cNvSpPr txBox="1"/>
          <p:nvPr/>
        </p:nvSpPr>
        <p:spPr>
          <a:xfrm>
            <a:off x="3574469" y="3410637"/>
            <a:ext cx="50430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2800" b="1" u="none" strike="noStrike" cap="none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Francisco Morato - SP</a:t>
            </a:r>
            <a:endParaRPr lang="pt-BR" sz="2800" b="1" dirty="0">
              <a:solidFill>
                <a:schemeClr val="accent1">
                  <a:lumMod val="50000"/>
                </a:schemeClr>
              </a:solidFill>
              <a:latin typeface="Candara" panose="020E0502030303020204" pitchFamily="34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" name="Google Shape;69;p2">
            <a:extLst>
              <a:ext uri="{FF2B5EF4-FFF2-40B4-BE49-F238E27FC236}">
                <a16:creationId xmlns="" xmlns:a16="http://schemas.microsoft.com/office/drawing/2014/main" id="{FB05A8A9-CB05-2697-BAC5-628B5C9047BE}"/>
              </a:ext>
            </a:extLst>
          </p:cNvPr>
          <p:cNvSpPr txBox="1"/>
          <p:nvPr/>
        </p:nvSpPr>
        <p:spPr>
          <a:xfrm>
            <a:off x="4807527" y="4331300"/>
            <a:ext cx="7007707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 i="1" u="none" strike="noStrike" cap="none" dirty="0" err="1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Prefeita</a:t>
            </a:r>
            <a:r>
              <a:rPr lang="en-US" b="1" i="1" u="none" strike="noStrike" cap="none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Renata Sene</a:t>
            </a:r>
            <a:endParaRPr b="1" i="1" u="none" strike="noStrike" cap="none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 i="1" u="none" strike="noStrike" cap="none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Vice-</a:t>
            </a:r>
            <a:r>
              <a:rPr lang="en-US" b="1" i="1" u="none" strike="noStrike" cap="none" dirty="0" err="1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presidente</a:t>
            </a:r>
            <a:r>
              <a:rPr lang="en-US" b="1" i="1" u="none" strike="noStrike" cap="none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de </a:t>
            </a:r>
            <a:r>
              <a:rPr lang="en-US" b="1" i="1" u="none" strike="noStrike" cap="none" dirty="0" err="1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Parcerias</a:t>
            </a:r>
            <a:r>
              <a:rPr lang="en-US" b="1" i="1" u="none" strike="noStrike" cap="none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ODS da </a:t>
            </a:r>
            <a:r>
              <a:rPr lang="en-US" b="1" i="1" u="none" strike="noStrike" cap="none" dirty="0" err="1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Frente</a:t>
            </a:r>
            <a:r>
              <a:rPr lang="en-US" b="1" i="1" u="none" strike="noStrike" cap="none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Nacional dos </a:t>
            </a:r>
            <a:r>
              <a:rPr lang="en-US" b="1" i="1" u="none" strike="noStrike" cap="none" dirty="0" err="1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Prefeitos</a:t>
            </a:r>
            <a:r>
              <a:rPr lang="en-US" b="1" i="1" u="none" strike="noStrike" cap="none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(FNP)</a:t>
            </a:r>
            <a:endParaRPr b="1" i="1" u="none" strike="noStrike" cap="none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 i="1" u="none" strike="noStrike" cap="none" dirty="0" err="1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Presidente</a:t>
            </a:r>
            <a:r>
              <a:rPr lang="en-US" b="1" i="1" u="none" strike="noStrike" cap="none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da </a:t>
            </a:r>
            <a:r>
              <a:rPr lang="en-US" b="1" i="1" u="none" strike="noStrike" cap="none" dirty="0" err="1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Comissão</a:t>
            </a:r>
            <a:r>
              <a:rPr lang="en-US" b="1" i="1" u="none" strike="noStrike" cap="none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Permanente de </a:t>
            </a:r>
            <a:r>
              <a:rPr lang="en-US" b="1" i="1" u="none" strike="noStrike" cap="none" dirty="0" err="1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Cidades</a:t>
            </a:r>
            <a:r>
              <a:rPr lang="en-US" b="1" i="1" u="none" strike="noStrike" cap="none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1" i="1" u="none" strike="noStrike" cap="none" dirty="0" err="1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Atingidas</a:t>
            </a:r>
            <a:r>
              <a:rPr lang="en-US" b="1" i="1" u="none" strike="noStrike" cap="none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1" i="1" u="none" strike="noStrike" cap="none" dirty="0" err="1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ou</a:t>
            </a:r>
            <a:r>
              <a:rPr lang="en-US" b="1" i="1" u="none" strike="noStrike" cap="none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1" i="1" u="none" strike="noStrike" cap="none" dirty="0" err="1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Sujeitas</a:t>
            </a:r>
            <a:r>
              <a:rPr lang="en-US" b="1" i="1" u="none" strike="noStrike" cap="none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a </a:t>
            </a:r>
            <a:r>
              <a:rPr lang="en-US" b="1" i="1" u="none" strike="noStrike" cap="none" dirty="0" err="1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Desastres</a:t>
            </a:r>
            <a:r>
              <a:rPr lang="en-US" b="1" i="1" u="none" strike="noStrike" cap="none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(FNP)</a:t>
            </a:r>
            <a:endParaRPr b="1" i="1" u="none" strike="noStrike" cap="none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22037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410;g1e0e694ea76_0_663">
            <a:extLst>
              <a:ext uri="{FF2B5EF4-FFF2-40B4-BE49-F238E27FC236}">
                <a16:creationId xmlns="" xmlns:a16="http://schemas.microsoft.com/office/drawing/2014/main" id="{4A3F8125-32F2-8358-65B9-F22A687D343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9050" y="1342502"/>
            <a:ext cx="3427307" cy="228399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411;g1e0e694ea76_0_663">
            <a:extLst>
              <a:ext uri="{FF2B5EF4-FFF2-40B4-BE49-F238E27FC236}">
                <a16:creationId xmlns="" xmlns:a16="http://schemas.microsoft.com/office/drawing/2014/main" id="{F6CF88F7-0ED1-DA35-0712-39655752FC5F}"/>
              </a:ext>
            </a:extLst>
          </p:cNvPr>
          <p:cNvSpPr txBox="1"/>
          <p:nvPr/>
        </p:nvSpPr>
        <p:spPr>
          <a:xfrm>
            <a:off x="225755" y="180109"/>
            <a:ext cx="11744572" cy="9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0570" tIns="110570" rIns="110570" bIns="110570" anchor="t" anchorCtr="0">
            <a:sp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sz="2400" b="1" dirty="0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O CLIMA NA PAUTA LEGISLATIVA</a:t>
            </a:r>
            <a:endParaRPr sz="2400" b="1" dirty="0">
              <a:solidFill>
                <a:srgbClr val="000000"/>
              </a:solidFill>
              <a:latin typeface="Candara" panose="020E0502030303020204" pitchFamily="34" charset="0"/>
              <a:ea typeface="Times New Roman"/>
              <a:cs typeface="Times New Roman"/>
              <a:sym typeface="Times New Roman"/>
            </a:endParaRPr>
          </a:p>
          <a:p>
            <a:pPr algn="ctr">
              <a:buClr>
                <a:srgbClr val="000000"/>
              </a:buClr>
              <a:buSzPts val="1400"/>
            </a:pPr>
            <a:r>
              <a:rPr lang="en-US" sz="2400" b="1" dirty="0" err="1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Construção</a:t>
            </a:r>
            <a:r>
              <a:rPr lang="en-US" sz="2400" b="1" dirty="0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de </a:t>
            </a:r>
            <a:r>
              <a:rPr lang="en-US" sz="2400" b="1" dirty="0" err="1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políticas</a:t>
            </a:r>
            <a:r>
              <a:rPr lang="en-US" sz="2400" b="1" dirty="0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Públicas</a:t>
            </a:r>
            <a:r>
              <a:rPr lang="en-US" sz="2400" b="1" dirty="0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com </a:t>
            </a:r>
            <a:r>
              <a:rPr lang="en-US" sz="2400" b="1" dirty="0" err="1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participação</a:t>
            </a:r>
            <a:r>
              <a:rPr lang="en-US" sz="2400" b="1" dirty="0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Social - </a:t>
            </a:r>
            <a:r>
              <a:rPr lang="en-US" sz="2400" b="1" dirty="0" err="1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Assembléia</a:t>
            </a:r>
            <a:r>
              <a:rPr lang="en-US" sz="2400" b="1" dirty="0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Cidadã</a:t>
            </a:r>
            <a:endParaRPr sz="2400" b="1" dirty="0">
              <a:solidFill>
                <a:srgbClr val="000000"/>
              </a:solidFill>
              <a:latin typeface="Candara" panose="020E0502030303020204" pitchFamily="34" charset="0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Google Shape;412;g1e0e694ea76_0_663">
            <a:extLst>
              <a:ext uri="{FF2B5EF4-FFF2-40B4-BE49-F238E27FC236}">
                <a16:creationId xmlns="" xmlns:a16="http://schemas.microsoft.com/office/drawing/2014/main" id="{46088D3E-7FAC-1FFE-2694-5377DCB1EA2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045" y="3825623"/>
            <a:ext cx="3427304" cy="2399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413;g1e0e694ea76_0_663">
            <a:extLst>
              <a:ext uri="{FF2B5EF4-FFF2-40B4-BE49-F238E27FC236}">
                <a16:creationId xmlns="" xmlns:a16="http://schemas.microsoft.com/office/drawing/2014/main" id="{19A115BF-FCD1-1AEC-20E5-5136F7F6540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67057" y="2893955"/>
            <a:ext cx="2942758" cy="3814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414;g1e0e694ea76_0_663">
            <a:extLst>
              <a:ext uri="{FF2B5EF4-FFF2-40B4-BE49-F238E27FC236}">
                <a16:creationId xmlns="" xmlns:a16="http://schemas.microsoft.com/office/drawing/2014/main" id="{341CF357-9964-9D60-9714-BE6A92ECB51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23811" y="1371134"/>
            <a:ext cx="3427307" cy="2399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415;g1e0e694ea76_0_663">
            <a:extLst>
              <a:ext uri="{FF2B5EF4-FFF2-40B4-BE49-F238E27FC236}">
                <a16:creationId xmlns="" xmlns:a16="http://schemas.microsoft.com/office/drawing/2014/main" id="{368F26F0-A675-D6EE-6D4C-6C37BED8913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00040" y="1371134"/>
            <a:ext cx="2644278" cy="2644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416;g1e0e694ea76_0_663">
            <a:extLst>
              <a:ext uri="{FF2B5EF4-FFF2-40B4-BE49-F238E27FC236}">
                <a16:creationId xmlns="" xmlns:a16="http://schemas.microsoft.com/office/drawing/2014/main" id="{12D0F600-F11F-85B2-F759-13E2722CCD6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65384" y="4548836"/>
            <a:ext cx="1491686" cy="1265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417;g1e0e694ea76_0_663">
            <a:extLst>
              <a:ext uri="{FF2B5EF4-FFF2-40B4-BE49-F238E27FC236}">
                <a16:creationId xmlns="" xmlns:a16="http://schemas.microsoft.com/office/drawing/2014/main" id="{B023FD0A-0703-5FA7-8C6C-DE6002A15D32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503915" y="5688568"/>
            <a:ext cx="1491682" cy="1035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418;g1e0e694ea76_0_663">
            <a:extLst>
              <a:ext uri="{FF2B5EF4-FFF2-40B4-BE49-F238E27FC236}">
                <a16:creationId xmlns="" xmlns:a16="http://schemas.microsoft.com/office/drawing/2014/main" id="{479D6020-C383-2512-205C-8F5BF0EBE368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744990" y="3825625"/>
            <a:ext cx="3427278" cy="23995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7729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5;p2">
            <a:extLst>
              <a:ext uri="{FF2B5EF4-FFF2-40B4-BE49-F238E27FC236}">
                <a16:creationId xmlns="" xmlns:a16="http://schemas.microsoft.com/office/drawing/2014/main" id="{96B75501-DFD5-C559-EEF8-8DE3C3000D53}"/>
              </a:ext>
            </a:extLst>
          </p:cNvPr>
          <p:cNvSpPr/>
          <p:nvPr/>
        </p:nvSpPr>
        <p:spPr>
          <a:xfrm>
            <a:off x="336885" y="1124302"/>
            <a:ext cx="10780294" cy="542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0570" tIns="55270" rIns="110570" bIns="55270" anchor="t" anchorCtr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PLANO DE ADAPTAÇÃO E RESILIÊNCIA À MUDANÇA DO CLIMA - 2022</a:t>
            </a:r>
            <a:endParaRPr sz="2800" dirty="0">
              <a:solidFill>
                <a:schemeClr val="accent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3" name="Google Shape;106;p2">
            <a:extLst>
              <a:ext uri="{FF2B5EF4-FFF2-40B4-BE49-F238E27FC236}">
                <a16:creationId xmlns="" xmlns:a16="http://schemas.microsoft.com/office/drawing/2014/main" id="{78DDA075-BE49-2DD6-B1FA-744E76AFE629}"/>
              </a:ext>
            </a:extLst>
          </p:cNvPr>
          <p:cNvSpPr/>
          <p:nvPr/>
        </p:nvSpPr>
        <p:spPr>
          <a:xfrm>
            <a:off x="269403" y="317103"/>
            <a:ext cx="9532324" cy="604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0570" tIns="55270" rIns="110570" bIns="55270" anchor="t" anchorCtr="0">
            <a:spAutoFit/>
          </a:bodyPr>
          <a:lstStyle/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Programa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“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Construindo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Cidades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Resilientes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” da ONU </a:t>
            </a:r>
            <a:endParaRPr sz="3200" b="1" dirty="0">
              <a:solidFill>
                <a:schemeClr val="accent1">
                  <a:lumMod val="50000"/>
                </a:schemeClr>
              </a:solidFill>
              <a:latin typeface="Candara" panose="020E0502030303020204" pitchFamily="34" charset="0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Google Shape;107;p2">
            <a:extLst>
              <a:ext uri="{FF2B5EF4-FFF2-40B4-BE49-F238E27FC236}">
                <a16:creationId xmlns="" xmlns:a16="http://schemas.microsoft.com/office/drawing/2014/main" id="{FC759792-24A6-1C38-6B0E-90855198629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21641" y="2165684"/>
            <a:ext cx="4941271" cy="353529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9;p2">
            <a:extLst>
              <a:ext uri="{FF2B5EF4-FFF2-40B4-BE49-F238E27FC236}">
                <a16:creationId xmlns="" xmlns:a16="http://schemas.microsoft.com/office/drawing/2014/main" id="{3F7999BA-A018-4E3B-4BDC-4572D7344681}"/>
              </a:ext>
            </a:extLst>
          </p:cNvPr>
          <p:cNvSpPr/>
          <p:nvPr/>
        </p:nvSpPr>
        <p:spPr>
          <a:xfrm>
            <a:off x="844383" y="1906673"/>
            <a:ext cx="5597981" cy="3804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0570" tIns="55270" rIns="110570" bIns="55270" anchor="t" anchorCtr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Programa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 do Governo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Estadual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 para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capacitar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tecnicamente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municípios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: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aumentar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 a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resiliência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climática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;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reduzir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os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impactos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 dos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desastres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ambientais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  <a:ea typeface="Arial"/>
                <a:cs typeface="Arial"/>
                <a:sym typeface="Arial"/>
              </a:rPr>
              <a:t>. </a:t>
            </a:r>
            <a:endParaRPr sz="2400" dirty="0">
              <a:solidFill>
                <a:schemeClr val="accent1">
                  <a:lumMod val="50000"/>
                </a:schemeClr>
              </a:solidFill>
              <a:latin typeface="Candara" panose="020E0502030303020204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3578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8;p5">
            <a:extLst>
              <a:ext uri="{FF2B5EF4-FFF2-40B4-BE49-F238E27FC236}">
                <a16:creationId xmlns="" xmlns:a16="http://schemas.microsoft.com/office/drawing/2014/main" id="{34C0DA54-E8C7-F405-D672-300BF94E9B35}"/>
              </a:ext>
            </a:extLst>
          </p:cNvPr>
          <p:cNvSpPr txBox="1"/>
          <p:nvPr/>
        </p:nvSpPr>
        <p:spPr>
          <a:xfrm>
            <a:off x="803564" y="985636"/>
            <a:ext cx="3962400" cy="649200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0" marR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dk1"/>
              </a:buClr>
              <a:buSzPts val="4400"/>
            </a:pPr>
            <a:r>
              <a:rPr lang="en-US" sz="3200" b="1" dirty="0" err="1">
                <a:latin typeface="+mj-lt"/>
                <a:ea typeface="+mj-ea"/>
                <a:cs typeface="+mj-cs"/>
                <a:sym typeface="Calibri"/>
              </a:rPr>
              <a:t>Prioridades</a:t>
            </a:r>
            <a:r>
              <a:rPr lang="en-US" sz="3200" b="1" dirty="0">
                <a:latin typeface="+mj-lt"/>
                <a:ea typeface="+mj-ea"/>
                <a:cs typeface="+mj-cs"/>
                <a:sym typeface="Calibri"/>
              </a:rPr>
              <a:t> do </a:t>
            </a:r>
            <a:r>
              <a:rPr lang="en-US" sz="3200" b="1" dirty="0" err="1">
                <a:latin typeface="+mj-lt"/>
                <a:ea typeface="+mj-ea"/>
                <a:cs typeface="+mj-cs"/>
                <a:sym typeface="Calibri"/>
              </a:rPr>
              <a:t>plano</a:t>
            </a:r>
            <a:endParaRPr lang="en-US" sz="3200" b="1" dirty="0">
              <a:latin typeface="+mj-lt"/>
              <a:ea typeface="+mj-ea"/>
              <a:cs typeface="+mj-cs"/>
              <a:sym typeface="Calibri"/>
            </a:endParaRPr>
          </a:p>
        </p:txBody>
      </p:sp>
      <p:cxnSp>
        <p:nvCxnSpPr>
          <p:cNvPr id="30" name="Straight Connector 25">
            <a:extLst>
              <a:ext uri="{FF2B5EF4-FFF2-40B4-BE49-F238E27FC236}">
                <a16:creationId xmlns="" xmlns:a16="http://schemas.microsoft.com/office/drawing/2014/main" id="{1503BFE4-729B-D9D0-C17B-501E6AF112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Google Shape;118;p3">
            <a:extLst>
              <a:ext uri="{FF2B5EF4-FFF2-40B4-BE49-F238E27FC236}">
                <a16:creationId xmlns="" xmlns:a16="http://schemas.microsoft.com/office/drawing/2014/main" id="{A6BCEDF7-955E-F3D5-758E-2FD96E326F0A}"/>
              </a:ext>
            </a:extLst>
          </p:cNvPr>
          <p:cNvSpPr/>
          <p:nvPr/>
        </p:nvSpPr>
        <p:spPr>
          <a:xfrm>
            <a:off x="706582" y="1415104"/>
            <a:ext cx="4502727" cy="3960460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Autofit/>
          </a:bodyPr>
          <a:lstStyle/>
          <a:p>
            <a:pPr marL="342900" indent="-22860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latin typeface="Candara" panose="020E0502030303020204" pitchFamily="34" charset="0"/>
                <a:sym typeface="Arial"/>
              </a:rPr>
              <a:t>Desenvolvimento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 </a:t>
            </a:r>
            <a:r>
              <a:rPr lang="en-US" sz="2400" dirty="0" err="1">
                <a:latin typeface="Candara" panose="020E0502030303020204" pitchFamily="34" charset="0"/>
                <a:sym typeface="Arial"/>
              </a:rPr>
              <a:t>urbano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 </a:t>
            </a:r>
            <a:r>
              <a:rPr lang="en-US" sz="2400" dirty="0" err="1">
                <a:latin typeface="Candara" panose="020E0502030303020204" pitchFamily="34" charset="0"/>
                <a:sym typeface="Arial"/>
              </a:rPr>
              <a:t>sustentável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;</a:t>
            </a:r>
          </a:p>
          <a:p>
            <a:pPr marL="342900" indent="-22860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latin typeface="Candara" panose="020E0502030303020204" pitchFamily="34" charset="0"/>
                <a:sym typeface="Arial"/>
              </a:rPr>
              <a:t>Moradia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 </a:t>
            </a:r>
            <a:r>
              <a:rPr lang="en-US" sz="2400" dirty="0" err="1">
                <a:latin typeface="Candara" panose="020E0502030303020204" pitchFamily="34" charset="0"/>
                <a:sym typeface="Arial"/>
              </a:rPr>
              <a:t>digna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 e </a:t>
            </a:r>
            <a:r>
              <a:rPr lang="en-US" sz="2400" dirty="0" err="1">
                <a:latin typeface="Candara" panose="020E0502030303020204" pitchFamily="34" charset="0"/>
                <a:sym typeface="Arial"/>
              </a:rPr>
              <a:t>segura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;</a:t>
            </a:r>
          </a:p>
          <a:p>
            <a:pPr marL="342900" indent="-22860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latin typeface="Candara" panose="020E0502030303020204" pitchFamily="34" charset="0"/>
                <a:sym typeface="Arial"/>
              </a:rPr>
              <a:t>Acesso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 </a:t>
            </a:r>
            <a:r>
              <a:rPr lang="en-US" sz="2400" dirty="0" err="1">
                <a:latin typeface="Candara" panose="020E0502030303020204" pitchFamily="34" charset="0"/>
                <a:sym typeface="Arial"/>
              </a:rPr>
              <a:t>espaços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 </a:t>
            </a:r>
            <a:r>
              <a:rPr lang="en-US" sz="2400" dirty="0" err="1">
                <a:latin typeface="Candara" panose="020E0502030303020204" pitchFamily="34" charset="0"/>
                <a:sym typeface="Arial"/>
              </a:rPr>
              <a:t>públicos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 </a:t>
            </a:r>
            <a:r>
              <a:rPr lang="en-US" sz="2400" dirty="0" err="1">
                <a:latin typeface="Candara" panose="020E0502030303020204" pitchFamily="34" charset="0"/>
                <a:sym typeface="Arial"/>
              </a:rPr>
              <a:t>seguros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, </a:t>
            </a:r>
            <a:r>
              <a:rPr lang="en-US" sz="2400" dirty="0" err="1">
                <a:latin typeface="Candara" panose="020E0502030303020204" pitchFamily="34" charset="0"/>
                <a:sym typeface="Arial"/>
              </a:rPr>
              <a:t>inclusivos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 e </a:t>
            </a:r>
            <a:r>
              <a:rPr lang="en-US" sz="2400" dirty="0" err="1">
                <a:latin typeface="Candara" panose="020E0502030303020204" pitchFamily="34" charset="0"/>
                <a:sym typeface="Arial"/>
              </a:rPr>
              <a:t>verdes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.</a:t>
            </a:r>
          </a:p>
        </p:txBody>
      </p:sp>
      <p:sp>
        <p:nvSpPr>
          <p:cNvPr id="31" name="Rectangle 27">
            <a:extLst>
              <a:ext uri="{FF2B5EF4-FFF2-40B4-BE49-F238E27FC236}">
                <a16:creationId xmlns="" xmlns:a16="http://schemas.microsoft.com/office/drawing/2014/main" id="{2AB11B05-5E59-5B88-D8DB-0E975DEAE4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264727" y="0"/>
            <a:ext cx="6927273" cy="6876532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oogle Shape;228;g1e101e132ce_1_29">
            <a:extLst>
              <a:ext uri="{FF2B5EF4-FFF2-40B4-BE49-F238E27FC236}">
                <a16:creationId xmlns="" xmlns:a16="http://schemas.microsoft.com/office/drawing/2014/main" id="{B6FDB278-2C9E-494D-A256-3896CA939512}"/>
              </a:ext>
            </a:extLst>
          </p:cNvPr>
          <p:cNvPicPr preferRelativeResize="0"/>
          <p:nvPr/>
        </p:nvPicPr>
        <p:blipFill rotWithShape="1">
          <a:blip r:embed="rId2"/>
          <a:stretch/>
        </p:blipFill>
        <p:spPr>
          <a:xfrm>
            <a:off x="5593080" y="929640"/>
            <a:ext cx="3276600" cy="4892040"/>
          </a:xfrm>
          <a:prstGeom prst="rect">
            <a:avLst/>
          </a:prstGeom>
          <a:noFill/>
        </p:spPr>
      </p:pic>
      <p:pic>
        <p:nvPicPr>
          <p:cNvPr id="4" name="Google Shape;243;p2" descr="objetivos de desarrollo sostenible">
            <a:extLst>
              <a:ext uri="{FF2B5EF4-FFF2-40B4-BE49-F238E27FC236}">
                <a16:creationId xmlns="" xmlns:a16="http://schemas.microsoft.com/office/drawing/2014/main" id="{2AE8DE29-0F43-614A-C665-95EF36EC9900}"/>
              </a:ext>
            </a:extLst>
          </p:cNvPr>
          <p:cNvPicPr preferRelativeResize="0"/>
          <p:nvPr/>
        </p:nvPicPr>
        <p:blipFill rotWithShape="1">
          <a:blip r:embed="rId3"/>
          <a:stretch/>
        </p:blipFill>
        <p:spPr>
          <a:xfrm>
            <a:off x="9573490" y="2299854"/>
            <a:ext cx="1089163" cy="1025235"/>
          </a:xfrm>
          <a:prstGeom prst="rect">
            <a:avLst/>
          </a:prstGeom>
          <a:noFill/>
        </p:spPr>
      </p:pic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DBE766D8-FA53-1F99-6E3B-7131F27421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8936" y="3657599"/>
            <a:ext cx="1669119" cy="167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6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8;p5">
            <a:extLst>
              <a:ext uri="{FF2B5EF4-FFF2-40B4-BE49-F238E27FC236}">
                <a16:creationId xmlns="" xmlns:a16="http://schemas.microsoft.com/office/drawing/2014/main" id="{E172A4D5-F456-202B-15B4-632EBDE00E3F}"/>
              </a:ext>
            </a:extLst>
          </p:cNvPr>
          <p:cNvSpPr txBox="1"/>
          <p:nvPr/>
        </p:nvSpPr>
        <p:spPr>
          <a:xfrm>
            <a:off x="568862" y="430238"/>
            <a:ext cx="3781465" cy="55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000" b="1" dirty="0">
                <a:solidFill>
                  <a:srgbClr val="002060"/>
                </a:solidFill>
                <a:latin typeface="Candara" panose="020E0502030303020204" pitchFamily="34" charset="0"/>
                <a:ea typeface="Calibri"/>
                <a:cs typeface="Calibri"/>
                <a:sym typeface="Calibri"/>
              </a:rPr>
              <a:t>Metodologia: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5D8D5390-A7EE-7D02-CDA6-28F779264D9D}"/>
              </a:ext>
            </a:extLst>
          </p:cNvPr>
          <p:cNvSpPr txBox="1"/>
          <p:nvPr/>
        </p:nvSpPr>
        <p:spPr>
          <a:xfrm>
            <a:off x="5403274" y="1554080"/>
            <a:ext cx="46551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2000" dirty="0">
                <a:latin typeface="Candara" panose="020E0502030303020204" pitchFamily="34" charset="0"/>
              </a:rPr>
              <a:t>14 semanas (112 horas) - preparação método construção plano.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="" xmlns:a16="http://schemas.microsoft.com/office/drawing/2014/main" id="{23BA6D37-6CB6-94C2-1B60-C85BA3FC4099}"/>
              </a:ext>
            </a:extLst>
          </p:cNvPr>
          <p:cNvSpPr txBox="1"/>
          <p:nvPr/>
        </p:nvSpPr>
        <p:spPr>
          <a:xfrm>
            <a:off x="5389421" y="2357687"/>
            <a:ext cx="54586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2000" dirty="0">
                <a:latin typeface="Candara" panose="020E0502030303020204" pitchFamily="34" charset="0"/>
              </a:rPr>
              <a:t>Criação grupo intersetorial (meio ambiente, defesa civil e gabinete).</a:t>
            </a:r>
          </a:p>
          <a:p>
            <a:pPr lvl="0"/>
            <a:r>
              <a:rPr lang="pt-BR" sz="2000" dirty="0">
                <a:latin typeface="Candara" panose="020E0502030303020204" pitchFamily="34" charset="0"/>
              </a:rPr>
              <a:t>Audiência pública maio/2022.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="" xmlns:a16="http://schemas.microsoft.com/office/drawing/2014/main" id="{E8C6FC7F-1865-1388-7332-EB805135780E}"/>
              </a:ext>
            </a:extLst>
          </p:cNvPr>
          <p:cNvSpPr txBox="1"/>
          <p:nvPr/>
        </p:nvSpPr>
        <p:spPr>
          <a:xfrm>
            <a:off x="5375578" y="3618498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pt-BR" sz="2000" dirty="0">
                <a:latin typeface="Candara" panose="020E0502030303020204" pitchFamily="34" charset="0"/>
              </a:rPr>
              <a:t>Diagnóstico, atores envolvidos, parcerias, convergência políticas e planos, análise climática, medidas prioritárias, metas e indicadores, avaliação e monitoramento. 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="" xmlns:a16="http://schemas.microsoft.com/office/drawing/2014/main" id="{E8514224-59D6-B822-EB60-341294D883A1}"/>
              </a:ext>
            </a:extLst>
          </p:cNvPr>
          <p:cNvSpPr txBox="1"/>
          <p:nvPr/>
        </p:nvSpPr>
        <p:spPr>
          <a:xfrm>
            <a:off x="5403273" y="5142408"/>
            <a:ext cx="47798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2000" dirty="0">
                <a:latin typeface="Candara" panose="020E0502030303020204" pitchFamily="34" charset="0"/>
              </a:rPr>
              <a:t>Em processo de execução das medidas.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="" xmlns:a16="http://schemas.microsoft.com/office/drawing/2014/main" id="{54852B74-9B4B-5928-B90D-CDA18C067CF2}"/>
              </a:ext>
            </a:extLst>
          </p:cNvPr>
          <p:cNvSpPr txBox="1"/>
          <p:nvPr/>
        </p:nvSpPr>
        <p:spPr>
          <a:xfrm>
            <a:off x="1482437" y="1609493"/>
            <a:ext cx="2535382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2800" b="1" i="1" kern="1200" dirty="0">
                <a:latin typeface="Candara" panose="020E0502030303020204" pitchFamily="34" charset="0"/>
              </a:rPr>
              <a:t>Capacitação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="" xmlns:a16="http://schemas.microsoft.com/office/drawing/2014/main" id="{31DFF134-43D4-DEED-3778-306E4AFD1D9B}"/>
              </a:ext>
            </a:extLst>
          </p:cNvPr>
          <p:cNvSpPr txBox="1"/>
          <p:nvPr/>
        </p:nvSpPr>
        <p:spPr>
          <a:xfrm>
            <a:off x="665017" y="2454620"/>
            <a:ext cx="3297382" cy="86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2800" b="1" i="1" kern="1200" dirty="0">
                <a:latin typeface="Candara" panose="020E0502030303020204" pitchFamily="34" charset="0"/>
              </a:rPr>
              <a:t>Formação do Grupo de trabalho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="" xmlns:a16="http://schemas.microsoft.com/office/drawing/2014/main" id="{81AD7084-957B-1125-6D04-DC2A3253C8F4}"/>
              </a:ext>
            </a:extLst>
          </p:cNvPr>
          <p:cNvSpPr txBox="1"/>
          <p:nvPr/>
        </p:nvSpPr>
        <p:spPr>
          <a:xfrm>
            <a:off x="1108364" y="3881638"/>
            <a:ext cx="2881745" cy="86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2800" b="1" i="1" kern="1200" dirty="0">
                <a:latin typeface="Candara" panose="020E0502030303020204" pitchFamily="34" charset="0"/>
              </a:rPr>
              <a:t>Elaboração do plano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="" xmlns:a16="http://schemas.microsoft.com/office/drawing/2014/main" id="{1BA42590-43EB-2617-DD91-577B6378F3C9}"/>
              </a:ext>
            </a:extLst>
          </p:cNvPr>
          <p:cNvSpPr txBox="1"/>
          <p:nvPr/>
        </p:nvSpPr>
        <p:spPr>
          <a:xfrm>
            <a:off x="845127" y="5017711"/>
            <a:ext cx="3228109" cy="86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2800" b="1" i="1" kern="1200" dirty="0">
                <a:latin typeface="Candara" panose="020E0502030303020204" pitchFamily="34" charset="0"/>
              </a:rPr>
              <a:t>Implementação do Plano</a:t>
            </a:r>
          </a:p>
        </p:txBody>
      </p:sp>
      <p:sp>
        <p:nvSpPr>
          <p:cNvPr id="32" name="Seta: para a Direita 31">
            <a:extLst>
              <a:ext uri="{FF2B5EF4-FFF2-40B4-BE49-F238E27FC236}">
                <a16:creationId xmlns="" xmlns:a16="http://schemas.microsoft.com/office/drawing/2014/main" id="{14D8F53C-8C3C-B8F0-EB94-321ACE5246A5}"/>
              </a:ext>
            </a:extLst>
          </p:cNvPr>
          <p:cNvSpPr/>
          <p:nvPr/>
        </p:nvSpPr>
        <p:spPr>
          <a:xfrm>
            <a:off x="4294909" y="1787237"/>
            <a:ext cx="443346" cy="193963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800">
              <a:latin typeface="Candara" panose="020E0502030303020204" pitchFamily="34" charset="0"/>
            </a:endParaRPr>
          </a:p>
        </p:txBody>
      </p:sp>
      <p:sp>
        <p:nvSpPr>
          <p:cNvPr id="33" name="Seta: para a Direita 32">
            <a:extLst>
              <a:ext uri="{FF2B5EF4-FFF2-40B4-BE49-F238E27FC236}">
                <a16:creationId xmlns="" xmlns:a16="http://schemas.microsoft.com/office/drawing/2014/main" id="{50F40DEF-ACBD-CF87-C6E0-FC3DF87262BE}"/>
              </a:ext>
            </a:extLst>
          </p:cNvPr>
          <p:cNvSpPr/>
          <p:nvPr/>
        </p:nvSpPr>
        <p:spPr>
          <a:xfrm>
            <a:off x="4294910" y="2812479"/>
            <a:ext cx="443346" cy="193963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000">
              <a:latin typeface="Candara" panose="020E0502030303020204" pitchFamily="34" charset="0"/>
            </a:endParaRPr>
          </a:p>
        </p:txBody>
      </p:sp>
      <p:sp>
        <p:nvSpPr>
          <p:cNvPr id="34" name="Seta: para a Direita 33">
            <a:extLst>
              <a:ext uri="{FF2B5EF4-FFF2-40B4-BE49-F238E27FC236}">
                <a16:creationId xmlns="" xmlns:a16="http://schemas.microsoft.com/office/drawing/2014/main" id="{4BEBEA9D-000A-BA93-2375-67148C959F08}"/>
              </a:ext>
            </a:extLst>
          </p:cNvPr>
          <p:cNvSpPr/>
          <p:nvPr/>
        </p:nvSpPr>
        <p:spPr>
          <a:xfrm>
            <a:off x="4294907" y="4073236"/>
            <a:ext cx="443346" cy="193963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800">
              <a:latin typeface="Candara" panose="020E0502030303020204" pitchFamily="34" charset="0"/>
            </a:endParaRPr>
          </a:p>
        </p:txBody>
      </p:sp>
      <p:sp>
        <p:nvSpPr>
          <p:cNvPr id="35" name="Seta: para a Direita 34">
            <a:extLst>
              <a:ext uri="{FF2B5EF4-FFF2-40B4-BE49-F238E27FC236}">
                <a16:creationId xmlns="" xmlns:a16="http://schemas.microsoft.com/office/drawing/2014/main" id="{4012AB2C-1643-B8EB-3642-D6D7215048D9}"/>
              </a:ext>
            </a:extLst>
          </p:cNvPr>
          <p:cNvSpPr/>
          <p:nvPr/>
        </p:nvSpPr>
        <p:spPr>
          <a:xfrm>
            <a:off x="4294908" y="5250872"/>
            <a:ext cx="443346" cy="193963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80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880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15;p3">
            <a:extLst>
              <a:ext uri="{FF2B5EF4-FFF2-40B4-BE49-F238E27FC236}">
                <a16:creationId xmlns="" xmlns:a16="http://schemas.microsoft.com/office/drawing/2014/main" id="{396C1ACB-6307-658B-8467-76D8337BB10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41533" y="1984847"/>
            <a:ext cx="4555958" cy="346901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Diagrama 2">
            <a:extLst>
              <a:ext uri="{FF2B5EF4-FFF2-40B4-BE49-F238E27FC236}">
                <a16:creationId xmlns="" xmlns:a16="http://schemas.microsoft.com/office/drawing/2014/main" id="{0D69E7B3-D3C6-F11C-47F0-28F5B630EB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3060794"/>
              </p:ext>
            </p:extLst>
          </p:nvPr>
        </p:nvGraphicFramePr>
        <p:xfrm>
          <a:off x="544947" y="1717963"/>
          <a:ext cx="5911272" cy="4558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Google Shape;58;p5">
            <a:extLst>
              <a:ext uri="{FF2B5EF4-FFF2-40B4-BE49-F238E27FC236}">
                <a16:creationId xmlns="" xmlns:a16="http://schemas.microsoft.com/office/drawing/2014/main" id="{35AB4D08-1259-534C-0B02-236326C27443}"/>
              </a:ext>
            </a:extLst>
          </p:cNvPr>
          <p:cNvSpPr txBox="1"/>
          <p:nvPr/>
        </p:nvSpPr>
        <p:spPr>
          <a:xfrm>
            <a:off x="568862" y="430238"/>
            <a:ext cx="9226302" cy="55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000" b="1" dirty="0">
                <a:solidFill>
                  <a:srgbClr val="002060"/>
                </a:solidFill>
                <a:latin typeface="Candara" panose="020E0502030303020204" pitchFamily="34" charset="0"/>
                <a:ea typeface="Calibri"/>
                <a:cs typeface="Calibri"/>
                <a:sym typeface="Calibri"/>
              </a:rPr>
              <a:t>Equipe envolvida na elaboração do Plano</a:t>
            </a:r>
          </a:p>
        </p:txBody>
      </p:sp>
    </p:spTree>
    <p:extLst>
      <p:ext uri="{BB962C8B-B14F-4D97-AF65-F5344CB8AC3E}">
        <p14:creationId xmlns:p14="http://schemas.microsoft.com/office/powerpoint/2010/main" val="1760194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733;p29" descr="Nasa lança plano de ação contra as mudanças climáticas - Olhar Digital">
            <a:extLst>
              <a:ext uri="{FF2B5EF4-FFF2-40B4-BE49-F238E27FC236}">
                <a16:creationId xmlns="" xmlns:a16="http://schemas.microsoft.com/office/drawing/2014/main" id="{A120F2FD-8EC7-626E-ECFF-FEB10367832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764" y="1627560"/>
            <a:ext cx="5271505" cy="30691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735;p29">
            <a:extLst>
              <a:ext uri="{FF2B5EF4-FFF2-40B4-BE49-F238E27FC236}">
                <a16:creationId xmlns="" xmlns:a16="http://schemas.microsoft.com/office/drawing/2014/main" id="{6214E486-92D5-67CE-6F1A-D1369FC60FA8}"/>
              </a:ext>
            </a:extLst>
          </p:cNvPr>
          <p:cNvSpPr/>
          <p:nvPr/>
        </p:nvSpPr>
        <p:spPr>
          <a:xfrm>
            <a:off x="5760902" y="2301266"/>
            <a:ext cx="6154006" cy="301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00" tIns="60000" rIns="120000" bIns="60000" anchor="t" anchorCtr="0">
            <a:noAutofit/>
          </a:bodyPr>
          <a:lstStyle/>
          <a:p>
            <a:pPr algn="ctr">
              <a:lnSpc>
                <a:spcPct val="150000"/>
              </a:lnSpc>
              <a:buClr>
                <a:schemeClr val="lt1"/>
              </a:buClr>
              <a:buSzPts val="1500"/>
            </a:pPr>
            <a:r>
              <a:rPr lang="pt-BR" b="1" dirty="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O planejamento estratégias adaptação: chave para lidar com mudanças do clima, pois parte de análise sistêmica da problemática, considerando cenários alterações climáticas, vulnerabilidades e capacidades  adaptativas, fortalecendo ações Gestão de risco de desastres, tornando a nossa cidade e comunidade mais resilientes .</a:t>
            </a:r>
            <a:endParaRPr dirty="0"/>
          </a:p>
        </p:txBody>
      </p:sp>
      <p:sp>
        <p:nvSpPr>
          <p:cNvPr id="7" name="Google Shape;734;p29">
            <a:extLst>
              <a:ext uri="{FF2B5EF4-FFF2-40B4-BE49-F238E27FC236}">
                <a16:creationId xmlns="" xmlns:a16="http://schemas.microsoft.com/office/drawing/2014/main" id="{F9F45DCF-55CA-87CC-1973-1F1836BA4ECE}"/>
              </a:ext>
            </a:extLst>
          </p:cNvPr>
          <p:cNvSpPr/>
          <p:nvPr/>
        </p:nvSpPr>
        <p:spPr>
          <a:xfrm>
            <a:off x="5788613" y="2299855"/>
            <a:ext cx="6154005" cy="3048000"/>
          </a:xfrm>
          <a:prstGeom prst="rect">
            <a:avLst/>
          </a:prstGeom>
          <a:solidFill>
            <a:srgbClr val="366092"/>
          </a:solidFill>
          <a:ln w="25400" cap="flat" cmpd="sng">
            <a:solidFill>
              <a:srgbClr val="B7CCE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735;p29">
            <a:extLst>
              <a:ext uri="{FF2B5EF4-FFF2-40B4-BE49-F238E27FC236}">
                <a16:creationId xmlns="" xmlns:a16="http://schemas.microsoft.com/office/drawing/2014/main" id="{18C0A934-3598-85A9-AFFC-1463596CA7AD}"/>
              </a:ext>
            </a:extLst>
          </p:cNvPr>
          <p:cNvSpPr/>
          <p:nvPr/>
        </p:nvSpPr>
        <p:spPr>
          <a:xfrm>
            <a:off x="5760902" y="2315120"/>
            <a:ext cx="6154006" cy="301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00" tIns="60000" rIns="120000" bIns="60000" anchor="t" anchorCtr="0">
            <a:noAutofit/>
          </a:bodyPr>
          <a:lstStyle/>
          <a:p>
            <a:pPr algn="ctr">
              <a:lnSpc>
                <a:spcPct val="150000"/>
              </a:lnSpc>
              <a:buClr>
                <a:schemeClr val="lt1"/>
              </a:buClr>
              <a:buSzPts val="1500"/>
            </a:pPr>
            <a:r>
              <a:rPr lang="pt-BR" b="1" dirty="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Planejamento estratégias adaptação: chave para lidar com mudanças do clima.</a:t>
            </a:r>
          </a:p>
          <a:p>
            <a:pPr algn="ctr">
              <a:lnSpc>
                <a:spcPct val="150000"/>
              </a:lnSpc>
              <a:buClr>
                <a:schemeClr val="lt1"/>
              </a:buClr>
              <a:buSzPts val="1500"/>
            </a:pPr>
            <a:r>
              <a:rPr lang="pt-BR" b="1" dirty="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Análise sistêmica da problemática, considerando cenários alterações climáticas, vulnerabilidades e capacidades  adaptativas, fortalecendo ações Gestão de risco de desastres, tornando nossa cidade e comunidade mais resilientes .</a:t>
            </a:r>
            <a:endParaRPr dirty="0"/>
          </a:p>
        </p:txBody>
      </p:sp>
      <p:sp>
        <p:nvSpPr>
          <p:cNvPr id="6" name="Google Shape;58;p5">
            <a:extLst>
              <a:ext uri="{FF2B5EF4-FFF2-40B4-BE49-F238E27FC236}">
                <a16:creationId xmlns="" xmlns:a16="http://schemas.microsoft.com/office/drawing/2014/main" id="{82D4DDF4-C725-877B-C5B6-6997C38ADFD3}"/>
              </a:ext>
            </a:extLst>
          </p:cNvPr>
          <p:cNvSpPr txBox="1"/>
          <p:nvPr/>
        </p:nvSpPr>
        <p:spPr>
          <a:xfrm>
            <a:off x="568862" y="430238"/>
            <a:ext cx="10667174" cy="55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000" b="1" dirty="0">
                <a:solidFill>
                  <a:srgbClr val="002060"/>
                </a:solidFill>
                <a:latin typeface="Candara" panose="020E0502030303020204" pitchFamily="34" charset="0"/>
                <a:ea typeface="Calibri"/>
                <a:cs typeface="Calibri"/>
                <a:sym typeface="Calibri"/>
              </a:rPr>
              <a:t>Aprendizados, avanços e destaques do processo</a:t>
            </a:r>
          </a:p>
        </p:txBody>
      </p:sp>
    </p:spTree>
    <p:extLst>
      <p:ext uri="{BB962C8B-B14F-4D97-AF65-F5344CB8AC3E}">
        <p14:creationId xmlns:p14="http://schemas.microsoft.com/office/powerpoint/2010/main" val="4267533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93CE0A23-D9F8-EBA6-9136-D082A3822240}"/>
              </a:ext>
            </a:extLst>
          </p:cNvPr>
          <p:cNvSpPr/>
          <p:nvPr/>
        </p:nvSpPr>
        <p:spPr>
          <a:xfrm>
            <a:off x="690911" y="375412"/>
            <a:ext cx="323999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Resultados:</a:t>
            </a:r>
          </a:p>
        </p:txBody>
      </p:sp>
      <p:sp>
        <p:nvSpPr>
          <p:cNvPr id="4" name="Google Shape;58;p5">
            <a:extLst>
              <a:ext uri="{FF2B5EF4-FFF2-40B4-BE49-F238E27FC236}">
                <a16:creationId xmlns="" xmlns:a16="http://schemas.microsoft.com/office/drawing/2014/main" id="{28B38A74-7247-FD14-BFD2-49A2D5C0BC45}"/>
              </a:ext>
            </a:extLst>
          </p:cNvPr>
          <p:cNvSpPr txBox="1"/>
          <p:nvPr/>
        </p:nvSpPr>
        <p:spPr>
          <a:xfrm>
            <a:off x="625009" y="1332971"/>
            <a:ext cx="11246149" cy="1121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3000" b="1" dirty="0">
                <a:solidFill>
                  <a:srgbClr val="002060"/>
                </a:solidFill>
                <a:latin typeface="Candara" panose="020E0502030303020204" pitchFamily="34" charset="0"/>
                <a:ea typeface="Calibri"/>
                <a:cs typeface="Calibri"/>
                <a:sym typeface="Calibri"/>
              </a:rPr>
              <a:t>Documento com diretrizes e ações para política municipal de Adaptação e Resiliência às Mudanças Climáticas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="" xmlns:a16="http://schemas.microsoft.com/office/drawing/2014/main" id="{153B5A75-CBC1-D81D-ACA8-59035D7CB67C}"/>
              </a:ext>
            </a:extLst>
          </p:cNvPr>
          <p:cNvSpPr txBox="1"/>
          <p:nvPr/>
        </p:nvSpPr>
        <p:spPr>
          <a:xfrm>
            <a:off x="623454" y="2814844"/>
            <a:ext cx="35247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2400" b="1" i="1" dirty="0">
                <a:latin typeface="Candara" panose="020E0502030303020204" pitchFamily="34" charset="0"/>
              </a:rPr>
              <a:t>Medidas prioritárias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8FFBF6F9-0209-2AF9-8563-3B3248428DE5}"/>
              </a:ext>
            </a:extLst>
          </p:cNvPr>
          <p:cNvSpPr txBox="1"/>
          <p:nvPr/>
        </p:nvSpPr>
        <p:spPr>
          <a:xfrm>
            <a:off x="706582" y="3410725"/>
            <a:ext cx="3200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2400" dirty="0">
                <a:latin typeface="Candara" panose="020E0502030303020204" pitchFamily="34" charset="0"/>
              </a:rPr>
              <a:t>Objetivos</a:t>
            </a:r>
          </a:p>
          <a:p>
            <a:pPr lvl="0"/>
            <a:r>
              <a:rPr lang="pt-BR" sz="2400" dirty="0">
                <a:latin typeface="Candara" panose="020E0502030303020204" pitchFamily="34" charset="0"/>
              </a:rPr>
              <a:t>Medidas</a:t>
            </a:r>
          </a:p>
          <a:p>
            <a:pPr lvl="0"/>
            <a:r>
              <a:rPr lang="pt-BR" sz="2400" dirty="0">
                <a:latin typeface="Candara" panose="020E0502030303020204" pitchFamily="34" charset="0"/>
              </a:rPr>
              <a:t>Atividades previstas</a:t>
            </a:r>
          </a:p>
          <a:p>
            <a:pPr lvl="0"/>
            <a:r>
              <a:rPr lang="pt-BR" sz="2400" dirty="0">
                <a:latin typeface="Candara" panose="020E0502030303020204" pitchFamily="34" charset="0"/>
              </a:rPr>
              <a:t>Previsão de recurso</a:t>
            </a:r>
          </a:p>
          <a:p>
            <a:pPr lvl="0"/>
            <a:r>
              <a:rPr lang="pt-BR" sz="2400" dirty="0">
                <a:latin typeface="Candara" panose="020E0502030303020204" pitchFamily="34" charset="0"/>
              </a:rPr>
              <a:t>Parcerias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8E420655-726B-B744-0128-9982036B77E5}"/>
              </a:ext>
            </a:extLst>
          </p:cNvPr>
          <p:cNvSpPr txBox="1"/>
          <p:nvPr/>
        </p:nvSpPr>
        <p:spPr>
          <a:xfrm>
            <a:off x="4488878" y="2759425"/>
            <a:ext cx="34497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2400" b="1" i="1" dirty="0">
                <a:latin typeface="Candara" panose="020E0502030303020204" pitchFamily="34" charset="0"/>
              </a:rPr>
              <a:t>Plano de ação e monitoramento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6797651B-3B62-3A2F-1C03-E561F51D512B}"/>
              </a:ext>
            </a:extLst>
          </p:cNvPr>
          <p:cNvSpPr txBox="1"/>
          <p:nvPr/>
        </p:nvSpPr>
        <p:spPr>
          <a:xfrm>
            <a:off x="4530440" y="3493855"/>
            <a:ext cx="243579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2400" dirty="0">
                <a:latin typeface="Candara" panose="020E0502030303020204" pitchFamily="34" charset="0"/>
              </a:rPr>
              <a:t>Metas</a:t>
            </a:r>
          </a:p>
          <a:p>
            <a:pPr lvl="0"/>
            <a:r>
              <a:rPr lang="pt-BR" sz="2400" dirty="0">
                <a:latin typeface="Candara" panose="020E0502030303020204" pitchFamily="34" charset="0"/>
              </a:rPr>
              <a:t>Indicadores</a:t>
            </a:r>
          </a:p>
          <a:p>
            <a:pPr lvl="0"/>
            <a:r>
              <a:rPr lang="pt-BR" sz="2400" dirty="0">
                <a:latin typeface="Candara" panose="020E0502030303020204" pitchFamily="34" charset="0"/>
              </a:rPr>
              <a:t>Documentos</a:t>
            </a:r>
          </a:p>
          <a:p>
            <a:pPr lvl="0"/>
            <a:r>
              <a:rPr lang="pt-BR" sz="2400" dirty="0">
                <a:latin typeface="Candara" panose="020E0502030303020204" pitchFamily="34" charset="0"/>
              </a:rPr>
              <a:t>Responsáveis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AEDF9A12-1C2A-6B3F-CF65-EB7655B6905F}"/>
              </a:ext>
            </a:extLst>
          </p:cNvPr>
          <p:cNvSpPr txBox="1"/>
          <p:nvPr/>
        </p:nvSpPr>
        <p:spPr>
          <a:xfrm>
            <a:off x="8215743" y="2828698"/>
            <a:ext cx="31571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2400" b="1" i="1" dirty="0">
                <a:latin typeface="Candara" panose="020E0502030303020204" pitchFamily="34" charset="0"/>
              </a:rPr>
              <a:t>Plano de avaliação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="" xmlns:a16="http://schemas.microsoft.com/office/drawing/2014/main" id="{90D4ACF6-2B7D-B73F-CBC5-D44A5FAF2AA8}"/>
              </a:ext>
            </a:extLst>
          </p:cNvPr>
          <p:cNvSpPr txBox="1"/>
          <p:nvPr/>
        </p:nvSpPr>
        <p:spPr>
          <a:xfrm>
            <a:off x="8395851" y="3438389"/>
            <a:ext cx="299258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2400" dirty="0">
                <a:latin typeface="Candara" panose="020E0502030303020204" pitchFamily="34" charset="0"/>
              </a:rPr>
              <a:t>Ciclo avaliação</a:t>
            </a:r>
          </a:p>
          <a:p>
            <a:pPr lvl="0"/>
            <a:r>
              <a:rPr lang="pt-BR" sz="2400" dirty="0">
                <a:latin typeface="Candara" panose="020E0502030303020204" pitchFamily="34" charset="0"/>
              </a:rPr>
              <a:t>Responsáveis</a:t>
            </a:r>
          </a:p>
          <a:p>
            <a:pPr lvl="0"/>
            <a:r>
              <a:rPr lang="pt-BR" sz="2400" dirty="0">
                <a:latin typeface="Candara" panose="020E0502030303020204" pitchFamily="34" charset="0"/>
              </a:rPr>
              <a:t>Comunicação dos resultados</a:t>
            </a:r>
          </a:p>
        </p:txBody>
      </p:sp>
    </p:spTree>
    <p:extLst>
      <p:ext uri="{BB962C8B-B14F-4D97-AF65-F5344CB8AC3E}">
        <p14:creationId xmlns:p14="http://schemas.microsoft.com/office/powerpoint/2010/main" val="3715534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8;p5">
            <a:extLst>
              <a:ext uri="{FF2B5EF4-FFF2-40B4-BE49-F238E27FC236}">
                <a16:creationId xmlns="" xmlns:a16="http://schemas.microsoft.com/office/drawing/2014/main" id="{90C641EE-E310-2F99-7A77-619C2737AAD0}"/>
              </a:ext>
            </a:extLst>
          </p:cNvPr>
          <p:cNvSpPr txBox="1"/>
          <p:nvPr/>
        </p:nvSpPr>
        <p:spPr>
          <a:xfrm>
            <a:off x="6985519" y="1007707"/>
            <a:ext cx="4256314" cy="4519094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dk1"/>
              </a:buClr>
              <a:buSzPts val="4400"/>
            </a:pPr>
            <a:r>
              <a:rPr lang="en-US" sz="5400" b="1">
                <a:latin typeface="+mj-lt"/>
                <a:ea typeface="+mj-ea"/>
                <a:cs typeface="+mj-cs"/>
                <a:sym typeface="Calibri"/>
              </a:rPr>
              <a:t>Execução de medidas propostas no Plano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1DB7C82F-AB7E-4F0C-B829-FA1B9C4151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F55FFF17-D3D5-4F58-BA56-54EA901CE0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2899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A9F529C3-C941-49FD-8C67-82F134F64B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="" xmlns:a16="http://schemas.microsoft.com/office/drawing/2014/main" id="{20586029-32A0-47E5-9AEC-AE3ABA6B94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m 11">
            <a:extLst>
              <a:ext uri="{FF2B5EF4-FFF2-40B4-BE49-F238E27FC236}">
                <a16:creationId xmlns="" xmlns:a16="http://schemas.microsoft.com/office/drawing/2014/main" id="{E41B1C28-CED6-4725-4778-D93D8D6C36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47" t="15411" r="30956"/>
          <a:stretch/>
        </p:blipFill>
        <p:spPr>
          <a:xfrm>
            <a:off x="754618" y="643466"/>
            <a:ext cx="5072415" cy="5571066"/>
          </a:xfrm>
          <a:prstGeom prst="rect">
            <a:avLst/>
          </a:prstGeom>
        </p:spPr>
      </p:pic>
      <p:cxnSp>
        <p:nvCxnSpPr>
          <p:cNvPr id="48" name="Straight Connector 47">
            <a:extLst>
              <a:ext uri="{FF2B5EF4-FFF2-40B4-BE49-F238E27FC236}">
                <a16:creationId xmlns="" xmlns:a16="http://schemas.microsoft.com/office/drawing/2014/main" id="{8C730EAB-A532-4295-A302-FB4B90DB9F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="" xmlns:a16="http://schemas.microsoft.com/office/drawing/2014/main" id="{8E3B7FEB-9CF8-DE4C-30CF-F5A09F672E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118" t="16644" r="32573" b="4452"/>
          <a:stretch/>
        </p:blipFill>
        <p:spPr>
          <a:xfrm>
            <a:off x="6385052" y="643467"/>
            <a:ext cx="5032244" cy="5571066"/>
          </a:xfrm>
          <a:prstGeom prst="rect">
            <a:avLst/>
          </a:prstGeom>
        </p:spPr>
      </p:pic>
      <p:sp>
        <p:nvSpPr>
          <p:cNvPr id="20" name="Retângulo 19">
            <a:extLst>
              <a:ext uri="{FF2B5EF4-FFF2-40B4-BE49-F238E27FC236}">
                <a16:creationId xmlns="" xmlns:a16="http://schemas.microsoft.com/office/drawing/2014/main" id="{0389BB10-723D-CC03-550A-AE954CEC53D6}"/>
              </a:ext>
            </a:extLst>
          </p:cNvPr>
          <p:cNvSpPr/>
          <p:nvPr/>
        </p:nvSpPr>
        <p:spPr>
          <a:xfrm>
            <a:off x="1832009" y="1964703"/>
            <a:ext cx="3913472" cy="4491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0820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386;g1e285850a0e_0_0">
            <a:extLst>
              <a:ext uri="{FF2B5EF4-FFF2-40B4-BE49-F238E27FC236}">
                <a16:creationId xmlns="" xmlns:a16="http://schemas.microsoft.com/office/drawing/2014/main" id="{B4B7BABE-7485-6356-3B68-F20517A65DC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05659" y="616805"/>
            <a:ext cx="2104082" cy="1483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 descr="Pessoas sentadas em cadeiras&#10;&#10;Descrição gerada automaticamente">
            <a:extLst>
              <a:ext uri="{FF2B5EF4-FFF2-40B4-BE49-F238E27FC236}">
                <a16:creationId xmlns="" xmlns:a16="http://schemas.microsoft.com/office/drawing/2014/main" id="{BED3E850-A97A-1D63-C008-294507DEB2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42545" y="2585350"/>
            <a:ext cx="2134654" cy="1565239"/>
          </a:xfrm>
          <a:prstGeom prst="rect">
            <a:avLst/>
          </a:prstGeom>
        </p:spPr>
      </p:pic>
      <p:pic>
        <p:nvPicPr>
          <p:cNvPr id="6" name="Google Shape;385;g1e285850a0e_0_0">
            <a:extLst>
              <a:ext uri="{FF2B5EF4-FFF2-40B4-BE49-F238E27FC236}">
                <a16:creationId xmlns="" xmlns:a16="http://schemas.microsoft.com/office/drawing/2014/main" id="{DFB0B195-5266-3F5E-DFB0-31A50161D59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95979" y="3481476"/>
            <a:ext cx="2033792" cy="155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 descr="Pessoas sentadas em uma sala&#10;&#10;Descrição gerada automaticamente com confiança média">
            <a:extLst>
              <a:ext uri="{FF2B5EF4-FFF2-40B4-BE49-F238E27FC236}">
                <a16:creationId xmlns="" xmlns:a16="http://schemas.microsoft.com/office/drawing/2014/main" id="{2B5E27C0-FD8A-611E-FBF7-5A91134BFE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966" y="4107206"/>
            <a:ext cx="1835339" cy="1381093"/>
          </a:xfrm>
          <a:prstGeom prst="rect">
            <a:avLst/>
          </a:prstGeom>
        </p:spPr>
      </p:pic>
      <p:pic>
        <p:nvPicPr>
          <p:cNvPr id="8" name="Google Shape;384;g1e285850a0e_0_0">
            <a:extLst>
              <a:ext uri="{FF2B5EF4-FFF2-40B4-BE49-F238E27FC236}">
                <a16:creationId xmlns="" xmlns:a16="http://schemas.microsoft.com/office/drawing/2014/main" id="{4E1A324A-85E5-F0AD-D1C3-A9AAC28E011F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37564" y="623454"/>
            <a:ext cx="1988215" cy="197493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DEEDC35E-B742-6F00-3DDC-771657B05B73}"/>
              </a:ext>
            </a:extLst>
          </p:cNvPr>
          <p:cNvSpPr/>
          <p:nvPr/>
        </p:nvSpPr>
        <p:spPr>
          <a:xfrm>
            <a:off x="1049484" y="495289"/>
            <a:ext cx="4658590" cy="48789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NUPDEC</a:t>
            </a:r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 como estratégia para a mobilização e compartilhamento de saberes para Gestão de riscos de desastres</a:t>
            </a:r>
          </a:p>
        </p:txBody>
      </p:sp>
      <p:pic>
        <p:nvPicPr>
          <p:cNvPr id="10" name="Google Shape;387;g1e285850a0e_0_0">
            <a:extLst>
              <a:ext uri="{FF2B5EF4-FFF2-40B4-BE49-F238E27FC236}">
                <a16:creationId xmlns="" xmlns:a16="http://schemas.microsoft.com/office/drawing/2014/main" id="{5244B5B7-6B2A-05F7-EC63-34CD9431348D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075515" y="2083404"/>
            <a:ext cx="2146913" cy="14228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2088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"/>
          <p:cNvSpPr txBox="1"/>
          <p:nvPr/>
        </p:nvSpPr>
        <p:spPr>
          <a:xfrm>
            <a:off x="568862" y="430238"/>
            <a:ext cx="3379683" cy="55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000" b="1" dirty="0">
                <a:solidFill>
                  <a:srgbClr val="002060"/>
                </a:solidFill>
                <a:latin typeface="Candara" panose="020E0502030303020204" pitchFamily="34" charset="0"/>
                <a:ea typeface="Calibri"/>
                <a:cs typeface="Calibri"/>
                <a:sym typeface="Calibri"/>
              </a:rPr>
              <a:t>Contexto local </a:t>
            </a:r>
          </a:p>
        </p:txBody>
      </p:sp>
      <p:pic>
        <p:nvPicPr>
          <p:cNvPr id="2" name="Google Shape;76;g1da70998fcb_0_113">
            <a:extLst>
              <a:ext uri="{FF2B5EF4-FFF2-40B4-BE49-F238E27FC236}">
                <a16:creationId xmlns="" xmlns:a16="http://schemas.microsoft.com/office/drawing/2014/main" id="{53008FD9-2AC0-92AF-C1FF-55DAC326276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876" y="2382983"/>
            <a:ext cx="4421654" cy="423948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86;g1da70998fcb_0_113">
            <a:extLst>
              <a:ext uri="{FF2B5EF4-FFF2-40B4-BE49-F238E27FC236}">
                <a16:creationId xmlns="" xmlns:a16="http://schemas.microsoft.com/office/drawing/2014/main" id="{3290D287-FFE9-B03E-DBF0-DC1F08D6CEF6}"/>
              </a:ext>
            </a:extLst>
          </p:cNvPr>
          <p:cNvSpPr txBox="1"/>
          <p:nvPr/>
        </p:nvSpPr>
        <p:spPr>
          <a:xfrm>
            <a:off x="425149" y="1236012"/>
            <a:ext cx="5005832" cy="942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0575" tIns="55275" rIns="110575" bIns="55275" anchor="b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b="1" i="0" u="sng" strike="noStrike" cap="none" dirty="0">
                <a:solidFill>
                  <a:srgbClr val="000000"/>
                </a:solidFill>
                <a:latin typeface="Candara" panose="020E0502030303020204" pitchFamily="34" charset="0"/>
              </a:rPr>
              <a:t>Francisco Morato</a:t>
            </a:r>
            <a:r>
              <a:rPr lang="pt-BR" b="1" u="sng" dirty="0">
                <a:solidFill>
                  <a:srgbClr val="000000"/>
                </a:solidFill>
                <a:latin typeface="Candara" panose="020E0502030303020204" pitchFamily="34" charset="0"/>
              </a:rPr>
              <a:t>: </a:t>
            </a:r>
            <a:r>
              <a:rPr lang="pt-BR" b="1" i="0" u="none" strike="noStrike" cap="none" dirty="0">
                <a:solidFill>
                  <a:srgbClr val="000000"/>
                </a:solidFill>
                <a:latin typeface="Candara" panose="020E0502030303020204" pitchFamily="34" charset="0"/>
              </a:rPr>
              <a:t>49ª cidade em n° habitantes e 17ª em densidade demográfica Estado SP.</a:t>
            </a:r>
            <a:endParaRPr lang="pt-BR" b="1" dirty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  <p:grpSp>
        <p:nvGrpSpPr>
          <p:cNvPr id="14" name="Agrupar 13">
            <a:extLst>
              <a:ext uri="{FF2B5EF4-FFF2-40B4-BE49-F238E27FC236}">
                <a16:creationId xmlns="" xmlns:a16="http://schemas.microsoft.com/office/drawing/2014/main" id="{15EB1F36-6952-C32A-AF78-CBFFD1E5A19C}"/>
              </a:ext>
            </a:extLst>
          </p:cNvPr>
          <p:cNvGrpSpPr/>
          <p:nvPr/>
        </p:nvGrpSpPr>
        <p:grpSpPr>
          <a:xfrm>
            <a:off x="6238809" y="1995383"/>
            <a:ext cx="4680512" cy="2792937"/>
            <a:chOff x="6612882" y="1690583"/>
            <a:chExt cx="4680512" cy="2792937"/>
          </a:xfrm>
        </p:grpSpPr>
        <p:pic>
          <p:nvPicPr>
            <p:cNvPr id="1026" name="Picture 2" descr="Instituto de Saúde e Secretaria Municipal de Saúde de Franco da Rocha:">
              <a:extLst>
                <a:ext uri="{FF2B5EF4-FFF2-40B4-BE49-F238E27FC236}">
                  <a16:creationId xmlns="" xmlns:a16="http://schemas.microsoft.com/office/drawing/2014/main" id="{30EDFBF0-3EA8-F19B-C80D-E8FD4119A2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2882" y="2306869"/>
              <a:ext cx="4680512" cy="2176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Google Shape;81;g1da70998fcb_0_113">
              <a:extLst>
                <a:ext uri="{FF2B5EF4-FFF2-40B4-BE49-F238E27FC236}">
                  <a16:creationId xmlns="" xmlns:a16="http://schemas.microsoft.com/office/drawing/2014/main" id="{C7FBA1F8-39EB-5ABD-A520-1435965C721F}"/>
                </a:ext>
              </a:extLst>
            </p:cNvPr>
            <p:cNvSpPr txBox="1"/>
            <p:nvPr/>
          </p:nvSpPr>
          <p:spPr>
            <a:xfrm>
              <a:off x="6634338" y="1690583"/>
              <a:ext cx="3340934" cy="5539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rgbClr val="000000"/>
                  </a:solidFill>
                  <a:latin typeface="Candara" panose="020E0502030303020204" pitchFamily="34" charset="0"/>
                  <a:ea typeface="Raleway"/>
                  <a:cs typeface="Raleway"/>
                  <a:sym typeface="Raleway"/>
                </a:rPr>
                <a:t>CONSORCIO CIMBAJU</a:t>
              </a:r>
              <a:endParaRPr sz="2400" b="1" i="0" u="none" strike="noStrike" cap="none" dirty="0">
                <a:solidFill>
                  <a:srgbClr val="000000"/>
                </a:solidFill>
                <a:latin typeface="Candara" panose="020E0502030303020204" pitchFamily="34" charset="0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15" name="Elipse 14">
            <a:extLst>
              <a:ext uri="{FF2B5EF4-FFF2-40B4-BE49-F238E27FC236}">
                <a16:creationId xmlns="" xmlns:a16="http://schemas.microsoft.com/office/drawing/2014/main" id="{D7A902F9-D03C-5383-7DF7-0E9C316BEC74}"/>
              </a:ext>
            </a:extLst>
          </p:cNvPr>
          <p:cNvSpPr/>
          <p:nvPr/>
        </p:nvSpPr>
        <p:spPr>
          <a:xfrm>
            <a:off x="7481455" y="2840182"/>
            <a:ext cx="1717963" cy="5264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1101E61F-6E6D-5EC5-3788-6D6699BEFD90}"/>
              </a:ext>
            </a:extLst>
          </p:cNvPr>
          <p:cNvSpPr txBox="1"/>
          <p:nvPr/>
        </p:nvSpPr>
        <p:spPr>
          <a:xfrm>
            <a:off x="2812473" y="2994953"/>
            <a:ext cx="20781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200" b="1" dirty="0">
                <a:solidFill>
                  <a:srgbClr val="000000"/>
                </a:solidFill>
                <a:latin typeface="Candara" panose="020E0502030303020204" pitchFamily="34" charset="0"/>
              </a:rPr>
              <a:t>C</a:t>
            </a:r>
            <a:r>
              <a:rPr lang="pt-BR" sz="1200" b="1" i="0" u="none" strike="noStrike" cap="none" dirty="0">
                <a:solidFill>
                  <a:srgbClr val="000000"/>
                </a:solidFill>
                <a:latin typeface="Candara" panose="020E0502030303020204" pitchFamily="34" charset="0"/>
              </a:rPr>
              <a:t>omposta por 39 municípios, incluindo a capital.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389;g1e285850a0e_0_0">
            <a:extLst>
              <a:ext uri="{FF2B5EF4-FFF2-40B4-BE49-F238E27FC236}">
                <a16:creationId xmlns="" xmlns:a16="http://schemas.microsoft.com/office/drawing/2014/main" id="{B03A6178-F842-059F-9E21-0E3E81DC2A8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51002" t="18240" r="29037" b="29686"/>
          <a:stretch/>
        </p:blipFill>
        <p:spPr>
          <a:xfrm>
            <a:off x="7942931" y="2986202"/>
            <a:ext cx="1271050" cy="1865149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E4C52446-03A1-D783-66DC-BCEBAE3BD2ED}"/>
              </a:ext>
            </a:extLst>
          </p:cNvPr>
          <p:cNvSpPr/>
          <p:nvPr/>
        </p:nvSpPr>
        <p:spPr>
          <a:xfrm>
            <a:off x="480290" y="2116443"/>
            <a:ext cx="6599382" cy="32762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É a força conjunta entre a comunidade e o poder público, em uma construção coletiva, interagindo, protegendo e incentivando a educação preventiva a orientar e prestar socorro nas situações de calamidade e emergência, compreendendo que as medidas preventivas salvam vidas, com amor e empatia.</a:t>
            </a:r>
          </a:p>
          <a:p>
            <a:pPr algn="ctr">
              <a:lnSpc>
                <a:spcPct val="150000"/>
              </a:lnSpc>
            </a:pPr>
            <a:r>
              <a:rPr lang="pt-BR" sz="2000" i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Comunidade do Bairro Jardim Alegria</a:t>
            </a:r>
            <a:endParaRPr lang="pt-BR" sz="2000" b="0" i="1" u="sng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6" name="Imagem 5" descr="Pessoas sentadas ao redor de um computador com a imagem de uma pessoa&#10;&#10;Descrição gerada automaticamente com confiança média">
            <a:extLst>
              <a:ext uri="{FF2B5EF4-FFF2-40B4-BE49-F238E27FC236}">
                <a16:creationId xmlns="" xmlns:a16="http://schemas.microsoft.com/office/drawing/2014/main" id="{50A1E9B0-1180-71D2-24C4-F179913AAD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724" y="794327"/>
            <a:ext cx="2717211" cy="2044701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714BD94B-CDD5-342C-7690-1EAA2C77502E}"/>
              </a:ext>
            </a:extLst>
          </p:cNvPr>
          <p:cNvSpPr/>
          <p:nvPr/>
        </p:nvSpPr>
        <p:spPr>
          <a:xfrm>
            <a:off x="966355" y="1398143"/>
            <a:ext cx="553785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O que é NUPDEC?</a:t>
            </a:r>
            <a:endParaRPr lang="pt-B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8" name="Imagem 7" descr="Pessoas sentadas ao redor de uma mesa&#10;&#10;Descrição gerada automaticamente">
            <a:extLst>
              <a:ext uri="{FF2B5EF4-FFF2-40B4-BE49-F238E27FC236}">
                <a16:creationId xmlns="" xmlns:a16="http://schemas.microsoft.com/office/drawing/2014/main" id="{07506D69-0663-E311-353E-2816730849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205" y="2386445"/>
            <a:ext cx="2312159" cy="1739900"/>
          </a:xfrm>
          <a:prstGeom prst="rect">
            <a:avLst/>
          </a:prstGeom>
        </p:spPr>
      </p:pic>
      <p:sp>
        <p:nvSpPr>
          <p:cNvPr id="9" name="Google Shape;390;g1e285850a0e_0_0">
            <a:extLst>
              <a:ext uri="{FF2B5EF4-FFF2-40B4-BE49-F238E27FC236}">
                <a16:creationId xmlns="" xmlns:a16="http://schemas.microsoft.com/office/drawing/2014/main" id="{F1B4B94A-3B61-6C41-9795-45F16E50CC51}"/>
              </a:ext>
            </a:extLst>
          </p:cNvPr>
          <p:cNvSpPr txBox="1"/>
          <p:nvPr/>
        </p:nvSpPr>
        <p:spPr>
          <a:xfrm>
            <a:off x="7884030" y="4844423"/>
            <a:ext cx="1271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u="sng" dirty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/>
              </a:rPr>
              <a:t>https://drive.google.com/file/d/19QL6XDq40atlpoIV4Dl3iEE9hxeAEJ4R/view?usp=sharing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57077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68;g1e112f546b1_0_236">
            <a:extLst>
              <a:ext uri="{FF2B5EF4-FFF2-40B4-BE49-F238E27FC236}">
                <a16:creationId xmlns="" xmlns:a16="http://schemas.microsoft.com/office/drawing/2014/main" id="{43507B23-347A-9C74-B3B2-37E27FCA4D9F}"/>
              </a:ext>
            </a:extLst>
          </p:cNvPr>
          <p:cNvSpPr txBox="1"/>
          <p:nvPr/>
        </p:nvSpPr>
        <p:spPr>
          <a:xfrm>
            <a:off x="1156236" y="4672171"/>
            <a:ext cx="3670057" cy="74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0570" tIns="110570" rIns="110570" bIns="110570" anchor="t" anchorCtr="0">
            <a:sp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sz="1693" b="1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Parceria com o governo do estado, por meio da defesa civil estadual.</a:t>
            </a:r>
            <a:endParaRPr sz="1693" b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Google Shape;369;g1e112f546b1_0_236">
            <a:extLst>
              <a:ext uri="{FF2B5EF4-FFF2-40B4-BE49-F238E27FC236}">
                <a16:creationId xmlns="" xmlns:a16="http://schemas.microsoft.com/office/drawing/2014/main" id="{9B72F56B-7ABB-3480-DD2B-47A76261815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4180" t="12966" r="31918" b="22131"/>
          <a:stretch/>
        </p:blipFill>
        <p:spPr>
          <a:xfrm>
            <a:off x="8665632" y="3363862"/>
            <a:ext cx="2544394" cy="221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371;g1e112f546b1_0_236">
            <a:extLst>
              <a:ext uri="{FF2B5EF4-FFF2-40B4-BE49-F238E27FC236}">
                <a16:creationId xmlns="" xmlns:a16="http://schemas.microsoft.com/office/drawing/2014/main" id="{B973F9D6-A886-C792-08FD-DCC3CC080AE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4576" t="11583" r="32446" b="23991"/>
          <a:stretch/>
        </p:blipFill>
        <p:spPr>
          <a:xfrm>
            <a:off x="6010684" y="1235972"/>
            <a:ext cx="2710764" cy="2256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72;g1e112f546b1_0_236">
            <a:extLst>
              <a:ext uri="{FF2B5EF4-FFF2-40B4-BE49-F238E27FC236}">
                <a16:creationId xmlns="" xmlns:a16="http://schemas.microsoft.com/office/drawing/2014/main" id="{E599265C-5343-FEA6-2EBD-6E306AD4ECD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4015" t="12878" r="32085" b="22624"/>
          <a:stretch/>
        </p:blipFill>
        <p:spPr>
          <a:xfrm>
            <a:off x="5978605" y="3428031"/>
            <a:ext cx="2710761" cy="2211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74;g1e112f546b1_0_236">
            <a:extLst>
              <a:ext uri="{FF2B5EF4-FFF2-40B4-BE49-F238E27FC236}">
                <a16:creationId xmlns="" xmlns:a16="http://schemas.microsoft.com/office/drawing/2014/main" id="{74A77E49-D540-548E-E053-78F71050AC1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5198" y="1747101"/>
            <a:ext cx="3814452" cy="282505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75;g1e112f546b1_0_236">
            <a:extLst>
              <a:ext uri="{FF2B5EF4-FFF2-40B4-BE49-F238E27FC236}">
                <a16:creationId xmlns="" xmlns:a16="http://schemas.microsoft.com/office/drawing/2014/main" id="{E5E9B9BB-4B2B-E580-080E-D808770E5382}"/>
              </a:ext>
            </a:extLst>
          </p:cNvPr>
          <p:cNvSpPr txBox="1"/>
          <p:nvPr/>
        </p:nvSpPr>
        <p:spPr>
          <a:xfrm>
            <a:off x="808086" y="1063313"/>
            <a:ext cx="4635050" cy="74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0570" tIns="110570" rIns="110570" bIns="110570" anchor="t" anchorCtr="0">
            <a:sp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sz="1693" b="1" dirty="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Francisco </a:t>
            </a:r>
            <a:r>
              <a:rPr lang="en-US" sz="1693" b="1" dirty="0" err="1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Morato</a:t>
            </a:r>
            <a:r>
              <a:rPr lang="en-US" sz="1693" b="1" dirty="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1ª </a:t>
            </a:r>
            <a:r>
              <a:rPr lang="en-US" sz="1693" b="1" dirty="0" err="1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cidade</a:t>
            </a:r>
            <a:r>
              <a:rPr lang="en-US" sz="1693" b="1" dirty="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a </a:t>
            </a:r>
            <a:r>
              <a:rPr lang="en-US" sz="1693" b="1" dirty="0" err="1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lançar</a:t>
            </a:r>
            <a:r>
              <a:rPr lang="en-US" sz="1693" b="1" dirty="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o Mapa </a:t>
            </a:r>
            <a:r>
              <a:rPr lang="en-US" sz="1693" b="1" dirty="0" err="1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Comunitário</a:t>
            </a:r>
            <a:r>
              <a:rPr lang="en-US" sz="1693" b="1" dirty="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de </a:t>
            </a:r>
            <a:r>
              <a:rPr lang="en-US" sz="1693" b="1" dirty="0" err="1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Risco</a:t>
            </a:r>
            <a:endParaRPr sz="1693" b="1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Google Shape;373;g1e112f546b1_0_236">
            <a:extLst>
              <a:ext uri="{FF2B5EF4-FFF2-40B4-BE49-F238E27FC236}">
                <a16:creationId xmlns="" xmlns:a16="http://schemas.microsoft.com/office/drawing/2014/main" id="{AB148F7F-5703-6584-D5D5-70150C0DA952}"/>
              </a:ext>
            </a:extLst>
          </p:cNvPr>
          <p:cNvSpPr txBox="1"/>
          <p:nvPr/>
        </p:nvSpPr>
        <p:spPr>
          <a:xfrm>
            <a:off x="619615" y="5290145"/>
            <a:ext cx="4819364" cy="521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0570" tIns="110570" rIns="110570" bIns="110570" anchor="t" anchorCtr="0">
            <a:spAutoFit/>
          </a:bodyPr>
          <a:lstStyle/>
          <a:p>
            <a:pPr algn="ctr">
              <a:buClr>
                <a:srgbClr val="000000"/>
              </a:buClr>
              <a:buSzPts val="800"/>
            </a:pPr>
            <a:r>
              <a:rPr lang="en-US" sz="968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http://www.defesacivil.sp.gov.br/defesa-civil-sp-lanca-cartilha-com-mapa-comunitario-de-risco-sobre-deslizamento-e-inundacoes-nesta-segunda-feira-10/</a:t>
            </a:r>
            <a:endParaRPr sz="968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370;g1e112f546b1_0_236">
            <a:extLst>
              <a:ext uri="{FF2B5EF4-FFF2-40B4-BE49-F238E27FC236}">
                <a16:creationId xmlns="" xmlns:a16="http://schemas.microsoft.com/office/drawing/2014/main" id="{FEEBB337-7C41-5F3E-4A74-10CB53EB252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24929" t="12281" r="31931" b="22144"/>
          <a:stretch/>
        </p:blipFill>
        <p:spPr>
          <a:xfrm>
            <a:off x="8665632" y="1286292"/>
            <a:ext cx="2544394" cy="214726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58;p5">
            <a:extLst>
              <a:ext uri="{FF2B5EF4-FFF2-40B4-BE49-F238E27FC236}">
                <a16:creationId xmlns="" xmlns:a16="http://schemas.microsoft.com/office/drawing/2014/main" id="{33E4A901-104C-0215-0C66-28200FA9588C}"/>
              </a:ext>
            </a:extLst>
          </p:cNvPr>
          <p:cNvSpPr txBox="1"/>
          <p:nvPr/>
        </p:nvSpPr>
        <p:spPr>
          <a:xfrm>
            <a:off x="416462" y="374820"/>
            <a:ext cx="10653320" cy="55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3600" b="1" dirty="0">
                <a:solidFill>
                  <a:srgbClr val="002060"/>
                </a:solidFill>
                <a:latin typeface="Candara" panose="020E0502030303020204" pitchFamily="34" charset="0"/>
                <a:ea typeface="Calibri"/>
                <a:cs typeface="Calibri"/>
                <a:sym typeface="Calibri"/>
              </a:rPr>
              <a:t>Mapeamento participativo</a:t>
            </a:r>
          </a:p>
        </p:txBody>
      </p:sp>
    </p:spTree>
    <p:extLst>
      <p:ext uri="{BB962C8B-B14F-4D97-AF65-F5344CB8AC3E}">
        <p14:creationId xmlns:p14="http://schemas.microsoft.com/office/powerpoint/2010/main" val="24618001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9E90EB45-EEE9-4563-8179-65EF62AE09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 descr="Interface gráfica do usuário&#10;&#10;Descrição gerada automaticamente com confiança média">
            <a:extLst>
              <a:ext uri="{FF2B5EF4-FFF2-40B4-BE49-F238E27FC236}">
                <a16:creationId xmlns="" xmlns:a16="http://schemas.microsoft.com/office/drawing/2014/main" id="{429099E0-27D3-5F6C-A758-819E457070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79" t="18425" r="29265"/>
          <a:stretch/>
        </p:blipFill>
        <p:spPr>
          <a:xfrm>
            <a:off x="6176433" y="866242"/>
            <a:ext cx="5372100" cy="512551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23D0EF74-AD1E-4FD9-914D-8EC9058EBB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 descr="Interface gráfica do usuário&#10;&#10;Descrição gerada automaticamente com confiança baixa">
            <a:extLst>
              <a:ext uri="{FF2B5EF4-FFF2-40B4-BE49-F238E27FC236}">
                <a16:creationId xmlns="" xmlns:a16="http://schemas.microsoft.com/office/drawing/2014/main" id="{5797A280-4039-A461-7163-F00B3285C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6" y="857108"/>
            <a:ext cx="5372099" cy="5143784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60512F73-9CA2-545E-F4C4-137D0E3AE67D}"/>
              </a:ext>
            </a:extLst>
          </p:cNvPr>
          <p:cNvSpPr/>
          <p:nvPr/>
        </p:nvSpPr>
        <p:spPr>
          <a:xfrm>
            <a:off x="1847023" y="2161310"/>
            <a:ext cx="3449052" cy="6234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2166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esign | Universidade Campus Higienópolis - Mackenzie">
            <a:extLst>
              <a:ext uri="{FF2B5EF4-FFF2-40B4-BE49-F238E27FC236}">
                <a16:creationId xmlns="" xmlns:a16="http://schemas.microsoft.com/office/drawing/2014/main" id="{02C46559-841F-7F03-9D99-AF19B082BB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" r="2" b="22346"/>
          <a:stretch/>
        </p:blipFill>
        <p:spPr bwMode="auto">
          <a:xfrm>
            <a:off x="7743959" y="3548579"/>
            <a:ext cx="4184073" cy="1825527"/>
          </a:xfrm>
          <a:custGeom>
            <a:avLst/>
            <a:gdLst/>
            <a:ahLst/>
            <a:cxnLst/>
            <a:rect l="l" t="t" r="r" b="b"/>
            <a:pathLst>
              <a:path w="7534640" h="4197368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509063" y="4095753"/>
                  <a:pt x="4453918" y="4128339"/>
                  <a:pt x="4430941" y="4172622"/>
                </a:cubicBezTo>
                <a:lnTo>
                  <a:pt x="4423415" y="4197368"/>
                </a:lnTo>
                <a:lnTo>
                  <a:pt x="0" y="419736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 descr="Pessoas em pé na grama&#10;&#10;Descrição gerada automaticamente">
            <a:extLst>
              <a:ext uri="{FF2B5EF4-FFF2-40B4-BE49-F238E27FC236}">
                <a16:creationId xmlns="" xmlns:a16="http://schemas.microsoft.com/office/drawing/2014/main" id="{4C453BF9-5598-2DA7-1902-5C1D77AD32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" r="10230" b="-1"/>
          <a:stretch/>
        </p:blipFill>
        <p:spPr bwMode="auto">
          <a:xfrm>
            <a:off x="7653536" y="1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  <a:noFill/>
        </p:spPr>
      </p:pic>
      <p:pic>
        <p:nvPicPr>
          <p:cNvPr id="5" name="Imagem 4" descr="Grupo de pessoas sentadas ao redor de uma mesa&#10;&#10;Descrição gerada automaticamente">
            <a:extLst>
              <a:ext uri="{FF2B5EF4-FFF2-40B4-BE49-F238E27FC236}">
                <a16:creationId xmlns="" xmlns:a16="http://schemas.microsoft.com/office/drawing/2014/main" id="{14987F43-8E55-F550-8B18-852EEE7CA8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23" r="-1" b="4607"/>
          <a:stretch/>
        </p:blipFill>
        <p:spPr bwMode="auto">
          <a:xfrm>
            <a:off x="1" y="4316255"/>
            <a:ext cx="6836850" cy="2541737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  <a:noFill/>
        </p:spPr>
      </p:pic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5471869E-1A46-A84D-9EFB-93BBF3ED4015}"/>
              </a:ext>
            </a:extLst>
          </p:cNvPr>
          <p:cNvSpPr/>
          <p:nvPr/>
        </p:nvSpPr>
        <p:spPr>
          <a:xfrm>
            <a:off x="549533" y="2519339"/>
            <a:ext cx="5466258" cy="9282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u="sng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  <a:ea typeface="+mj-ea"/>
                <a:cs typeface="+mj-cs"/>
              </a:rPr>
              <a:t>Parceria</a:t>
            </a:r>
            <a:r>
              <a:rPr lang="en-US" sz="3600" b="1" u="sng" kern="1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  <a:ea typeface="+mj-ea"/>
                <a:cs typeface="+mj-cs"/>
              </a:rPr>
              <a:t> com </a:t>
            </a:r>
            <a:r>
              <a:rPr lang="en-US" sz="3600" b="1" u="sng" kern="1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  <a:ea typeface="+mj-ea"/>
                <a:cs typeface="+mj-cs"/>
              </a:rPr>
              <a:t>Universidade</a:t>
            </a:r>
            <a:endParaRPr lang="en-US" sz="3600" b="1" u="sng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badi" panose="020B0604020104020204" pitchFamily="34" charset="0"/>
              <a:ea typeface="+mj-ea"/>
              <a:cs typeface="+mj-cs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="" xmlns:a16="http://schemas.microsoft.com/office/drawing/2014/main" id="{7474A0F0-196E-C17F-4D17-D1752AC72B19}"/>
              </a:ext>
            </a:extLst>
          </p:cNvPr>
          <p:cNvSpPr txBox="1"/>
          <p:nvPr/>
        </p:nvSpPr>
        <p:spPr>
          <a:xfrm>
            <a:off x="481263" y="671523"/>
            <a:ext cx="7113215" cy="14620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i="1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Projeto</a:t>
            </a:r>
            <a:r>
              <a:rPr lang="en-US" sz="4000" b="1" i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 de </a:t>
            </a:r>
            <a:r>
              <a:rPr lang="en-US" sz="4000" b="1" i="1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soluções</a:t>
            </a:r>
            <a:r>
              <a:rPr lang="en-US" sz="4000" b="1" i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4000" b="1" i="1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baseadas</a:t>
            </a:r>
            <a:r>
              <a:rPr lang="en-US" sz="4000" b="1" i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4000" b="1" i="1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na</a:t>
            </a:r>
            <a:r>
              <a:rPr lang="en-US" sz="4000" b="1" i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4000" b="1" i="1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natureza</a:t>
            </a:r>
            <a:endParaRPr lang="en-US" sz="4000" b="1" i="1" dirty="0">
              <a:solidFill>
                <a:schemeClr val="accent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7628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664E23E2-7440-4E36-A67B-0F88C5F7E18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B06949AE-010D-4C18-8AED-7872085ADD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7012" y="48709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C43E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 descr="Interface gráfica do usuário&#10;&#10;Descrição gerada automaticamente com confiança média">
            <a:extLst>
              <a:ext uri="{FF2B5EF4-FFF2-40B4-BE49-F238E27FC236}">
                <a16:creationId xmlns="" xmlns:a16="http://schemas.microsoft.com/office/drawing/2014/main" id="{72B84754-78B0-9F6C-0F8B-D038C77041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897" t="20480" r="32279" b="16918"/>
          <a:stretch/>
        </p:blipFill>
        <p:spPr>
          <a:xfrm>
            <a:off x="641180" y="1213050"/>
            <a:ext cx="5129784" cy="444596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FE54AADB-50C7-4293-94C0-27361A32B8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256866" y="48006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C43E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 descr="Interface gráfica do usuário&#10;&#10;Descrição gerada automaticamente com confiança baixa">
            <a:extLst>
              <a:ext uri="{FF2B5EF4-FFF2-40B4-BE49-F238E27FC236}">
                <a16:creationId xmlns="" xmlns:a16="http://schemas.microsoft.com/office/drawing/2014/main" id="{3B29851F-7188-E8D8-C7FA-1B67DC0FDF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338" t="19383" r="32206" b="4863"/>
          <a:stretch/>
        </p:blipFill>
        <p:spPr>
          <a:xfrm>
            <a:off x="6421034" y="713258"/>
            <a:ext cx="5129784" cy="5431484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834227D7-50B4-F717-9A14-1D18C53E194E}"/>
              </a:ext>
            </a:extLst>
          </p:cNvPr>
          <p:cNvSpPr/>
          <p:nvPr/>
        </p:nvSpPr>
        <p:spPr>
          <a:xfrm>
            <a:off x="1782424" y="2718610"/>
            <a:ext cx="3565431" cy="6618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96441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E90EB45-EEE9-4563-8179-65EF62AE09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21149CA0-99E4-7E05-210C-DEE93B9948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03" t="17192" r="32207" b="6371"/>
          <a:stretch/>
        </p:blipFill>
        <p:spPr>
          <a:xfrm>
            <a:off x="6205424" y="643467"/>
            <a:ext cx="5314118" cy="557106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3D0EF74-AD1E-4FD9-914D-8EC9058EBB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F119B5ED-13A5-E043-A2AA-5058CE07C9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603" t="17191" r="32500" b="15137"/>
          <a:stretch/>
        </p:blipFill>
        <p:spPr>
          <a:xfrm>
            <a:off x="643466" y="917200"/>
            <a:ext cx="5372099" cy="50236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582FD79C-E32E-464B-3F1F-0F5E24AF0B68}"/>
              </a:ext>
            </a:extLst>
          </p:cNvPr>
          <p:cNvSpPr/>
          <p:nvPr/>
        </p:nvSpPr>
        <p:spPr>
          <a:xfrm>
            <a:off x="1898804" y="2230931"/>
            <a:ext cx="3565431" cy="5427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04444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="" xmlns:a16="http://schemas.microsoft.com/office/drawing/2014/main" id="{60C5B0B6-4437-3A07-00D2-5568CCA18DAB}"/>
              </a:ext>
            </a:extLst>
          </p:cNvPr>
          <p:cNvGrpSpPr/>
          <p:nvPr/>
        </p:nvGrpSpPr>
        <p:grpSpPr>
          <a:xfrm>
            <a:off x="1772594" y="687610"/>
            <a:ext cx="3789641" cy="5001504"/>
            <a:chOff x="4412250" y="928242"/>
            <a:chExt cx="3367184" cy="4762140"/>
          </a:xfrm>
        </p:grpSpPr>
        <p:pic>
          <p:nvPicPr>
            <p:cNvPr id="2" name="image1.png">
              <a:extLst>
                <a:ext uri="{FF2B5EF4-FFF2-40B4-BE49-F238E27FC236}">
                  <a16:creationId xmlns="" xmlns:a16="http://schemas.microsoft.com/office/drawing/2014/main" id="{734CB811-04E9-9487-324F-47B343816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12250" y="928242"/>
              <a:ext cx="3367184" cy="4762140"/>
            </a:xfrm>
            <a:prstGeom prst="rect">
              <a:avLst/>
            </a:prstGeom>
          </p:spPr>
        </p:pic>
        <p:sp>
          <p:nvSpPr>
            <p:cNvPr id="4" name="CaixaDeTexto 3">
              <a:extLst>
                <a:ext uri="{FF2B5EF4-FFF2-40B4-BE49-F238E27FC236}">
                  <a16:creationId xmlns="" xmlns:a16="http://schemas.microsoft.com/office/drawing/2014/main" id="{E5B2C7A0-9567-2281-2F8F-C604ED8FD2F9}"/>
                </a:ext>
              </a:extLst>
            </p:cNvPr>
            <p:cNvSpPr txBox="1"/>
            <p:nvPr/>
          </p:nvSpPr>
          <p:spPr>
            <a:xfrm>
              <a:off x="4724401" y="1953718"/>
              <a:ext cx="2840182" cy="22384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PT" sz="2000" dirty="0">
                  <a:solidFill>
                    <a:srgbClr val="FFFFFF"/>
                  </a:solidFill>
                  <a:effectLst/>
                  <a:latin typeface="Arial MT"/>
                  <a:ea typeface="Arial MT"/>
                  <a:cs typeface="Arial MT"/>
                </a:rPr>
                <a:t>PLANO MUNICIPAL DE</a:t>
              </a:r>
              <a:r>
                <a:rPr lang="pt-PT" sz="2000" spc="5" dirty="0">
                  <a:solidFill>
                    <a:srgbClr val="FFFFFF"/>
                  </a:solidFill>
                  <a:effectLst/>
                  <a:latin typeface="Arial MT"/>
                  <a:ea typeface="Arial MT"/>
                  <a:cs typeface="Arial MT"/>
                </a:rPr>
                <a:t> </a:t>
              </a:r>
              <a:r>
                <a:rPr lang="pt-PT" sz="2000" dirty="0">
                  <a:solidFill>
                    <a:srgbClr val="FFFFFF"/>
                  </a:solidFill>
                  <a:effectLst/>
                  <a:latin typeface="Arial MT"/>
                  <a:ea typeface="Arial MT"/>
                  <a:cs typeface="Arial MT"/>
                </a:rPr>
                <a:t>GESTÃO INTEGRADA DE</a:t>
              </a:r>
              <a:r>
                <a:rPr lang="pt-PT" sz="2000" spc="5" dirty="0">
                  <a:solidFill>
                    <a:srgbClr val="FFFFFF"/>
                  </a:solidFill>
                  <a:effectLst/>
                  <a:latin typeface="Arial MT"/>
                  <a:ea typeface="Arial MT"/>
                  <a:cs typeface="Arial MT"/>
                </a:rPr>
                <a:t> </a:t>
              </a:r>
              <a:r>
                <a:rPr lang="pt-PT" sz="2000" dirty="0">
                  <a:solidFill>
                    <a:srgbClr val="FFFFFF"/>
                  </a:solidFill>
                  <a:effectLst/>
                  <a:latin typeface="Arial MT"/>
                  <a:ea typeface="Arial MT"/>
                  <a:cs typeface="Arial MT"/>
                </a:rPr>
                <a:t>RESÍDUOS SÓLIDOS DE</a:t>
              </a:r>
              <a:r>
                <a:rPr lang="pt-PT" sz="2000" spc="5" dirty="0">
                  <a:solidFill>
                    <a:srgbClr val="FFFFFF"/>
                  </a:solidFill>
                  <a:effectLst/>
                  <a:latin typeface="Arial MT"/>
                  <a:ea typeface="Arial MT"/>
                  <a:cs typeface="Arial MT"/>
                </a:rPr>
                <a:t> </a:t>
              </a:r>
              <a:r>
                <a:rPr lang="pt-PT" sz="2000" dirty="0">
                  <a:solidFill>
                    <a:srgbClr val="FFFFFF"/>
                  </a:solidFill>
                  <a:effectLst/>
                  <a:latin typeface="Arial MT"/>
                  <a:ea typeface="Arial MT"/>
                  <a:cs typeface="Arial MT"/>
                </a:rPr>
                <a:t>FRANCISCO</a:t>
              </a:r>
              <a:r>
                <a:rPr lang="pt-PT" sz="2000" spc="-40" dirty="0">
                  <a:solidFill>
                    <a:srgbClr val="FFFFFF"/>
                  </a:solidFill>
                  <a:effectLst/>
                  <a:latin typeface="Arial MT"/>
                  <a:ea typeface="Arial MT"/>
                  <a:cs typeface="Arial MT"/>
                </a:rPr>
                <a:t> </a:t>
              </a:r>
              <a:r>
                <a:rPr lang="pt-PT" sz="2000" dirty="0">
                  <a:solidFill>
                    <a:srgbClr val="FFFFFF"/>
                  </a:solidFill>
                  <a:effectLst/>
                  <a:latin typeface="Arial MT"/>
                  <a:ea typeface="Arial MT"/>
                  <a:cs typeface="Arial MT"/>
                </a:rPr>
                <a:t>MORATO/SP</a:t>
              </a:r>
              <a:endParaRPr lang="pt-BR" sz="2000" dirty="0"/>
            </a:p>
          </p:txBody>
        </p:sp>
      </p:grp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37CFE70B-3B86-0926-0A06-D90234ABA1AC}"/>
              </a:ext>
            </a:extLst>
          </p:cNvPr>
          <p:cNvSpPr/>
          <p:nvPr/>
        </p:nvSpPr>
        <p:spPr>
          <a:xfrm>
            <a:off x="5764339" y="1096971"/>
            <a:ext cx="6245365" cy="326121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Desenvolvimento de um programa municipal de Gestão de Resíduos Sólidos</a:t>
            </a:r>
          </a:p>
        </p:txBody>
      </p:sp>
    </p:spTree>
    <p:extLst>
      <p:ext uri="{BB962C8B-B14F-4D97-AF65-F5344CB8AC3E}">
        <p14:creationId xmlns:p14="http://schemas.microsoft.com/office/powerpoint/2010/main" val="41180714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=""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0">
            <a:extLst>
              <a:ext uri="{FF2B5EF4-FFF2-40B4-BE49-F238E27FC236}">
                <a16:creationId xmlns=""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Gráfico 3">
            <a:extLst>
              <a:ext uri="{FF2B5EF4-FFF2-40B4-BE49-F238E27FC236}">
                <a16:creationId xmlns="" xmlns:a16="http://schemas.microsoft.com/office/drawing/2014/main" id="{44DFF51B-7FC1-0F2F-D4D5-396FE4CEDC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3738148"/>
              </p:ext>
            </p:extLst>
          </p:nvPr>
        </p:nvGraphicFramePr>
        <p:xfrm>
          <a:off x="457200" y="457200"/>
          <a:ext cx="1127760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91838A48-349D-F221-5047-E762A90EAA95}"/>
              </a:ext>
            </a:extLst>
          </p:cNvPr>
          <p:cNvSpPr/>
          <p:nvPr/>
        </p:nvSpPr>
        <p:spPr>
          <a:xfrm>
            <a:off x="8228302" y="2758787"/>
            <a:ext cx="183139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Em execução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650F178E-4A82-26E2-8301-65EE01A1E98F}"/>
              </a:ext>
            </a:extLst>
          </p:cNvPr>
          <p:cNvSpPr/>
          <p:nvPr/>
        </p:nvSpPr>
        <p:spPr>
          <a:xfrm>
            <a:off x="1722227" y="3135777"/>
            <a:ext cx="224017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Fase de planejamento</a:t>
            </a:r>
          </a:p>
        </p:txBody>
      </p:sp>
    </p:spTree>
    <p:extLst>
      <p:ext uri="{BB962C8B-B14F-4D97-AF65-F5344CB8AC3E}">
        <p14:creationId xmlns:p14="http://schemas.microsoft.com/office/powerpoint/2010/main" val="40731109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35;g2563899faf4_0_35">
            <a:extLst>
              <a:ext uri="{FF2B5EF4-FFF2-40B4-BE49-F238E27FC236}">
                <a16:creationId xmlns="" xmlns:a16="http://schemas.microsoft.com/office/drawing/2014/main" id="{B2030AEA-D126-A65F-D78A-523FB506DA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26409" y="1632649"/>
            <a:ext cx="7592292" cy="372687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58;p5">
            <a:extLst>
              <a:ext uri="{FF2B5EF4-FFF2-40B4-BE49-F238E27FC236}">
                <a16:creationId xmlns="" xmlns:a16="http://schemas.microsoft.com/office/drawing/2014/main" id="{8B0AC6AA-8A0B-9D39-B719-7DB09BBE4345}"/>
              </a:ext>
            </a:extLst>
          </p:cNvPr>
          <p:cNvSpPr txBox="1"/>
          <p:nvPr/>
        </p:nvSpPr>
        <p:spPr>
          <a:xfrm>
            <a:off x="576882" y="578992"/>
            <a:ext cx="4604718" cy="55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3600" b="1" dirty="0">
                <a:solidFill>
                  <a:srgbClr val="002060"/>
                </a:solidFill>
                <a:latin typeface="Candara" panose="020E0502030303020204" pitchFamily="34" charset="0"/>
                <a:ea typeface="Calibri"/>
                <a:cs typeface="Calibri"/>
                <a:sym typeface="Calibri"/>
              </a:rPr>
              <a:t>Compromisso Global</a:t>
            </a:r>
          </a:p>
        </p:txBody>
      </p:sp>
    </p:spTree>
    <p:extLst>
      <p:ext uri="{BB962C8B-B14F-4D97-AF65-F5344CB8AC3E}">
        <p14:creationId xmlns:p14="http://schemas.microsoft.com/office/powerpoint/2010/main" val="29468081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9;p9">
            <a:extLst>
              <a:ext uri="{FF2B5EF4-FFF2-40B4-BE49-F238E27FC236}">
                <a16:creationId xmlns="" xmlns:a16="http://schemas.microsoft.com/office/drawing/2014/main" id="{0CB6D2B6-939D-BD44-9BAD-3C8B41E55CE8}"/>
              </a:ext>
            </a:extLst>
          </p:cNvPr>
          <p:cNvSpPr txBox="1"/>
          <p:nvPr/>
        </p:nvSpPr>
        <p:spPr>
          <a:xfrm>
            <a:off x="4142509" y="2844231"/>
            <a:ext cx="4647946" cy="115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36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Renata Sene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36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@renataseneoficial</a:t>
            </a: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C3552824-56C5-F80F-BBCB-4016B776BCDA}"/>
              </a:ext>
            </a:extLst>
          </p:cNvPr>
          <p:cNvSpPr txBox="1"/>
          <p:nvPr/>
        </p:nvSpPr>
        <p:spPr>
          <a:xfrm>
            <a:off x="8243454" y="5223164"/>
            <a:ext cx="35894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i="1" dirty="0">
                <a:solidFill>
                  <a:srgbClr val="002060"/>
                </a:solidFill>
                <a:latin typeface="Candara" panose="020E0502030303020204" pitchFamily="34" charset="0"/>
              </a:rPr>
              <a:t>Michele Zanini</a:t>
            </a:r>
          </a:p>
          <a:p>
            <a:r>
              <a:rPr lang="pt-BR" sz="2000" i="1" dirty="0">
                <a:solidFill>
                  <a:srgbClr val="002060"/>
                </a:solidFill>
                <a:latin typeface="Candara" panose="020E0502030303020204" pitchFamily="34" charset="0"/>
              </a:rPr>
              <a:t>Secretaria de Segurança Cidadã</a:t>
            </a:r>
          </a:p>
        </p:txBody>
      </p:sp>
    </p:spTree>
    <p:extLst>
      <p:ext uri="{BB962C8B-B14F-4D97-AF65-F5344CB8AC3E}">
        <p14:creationId xmlns:p14="http://schemas.microsoft.com/office/powerpoint/2010/main" val="229365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78;g1da70998fcb_0_113">
            <a:extLst>
              <a:ext uri="{FF2B5EF4-FFF2-40B4-BE49-F238E27FC236}">
                <a16:creationId xmlns="" xmlns:a16="http://schemas.microsoft.com/office/drawing/2014/main" id="{9BDCF7C0-8420-AA5A-95E5-9A38F9A2C4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383" y="1122218"/>
            <a:ext cx="6594762" cy="351905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87;g1da70998fcb_0_113">
            <a:extLst>
              <a:ext uri="{FF2B5EF4-FFF2-40B4-BE49-F238E27FC236}">
                <a16:creationId xmlns="" xmlns:a16="http://schemas.microsoft.com/office/drawing/2014/main" id="{64ABC9B4-3ACE-DB62-F90F-760646879A04}"/>
              </a:ext>
            </a:extLst>
          </p:cNvPr>
          <p:cNvSpPr txBox="1"/>
          <p:nvPr/>
        </p:nvSpPr>
        <p:spPr>
          <a:xfrm>
            <a:off x="870816" y="4609867"/>
            <a:ext cx="3784312" cy="14966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10575" tIns="55275" rIns="110575" bIns="55275" anchor="t" anchorCtr="0">
            <a:spAutoFit/>
          </a:bodyPr>
          <a:lstStyle/>
          <a:p>
            <a:pPr marL="5588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➔"/>
            </a:pPr>
            <a:r>
              <a:rPr lang="en-US" sz="2000" b="1" i="0" u="none" strike="noStrike" cap="none" dirty="0">
                <a:solidFill>
                  <a:srgbClr val="000000"/>
                </a:solidFill>
                <a:latin typeface="Candara" panose="020E0502030303020204" pitchFamily="34" charset="0"/>
              </a:rPr>
              <a:t>165,139 </a:t>
            </a:r>
            <a:r>
              <a:rPr lang="en-US" sz="2000" b="1" i="0" u="none" strike="noStrike" cap="none" dirty="0" err="1">
                <a:solidFill>
                  <a:srgbClr val="000000"/>
                </a:solidFill>
                <a:latin typeface="Candara" panose="020E0502030303020204" pitchFamily="34" charset="0"/>
              </a:rPr>
              <a:t>habitantes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ndara" panose="020E0502030303020204" pitchFamily="34" charset="0"/>
              </a:rPr>
              <a:t> (2022)</a:t>
            </a:r>
            <a:endParaRPr sz="2000" b="1" i="0" u="none" strike="noStrike" cap="none" dirty="0">
              <a:solidFill>
                <a:srgbClr val="000000"/>
              </a:solidFill>
              <a:latin typeface="Candara" panose="020E0502030303020204" pitchFamily="34" charset="0"/>
            </a:endParaRPr>
          </a:p>
          <a:p>
            <a:pPr marL="5588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➔"/>
            </a:pPr>
            <a:r>
              <a:rPr lang="en-US" sz="2000" b="1" i="0" u="none" strike="noStrike" cap="none" dirty="0">
                <a:solidFill>
                  <a:srgbClr val="000000"/>
                </a:solidFill>
                <a:latin typeface="Candara" panose="020E0502030303020204" pitchFamily="34" charset="0"/>
              </a:rPr>
              <a:t>IDH 0.703</a:t>
            </a:r>
            <a:endParaRPr sz="2000" b="1" i="0" u="sng" strike="noStrike" cap="none" dirty="0">
              <a:solidFill>
                <a:srgbClr val="000000"/>
              </a:solidFill>
              <a:latin typeface="Candara" panose="020E0502030303020204" pitchFamily="34" charset="0"/>
            </a:endParaRPr>
          </a:p>
          <a:p>
            <a:pPr marL="5588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➔"/>
            </a:pPr>
            <a:r>
              <a:rPr lang="en-US" sz="2000" b="1" i="0" u="none" strike="noStrike" cap="none" dirty="0">
                <a:solidFill>
                  <a:srgbClr val="000000"/>
                </a:solidFill>
                <a:latin typeface="Candara" panose="020E0502030303020204" pitchFamily="34" charset="0"/>
              </a:rPr>
              <a:t>PIB per capita de R$ 9 mil</a:t>
            </a:r>
            <a:endParaRPr sz="2000" b="1" i="0" u="sng" strike="noStrike" cap="none" dirty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  <p:grpSp>
        <p:nvGrpSpPr>
          <p:cNvPr id="2" name="Google Shape;227;g1da70998fcb_0_275">
            <a:extLst>
              <a:ext uri="{FF2B5EF4-FFF2-40B4-BE49-F238E27FC236}">
                <a16:creationId xmlns="" xmlns:a16="http://schemas.microsoft.com/office/drawing/2014/main" id="{72AD5F4E-074F-538E-2D72-12BDC5234BFC}"/>
              </a:ext>
            </a:extLst>
          </p:cNvPr>
          <p:cNvGrpSpPr/>
          <p:nvPr/>
        </p:nvGrpSpPr>
        <p:grpSpPr>
          <a:xfrm>
            <a:off x="7032622" y="1039092"/>
            <a:ext cx="1778876" cy="2023627"/>
            <a:chOff x="1061237" y="283709"/>
            <a:chExt cx="2147700" cy="4076400"/>
          </a:xfrm>
        </p:grpSpPr>
        <p:sp>
          <p:nvSpPr>
            <p:cNvPr id="4" name="Google Shape;228;g1da70998fcb_0_275">
              <a:extLst>
                <a:ext uri="{FF2B5EF4-FFF2-40B4-BE49-F238E27FC236}">
                  <a16:creationId xmlns="" xmlns:a16="http://schemas.microsoft.com/office/drawing/2014/main" id="{5320A8F1-4ED4-AAE3-96EA-C8B6BB6F18F7}"/>
                </a:ext>
              </a:extLst>
            </p:cNvPr>
            <p:cNvSpPr/>
            <p:nvPr/>
          </p:nvSpPr>
          <p:spPr>
            <a:xfrm>
              <a:off x="1061237" y="283709"/>
              <a:ext cx="2147700" cy="4076400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</p:spPr>
          <p:txBody>
            <a:bodyPr spcFirstLastPara="1" wrap="square" lIns="110570" tIns="110570" rIns="110570" bIns="11057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69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229;g1da70998fcb_0_275">
              <a:extLst>
                <a:ext uri="{FF2B5EF4-FFF2-40B4-BE49-F238E27FC236}">
                  <a16:creationId xmlns="" xmlns:a16="http://schemas.microsoft.com/office/drawing/2014/main" id="{4E86CA69-E5C8-331B-ADFB-76E4B13CE3F9}"/>
                </a:ext>
              </a:extLst>
            </p:cNvPr>
            <p:cNvSpPr/>
            <p:nvPr/>
          </p:nvSpPr>
          <p:spPr>
            <a:xfrm>
              <a:off x="1118224" y="341749"/>
              <a:ext cx="2048100" cy="24906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0570" tIns="110570" rIns="110570" bIns="11057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69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230;g1da70998fcb_0_275">
              <a:extLst>
                <a:ext uri="{FF2B5EF4-FFF2-40B4-BE49-F238E27FC236}">
                  <a16:creationId xmlns="" xmlns:a16="http://schemas.microsoft.com/office/drawing/2014/main" id="{62D2101C-08FA-30D1-4A4C-AB627DCF0C4B}"/>
                </a:ext>
              </a:extLst>
            </p:cNvPr>
            <p:cNvSpPr/>
            <p:nvPr/>
          </p:nvSpPr>
          <p:spPr>
            <a:xfrm>
              <a:off x="1233923" y="1504157"/>
              <a:ext cx="1815000" cy="1291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0570" tIns="110570" rIns="110570" bIns="11057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1200"/>
              </a:pPr>
              <a:r>
                <a:rPr lang="en-US" sz="1100" b="1" dirty="0">
                  <a:solidFill>
                    <a:srgbClr val="FF9900"/>
                  </a:solidFill>
                  <a:latin typeface="Raleway"/>
                  <a:ea typeface="Raleway"/>
                  <a:cs typeface="Raleway"/>
                  <a:sym typeface="Raleway"/>
                </a:rPr>
                <a:t>ARRECADAÇÃO PRÓPRIA</a:t>
              </a:r>
              <a:endParaRPr sz="1100" b="1" dirty="0">
                <a:solidFill>
                  <a:srgbClr val="FF9900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7" name="Google Shape;231;g1da70998fcb_0_275">
              <a:extLst>
                <a:ext uri="{FF2B5EF4-FFF2-40B4-BE49-F238E27FC236}">
                  <a16:creationId xmlns="" xmlns:a16="http://schemas.microsoft.com/office/drawing/2014/main" id="{CF33870D-22BE-071D-CDF0-F261F97A0AEB}"/>
                </a:ext>
              </a:extLst>
            </p:cNvPr>
            <p:cNvSpPr/>
            <p:nvPr/>
          </p:nvSpPr>
          <p:spPr>
            <a:xfrm>
              <a:off x="1263190" y="437134"/>
              <a:ext cx="1815000" cy="10187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0570" tIns="110570" rIns="110570" bIns="11057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4000"/>
              </a:pPr>
              <a:r>
                <a:rPr lang="en-US" sz="2400" b="1" dirty="0">
                  <a:solidFill>
                    <a:srgbClr val="FF9900"/>
                  </a:solidFill>
                  <a:latin typeface="Roboto"/>
                  <a:ea typeface="Roboto"/>
                  <a:cs typeface="Roboto"/>
                  <a:sym typeface="Roboto"/>
                </a:rPr>
                <a:t>20</a:t>
              </a:r>
              <a:r>
                <a:rPr lang="en-US" sz="2400" dirty="0">
                  <a:solidFill>
                    <a:srgbClr val="FF9900"/>
                  </a:solidFill>
                  <a:latin typeface="Roboto Thin"/>
                  <a:ea typeface="Roboto Thin"/>
                  <a:cs typeface="Roboto Thin"/>
                  <a:sym typeface="Roboto Thin"/>
                </a:rPr>
                <a:t>%</a:t>
              </a:r>
              <a:endParaRPr sz="2400" dirty="0">
                <a:solidFill>
                  <a:srgbClr val="FF9900"/>
                </a:solidFill>
                <a:latin typeface="Roboto Thin"/>
                <a:ea typeface="Roboto Thin"/>
                <a:cs typeface="Roboto Thin"/>
                <a:sym typeface="Roboto Thin"/>
              </a:endParaRPr>
            </a:p>
          </p:txBody>
        </p:sp>
        <p:sp>
          <p:nvSpPr>
            <p:cNvPr id="10" name="Google Shape;233;g1da70998fcb_0_275">
              <a:extLst>
                <a:ext uri="{FF2B5EF4-FFF2-40B4-BE49-F238E27FC236}">
                  <a16:creationId xmlns="" xmlns:a16="http://schemas.microsoft.com/office/drawing/2014/main" id="{D83F7A35-2D90-AFAC-3BD1-6C69E6269C08}"/>
                </a:ext>
              </a:extLst>
            </p:cNvPr>
            <p:cNvSpPr/>
            <p:nvPr/>
          </p:nvSpPr>
          <p:spPr>
            <a:xfrm>
              <a:off x="1086583" y="2923030"/>
              <a:ext cx="2030400" cy="1085401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</p:spPr>
          <p:txBody>
            <a:bodyPr spcFirstLastPara="1" wrap="square" lIns="110570" tIns="110570" rIns="110570" bIns="110570" anchor="t" anchorCtr="0">
              <a:noAutofit/>
            </a:bodyPr>
            <a:lstStyle/>
            <a:p>
              <a:pPr algn="ctr">
                <a:lnSpc>
                  <a:spcPct val="115000"/>
                </a:lnSpc>
                <a:buClr>
                  <a:srgbClr val="000000"/>
                </a:buClr>
                <a:buSzPts val="1100"/>
              </a:pPr>
              <a:r>
                <a:rPr lang="en-US" sz="1050" b="1" dirty="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TRIBUTOS MUNICIPAIS</a:t>
              </a:r>
              <a:endParaRPr sz="1050" b="1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11" name="Google Shape;234;g1da70998fcb_0_275">
            <a:extLst>
              <a:ext uri="{FF2B5EF4-FFF2-40B4-BE49-F238E27FC236}">
                <a16:creationId xmlns="" xmlns:a16="http://schemas.microsoft.com/office/drawing/2014/main" id="{72B92CCB-323B-D387-5BC5-B1A9C9CD23F4}"/>
              </a:ext>
            </a:extLst>
          </p:cNvPr>
          <p:cNvGrpSpPr/>
          <p:nvPr/>
        </p:nvGrpSpPr>
        <p:grpSpPr>
          <a:xfrm>
            <a:off x="8922334" y="1025239"/>
            <a:ext cx="1704109" cy="2008910"/>
            <a:chOff x="1118219" y="283724"/>
            <a:chExt cx="2090700" cy="4076400"/>
          </a:xfrm>
        </p:grpSpPr>
        <p:sp>
          <p:nvSpPr>
            <p:cNvPr id="13" name="Google Shape;235;g1da70998fcb_0_275">
              <a:extLst>
                <a:ext uri="{FF2B5EF4-FFF2-40B4-BE49-F238E27FC236}">
                  <a16:creationId xmlns="" xmlns:a16="http://schemas.microsoft.com/office/drawing/2014/main" id="{6A5F73B6-741C-46CA-F2BC-AE3197FA89CA}"/>
                </a:ext>
              </a:extLst>
            </p:cNvPr>
            <p:cNvSpPr/>
            <p:nvPr/>
          </p:nvSpPr>
          <p:spPr>
            <a:xfrm>
              <a:off x="1118219" y="283724"/>
              <a:ext cx="2090700" cy="4076400"/>
            </a:xfrm>
            <a:prstGeom prst="rect">
              <a:avLst/>
            </a:prstGeom>
            <a:solidFill>
              <a:srgbClr val="ED7D31"/>
            </a:solidFill>
            <a:ln w="9525" cap="flat" cmpd="sng">
              <a:solidFill>
                <a:srgbClr val="ED7D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0570" tIns="110570" rIns="110570" bIns="11057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69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236;g1da70998fcb_0_275">
              <a:extLst>
                <a:ext uri="{FF2B5EF4-FFF2-40B4-BE49-F238E27FC236}">
                  <a16:creationId xmlns="" xmlns:a16="http://schemas.microsoft.com/office/drawing/2014/main" id="{1FA47384-5511-0241-0DA3-B6DDCF1B9950}"/>
                </a:ext>
              </a:extLst>
            </p:cNvPr>
            <p:cNvSpPr/>
            <p:nvPr/>
          </p:nvSpPr>
          <p:spPr>
            <a:xfrm>
              <a:off x="1118224" y="341749"/>
              <a:ext cx="2048100" cy="24906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ED7D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0570" tIns="110570" rIns="110570" bIns="11057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69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237;g1da70998fcb_0_275">
              <a:extLst>
                <a:ext uri="{FF2B5EF4-FFF2-40B4-BE49-F238E27FC236}">
                  <a16:creationId xmlns="" xmlns:a16="http://schemas.microsoft.com/office/drawing/2014/main" id="{44E55876-941F-D3C7-911C-E2068C92EECC}"/>
                </a:ext>
              </a:extLst>
            </p:cNvPr>
            <p:cNvSpPr/>
            <p:nvPr/>
          </p:nvSpPr>
          <p:spPr>
            <a:xfrm>
              <a:off x="1233923" y="1724438"/>
              <a:ext cx="1815000" cy="11018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0570" tIns="110570" rIns="110570" bIns="11057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1200"/>
              </a:pPr>
              <a:r>
                <a:rPr lang="en-US" sz="1100" b="1" dirty="0">
                  <a:solidFill>
                    <a:srgbClr val="ED7D31"/>
                  </a:solidFill>
                  <a:latin typeface="Raleway"/>
                  <a:ea typeface="Raleway"/>
                  <a:cs typeface="Raleway"/>
                  <a:sym typeface="Raleway"/>
                </a:rPr>
                <a:t>TRANSFERÊNCIAS EXTERNAS</a:t>
              </a:r>
              <a:endParaRPr sz="1100" b="1" dirty="0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6" name="Google Shape;238;g1da70998fcb_0_275">
              <a:extLst>
                <a:ext uri="{FF2B5EF4-FFF2-40B4-BE49-F238E27FC236}">
                  <a16:creationId xmlns="" xmlns:a16="http://schemas.microsoft.com/office/drawing/2014/main" id="{91F27242-309D-321E-A956-62A6AF0CAB35}"/>
                </a:ext>
              </a:extLst>
            </p:cNvPr>
            <p:cNvSpPr/>
            <p:nvPr/>
          </p:nvSpPr>
          <p:spPr>
            <a:xfrm>
              <a:off x="1233850" y="676444"/>
              <a:ext cx="1815000" cy="83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0570" tIns="110570" rIns="110570" bIns="11057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4000"/>
              </a:pPr>
              <a:r>
                <a:rPr lang="en-US" sz="2400" b="1" dirty="0">
                  <a:solidFill>
                    <a:srgbClr val="ED7D31"/>
                  </a:solidFill>
                  <a:latin typeface="Roboto"/>
                  <a:ea typeface="Roboto"/>
                  <a:cs typeface="Roboto"/>
                  <a:sym typeface="Roboto"/>
                </a:rPr>
                <a:t>80</a:t>
              </a:r>
              <a:r>
                <a:rPr lang="en-US" sz="2400" dirty="0">
                  <a:solidFill>
                    <a:srgbClr val="ED7D31"/>
                  </a:solidFill>
                  <a:latin typeface="Roboto Thin"/>
                  <a:ea typeface="Roboto Thin"/>
                  <a:cs typeface="Roboto Thin"/>
                  <a:sym typeface="Roboto Thin"/>
                </a:rPr>
                <a:t>%</a:t>
              </a:r>
              <a:endParaRPr sz="2400" dirty="0">
                <a:solidFill>
                  <a:srgbClr val="ED7D31"/>
                </a:solidFill>
                <a:latin typeface="Roboto Thin"/>
                <a:ea typeface="Roboto Thin"/>
                <a:cs typeface="Roboto Thin"/>
                <a:sym typeface="Roboto Thin"/>
              </a:endParaRPr>
            </a:p>
          </p:txBody>
        </p:sp>
        <p:sp>
          <p:nvSpPr>
            <p:cNvPr id="18" name="Google Shape;240;g1da70998fcb_0_275">
              <a:extLst>
                <a:ext uri="{FF2B5EF4-FFF2-40B4-BE49-F238E27FC236}">
                  <a16:creationId xmlns="" xmlns:a16="http://schemas.microsoft.com/office/drawing/2014/main" id="{7D1DB7D8-70C5-1A2D-8C79-B9227B168C69}"/>
                </a:ext>
              </a:extLst>
            </p:cNvPr>
            <p:cNvSpPr/>
            <p:nvPr/>
          </p:nvSpPr>
          <p:spPr>
            <a:xfrm>
              <a:off x="1118309" y="2898477"/>
              <a:ext cx="2030399" cy="1321079"/>
            </a:xfrm>
            <a:prstGeom prst="rect">
              <a:avLst/>
            </a:prstGeom>
            <a:solidFill>
              <a:srgbClr val="ED7D31"/>
            </a:solidFill>
            <a:ln w="9525" cap="flat" cmpd="sng">
              <a:solidFill>
                <a:srgbClr val="ED7D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0570" tIns="110570" rIns="110570" bIns="110570" anchor="t" anchorCtr="0">
              <a:noAutofit/>
            </a:bodyPr>
            <a:lstStyle/>
            <a:p>
              <a:pPr algn="ctr">
                <a:lnSpc>
                  <a:spcPct val="115000"/>
                </a:lnSpc>
                <a:buClr>
                  <a:srgbClr val="000000"/>
                </a:buClr>
                <a:buSzPts val="1100"/>
              </a:pPr>
              <a:r>
                <a:rPr lang="en-US" sz="1050" b="1" dirty="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REPASSES GOVERNOS ESTADUAL E FEDERAL</a:t>
              </a:r>
              <a:endParaRPr sz="1050" b="1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pic>
        <p:nvPicPr>
          <p:cNvPr id="19" name="Google Shape;241;g1da70998fcb_0_275">
            <a:extLst>
              <a:ext uri="{FF2B5EF4-FFF2-40B4-BE49-F238E27FC236}">
                <a16:creationId xmlns="" xmlns:a16="http://schemas.microsoft.com/office/drawing/2014/main" id="{76EBEAE0-F032-3B1B-D433-EFB5CD30CB6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83930" y="3241965"/>
            <a:ext cx="4516581" cy="2341417"/>
          </a:xfrm>
          <a:prstGeom prst="rect">
            <a:avLst/>
          </a:prstGeom>
          <a:noFill/>
          <a:ln w="19050" cap="flat" cmpd="sng">
            <a:solidFill>
              <a:srgbClr val="ED7D3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" name="Google Shape;58;p5">
            <a:extLst>
              <a:ext uri="{FF2B5EF4-FFF2-40B4-BE49-F238E27FC236}">
                <a16:creationId xmlns="" xmlns:a16="http://schemas.microsoft.com/office/drawing/2014/main" id="{34E0562F-EA42-3AAF-A511-C9EFDC68BDBC}"/>
              </a:ext>
            </a:extLst>
          </p:cNvPr>
          <p:cNvSpPr txBox="1"/>
          <p:nvPr/>
        </p:nvSpPr>
        <p:spPr>
          <a:xfrm>
            <a:off x="568862" y="430238"/>
            <a:ext cx="3379683" cy="55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000" b="1" dirty="0">
                <a:solidFill>
                  <a:srgbClr val="002060"/>
                </a:solidFill>
                <a:latin typeface="Candara" panose="020E0502030303020204" pitchFamily="34" charset="0"/>
                <a:ea typeface="Calibri"/>
                <a:cs typeface="Calibri"/>
                <a:sym typeface="Calibri"/>
              </a:rPr>
              <a:t>Contexto local </a:t>
            </a:r>
          </a:p>
        </p:txBody>
      </p:sp>
    </p:spTree>
    <p:extLst>
      <p:ext uri="{BB962C8B-B14F-4D97-AF65-F5344CB8AC3E}">
        <p14:creationId xmlns:p14="http://schemas.microsoft.com/office/powerpoint/2010/main" val="2318344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="" xmlns:a16="http://schemas.microsoft.com/office/drawing/2014/main" id="{114C78B5-EC6B-4A39-8860-7051008674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oogle Shape;93;g1e0e694ea76_0_14">
            <a:extLst>
              <a:ext uri="{FF2B5EF4-FFF2-40B4-BE49-F238E27FC236}">
                <a16:creationId xmlns="" xmlns:a16="http://schemas.microsoft.com/office/drawing/2014/main" id="{82CDBB03-08AC-2EF7-48A0-581DCE7682BE}"/>
              </a:ext>
            </a:extLst>
          </p:cNvPr>
          <p:cNvSpPr txBox="1"/>
          <p:nvPr/>
        </p:nvSpPr>
        <p:spPr>
          <a:xfrm>
            <a:off x="581891" y="4623133"/>
            <a:ext cx="11014364" cy="461482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ts val="1700"/>
            </a:pPr>
            <a:r>
              <a:rPr lang="en-US" sz="3600" b="1" kern="1200" dirty="0">
                <a:solidFill>
                  <a:srgbClr val="FFFF00"/>
                </a:solidFill>
                <a:latin typeface="+mj-lt"/>
                <a:ea typeface="+mj-ea"/>
                <a:cs typeface="+mj-cs"/>
                <a:sym typeface="Raleway SemiBold"/>
              </a:rPr>
              <a:t>CARACTERÍSTICAS URBANAS E MUDANÇAS CLIMÁTICAS </a:t>
            </a:r>
          </a:p>
        </p:txBody>
      </p:sp>
      <p:pic>
        <p:nvPicPr>
          <p:cNvPr id="21" name="Google Shape;98;g1e0e694ea76_0_14">
            <a:extLst>
              <a:ext uri="{FF2B5EF4-FFF2-40B4-BE49-F238E27FC236}">
                <a16:creationId xmlns="" xmlns:a16="http://schemas.microsoft.com/office/drawing/2014/main" id="{85DCEA23-9550-AD08-1E31-2D8238E6C151}"/>
              </a:ext>
            </a:extLst>
          </p:cNvPr>
          <p:cNvPicPr preferRelativeResize="0"/>
          <p:nvPr/>
        </p:nvPicPr>
        <p:blipFill rotWithShape="1">
          <a:blip r:embed="rId3"/>
          <a:srcRect b="26793"/>
          <a:stretch/>
        </p:blipFill>
        <p:spPr>
          <a:xfrm>
            <a:off x="20" y="10"/>
            <a:ext cx="4000480" cy="3904882"/>
          </a:xfrm>
          <a:custGeom>
            <a:avLst/>
            <a:gdLst/>
            <a:ahLst/>
            <a:cxnLst/>
            <a:rect l="l" t="t" r="r" b="b"/>
            <a:pathLst>
              <a:path w="4000500" h="3413410">
                <a:moveTo>
                  <a:pt x="0" y="0"/>
                </a:moveTo>
                <a:lnTo>
                  <a:pt x="4000500" y="0"/>
                </a:lnTo>
                <a:lnTo>
                  <a:pt x="4000500" y="3330603"/>
                </a:lnTo>
                <a:lnTo>
                  <a:pt x="416174" y="3413410"/>
                </a:lnTo>
                <a:lnTo>
                  <a:pt x="0" y="3408169"/>
                </a:lnTo>
                <a:close/>
              </a:path>
            </a:pathLst>
          </a:custGeom>
          <a:noFill/>
        </p:spPr>
      </p:pic>
      <p:pic>
        <p:nvPicPr>
          <p:cNvPr id="17" name="Google Shape;96;g1e0e694ea76_0_14">
            <a:extLst>
              <a:ext uri="{FF2B5EF4-FFF2-40B4-BE49-F238E27FC236}">
                <a16:creationId xmlns="" xmlns:a16="http://schemas.microsoft.com/office/drawing/2014/main" id="{405F3402-A717-2D26-AA2F-CF3CB0F3829C}"/>
              </a:ext>
            </a:extLst>
          </p:cNvPr>
          <p:cNvPicPr preferRelativeResize="0"/>
          <p:nvPr/>
        </p:nvPicPr>
        <p:blipFill rotWithShape="1">
          <a:blip r:embed="rId4"/>
          <a:srcRect l="16644" r="28961" b="2"/>
          <a:stretch/>
        </p:blipFill>
        <p:spPr>
          <a:xfrm>
            <a:off x="4191002" y="10"/>
            <a:ext cx="3809998" cy="3904881"/>
          </a:xfrm>
          <a:custGeom>
            <a:avLst/>
            <a:gdLst/>
            <a:ahLst/>
            <a:cxnLst/>
            <a:rect l="l" t="t" r="r" b="b"/>
            <a:pathLst>
              <a:path w="3809998" h="3361533">
                <a:moveTo>
                  <a:pt x="0" y="0"/>
                </a:moveTo>
                <a:lnTo>
                  <a:pt x="3809998" y="0"/>
                </a:lnTo>
                <a:lnTo>
                  <a:pt x="3809998" y="3353206"/>
                </a:lnTo>
                <a:lnTo>
                  <a:pt x="1781628" y="3181423"/>
                </a:lnTo>
                <a:lnTo>
                  <a:pt x="0" y="3361533"/>
                </a:lnTo>
                <a:close/>
              </a:path>
            </a:pathLst>
          </a:custGeom>
          <a:noFill/>
        </p:spPr>
      </p:pic>
      <p:pic>
        <p:nvPicPr>
          <p:cNvPr id="9" name="Google Shape;95;g1e0e694ea76_0_14">
            <a:extLst>
              <a:ext uri="{FF2B5EF4-FFF2-40B4-BE49-F238E27FC236}">
                <a16:creationId xmlns="" xmlns:a16="http://schemas.microsoft.com/office/drawing/2014/main" id="{11F74FD0-7185-D8F2-E3B1-D8DE38D287AE}"/>
              </a:ext>
            </a:extLst>
          </p:cNvPr>
          <p:cNvPicPr preferRelativeResize="0"/>
          <p:nvPr/>
        </p:nvPicPr>
        <p:blipFill rotWithShape="1">
          <a:blip r:embed="rId5"/>
          <a:srcRect t="32100" b="11539"/>
          <a:stretch/>
        </p:blipFill>
        <p:spPr>
          <a:xfrm>
            <a:off x="8191500" y="-1"/>
            <a:ext cx="4000500" cy="4008409"/>
          </a:xfrm>
          <a:custGeom>
            <a:avLst/>
            <a:gdLst/>
            <a:ahLst/>
            <a:cxnLst/>
            <a:rect l="l" t="t" r="r" b="b"/>
            <a:pathLst>
              <a:path w="4000500" h="3403026">
                <a:moveTo>
                  <a:pt x="0" y="0"/>
                </a:moveTo>
                <a:lnTo>
                  <a:pt x="4000500" y="0"/>
                </a:lnTo>
                <a:lnTo>
                  <a:pt x="4000500" y="3403026"/>
                </a:lnTo>
                <a:lnTo>
                  <a:pt x="9072" y="3370108"/>
                </a:lnTo>
                <a:lnTo>
                  <a:pt x="0" y="3369340"/>
                </a:lnTo>
                <a:close/>
              </a:path>
            </a:pathLst>
          </a:custGeom>
          <a:noFill/>
        </p:spPr>
      </p:pic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A50943B0-FDF7-4C2C-B784-9208C945A8C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64021FAB-FA86-49DE-8FC9-585A1729B7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7B58B526-A432-4EB5-AA70-2BB897257A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6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0" name="Google Shape;97;g1e0e694ea76_0_14">
            <a:extLst>
              <a:ext uri="{FF2B5EF4-FFF2-40B4-BE49-F238E27FC236}">
                <a16:creationId xmlns="" xmlns:a16="http://schemas.microsoft.com/office/drawing/2014/main" id="{1352ED15-962A-68B3-7923-336DBFCD75BA}"/>
              </a:ext>
            </a:extLst>
          </p:cNvPr>
          <p:cNvSpPr txBox="1"/>
          <p:nvPr/>
        </p:nvSpPr>
        <p:spPr>
          <a:xfrm>
            <a:off x="152401" y="5226764"/>
            <a:ext cx="11914910" cy="1090907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Autofit/>
          </a:bodyPr>
          <a:lstStyle/>
          <a:p>
            <a:pPr indent="-228600" algn="ctr">
              <a:lnSpc>
                <a:spcPct val="150000"/>
              </a:lnSpc>
              <a:spcAft>
                <a:spcPts val="6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Processos</a:t>
            </a:r>
            <a:r>
              <a:rPr lang="en-US" sz="2400" b="1" dirty="0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 </a:t>
            </a:r>
            <a:r>
              <a:rPr lang="en-US" sz="2400" b="1" dirty="0" err="1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geodinâmicos</a:t>
            </a:r>
            <a:r>
              <a:rPr lang="en-US" sz="2400" b="1" dirty="0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 </a:t>
            </a:r>
            <a:r>
              <a:rPr lang="en-US" sz="2400" b="1" dirty="0" err="1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graus</a:t>
            </a:r>
            <a:r>
              <a:rPr lang="en-US" sz="2400" b="1" dirty="0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 </a:t>
            </a:r>
            <a:r>
              <a:rPr lang="en-US" sz="2400" b="1" dirty="0" err="1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diferenciados</a:t>
            </a:r>
            <a:r>
              <a:rPr lang="en-US" sz="2400" b="1" dirty="0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 </a:t>
            </a:r>
            <a:r>
              <a:rPr lang="en-US" sz="2400" b="1" dirty="0" err="1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em</a:t>
            </a:r>
            <a:r>
              <a:rPr lang="en-US" sz="2400" b="1" dirty="0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 </a:t>
            </a:r>
            <a:r>
              <a:rPr lang="en-US" sz="2400" b="1" dirty="0" err="1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decorrência</a:t>
            </a:r>
            <a:r>
              <a:rPr lang="en-US" sz="2400" b="1" dirty="0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 </a:t>
            </a:r>
            <a:r>
              <a:rPr lang="en-US" sz="2400" b="1" dirty="0" err="1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características</a:t>
            </a:r>
            <a:r>
              <a:rPr lang="en-US" sz="2400" b="1" dirty="0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 </a:t>
            </a:r>
            <a:r>
              <a:rPr lang="en-US" sz="2400" b="1" dirty="0" err="1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geográficas</a:t>
            </a:r>
            <a:r>
              <a:rPr lang="en-US" sz="2400" b="1" dirty="0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 e </a:t>
            </a:r>
            <a:r>
              <a:rPr lang="en-US" sz="2400" b="1" dirty="0" err="1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vulnerabilidade</a:t>
            </a:r>
            <a:r>
              <a:rPr lang="en-US" sz="2400" b="1" dirty="0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 </a:t>
            </a:r>
            <a:r>
              <a:rPr lang="en-US" sz="2400" b="1" dirty="0" err="1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ocupação</a:t>
            </a:r>
            <a:r>
              <a:rPr lang="en-US" sz="2400" b="1" dirty="0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 local, </a:t>
            </a:r>
            <a:r>
              <a:rPr lang="en-US" sz="2400" b="1" dirty="0" err="1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potencializados</a:t>
            </a:r>
            <a:r>
              <a:rPr lang="en-US" sz="2400" b="1" dirty="0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 </a:t>
            </a:r>
            <a:r>
              <a:rPr lang="en-US" sz="2400" b="1" dirty="0" err="1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pelos</a:t>
            </a:r>
            <a:r>
              <a:rPr lang="en-US" sz="2400" b="1" dirty="0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 </a:t>
            </a:r>
            <a:r>
              <a:rPr lang="en-US" sz="2400" b="1" dirty="0" err="1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efeitos</a:t>
            </a:r>
            <a:r>
              <a:rPr lang="en-US" sz="2400" b="1" dirty="0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 </a:t>
            </a:r>
            <a:r>
              <a:rPr lang="en-US" sz="2400" b="1" dirty="0" err="1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mudanças</a:t>
            </a:r>
            <a:r>
              <a:rPr lang="en-US" sz="2400" b="1" dirty="0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 </a:t>
            </a:r>
            <a:r>
              <a:rPr lang="en-US" sz="2400" b="1" dirty="0" err="1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climáticas</a:t>
            </a:r>
            <a:r>
              <a:rPr lang="en-US" sz="2400" b="1" dirty="0">
                <a:solidFill>
                  <a:schemeClr val="bg1">
                    <a:alpha val="80000"/>
                  </a:schemeClr>
                </a:solidFill>
                <a:latin typeface="Candara" panose="020E0502030303020204" pitchFamily="34" charset="0"/>
                <a:sym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7396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45;g1dcbb271761_0_69">
            <a:extLst>
              <a:ext uri="{FF2B5EF4-FFF2-40B4-BE49-F238E27FC236}">
                <a16:creationId xmlns="" xmlns:a16="http://schemas.microsoft.com/office/drawing/2014/main" id="{FD9C299D-98DD-6FFF-436A-F1B8DFAF94DC}"/>
              </a:ext>
            </a:extLst>
          </p:cNvPr>
          <p:cNvSpPr txBox="1"/>
          <p:nvPr/>
        </p:nvSpPr>
        <p:spPr>
          <a:xfrm>
            <a:off x="504464" y="1310539"/>
            <a:ext cx="11133353" cy="142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0570" tIns="110570" rIns="110570" bIns="110570" anchor="t" anchorCtr="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SzPts val="1400"/>
            </a:pPr>
            <a:r>
              <a:rPr lang="en-US" sz="2600" b="1" dirty="0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Plano Municipal de </a:t>
            </a:r>
            <a:r>
              <a:rPr lang="en-US" sz="2600" b="1" dirty="0" err="1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Redução</a:t>
            </a:r>
            <a:r>
              <a:rPr lang="en-US" sz="2600" b="1" dirty="0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de </a:t>
            </a:r>
            <a:r>
              <a:rPr lang="en-US" sz="2600" b="1" dirty="0" err="1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Riscos</a:t>
            </a:r>
            <a:r>
              <a:rPr lang="en-US" sz="2600" b="1" dirty="0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(2020):</a:t>
            </a:r>
            <a:r>
              <a:rPr lang="en-US" sz="2600" dirty="0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91 </a:t>
            </a:r>
            <a:r>
              <a:rPr lang="en-US" sz="2600" dirty="0" err="1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áreas</a:t>
            </a:r>
            <a:r>
              <a:rPr lang="en-US" sz="2600" dirty="0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de </a:t>
            </a:r>
            <a:r>
              <a:rPr lang="en-US" sz="2600" dirty="0" err="1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risco</a:t>
            </a:r>
            <a:r>
              <a:rPr lang="en-US" sz="2600" dirty="0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distribuídas</a:t>
            </a:r>
            <a:r>
              <a:rPr lang="en-US" sz="2600" dirty="0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em</a:t>
            </a:r>
            <a:r>
              <a:rPr lang="en-US" sz="2600" dirty="0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 163 </a:t>
            </a:r>
            <a:r>
              <a:rPr lang="en-US" sz="2600" dirty="0" err="1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setores</a:t>
            </a:r>
            <a:r>
              <a:rPr lang="en-US" sz="2600" dirty="0">
                <a:solidFill>
                  <a:srgbClr val="000000"/>
                </a:solidFill>
                <a:latin typeface="Candara" panose="020E0502030303020204" pitchFamily="34" charset="0"/>
                <a:ea typeface="Times New Roman"/>
                <a:cs typeface="Times New Roman"/>
                <a:sym typeface="Times New Roman"/>
              </a:rPr>
              <a:t>:</a:t>
            </a:r>
            <a:endParaRPr sz="2600" dirty="0">
              <a:solidFill>
                <a:srgbClr val="000000"/>
              </a:solidFill>
              <a:latin typeface="Candara" panose="020E0502030303020204" pitchFamily="34" charset="0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4" name="Google Shape;146;g1dcbb271761_0_69">
            <a:extLst>
              <a:ext uri="{FF2B5EF4-FFF2-40B4-BE49-F238E27FC236}">
                <a16:creationId xmlns="" xmlns:a16="http://schemas.microsoft.com/office/drawing/2014/main" id="{0FE79BA6-9794-3A1B-9907-D83E3C699906}"/>
              </a:ext>
            </a:extLst>
          </p:cNvPr>
          <p:cNvGrpSpPr/>
          <p:nvPr/>
        </p:nvGrpSpPr>
        <p:grpSpPr>
          <a:xfrm>
            <a:off x="1818233" y="2779495"/>
            <a:ext cx="2731204" cy="2802098"/>
            <a:chOff x="1118224" y="196746"/>
            <a:chExt cx="2090826" cy="4163379"/>
          </a:xfrm>
        </p:grpSpPr>
        <p:sp>
          <p:nvSpPr>
            <p:cNvPr id="5" name="Google Shape;147;g1dcbb271761_0_69">
              <a:extLst>
                <a:ext uri="{FF2B5EF4-FFF2-40B4-BE49-F238E27FC236}">
                  <a16:creationId xmlns="" xmlns:a16="http://schemas.microsoft.com/office/drawing/2014/main" id="{19C32365-993D-C3EE-8C33-078F1535995B}"/>
                </a:ext>
              </a:extLst>
            </p:cNvPr>
            <p:cNvSpPr/>
            <p:nvPr/>
          </p:nvSpPr>
          <p:spPr>
            <a:xfrm>
              <a:off x="1178650" y="283725"/>
              <a:ext cx="2030400" cy="4076400"/>
            </a:xfrm>
            <a:prstGeom prst="rect">
              <a:avLst/>
            </a:prstGeom>
            <a:solidFill>
              <a:srgbClr val="1B786E"/>
            </a:solidFill>
            <a:ln>
              <a:noFill/>
            </a:ln>
          </p:spPr>
          <p:txBody>
            <a:bodyPr spcFirstLastPara="1" wrap="square" lIns="110570" tIns="110570" rIns="110570" bIns="11057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69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48;g1dcbb271761_0_69">
              <a:extLst>
                <a:ext uri="{FF2B5EF4-FFF2-40B4-BE49-F238E27FC236}">
                  <a16:creationId xmlns="" xmlns:a16="http://schemas.microsoft.com/office/drawing/2014/main" id="{96DAB805-4761-36D3-7975-FFEEC50364B3}"/>
                </a:ext>
              </a:extLst>
            </p:cNvPr>
            <p:cNvSpPr/>
            <p:nvPr/>
          </p:nvSpPr>
          <p:spPr>
            <a:xfrm>
              <a:off x="1118224" y="341749"/>
              <a:ext cx="2048100" cy="24906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1D7E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0570" tIns="110570" rIns="110570" bIns="11057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69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149;g1dcbb271761_0_69">
              <a:extLst>
                <a:ext uri="{FF2B5EF4-FFF2-40B4-BE49-F238E27FC236}">
                  <a16:creationId xmlns="" xmlns:a16="http://schemas.microsoft.com/office/drawing/2014/main" id="{3C1D7637-4924-8971-9775-ACF5F124D8EE}"/>
                </a:ext>
              </a:extLst>
            </p:cNvPr>
            <p:cNvSpPr/>
            <p:nvPr/>
          </p:nvSpPr>
          <p:spPr>
            <a:xfrm>
              <a:off x="1233923" y="1225061"/>
              <a:ext cx="1815000" cy="60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0570" tIns="110570" rIns="110570" bIns="11057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1100"/>
              </a:pPr>
              <a:r>
                <a:rPr lang="en-US" sz="1330">
                  <a:solidFill>
                    <a:srgbClr val="1D7E74"/>
                  </a:solidFill>
                  <a:latin typeface="Raleway Medium"/>
                  <a:ea typeface="Raleway Medium"/>
                  <a:cs typeface="Raleway Medium"/>
                  <a:sym typeface="Raleway Medium"/>
                </a:rPr>
                <a:t>SETORES COM RISCO DE ESCORREGAMENTOS</a:t>
              </a:r>
              <a:endParaRPr sz="1330">
                <a:solidFill>
                  <a:srgbClr val="1D7E74"/>
                </a:solidFill>
                <a:latin typeface="Raleway Medium"/>
                <a:ea typeface="Raleway Medium"/>
                <a:cs typeface="Raleway Medium"/>
                <a:sym typeface="Raleway Medium"/>
              </a:endParaRPr>
            </a:p>
          </p:txBody>
        </p:sp>
        <p:sp>
          <p:nvSpPr>
            <p:cNvPr id="8" name="Google Shape;150;g1dcbb271761_0_69">
              <a:extLst>
                <a:ext uri="{FF2B5EF4-FFF2-40B4-BE49-F238E27FC236}">
                  <a16:creationId xmlns="" xmlns:a16="http://schemas.microsoft.com/office/drawing/2014/main" id="{E50BD241-A3CE-265C-FCA0-869091289BC8}"/>
                </a:ext>
              </a:extLst>
            </p:cNvPr>
            <p:cNvSpPr/>
            <p:nvPr/>
          </p:nvSpPr>
          <p:spPr>
            <a:xfrm>
              <a:off x="1233850" y="196746"/>
              <a:ext cx="1815000" cy="67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0570" tIns="110570" rIns="110570" bIns="11057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4000"/>
              </a:pPr>
              <a:r>
                <a:rPr lang="en-US" sz="4838" b="1">
                  <a:solidFill>
                    <a:srgbClr val="1D7E74"/>
                  </a:solidFill>
                  <a:latin typeface="Roboto"/>
                  <a:ea typeface="Roboto"/>
                  <a:cs typeface="Roboto"/>
                  <a:sym typeface="Roboto"/>
                </a:rPr>
                <a:t>82</a:t>
              </a:r>
              <a:endParaRPr sz="4838">
                <a:solidFill>
                  <a:srgbClr val="1D7E74"/>
                </a:solidFill>
                <a:latin typeface="Roboto Thin"/>
                <a:ea typeface="Roboto Thin"/>
                <a:cs typeface="Roboto Thin"/>
                <a:sym typeface="Roboto Thin"/>
              </a:endParaRPr>
            </a:p>
          </p:txBody>
        </p:sp>
        <p:sp>
          <p:nvSpPr>
            <p:cNvPr id="9" name="Google Shape;151;g1dcbb271761_0_69">
              <a:extLst>
                <a:ext uri="{FF2B5EF4-FFF2-40B4-BE49-F238E27FC236}">
                  <a16:creationId xmlns="" xmlns:a16="http://schemas.microsoft.com/office/drawing/2014/main" id="{2763AEB4-A67C-EFC1-2B12-5AB7CC5A54AE}"/>
                </a:ext>
              </a:extLst>
            </p:cNvPr>
            <p:cNvSpPr/>
            <p:nvPr/>
          </p:nvSpPr>
          <p:spPr>
            <a:xfrm rot="5400000">
              <a:off x="1938871" y="2785391"/>
              <a:ext cx="389100" cy="278100"/>
            </a:xfrm>
            <a:prstGeom prst="rightArrow">
              <a:avLst>
                <a:gd name="adj1" fmla="val 34239"/>
                <a:gd name="adj2" fmla="val 57035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10570" tIns="110570" rIns="110570" bIns="11057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69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52;g1dcbb271761_0_69">
              <a:extLst>
                <a:ext uri="{FF2B5EF4-FFF2-40B4-BE49-F238E27FC236}">
                  <a16:creationId xmlns="" xmlns:a16="http://schemas.microsoft.com/office/drawing/2014/main" id="{FEF4AA08-0BF2-F9E9-E11F-565552C22C27}"/>
                </a:ext>
              </a:extLst>
            </p:cNvPr>
            <p:cNvSpPr/>
            <p:nvPr/>
          </p:nvSpPr>
          <p:spPr>
            <a:xfrm>
              <a:off x="1118308" y="3172455"/>
              <a:ext cx="2030400" cy="108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0570" tIns="110570" rIns="110570" bIns="110570" anchor="t" anchorCtr="0">
              <a:noAutofit/>
            </a:bodyPr>
            <a:lstStyle/>
            <a:p>
              <a:pPr marL="552938" indent="-353266">
                <a:lnSpc>
                  <a:spcPct val="115000"/>
                </a:lnSpc>
                <a:buClr>
                  <a:srgbClr val="FFFFFF"/>
                </a:buClr>
                <a:buSzPts val="1000"/>
                <a:buFont typeface="Raleway"/>
                <a:buChar char="●"/>
              </a:pPr>
              <a:r>
                <a:rPr lang="en-US" sz="1209" b="1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134 SETORES </a:t>
              </a:r>
              <a:endParaRPr sz="1209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552938" indent="-353266">
                <a:lnSpc>
                  <a:spcPct val="115000"/>
                </a:lnSpc>
                <a:buClr>
                  <a:srgbClr val="FFFFFF"/>
                </a:buClr>
                <a:buSzPts val="1000"/>
                <a:buFont typeface="Raleway"/>
                <a:buChar char="●"/>
              </a:pPr>
              <a:r>
                <a:rPr lang="en-US" sz="1209" b="1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4.860 EDIFICAÇÕES</a:t>
              </a:r>
              <a:endParaRPr sz="1209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552938" indent="-353266">
                <a:lnSpc>
                  <a:spcPct val="115000"/>
                </a:lnSpc>
                <a:buClr>
                  <a:srgbClr val="FFFFFF"/>
                </a:buClr>
                <a:buSzPts val="1000"/>
                <a:buFont typeface="Raleway"/>
                <a:buChar char="●"/>
              </a:pPr>
              <a:r>
                <a:rPr lang="en-US" sz="1209" b="1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19.440 MUNÍCIPES </a:t>
              </a:r>
              <a:endParaRPr sz="1209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11" name="Google Shape;153;g1dcbb271761_0_69">
            <a:extLst>
              <a:ext uri="{FF2B5EF4-FFF2-40B4-BE49-F238E27FC236}">
                <a16:creationId xmlns="" xmlns:a16="http://schemas.microsoft.com/office/drawing/2014/main" id="{8242D9AA-CC33-BBFC-E892-D19828C8652B}"/>
              </a:ext>
            </a:extLst>
          </p:cNvPr>
          <p:cNvGrpSpPr/>
          <p:nvPr/>
        </p:nvGrpSpPr>
        <p:grpSpPr>
          <a:xfrm>
            <a:off x="5049576" y="2779494"/>
            <a:ext cx="2731204" cy="2802098"/>
            <a:chOff x="1118224" y="196746"/>
            <a:chExt cx="2090826" cy="4163379"/>
          </a:xfrm>
        </p:grpSpPr>
        <p:sp>
          <p:nvSpPr>
            <p:cNvPr id="12" name="Google Shape;154;g1dcbb271761_0_69">
              <a:extLst>
                <a:ext uri="{FF2B5EF4-FFF2-40B4-BE49-F238E27FC236}">
                  <a16:creationId xmlns="" xmlns:a16="http://schemas.microsoft.com/office/drawing/2014/main" id="{D1180E8C-04F5-B77E-AEB8-29F2D668AB0B}"/>
                </a:ext>
              </a:extLst>
            </p:cNvPr>
            <p:cNvSpPr/>
            <p:nvPr/>
          </p:nvSpPr>
          <p:spPr>
            <a:xfrm>
              <a:off x="1178650" y="283725"/>
              <a:ext cx="2030400" cy="4076400"/>
            </a:xfrm>
            <a:prstGeom prst="rect">
              <a:avLst/>
            </a:prstGeom>
            <a:solidFill>
              <a:srgbClr val="1B786E"/>
            </a:solidFill>
            <a:ln>
              <a:noFill/>
            </a:ln>
          </p:spPr>
          <p:txBody>
            <a:bodyPr spcFirstLastPara="1" wrap="square" lIns="110570" tIns="110570" rIns="110570" bIns="11057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69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55;g1dcbb271761_0_69">
              <a:extLst>
                <a:ext uri="{FF2B5EF4-FFF2-40B4-BE49-F238E27FC236}">
                  <a16:creationId xmlns="" xmlns:a16="http://schemas.microsoft.com/office/drawing/2014/main" id="{AC00C7FE-8FB6-4B95-63EE-978DF4D35E29}"/>
                </a:ext>
              </a:extLst>
            </p:cNvPr>
            <p:cNvSpPr/>
            <p:nvPr/>
          </p:nvSpPr>
          <p:spPr>
            <a:xfrm>
              <a:off x="1118224" y="341749"/>
              <a:ext cx="2048100" cy="24906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1D7E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0570" tIns="110570" rIns="110570" bIns="11057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69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56;g1dcbb271761_0_69">
              <a:extLst>
                <a:ext uri="{FF2B5EF4-FFF2-40B4-BE49-F238E27FC236}">
                  <a16:creationId xmlns="" xmlns:a16="http://schemas.microsoft.com/office/drawing/2014/main" id="{633B06AF-50FA-329B-A6F7-9C31957BBEFE}"/>
                </a:ext>
              </a:extLst>
            </p:cNvPr>
            <p:cNvSpPr/>
            <p:nvPr/>
          </p:nvSpPr>
          <p:spPr>
            <a:xfrm>
              <a:off x="1233923" y="1225061"/>
              <a:ext cx="1815000" cy="60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0570" tIns="110570" rIns="110570" bIns="11057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1100"/>
              </a:pPr>
              <a:r>
                <a:rPr lang="en-US" sz="1330">
                  <a:solidFill>
                    <a:srgbClr val="1D7E74"/>
                  </a:solidFill>
                  <a:latin typeface="Raleway Medium"/>
                  <a:ea typeface="Raleway Medium"/>
                  <a:cs typeface="Raleway Medium"/>
                  <a:sym typeface="Raleway Medium"/>
                </a:rPr>
                <a:t>SETORES COM RISCO DE SOLAPAMENTOS</a:t>
              </a:r>
              <a:endParaRPr sz="1330">
                <a:solidFill>
                  <a:srgbClr val="1D7E74"/>
                </a:solidFill>
                <a:latin typeface="Raleway Medium"/>
                <a:ea typeface="Raleway Medium"/>
                <a:cs typeface="Raleway Medium"/>
                <a:sym typeface="Raleway Medium"/>
              </a:endParaRPr>
            </a:p>
          </p:txBody>
        </p:sp>
        <p:sp>
          <p:nvSpPr>
            <p:cNvPr id="15" name="Google Shape;157;g1dcbb271761_0_69">
              <a:extLst>
                <a:ext uri="{FF2B5EF4-FFF2-40B4-BE49-F238E27FC236}">
                  <a16:creationId xmlns="" xmlns:a16="http://schemas.microsoft.com/office/drawing/2014/main" id="{700D9213-613D-0F8E-6689-9F60E7868262}"/>
                </a:ext>
              </a:extLst>
            </p:cNvPr>
            <p:cNvSpPr/>
            <p:nvPr/>
          </p:nvSpPr>
          <p:spPr>
            <a:xfrm>
              <a:off x="1233850" y="196746"/>
              <a:ext cx="1815000" cy="67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0570" tIns="110570" rIns="110570" bIns="11057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4000"/>
              </a:pPr>
              <a:r>
                <a:rPr lang="en-US" sz="4838" b="1">
                  <a:solidFill>
                    <a:srgbClr val="1D7E74"/>
                  </a:solidFill>
                  <a:latin typeface="Roboto"/>
                  <a:ea typeface="Roboto"/>
                  <a:cs typeface="Roboto"/>
                  <a:sym typeface="Roboto"/>
                </a:rPr>
                <a:t>6</a:t>
              </a:r>
              <a:endParaRPr sz="4838">
                <a:solidFill>
                  <a:srgbClr val="1D7E74"/>
                </a:solidFill>
                <a:latin typeface="Roboto Thin"/>
                <a:ea typeface="Roboto Thin"/>
                <a:cs typeface="Roboto Thin"/>
                <a:sym typeface="Roboto Thin"/>
              </a:endParaRPr>
            </a:p>
          </p:txBody>
        </p:sp>
        <p:sp>
          <p:nvSpPr>
            <p:cNvPr id="16" name="Google Shape;158;g1dcbb271761_0_69">
              <a:extLst>
                <a:ext uri="{FF2B5EF4-FFF2-40B4-BE49-F238E27FC236}">
                  <a16:creationId xmlns="" xmlns:a16="http://schemas.microsoft.com/office/drawing/2014/main" id="{7B567152-1EE9-E0F0-3DFC-E59D0C61D9A9}"/>
                </a:ext>
              </a:extLst>
            </p:cNvPr>
            <p:cNvSpPr/>
            <p:nvPr/>
          </p:nvSpPr>
          <p:spPr>
            <a:xfrm rot="5400000">
              <a:off x="1938871" y="2785391"/>
              <a:ext cx="389100" cy="278100"/>
            </a:xfrm>
            <a:prstGeom prst="rightArrow">
              <a:avLst>
                <a:gd name="adj1" fmla="val 34239"/>
                <a:gd name="adj2" fmla="val 57035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10570" tIns="110570" rIns="110570" bIns="11057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69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59;g1dcbb271761_0_69">
              <a:extLst>
                <a:ext uri="{FF2B5EF4-FFF2-40B4-BE49-F238E27FC236}">
                  <a16:creationId xmlns="" xmlns:a16="http://schemas.microsoft.com/office/drawing/2014/main" id="{7F6B4532-3375-7138-FA70-21F65A5B381F}"/>
                </a:ext>
              </a:extLst>
            </p:cNvPr>
            <p:cNvSpPr/>
            <p:nvPr/>
          </p:nvSpPr>
          <p:spPr>
            <a:xfrm>
              <a:off x="1118308" y="3172455"/>
              <a:ext cx="2030400" cy="108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0570" tIns="110570" rIns="110570" bIns="110570" anchor="t" anchorCtr="0">
              <a:noAutofit/>
            </a:bodyPr>
            <a:lstStyle/>
            <a:p>
              <a:pPr marL="552938" indent="-353266">
                <a:lnSpc>
                  <a:spcPct val="115000"/>
                </a:lnSpc>
                <a:buClr>
                  <a:srgbClr val="FFFFFF"/>
                </a:buClr>
                <a:buSzPts val="1000"/>
                <a:buFont typeface="Roboto"/>
                <a:buChar char="●"/>
              </a:pPr>
              <a:r>
                <a:rPr lang="en-US" sz="1209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r>
                <a:rPr lang="en-US" sz="1209" b="1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0 SETORES </a:t>
              </a:r>
              <a:endParaRPr sz="1209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552938" indent="-353266">
                <a:lnSpc>
                  <a:spcPct val="115000"/>
                </a:lnSpc>
                <a:buClr>
                  <a:srgbClr val="FFFFFF"/>
                </a:buClr>
                <a:buSzPts val="1000"/>
                <a:buFont typeface="Raleway"/>
                <a:buChar char="●"/>
              </a:pPr>
              <a:r>
                <a:rPr lang="en-US" sz="1209" b="1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235 EDIFICAÇÕES</a:t>
              </a:r>
              <a:endParaRPr sz="1209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552938" indent="-353266">
                <a:lnSpc>
                  <a:spcPct val="115000"/>
                </a:lnSpc>
                <a:buClr>
                  <a:srgbClr val="FFFFFF"/>
                </a:buClr>
                <a:buSzPts val="1000"/>
                <a:buFont typeface="Raleway"/>
                <a:buChar char="●"/>
              </a:pPr>
              <a:r>
                <a:rPr lang="en-US" sz="1209" b="1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940 MUNÍCIPES </a:t>
              </a:r>
              <a:endParaRPr sz="1088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18" name="Google Shape;160;g1dcbb271761_0_69">
            <a:extLst>
              <a:ext uri="{FF2B5EF4-FFF2-40B4-BE49-F238E27FC236}">
                <a16:creationId xmlns="" xmlns:a16="http://schemas.microsoft.com/office/drawing/2014/main" id="{ECA8F595-4F31-97E7-2340-7FDDC29B8763}"/>
              </a:ext>
            </a:extLst>
          </p:cNvPr>
          <p:cNvGrpSpPr/>
          <p:nvPr/>
        </p:nvGrpSpPr>
        <p:grpSpPr>
          <a:xfrm>
            <a:off x="8137088" y="2779498"/>
            <a:ext cx="2731204" cy="2802098"/>
            <a:chOff x="1118224" y="196746"/>
            <a:chExt cx="2090826" cy="4163379"/>
          </a:xfrm>
        </p:grpSpPr>
        <p:sp>
          <p:nvSpPr>
            <p:cNvPr id="19" name="Google Shape;161;g1dcbb271761_0_69">
              <a:extLst>
                <a:ext uri="{FF2B5EF4-FFF2-40B4-BE49-F238E27FC236}">
                  <a16:creationId xmlns="" xmlns:a16="http://schemas.microsoft.com/office/drawing/2014/main" id="{0D44DF52-4D05-D8BB-86E4-B2F63C194CB3}"/>
                </a:ext>
              </a:extLst>
            </p:cNvPr>
            <p:cNvSpPr/>
            <p:nvPr/>
          </p:nvSpPr>
          <p:spPr>
            <a:xfrm>
              <a:off x="1178650" y="283725"/>
              <a:ext cx="2030400" cy="4076400"/>
            </a:xfrm>
            <a:prstGeom prst="rect">
              <a:avLst/>
            </a:prstGeom>
            <a:solidFill>
              <a:srgbClr val="1B786E"/>
            </a:solidFill>
            <a:ln>
              <a:noFill/>
            </a:ln>
          </p:spPr>
          <p:txBody>
            <a:bodyPr spcFirstLastPara="1" wrap="square" lIns="110570" tIns="110570" rIns="110570" bIns="11057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69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162;g1dcbb271761_0_69">
              <a:extLst>
                <a:ext uri="{FF2B5EF4-FFF2-40B4-BE49-F238E27FC236}">
                  <a16:creationId xmlns="" xmlns:a16="http://schemas.microsoft.com/office/drawing/2014/main" id="{0D8E8516-D054-5FC8-6C48-6388F89331E3}"/>
                </a:ext>
              </a:extLst>
            </p:cNvPr>
            <p:cNvSpPr/>
            <p:nvPr/>
          </p:nvSpPr>
          <p:spPr>
            <a:xfrm>
              <a:off x="1118224" y="341749"/>
              <a:ext cx="2048100" cy="24906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1D7E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0570" tIns="110570" rIns="110570" bIns="11057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69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163;g1dcbb271761_0_69">
              <a:extLst>
                <a:ext uri="{FF2B5EF4-FFF2-40B4-BE49-F238E27FC236}">
                  <a16:creationId xmlns="" xmlns:a16="http://schemas.microsoft.com/office/drawing/2014/main" id="{73D5EDA4-B142-CC1D-D5E9-CDC8BF9418A0}"/>
                </a:ext>
              </a:extLst>
            </p:cNvPr>
            <p:cNvSpPr/>
            <p:nvPr/>
          </p:nvSpPr>
          <p:spPr>
            <a:xfrm>
              <a:off x="1233923" y="1225061"/>
              <a:ext cx="1815000" cy="60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0570" tIns="110570" rIns="110570" bIns="11057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1100"/>
              </a:pPr>
              <a:r>
                <a:rPr lang="en-US" sz="1330">
                  <a:solidFill>
                    <a:srgbClr val="1D7E74"/>
                  </a:solidFill>
                  <a:latin typeface="Raleway Medium"/>
                  <a:ea typeface="Raleway Medium"/>
                  <a:cs typeface="Raleway Medium"/>
                  <a:sym typeface="Raleway Medium"/>
                </a:rPr>
                <a:t>SETORES COM RISCO DE INUNDAÇÕES</a:t>
              </a:r>
              <a:endParaRPr sz="1330">
                <a:solidFill>
                  <a:srgbClr val="1D7E74"/>
                </a:solidFill>
                <a:latin typeface="Raleway Medium"/>
                <a:ea typeface="Raleway Medium"/>
                <a:cs typeface="Raleway Medium"/>
                <a:sym typeface="Raleway Medium"/>
              </a:endParaRPr>
            </a:p>
          </p:txBody>
        </p:sp>
        <p:sp>
          <p:nvSpPr>
            <p:cNvPr id="22" name="Google Shape;164;g1dcbb271761_0_69">
              <a:extLst>
                <a:ext uri="{FF2B5EF4-FFF2-40B4-BE49-F238E27FC236}">
                  <a16:creationId xmlns="" xmlns:a16="http://schemas.microsoft.com/office/drawing/2014/main" id="{BE712959-6455-25E0-0A5C-46C56C6F19BF}"/>
                </a:ext>
              </a:extLst>
            </p:cNvPr>
            <p:cNvSpPr/>
            <p:nvPr/>
          </p:nvSpPr>
          <p:spPr>
            <a:xfrm>
              <a:off x="1233850" y="196746"/>
              <a:ext cx="1815000" cy="67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0570" tIns="110570" rIns="110570" bIns="11057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4000"/>
              </a:pPr>
              <a:r>
                <a:rPr lang="en-US" sz="4838" b="1">
                  <a:solidFill>
                    <a:srgbClr val="1D7E74"/>
                  </a:solidFill>
                  <a:latin typeface="Roboto"/>
                  <a:ea typeface="Roboto"/>
                  <a:cs typeface="Roboto"/>
                  <a:sym typeface="Roboto"/>
                </a:rPr>
                <a:t>12</a:t>
              </a:r>
              <a:endParaRPr sz="4838">
                <a:solidFill>
                  <a:srgbClr val="1D7E74"/>
                </a:solidFill>
                <a:latin typeface="Roboto Thin"/>
                <a:ea typeface="Roboto Thin"/>
                <a:cs typeface="Roboto Thin"/>
                <a:sym typeface="Roboto Thin"/>
              </a:endParaRPr>
            </a:p>
          </p:txBody>
        </p:sp>
        <p:sp>
          <p:nvSpPr>
            <p:cNvPr id="23" name="Google Shape;165;g1dcbb271761_0_69">
              <a:extLst>
                <a:ext uri="{FF2B5EF4-FFF2-40B4-BE49-F238E27FC236}">
                  <a16:creationId xmlns="" xmlns:a16="http://schemas.microsoft.com/office/drawing/2014/main" id="{9D6CE79A-3DFB-3F84-B22B-8BC0FCF33F62}"/>
                </a:ext>
              </a:extLst>
            </p:cNvPr>
            <p:cNvSpPr/>
            <p:nvPr/>
          </p:nvSpPr>
          <p:spPr>
            <a:xfrm rot="5400000">
              <a:off x="1938871" y="2785391"/>
              <a:ext cx="389100" cy="278100"/>
            </a:xfrm>
            <a:prstGeom prst="rightArrow">
              <a:avLst>
                <a:gd name="adj1" fmla="val 34239"/>
                <a:gd name="adj2" fmla="val 57035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10570" tIns="110570" rIns="110570" bIns="11057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69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166;g1dcbb271761_0_69">
              <a:extLst>
                <a:ext uri="{FF2B5EF4-FFF2-40B4-BE49-F238E27FC236}">
                  <a16:creationId xmlns="" xmlns:a16="http://schemas.microsoft.com/office/drawing/2014/main" id="{B71C7814-06C4-6B9E-0A34-97498D0FC70F}"/>
                </a:ext>
              </a:extLst>
            </p:cNvPr>
            <p:cNvSpPr/>
            <p:nvPr/>
          </p:nvSpPr>
          <p:spPr>
            <a:xfrm>
              <a:off x="1118308" y="3172455"/>
              <a:ext cx="2030400" cy="108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0570" tIns="110570" rIns="110570" bIns="110570" anchor="t" anchorCtr="0">
              <a:noAutofit/>
            </a:bodyPr>
            <a:lstStyle/>
            <a:p>
              <a:pPr marL="552938" indent="-353266">
                <a:lnSpc>
                  <a:spcPct val="115000"/>
                </a:lnSpc>
                <a:buClr>
                  <a:srgbClr val="FFFFFF"/>
                </a:buClr>
                <a:buSzPts val="1000"/>
                <a:buFont typeface="Raleway"/>
                <a:buChar char="●"/>
              </a:pPr>
              <a:r>
                <a:rPr lang="en-US" sz="1209" b="1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19 SETORES </a:t>
              </a:r>
              <a:endParaRPr sz="1209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552938" indent="-353266">
                <a:lnSpc>
                  <a:spcPct val="115000"/>
                </a:lnSpc>
                <a:buClr>
                  <a:srgbClr val="FFFFFF"/>
                </a:buClr>
                <a:buSzPts val="1000"/>
                <a:buFont typeface="Raleway"/>
                <a:buChar char="●"/>
              </a:pPr>
              <a:r>
                <a:rPr lang="en-US" sz="1209" b="1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889 EDIFICAÇÕES</a:t>
              </a:r>
              <a:endParaRPr sz="1209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552938" indent="-353266">
                <a:lnSpc>
                  <a:spcPct val="115000"/>
                </a:lnSpc>
                <a:buClr>
                  <a:srgbClr val="FFFFFF"/>
                </a:buClr>
                <a:buSzPts val="1000"/>
                <a:buFont typeface="Raleway"/>
                <a:buChar char="●"/>
              </a:pPr>
              <a:r>
                <a:rPr lang="en-US" sz="1209" b="1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3.556 MUNÍCIPES </a:t>
              </a:r>
              <a:endParaRPr sz="1088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2" name="Google Shape;58;p5">
            <a:extLst>
              <a:ext uri="{FF2B5EF4-FFF2-40B4-BE49-F238E27FC236}">
                <a16:creationId xmlns="" xmlns:a16="http://schemas.microsoft.com/office/drawing/2014/main" id="{8771020C-768D-583D-BC80-D59EDE7CDDCB}"/>
              </a:ext>
            </a:extLst>
          </p:cNvPr>
          <p:cNvSpPr txBox="1"/>
          <p:nvPr/>
        </p:nvSpPr>
        <p:spPr>
          <a:xfrm>
            <a:off x="568862" y="430238"/>
            <a:ext cx="3781465" cy="55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000" b="1" dirty="0">
                <a:solidFill>
                  <a:srgbClr val="002060"/>
                </a:solidFill>
                <a:latin typeface="Candara" panose="020E0502030303020204" pitchFamily="34" charset="0"/>
                <a:ea typeface="Calibri"/>
                <a:cs typeface="Calibri"/>
                <a:sym typeface="Calibri"/>
              </a:rPr>
              <a:t>Cenário de risco </a:t>
            </a:r>
          </a:p>
        </p:txBody>
      </p:sp>
    </p:spTree>
    <p:extLst>
      <p:ext uri="{BB962C8B-B14F-4D97-AF65-F5344CB8AC3E}">
        <p14:creationId xmlns:p14="http://schemas.microsoft.com/office/powerpoint/2010/main" val="4162328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311;p6">
            <a:extLst>
              <a:ext uri="{FF2B5EF4-FFF2-40B4-BE49-F238E27FC236}">
                <a16:creationId xmlns="" xmlns:a16="http://schemas.microsoft.com/office/drawing/2014/main" id="{DA055395-9152-AA24-970F-2E8BB90B4AB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72604" y="3260856"/>
            <a:ext cx="4047213" cy="265429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312;p6">
            <a:extLst>
              <a:ext uri="{FF2B5EF4-FFF2-40B4-BE49-F238E27FC236}">
                <a16:creationId xmlns="" xmlns:a16="http://schemas.microsoft.com/office/drawing/2014/main" id="{7709041D-EFB3-ED7F-B604-D33A3DCD1406}"/>
              </a:ext>
            </a:extLst>
          </p:cNvPr>
          <p:cNvSpPr/>
          <p:nvPr/>
        </p:nvSpPr>
        <p:spPr>
          <a:xfrm>
            <a:off x="648206" y="1667738"/>
            <a:ext cx="7196384" cy="11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just"/>
            <a:r>
              <a:rPr lang="pt-BR" sz="2133" b="1" dirty="0">
                <a:solidFill>
                  <a:srgbClr val="385623"/>
                </a:solidFill>
                <a:latin typeface="Ubuntu"/>
                <a:ea typeface="Ubuntu"/>
                <a:cs typeface="Ubuntu"/>
                <a:sym typeface="Ubuntu"/>
              </a:rPr>
              <a:t>DECRETO no 10“G”/2022 DE 30 DE JANEIRO DE 2022. </a:t>
            </a:r>
            <a:endParaRPr sz="2400" dirty="0"/>
          </a:p>
          <a:p>
            <a:pPr algn="just"/>
            <a:r>
              <a:rPr lang="pt-BR" sz="2133" b="1" dirty="0">
                <a:solidFill>
                  <a:srgbClr val="385623"/>
                </a:solidFill>
                <a:latin typeface="Ubuntu"/>
                <a:ea typeface="Ubuntu"/>
                <a:cs typeface="Ubuntu"/>
                <a:sym typeface="Ubuntu"/>
              </a:rPr>
              <a:t>Declara situação de emergência nas áreas do município afetadas por chuvas.</a:t>
            </a:r>
            <a:endParaRPr sz="2133" b="1" dirty="0">
              <a:solidFill>
                <a:srgbClr val="38562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" name="Google Shape;313;p6">
            <a:extLst>
              <a:ext uri="{FF2B5EF4-FFF2-40B4-BE49-F238E27FC236}">
                <a16:creationId xmlns="" xmlns:a16="http://schemas.microsoft.com/office/drawing/2014/main" id="{E0788ACA-BAA7-1849-A363-292F69F53E27}"/>
              </a:ext>
            </a:extLst>
          </p:cNvPr>
          <p:cNvSpPr/>
          <p:nvPr/>
        </p:nvSpPr>
        <p:spPr>
          <a:xfrm>
            <a:off x="602244" y="1001083"/>
            <a:ext cx="7331921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3200" b="1" dirty="0">
                <a:solidFill>
                  <a:srgbClr val="FF3300"/>
                </a:solidFill>
                <a:latin typeface="Ubuntu"/>
                <a:ea typeface="Ubuntu"/>
                <a:cs typeface="Ubuntu"/>
                <a:sym typeface="Ubuntu"/>
              </a:rPr>
              <a:t>Período das chuvas de 29/01 à 18/02</a:t>
            </a:r>
            <a:endParaRPr sz="3200" dirty="0">
              <a:solidFill>
                <a:srgbClr val="FF33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Imagem 4" descr="Interface gráfica do usuário, Aplicativo, PowerPoint&#10;&#10;Descrição gerada automaticamente">
            <a:extLst>
              <a:ext uri="{FF2B5EF4-FFF2-40B4-BE49-F238E27FC236}">
                <a16:creationId xmlns="" xmlns:a16="http://schemas.microsoft.com/office/drawing/2014/main" id="{BD0B5ACF-03C0-6F9D-71FC-0A3CF3BB27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126" t="29492" r="28104" b="11484"/>
          <a:stretch/>
        </p:blipFill>
        <p:spPr bwMode="auto">
          <a:xfrm>
            <a:off x="8143560" y="972007"/>
            <a:ext cx="3150082" cy="4505207"/>
          </a:xfrm>
          <a:custGeom>
            <a:avLst/>
            <a:gdLst/>
            <a:ahLst/>
            <a:cxnLst/>
            <a:rect l="l" t="t" r="r" b="b"/>
            <a:pathLst>
              <a:path w="2028107" h="1916009">
                <a:moveTo>
                  <a:pt x="35370" y="0"/>
                </a:moveTo>
                <a:lnTo>
                  <a:pt x="1992737" y="0"/>
                </a:lnTo>
                <a:cubicBezTo>
                  <a:pt x="2012271" y="0"/>
                  <a:pt x="2028107" y="15836"/>
                  <a:pt x="2028107" y="35370"/>
                </a:cubicBezTo>
                <a:lnTo>
                  <a:pt x="2028107" y="1880639"/>
                </a:lnTo>
                <a:cubicBezTo>
                  <a:pt x="2028107" y="1900173"/>
                  <a:pt x="2012271" y="1916009"/>
                  <a:pt x="1992737" y="1916009"/>
                </a:cubicBezTo>
                <a:lnTo>
                  <a:pt x="35370" y="1916009"/>
                </a:lnTo>
                <a:cubicBezTo>
                  <a:pt x="15836" y="1916009"/>
                  <a:pt x="0" y="1900173"/>
                  <a:pt x="0" y="1880639"/>
                </a:cubicBezTo>
                <a:lnTo>
                  <a:pt x="0" y="35370"/>
                </a:lnTo>
                <a:cubicBezTo>
                  <a:pt x="0" y="15836"/>
                  <a:pt x="15836" y="0"/>
                  <a:pt x="35370" y="0"/>
                </a:cubicBezTo>
                <a:close/>
              </a:path>
            </a:pathLst>
          </a:cu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79314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366;p9">
            <a:extLst>
              <a:ext uri="{FF2B5EF4-FFF2-40B4-BE49-F238E27FC236}">
                <a16:creationId xmlns="" xmlns:a16="http://schemas.microsoft.com/office/drawing/2014/main" id="{58EA29E5-F827-9937-604D-981B263EC32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4753" t="9664" r="1367" b="12858"/>
          <a:stretch/>
        </p:blipFill>
        <p:spPr>
          <a:xfrm>
            <a:off x="3663314" y="1050441"/>
            <a:ext cx="8401749" cy="5122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367;p9">
            <a:extLst>
              <a:ext uri="{FF2B5EF4-FFF2-40B4-BE49-F238E27FC236}">
                <a16:creationId xmlns="" xmlns:a16="http://schemas.microsoft.com/office/drawing/2014/main" id="{6494FBA9-5554-E188-54B4-A66FB197D97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1854" b="11630"/>
          <a:stretch/>
        </p:blipFill>
        <p:spPr>
          <a:xfrm>
            <a:off x="236695" y="1084805"/>
            <a:ext cx="3285300" cy="565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69;p9">
            <a:extLst>
              <a:ext uri="{FF2B5EF4-FFF2-40B4-BE49-F238E27FC236}">
                <a16:creationId xmlns="" xmlns:a16="http://schemas.microsoft.com/office/drawing/2014/main" id="{9B64745F-38AA-5034-4FFC-64745A6F9BC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2969" r="77408" b="23108"/>
          <a:stretch/>
        </p:blipFill>
        <p:spPr>
          <a:xfrm>
            <a:off x="236694" y="1650181"/>
            <a:ext cx="3359431" cy="450823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0;p9">
            <a:extLst>
              <a:ext uri="{FF2B5EF4-FFF2-40B4-BE49-F238E27FC236}">
                <a16:creationId xmlns="" xmlns:a16="http://schemas.microsoft.com/office/drawing/2014/main" id="{92383320-33D1-5589-CD72-81D0BB425D63}"/>
              </a:ext>
            </a:extLst>
          </p:cNvPr>
          <p:cNvSpPr/>
          <p:nvPr/>
        </p:nvSpPr>
        <p:spPr>
          <a:xfrm>
            <a:off x="236695" y="1043694"/>
            <a:ext cx="3352491" cy="5133264"/>
          </a:xfrm>
          <a:prstGeom prst="rect">
            <a:avLst/>
          </a:prstGeom>
          <a:noFill/>
          <a:ln w="25400" cap="flat" cmpd="sng">
            <a:solidFill>
              <a:srgbClr val="3856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58;p5">
            <a:extLst>
              <a:ext uri="{FF2B5EF4-FFF2-40B4-BE49-F238E27FC236}">
                <a16:creationId xmlns="" xmlns:a16="http://schemas.microsoft.com/office/drawing/2014/main" id="{94C39AA9-D316-A46D-D8C4-04BD853444D8}"/>
              </a:ext>
            </a:extLst>
          </p:cNvPr>
          <p:cNvSpPr txBox="1"/>
          <p:nvPr/>
        </p:nvSpPr>
        <p:spPr>
          <a:xfrm>
            <a:off x="250207" y="457199"/>
            <a:ext cx="9060048" cy="446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2400" b="1" dirty="0">
                <a:solidFill>
                  <a:schemeClr val="dk1"/>
                </a:solidFill>
                <a:latin typeface="Candara" panose="020E0502030303020204" pitchFamily="34" charset="0"/>
                <a:ea typeface="Calibri"/>
                <a:cs typeface="Calibri"/>
                <a:sym typeface="Calibri"/>
              </a:rPr>
              <a:t>Ocorrências em decorrência das chuvas de janeiro de 2022</a:t>
            </a:r>
          </a:p>
        </p:txBody>
      </p:sp>
    </p:spTree>
    <p:extLst>
      <p:ext uri="{BB962C8B-B14F-4D97-AF65-F5344CB8AC3E}">
        <p14:creationId xmlns:p14="http://schemas.microsoft.com/office/powerpoint/2010/main" val="1522738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AAAE94E3-A7DB-4868-B1E3-E49703488B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Google Shape;260;g1e0e694ea76_0_533">
            <a:extLst>
              <a:ext uri="{FF2B5EF4-FFF2-40B4-BE49-F238E27FC236}">
                <a16:creationId xmlns="" xmlns:a16="http://schemas.microsoft.com/office/drawing/2014/main" id="{452C1F78-54C7-3161-E2C2-D9350783C532}"/>
              </a:ext>
            </a:extLst>
          </p:cNvPr>
          <p:cNvSpPr txBox="1"/>
          <p:nvPr/>
        </p:nvSpPr>
        <p:spPr>
          <a:xfrm>
            <a:off x="589560" y="856180"/>
            <a:ext cx="5279408" cy="112806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ts val="2400"/>
            </a:pPr>
            <a:r>
              <a:rPr lang="en-US" sz="3400" b="1">
                <a:latin typeface="+mj-lt"/>
                <a:ea typeface="+mj-ea"/>
                <a:cs typeface="+mj-cs"/>
                <a:sym typeface="Times New Roman"/>
              </a:rPr>
              <a:t> GOVERNANÇA COM PARTICIPAÇÃO SOCIAL  </a:t>
            </a:r>
            <a:endParaRPr lang="en-US" sz="3400">
              <a:latin typeface="+mj-lt"/>
              <a:ea typeface="+mj-ea"/>
              <a:cs typeface="+mj-cs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1DE889C7-FAD6-4397-98E2-05D5034844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F399A70F-F8CD-4992-9EF5-6CF15472E73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48F4FEDC-6D80-458C-A665-075D9B9500F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3873B707-463F-40B0-8227-E8CC6C67EB2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272;g1e0e694ea76_0_200">
            <a:extLst>
              <a:ext uri="{FF2B5EF4-FFF2-40B4-BE49-F238E27FC236}">
                <a16:creationId xmlns="" xmlns:a16="http://schemas.microsoft.com/office/drawing/2014/main" id="{71689E3D-E8D8-FD6F-05CD-89897A08DEA9}"/>
              </a:ext>
            </a:extLst>
          </p:cNvPr>
          <p:cNvSpPr txBox="1"/>
          <p:nvPr/>
        </p:nvSpPr>
        <p:spPr>
          <a:xfrm>
            <a:off x="478423" y="2218211"/>
            <a:ext cx="6018629" cy="4086337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algn="just">
              <a:lnSpc>
                <a:spcPct val="150000"/>
              </a:lnSpc>
              <a:spcBef>
                <a:spcPts val="1451"/>
              </a:spcBef>
              <a:buClr>
                <a:srgbClr val="000000"/>
              </a:buClr>
              <a:buSzPts val="1100"/>
            </a:pPr>
            <a:r>
              <a:rPr lang="en-US" sz="2400" b="1" i="1" dirty="0" err="1">
                <a:latin typeface="Candara" panose="020E0502030303020204" pitchFamily="34" charset="0"/>
                <a:sym typeface="Arial"/>
              </a:rPr>
              <a:t>Consolidação</a:t>
            </a:r>
            <a:r>
              <a:rPr lang="en-US" sz="2400" b="1" i="1" dirty="0">
                <a:latin typeface="Candara" panose="020E0502030303020204" pitchFamily="34" charset="0"/>
                <a:sym typeface="Arial"/>
              </a:rPr>
              <a:t> do PPA </a:t>
            </a:r>
            <a:r>
              <a:rPr lang="en-US" sz="2400" b="1" i="1" dirty="0" err="1">
                <a:latin typeface="Candara" panose="020E0502030303020204" pitchFamily="34" charset="0"/>
                <a:sym typeface="Arial"/>
              </a:rPr>
              <a:t>Participativo</a:t>
            </a:r>
            <a:r>
              <a:rPr lang="en-US" sz="2400" b="1" i="1" dirty="0">
                <a:latin typeface="Candara" panose="020E0502030303020204" pitchFamily="34" charset="0"/>
                <a:sym typeface="Arial"/>
              </a:rPr>
              <a:t> - </a:t>
            </a:r>
            <a:r>
              <a:rPr lang="en-US" sz="2400" b="1" i="1" dirty="0" err="1">
                <a:latin typeface="Candara" panose="020E0502030303020204" pitchFamily="34" charset="0"/>
                <a:sym typeface="Arial"/>
              </a:rPr>
              <a:t>alinhado</a:t>
            </a:r>
            <a:r>
              <a:rPr lang="en-US" sz="2400" b="1" i="1" dirty="0">
                <a:latin typeface="Candara" panose="020E0502030303020204" pitchFamily="34" charset="0"/>
                <a:sym typeface="Arial"/>
              </a:rPr>
              <a:t> à Agenda 2030 e </a:t>
            </a:r>
            <a:r>
              <a:rPr lang="en-US" sz="2400" b="1" i="1" dirty="0" err="1">
                <a:latin typeface="Candara" panose="020E0502030303020204" pitchFamily="34" charset="0"/>
                <a:sym typeface="Arial"/>
              </a:rPr>
              <a:t>os</a:t>
            </a:r>
            <a:r>
              <a:rPr lang="en-US" sz="2400" b="1" i="1" dirty="0">
                <a:latin typeface="Candara" panose="020E0502030303020204" pitchFamily="34" charset="0"/>
                <a:sym typeface="Arial"/>
              </a:rPr>
              <a:t> ODS</a:t>
            </a:r>
          </a:p>
          <a:p>
            <a:pPr algn="just">
              <a:lnSpc>
                <a:spcPct val="150000"/>
              </a:lnSpc>
              <a:spcBef>
                <a:spcPts val="1451"/>
              </a:spcBef>
              <a:buClr>
                <a:srgbClr val="000000"/>
              </a:buClr>
              <a:buSzPts val="1100"/>
            </a:pPr>
            <a:r>
              <a:rPr lang="en-US" sz="2400" dirty="0">
                <a:latin typeface="Candara" panose="020E0502030303020204" pitchFamily="34" charset="0"/>
                <a:sym typeface="Arial"/>
              </a:rPr>
              <a:t>Ferramenta </a:t>
            </a:r>
            <a:r>
              <a:rPr lang="en-US" sz="2400" dirty="0" err="1">
                <a:latin typeface="Candara" panose="020E0502030303020204" pitchFamily="34" charset="0"/>
                <a:sym typeface="Arial"/>
              </a:rPr>
              <a:t>estratégica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 </a:t>
            </a:r>
            <a:r>
              <a:rPr lang="en-US" sz="2400" dirty="0" err="1">
                <a:latin typeface="Candara" panose="020E0502030303020204" pitchFamily="34" charset="0"/>
                <a:sym typeface="Arial"/>
              </a:rPr>
              <a:t>desenvolvida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 </a:t>
            </a:r>
            <a:r>
              <a:rPr lang="en-US" sz="2400" dirty="0" err="1">
                <a:latin typeface="Candara" panose="020E0502030303020204" pitchFamily="34" charset="0"/>
                <a:sym typeface="Arial"/>
              </a:rPr>
              <a:t>através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 </a:t>
            </a:r>
            <a:r>
              <a:rPr lang="en-US" sz="2400" dirty="0" err="1">
                <a:latin typeface="Candara" panose="020E0502030303020204" pitchFamily="34" charset="0"/>
                <a:sym typeface="Arial"/>
              </a:rPr>
              <a:t>percepção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 </a:t>
            </a:r>
            <a:r>
              <a:rPr lang="en-US" sz="2400" dirty="0" err="1">
                <a:latin typeface="Candara" panose="020E0502030303020204" pitchFamily="34" charset="0"/>
                <a:sym typeface="Arial"/>
              </a:rPr>
              <a:t>população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 no </a:t>
            </a:r>
            <a:r>
              <a:rPr lang="en-US" sz="2400" dirty="0" err="1">
                <a:latin typeface="Candara" panose="020E0502030303020204" pitchFamily="34" charset="0"/>
                <a:sym typeface="Arial"/>
              </a:rPr>
              <a:t>território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: </a:t>
            </a:r>
            <a:r>
              <a:rPr lang="en-US" sz="2400" dirty="0" err="1">
                <a:latin typeface="Candara" panose="020E0502030303020204" pitchFamily="34" charset="0"/>
                <a:sym typeface="Arial"/>
              </a:rPr>
              <a:t>ações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 e </a:t>
            </a:r>
            <a:r>
              <a:rPr lang="en-US" sz="2400" dirty="0" err="1">
                <a:latin typeface="Candara" panose="020E0502030303020204" pitchFamily="34" charset="0"/>
                <a:sym typeface="Arial"/>
              </a:rPr>
              <a:t>orçamentos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 </a:t>
            </a:r>
            <a:r>
              <a:rPr lang="en-US" sz="2400" dirty="0" err="1">
                <a:latin typeface="Candara" panose="020E0502030303020204" pitchFamily="34" charset="0"/>
                <a:sym typeface="Arial"/>
              </a:rPr>
              <a:t>prioritários</a:t>
            </a:r>
            <a:r>
              <a:rPr lang="en-US" sz="2400" dirty="0">
                <a:latin typeface="Candara" panose="020E0502030303020204" pitchFamily="34" charset="0"/>
                <a:sym typeface="Arial"/>
              </a:rPr>
              <a:t>, </a:t>
            </a:r>
            <a:r>
              <a:rPr lang="en-US" sz="2400" b="1" u="sng" dirty="0" err="1">
                <a:solidFill>
                  <a:srgbClr val="C00000"/>
                </a:solidFill>
                <a:latin typeface="Candara" panose="020E0502030303020204" pitchFamily="34" charset="0"/>
                <a:sym typeface="Arial"/>
              </a:rPr>
              <a:t>incluindo</a:t>
            </a:r>
            <a:r>
              <a:rPr lang="en-US" sz="2400" b="1" u="sng" dirty="0">
                <a:solidFill>
                  <a:srgbClr val="C00000"/>
                </a:solidFill>
                <a:latin typeface="Candara" panose="020E0502030303020204" pitchFamily="34" charset="0"/>
                <a:sym typeface="Arial"/>
              </a:rPr>
              <a:t> </a:t>
            </a:r>
            <a:r>
              <a:rPr lang="en-US" sz="2400" b="1" u="sng" dirty="0" err="1">
                <a:solidFill>
                  <a:srgbClr val="C00000"/>
                </a:solidFill>
                <a:latin typeface="Candara" panose="020E0502030303020204" pitchFamily="34" charset="0"/>
                <a:sym typeface="Arial"/>
              </a:rPr>
              <a:t>pauta</a:t>
            </a:r>
            <a:r>
              <a:rPr lang="en-US" sz="2400" b="1" u="sng" dirty="0">
                <a:solidFill>
                  <a:srgbClr val="C00000"/>
                </a:solidFill>
                <a:latin typeface="Candara" panose="020E0502030303020204" pitchFamily="34" charset="0"/>
                <a:sym typeface="Arial"/>
              </a:rPr>
              <a:t> </a:t>
            </a:r>
            <a:r>
              <a:rPr lang="en-US" sz="2400" b="1" u="sng" dirty="0" err="1">
                <a:solidFill>
                  <a:srgbClr val="C00000"/>
                </a:solidFill>
                <a:latin typeface="Candara" panose="020E0502030303020204" pitchFamily="34" charset="0"/>
                <a:sym typeface="Arial"/>
              </a:rPr>
              <a:t>climática</a:t>
            </a:r>
            <a:r>
              <a:rPr lang="en-US" sz="2400" b="1" u="sng" dirty="0">
                <a:solidFill>
                  <a:srgbClr val="C00000"/>
                </a:solidFill>
                <a:latin typeface="Candara" panose="020E0502030303020204" pitchFamily="34" charset="0"/>
                <a:sym typeface="Arial"/>
              </a:rPr>
              <a:t> e </a:t>
            </a:r>
            <a:r>
              <a:rPr lang="en-US" sz="2400" b="1" u="sng" dirty="0" err="1">
                <a:solidFill>
                  <a:srgbClr val="C00000"/>
                </a:solidFill>
                <a:latin typeface="Candara" panose="020E0502030303020204" pitchFamily="34" charset="0"/>
                <a:sym typeface="Arial"/>
              </a:rPr>
              <a:t>ações</a:t>
            </a:r>
            <a:r>
              <a:rPr lang="en-US" sz="2400" b="1" u="sng" dirty="0">
                <a:solidFill>
                  <a:srgbClr val="C00000"/>
                </a:solidFill>
                <a:latin typeface="Candara" panose="020E0502030303020204" pitchFamily="34" charset="0"/>
                <a:sym typeface="Arial"/>
              </a:rPr>
              <a:t> </a:t>
            </a:r>
            <a:r>
              <a:rPr lang="en-US" sz="2400" b="1" u="sng" dirty="0" err="1">
                <a:solidFill>
                  <a:srgbClr val="C00000"/>
                </a:solidFill>
                <a:latin typeface="Candara" panose="020E0502030303020204" pitchFamily="34" charset="0"/>
                <a:sym typeface="Arial"/>
              </a:rPr>
              <a:t>integradas</a:t>
            </a:r>
            <a:r>
              <a:rPr lang="en-US" sz="2400" dirty="0">
                <a:solidFill>
                  <a:srgbClr val="C00000"/>
                </a:solidFill>
                <a:latin typeface="Candara" panose="020E0502030303020204" pitchFamily="34" charset="0"/>
                <a:sym typeface="Arial"/>
              </a:rPr>
              <a:t>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C13237C8-E62C-4F0D-A318-BD6FB6C2D1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19C9EAEA-39D0-4B0E-A0EB-51E7B26740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oogle Shape;262;g1e0e694ea76_0_533">
            <a:extLst>
              <a:ext uri="{FF2B5EF4-FFF2-40B4-BE49-F238E27FC236}">
                <a16:creationId xmlns="" xmlns:a16="http://schemas.microsoft.com/office/drawing/2014/main" id="{147F7D73-083A-2B43-2660-FFEDD16E0622}"/>
              </a:ext>
            </a:extLst>
          </p:cNvPr>
          <p:cNvPicPr preferRelativeResize="0"/>
          <p:nvPr/>
        </p:nvPicPr>
        <p:blipFill rotWithShape="1">
          <a:blip r:embed="rId2"/>
          <a:stretch/>
        </p:blipFill>
        <p:spPr>
          <a:xfrm>
            <a:off x="7083423" y="675950"/>
            <a:ext cx="4397433" cy="2330639"/>
          </a:xfrm>
          <a:prstGeom prst="rect">
            <a:avLst/>
          </a:prstGeom>
          <a:noFill/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8CB5D2D7-DF65-4E86-BFBA-FFB9B5ACEB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oogle Shape;264;g1e0e694ea76_0_533" descr="Multidão de pessoas&#10;&#10;Descrição gerada automaticamente">
            <a:extLst>
              <a:ext uri="{FF2B5EF4-FFF2-40B4-BE49-F238E27FC236}">
                <a16:creationId xmlns="" xmlns:a16="http://schemas.microsoft.com/office/drawing/2014/main" id="{C5318803-9AE0-E8CE-C210-CC2C132F806B}"/>
              </a:ext>
            </a:extLst>
          </p:cNvPr>
          <p:cNvPicPr preferRelativeResize="0"/>
          <p:nvPr/>
        </p:nvPicPr>
        <p:blipFill rotWithShape="1">
          <a:blip r:embed="rId3"/>
          <a:srcRect t="2918" b="2909"/>
          <a:stretch/>
        </p:blipFill>
        <p:spPr>
          <a:xfrm>
            <a:off x="8104910" y="3782291"/>
            <a:ext cx="2569440" cy="2301009"/>
          </a:xfrm>
          <a:prstGeom prst="rect">
            <a:avLst/>
          </a:prstGeom>
          <a:noFill/>
        </p:spPr>
      </p:pic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9D5EF3D9-31E7-9E5A-AE0E-8C3AE6D28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7776" y="6179126"/>
            <a:ext cx="2644224" cy="67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971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D55CA618-78A6-47F6-B865-E9315164FB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B83D307E-DF68-43F8-97CE-0AAE950A71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2271255" y="-1"/>
            <a:ext cx="7649490" cy="5728133"/>
            <a:chOff x="329184" y="1"/>
            <a:chExt cx="524256" cy="5728133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5546E3D2-37BF-4528-9851-2B2F628234A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329184" y="5728134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752A0C69-DC4E-4FC0-843C-BAA27B3A562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8ED94938-268E-4C0A-A08A-B3980C78BAE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96464" y="318045"/>
            <a:ext cx="10999072" cy="53251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Google Shape;230;p1">
            <a:extLst>
              <a:ext uri="{FF2B5EF4-FFF2-40B4-BE49-F238E27FC236}">
                <a16:creationId xmlns="" xmlns:a16="http://schemas.microsoft.com/office/drawing/2014/main" id="{56575A01-5F5E-0A69-F1FA-483BE64E27DC}"/>
              </a:ext>
            </a:extLst>
          </p:cNvPr>
          <p:cNvSpPr txBox="1"/>
          <p:nvPr/>
        </p:nvSpPr>
        <p:spPr>
          <a:xfrm>
            <a:off x="1508686" y="3454157"/>
            <a:ext cx="9368591" cy="1475873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385623"/>
              </a:buClr>
              <a:buSzPts val="3000"/>
            </a:pPr>
            <a:r>
              <a:rPr lang="en-US" sz="4400" b="1" i="1" dirty="0">
                <a:latin typeface="Candara" panose="020E0502030303020204" pitchFamily="34" charset="0"/>
                <a:ea typeface="+mj-ea"/>
                <a:cs typeface="+mj-cs"/>
                <a:sym typeface="Ubuntu"/>
              </a:rPr>
              <a:t>Plano de </a:t>
            </a:r>
            <a:r>
              <a:rPr lang="en-US" sz="4400" b="1" i="1" dirty="0" err="1">
                <a:latin typeface="Candara" panose="020E0502030303020204" pitchFamily="34" charset="0"/>
                <a:ea typeface="+mj-ea"/>
                <a:cs typeface="+mj-cs"/>
                <a:sym typeface="Ubuntu"/>
              </a:rPr>
              <a:t>Adaptação</a:t>
            </a:r>
            <a:r>
              <a:rPr lang="en-US" sz="4400" b="1" i="1" dirty="0">
                <a:latin typeface="Candara" panose="020E0502030303020204" pitchFamily="34" charset="0"/>
                <a:ea typeface="+mj-ea"/>
                <a:cs typeface="+mj-cs"/>
                <a:sym typeface="Ubuntu"/>
              </a:rPr>
              <a:t> e </a:t>
            </a:r>
            <a:r>
              <a:rPr lang="en-US" sz="4400" b="1" i="1" dirty="0" err="1">
                <a:latin typeface="Candara" panose="020E0502030303020204" pitchFamily="34" charset="0"/>
                <a:ea typeface="+mj-ea"/>
                <a:cs typeface="+mj-cs"/>
                <a:sym typeface="Ubuntu"/>
              </a:rPr>
              <a:t>Resiliência</a:t>
            </a:r>
            <a:r>
              <a:rPr lang="en-US" sz="4400" b="1" i="1" dirty="0">
                <a:latin typeface="Candara" panose="020E0502030303020204" pitchFamily="34" charset="0"/>
                <a:ea typeface="+mj-ea"/>
                <a:cs typeface="+mj-cs"/>
                <a:sym typeface="Ubuntu"/>
              </a:rPr>
              <a:t> à </a:t>
            </a:r>
            <a:r>
              <a:rPr lang="en-US" sz="4400" b="1" i="1" dirty="0" err="1">
                <a:latin typeface="Candara" panose="020E0502030303020204" pitchFamily="34" charset="0"/>
                <a:ea typeface="+mj-ea"/>
                <a:cs typeface="+mj-cs"/>
                <a:sym typeface="Ubuntu"/>
              </a:rPr>
              <a:t>Mudança</a:t>
            </a:r>
            <a:r>
              <a:rPr lang="en-US" sz="4400" b="1" i="1" dirty="0">
                <a:latin typeface="Candara" panose="020E0502030303020204" pitchFamily="34" charset="0"/>
                <a:ea typeface="+mj-ea"/>
                <a:cs typeface="+mj-cs"/>
                <a:sym typeface="Ubuntu"/>
              </a:rPr>
              <a:t> do </a:t>
            </a:r>
            <a:r>
              <a:rPr lang="en-US" sz="4400" b="1" i="1" dirty="0" err="1">
                <a:latin typeface="Candara" panose="020E0502030303020204" pitchFamily="34" charset="0"/>
                <a:ea typeface="+mj-ea"/>
                <a:cs typeface="+mj-cs"/>
                <a:sym typeface="Ubuntu"/>
              </a:rPr>
              <a:t>Clima</a:t>
            </a:r>
            <a:r>
              <a:rPr lang="en-US" sz="4400" b="1" i="1" dirty="0">
                <a:latin typeface="Candara" panose="020E0502030303020204" pitchFamily="34" charset="0"/>
                <a:ea typeface="+mj-ea"/>
                <a:cs typeface="+mj-cs"/>
                <a:sym typeface="Ubuntu"/>
              </a:rPr>
              <a:t> de Francisco </a:t>
            </a:r>
            <a:r>
              <a:rPr lang="en-US" sz="4400" b="1" i="1" dirty="0" err="1">
                <a:latin typeface="Candara" panose="020E0502030303020204" pitchFamily="34" charset="0"/>
                <a:ea typeface="+mj-ea"/>
                <a:cs typeface="+mj-cs"/>
                <a:sym typeface="Ubuntu"/>
              </a:rPr>
              <a:t>Morato</a:t>
            </a:r>
            <a:endParaRPr lang="en-US" sz="4400" i="1" dirty="0">
              <a:latin typeface="Candara" panose="020E0502030303020204" pitchFamily="34" charset="0"/>
              <a:ea typeface="+mj-ea"/>
              <a:cs typeface="+mj-cs"/>
              <a:sym typeface="Arial"/>
            </a:endParaRPr>
          </a:p>
        </p:txBody>
      </p:sp>
      <p:pic>
        <p:nvPicPr>
          <p:cNvPr id="3" name="Google Shape;235;p1" descr="Graphical user interface, text&#10;&#10;Description automatically generated with medium confidence">
            <a:extLst>
              <a:ext uri="{FF2B5EF4-FFF2-40B4-BE49-F238E27FC236}">
                <a16:creationId xmlns="" xmlns:a16="http://schemas.microsoft.com/office/drawing/2014/main" id="{A4F9FC76-898E-E4DD-9286-C0515A624264}"/>
              </a:ext>
            </a:extLst>
          </p:cNvPr>
          <p:cNvPicPr preferRelativeResize="0"/>
          <p:nvPr/>
        </p:nvPicPr>
        <p:blipFill rotWithShape="1">
          <a:blip r:embed="rId2"/>
          <a:stretch/>
        </p:blipFill>
        <p:spPr>
          <a:xfrm>
            <a:off x="978568" y="1427748"/>
            <a:ext cx="6128084" cy="985247"/>
          </a:xfrm>
          <a:prstGeom prst="rect">
            <a:avLst/>
          </a:prstGeom>
          <a:noFill/>
        </p:spPr>
      </p:pic>
      <p:pic>
        <p:nvPicPr>
          <p:cNvPr id="4" name="Google Shape;236;p1" descr="Logotipo&#10;&#10;Descrição gerada automaticamente">
            <a:extLst>
              <a:ext uri="{FF2B5EF4-FFF2-40B4-BE49-F238E27FC236}">
                <a16:creationId xmlns="" xmlns:a16="http://schemas.microsoft.com/office/drawing/2014/main" id="{5CE84ED6-41B2-B3EC-4456-EF52050326B3}"/>
              </a:ext>
            </a:extLst>
          </p:cNvPr>
          <p:cNvPicPr preferRelativeResize="0"/>
          <p:nvPr/>
        </p:nvPicPr>
        <p:blipFill rotWithShape="1">
          <a:blip r:embed="rId3"/>
          <a:srcRect r="36497"/>
          <a:stretch/>
        </p:blipFill>
        <p:spPr>
          <a:xfrm>
            <a:off x="7255202" y="1251284"/>
            <a:ext cx="3300503" cy="1283368"/>
          </a:xfrm>
          <a:prstGeom prst="rect">
            <a:avLst/>
          </a:prstGeom>
          <a:noFill/>
        </p:spPr>
      </p:pic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06232BEB-5C23-50EA-0268-588A7C0E4B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0284" y="5871686"/>
            <a:ext cx="3841716" cy="98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0857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04B4FCB81B885468394CF955D7B1148" ma:contentTypeVersion="3" ma:contentTypeDescription="Crie um novo documento." ma:contentTypeScope="" ma:versionID="bd64453700f28f0b78e0e15ec768c0fd">
  <xsd:schema xmlns:xsd="http://www.w3.org/2001/XMLSchema" xmlns:xs="http://www.w3.org/2001/XMLSchema" xmlns:p="http://schemas.microsoft.com/office/2006/metadata/properties" xmlns:ns3="655d3c59-94e4-41f6-bb90-a4b63817a279" targetNamespace="http://schemas.microsoft.com/office/2006/metadata/properties" ma:root="true" ma:fieldsID="cbe8e329aaffc4aee048b1b2ccd18101" ns3:_="">
    <xsd:import namespace="655d3c59-94e4-41f6-bb90-a4b63817a2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5d3c59-94e4-41f6-bb90-a4b63817a2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3F41D5B-61AB-483C-AA13-0809B6DAABA8}">
  <ds:schemaRefs>
    <ds:schemaRef ds:uri="http://schemas.openxmlformats.org/package/2006/metadata/core-properties"/>
    <ds:schemaRef ds:uri="http://purl.org/dc/dcmitype/"/>
    <ds:schemaRef ds:uri="http://purl.org/dc/terms/"/>
    <ds:schemaRef ds:uri="http://purl.org/dc/elements/1.1/"/>
    <ds:schemaRef ds:uri="http://schemas.microsoft.com/office/2006/documentManagement/types"/>
    <ds:schemaRef ds:uri="http://www.w3.org/XML/1998/namespace"/>
    <ds:schemaRef ds:uri="655d3c59-94e4-41f6-bb90-a4b63817a279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F42D32C-830B-44DC-9BC2-2C95071484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202ECA-8231-48B4-A581-4F79C9994F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5d3c59-94e4-41f6-bb90-a4b63817a2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774</Words>
  <Application>Microsoft Office PowerPoint</Application>
  <PresentationFormat>Widescreen</PresentationFormat>
  <Paragraphs>116</Paragraphs>
  <Slides>29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14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29</vt:i4>
      </vt:variant>
    </vt:vector>
  </HeadingPairs>
  <TitlesOfParts>
    <vt:vector size="47" baseType="lpstr">
      <vt:lpstr>Abadi</vt:lpstr>
      <vt:lpstr>Arial</vt:lpstr>
      <vt:lpstr>Arial MT</vt:lpstr>
      <vt:lpstr>Calibri</vt:lpstr>
      <vt:lpstr>Calibri Light</vt:lpstr>
      <vt:lpstr>Candara</vt:lpstr>
      <vt:lpstr>Raleway</vt:lpstr>
      <vt:lpstr>Raleway Medium</vt:lpstr>
      <vt:lpstr>Raleway SemiBold</vt:lpstr>
      <vt:lpstr>Roboto</vt:lpstr>
      <vt:lpstr>Roboto Thin</vt:lpstr>
      <vt:lpstr>Times New Roman</vt:lpstr>
      <vt:lpstr>Ubuntu</vt:lpstr>
      <vt:lpstr>Wingdings</vt:lpstr>
      <vt:lpstr>Tema do Office</vt:lpstr>
      <vt:lpstr>1_Tema do Office</vt:lpstr>
      <vt:lpstr>3_Tema do Office</vt:lpstr>
      <vt:lpstr>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 Aguiar</dc:creator>
  <cp:lastModifiedBy>FNP</cp:lastModifiedBy>
  <cp:revision>16</cp:revision>
  <dcterms:created xsi:type="dcterms:W3CDTF">2023-06-20T15:09:17Z</dcterms:created>
  <dcterms:modified xsi:type="dcterms:W3CDTF">2023-07-06T14:57:16Z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0x010100604B4FCB81B885468394CF955D7B1148</vt:lpwstr>
  </property>
</Properties>
</file>