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57" r:id="rId6"/>
    <p:sldMasterId id="2147483654" r:id="rId7"/>
  </p:sldMasterIdLst>
  <p:notesMasterIdLst>
    <p:notesMasterId r:id="rId30"/>
  </p:notesMasterIdLst>
  <p:sldIdLst>
    <p:sldId id="256" r:id="rId8"/>
    <p:sldId id="260" r:id="rId9"/>
    <p:sldId id="278" r:id="rId10"/>
    <p:sldId id="261" r:id="rId11"/>
    <p:sldId id="262" r:id="rId12"/>
    <p:sldId id="264" r:id="rId13"/>
    <p:sldId id="265" r:id="rId14"/>
    <p:sldId id="263" r:id="rId15"/>
    <p:sldId id="266" r:id="rId16"/>
    <p:sldId id="279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58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5" orient="horz" pos="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  <p:guide pos="7106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2EB6-AC0E-413C-B1F9-68E3B98E8661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E0E44-C4DC-4031-B062-34588D0BFB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26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750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771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3591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01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613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0022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808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871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41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5970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411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0763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83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79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236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64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667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6178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201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69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4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92F18C-9715-F5E1-61E1-E1BA1C8A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CFE4732-C540-84F7-C667-81EF700C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0D8F81B-3784-42F6-7A3C-CA4CFB40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DF25D-30B2-4686-A1A9-1C98066EA401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D83DF7-19CC-1ED4-0BAA-6BD1A1EC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A3E66F4-EE93-7C59-1A01-4D8BEA9B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47022-3196-442F-87C2-85FBC3262E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380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27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E978A06A-A938-79DB-EB9A-F09EA685C853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</p:spTree>
    <p:extLst>
      <p:ext uri="{BB962C8B-B14F-4D97-AF65-F5344CB8AC3E}">
        <p14:creationId xmlns:p14="http://schemas.microsoft.com/office/powerpoint/2010/main" val="288158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73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85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72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92F18C-9715-F5E1-61E1-E1BA1C8A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CFE4732-C540-84F7-C667-81EF700C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0D8F81B-3784-42F6-7A3C-CA4CFB40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DF25D-30B2-4686-A1A9-1C98066EA401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D83DF7-19CC-1ED4-0BAA-6BD1A1EC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A3E66F4-EE93-7C59-1A01-4D8BEA9B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47022-3196-442F-87C2-85FBC3262E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74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7D63AFD-CCF9-9B3F-176D-E58F12633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0458" y="163513"/>
            <a:ext cx="3782669" cy="19896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9425" y="5373167"/>
            <a:ext cx="5146575" cy="13213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1015" y="-207732"/>
            <a:ext cx="5560291" cy="72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0442" y="5649998"/>
            <a:ext cx="4227957" cy="108547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19" y="4961103"/>
            <a:ext cx="1450108" cy="18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7085" y="5677723"/>
            <a:ext cx="3841716" cy="98631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480" y="5723079"/>
            <a:ext cx="867605" cy="11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7D63AFD-CCF9-9B3F-176D-E58F12633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0214" y="188173"/>
            <a:ext cx="2944865" cy="15489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42305" y="5406979"/>
            <a:ext cx="4918826" cy="126284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18760"/>
            <a:ext cx="3928758" cy="51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sal.salvador.ba.gov.br/" TargetMode="External"/><Relationship Id="rId2" Type="http://schemas.openxmlformats.org/officeDocument/2006/relationships/hyperlink" Target="mailto:codesal@salvador.ba.gov.b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;p4">
            <a:extLst>
              <a:ext uri="{FF2B5EF4-FFF2-40B4-BE49-F238E27FC236}">
                <a16:creationId xmlns:a16="http://schemas.microsoft.com/office/drawing/2014/main" xmlns="" id="{684E90FD-DC7B-C6A6-2D70-F7DF5D72A784}"/>
              </a:ext>
            </a:extLst>
          </p:cNvPr>
          <p:cNvSpPr txBox="1"/>
          <p:nvPr/>
        </p:nvSpPr>
        <p:spPr>
          <a:xfrm>
            <a:off x="857838" y="2574551"/>
            <a:ext cx="1042293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CEMADEC</a:t>
            </a:r>
          </a:p>
          <a:p>
            <a:pPr algn="ctr">
              <a:lnSpc>
                <a:spcPct val="90000"/>
              </a:lnSpc>
              <a:buClr>
                <a:srgbClr val="FF0000"/>
              </a:buClr>
              <a:buSzPts val="4400"/>
            </a:pPr>
            <a:r>
              <a:rPr lang="pt-BR" sz="2000" b="1" dirty="0"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Centro de Monitoramento de Alerta e Alarme da Defesa Civil de Salvador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endParaRPr dirty="0"/>
          </a:p>
        </p:txBody>
      </p:sp>
      <p:sp>
        <p:nvSpPr>
          <p:cNvPr id="3" name="Google Shape;49;p4">
            <a:extLst>
              <a:ext uri="{FF2B5EF4-FFF2-40B4-BE49-F238E27FC236}">
                <a16:creationId xmlns:a16="http://schemas.microsoft.com/office/drawing/2014/main" xmlns="" id="{EA2D5708-1828-C83E-C556-E3EDEA1E31AA}"/>
              </a:ext>
            </a:extLst>
          </p:cNvPr>
          <p:cNvSpPr txBox="1"/>
          <p:nvPr/>
        </p:nvSpPr>
        <p:spPr>
          <a:xfrm>
            <a:off x="1024597" y="3749917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SALVADOR- BAHIA</a:t>
            </a:r>
            <a:endParaRPr dirty="0"/>
          </a:p>
        </p:txBody>
      </p:sp>
      <p:sp>
        <p:nvSpPr>
          <p:cNvPr id="5" name="Google Shape;52;p4">
            <a:extLst>
              <a:ext uri="{FF2B5EF4-FFF2-40B4-BE49-F238E27FC236}">
                <a16:creationId xmlns:a16="http://schemas.microsoft.com/office/drawing/2014/main" xmlns="" id="{76BD9FEB-26B3-5D0E-E6E9-495CD7D2301C}"/>
              </a:ext>
            </a:extLst>
          </p:cNvPr>
          <p:cNvSpPr txBox="1"/>
          <p:nvPr/>
        </p:nvSpPr>
        <p:spPr>
          <a:xfrm>
            <a:off x="897878" y="4563626"/>
            <a:ext cx="10396243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2600" b="1" dirty="0">
                <a:latin typeface="Calibri"/>
                <a:ea typeface="Calibri"/>
                <a:cs typeface="Calibri"/>
                <a:sym typeface="Calibri"/>
              </a:rPr>
              <a:t>SOSTHENES MACÊDO – Diretor Geral da Defesa Civil de Salvador</a:t>
            </a:r>
            <a:endParaRPr sz="2600" b="1" dirty="0"/>
          </a:p>
        </p:txBody>
      </p:sp>
    </p:spTree>
    <p:extLst>
      <p:ext uri="{BB962C8B-B14F-4D97-AF65-F5344CB8AC3E}">
        <p14:creationId xmlns:p14="http://schemas.microsoft.com/office/powerpoint/2010/main" val="182203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PLÚVIO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DE040BB5-8B20-679C-4D96-0A1D5FD81657}"/>
              </a:ext>
            </a:extLst>
          </p:cNvPr>
          <p:cNvSpPr txBox="1"/>
          <p:nvPr/>
        </p:nvSpPr>
        <p:spPr>
          <a:xfrm>
            <a:off x="533991" y="1194783"/>
            <a:ext cx="5354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a typeface="Segoe UI Black" panose="020B0A02040204020203" pitchFamily="34" charset="0"/>
                <a:cs typeface="Aharoni" panose="02010803020104030203" pitchFamily="2" charset="-79"/>
              </a:rPr>
              <a:t>Sistema de Monitoramento </a:t>
            </a:r>
            <a:r>
              <a:rPr lang="pt-BR" sz="2000" b="1" dirty="0" err="1">
                <a:ea typeface="Segoe UI Black" panose="020B0A02040204020203" pitchFamily="34" charset="0"/>
                <a:cs typeface="Aharoni" panose="02010803020104030203" pitchFamily="2" charset="-79"/>
              </a:rPr>
              <a:t>Hidrometeorológico</a:t>
            </a:r>
            <a:r>
              <a:rPr lang="pt-BR" sz="2000" b="1" dirty="0">
                <a:ea typeface="Segoe UI Black" panose="020B0A02040204020203" pitchFamily="34" charset="0"/>
                <a:cs typeface="Aharoni" panose="02010803020104030203" pitchFamily="2" charset="-79"/>
              </a:rPr>
              <a:t> Operacional</a:t>
            </a:r>
          </a:p>
          <a:p>
            <a:endParaRPr lang="pt-BR" sz="2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ACE84ED5-D5F9-0D87-BF63-D5DD9D037839}"/>
              </a:ext>
            </a:extLst>
          </p:cNvPr>
          <p:cNvSpPr txBox="1"/>
          <p:nvPr/>
        </p:nvSpPr>
        <p:spPr>
          <a:xfrm>
            <a:off x="672389" y="2767280"/>
            <a:ext cx="4806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Sistema </a:t>
            </a:r>
            <a:r>
              <a:rPr lang="pt-BR" sz="2000" b="1" dirty="0"/>
              <a:t>desenvolvido no CEMADEC </a:t>
            </a:r>
            <a:r>
              <a:rPr lang="pt-BR" sz="2000" dirty="0"/>
              <a:t>que reúne as informações fornecidas pela rede de monitoramento para visualização e monitoramento. </a:t>
            </a:r>
            <a:endParaRPr lang="pt-BR" sz="2000" b="1"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FAD5010F-073B-7174-ECEE-4ED25B37C37F}"/>
              </a:ext>
            </a:extLst>
          </p:cNvPr>
          <p:cNvGrpSpPr/>
          <p:nvPr/>
        </p:nvGrpSpPr>
        <p:grpSpPr>
          <a:xfrm>
            <a:off x="5385843" y="1310326"/>
            <a:ext cx="6633329" cy="4477732"/>
            <a:chOff x="515937" y="1505348"/>
            <a:chExt cx="8240947" cy="4944568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913BE0FE-5076-ED34-A3E3-F75B1EF02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7777" y="1938536"/>
              <a:ext cx="6086117" cy="4055987"/>
            </a:xfrm>
            <a:prstGeom prst="rect">
              <a:avLst/>
            </a:prstGeom>
          </p:spPr>
        </p:pic>
        <p:pic>
          <p:nvPicPr>
            <p:cNvPr id="18" name="Picture 2" descr="Laptop PNG ">
              <a:extLst>
                <a:ext uri="{FF2B5EF4-FFF2-40B4-BE49-F238E27FC236}">
                  <a16:creationId xmlns:a16="http://schemas.microsoft.com/office/drawing/2014/main" xmlns="" id="{29296D64-E119-82E9-9498-4FC0FE8DF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37" y="1505348"/>
              <a:ext cx="8240947" cy="494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926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PLÚVIO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ACE84ED5-D5F9-0D87-BF63-D5DD9D037839}"/>
              </a:ext>
            </a:extLst>
          </p:cNvPr>
          <p:cNvSpPr txBox="1"/>
          <p:nvPr/>
        </p:nvSpPr>
        <p:spPr>
          <a:xfrm>
            <a:off x="568861" y="3075057"/>
            <a:ext cx="510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ea typeface="Segoe UI Black" panose="020B0A02040204020203" pitchFamily="34" charset="0"/>
                <a:cs typeface="Aharoni" panose="02010803020104030203" pitchFamily="2" charset="-79"/>
              </a:rPr>
              <a:t>Distribuição espacial das estações de monitoramento.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0FE64279-2E5C-09A7-5CF8-2E83204FFD1B}"/>
              </a:ext>
            </a:extLst>
          </p:cNvPr>
          <p:cNvGrpSpPr/>
          <p:nvPr/>
        </p:nvGrpSpPr>
        <p:grpSpPr>
          <a:xfrm>
            <a:off x="5330716" y="1310326"/>
            <a:ext cx="6999830" cy="3972874"/>
            <a:chOff x="1847851" y="1051144"/>
            <a:chExt cx="8496299" cy="5073431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xmlns="" id="{6F9A5B5A-11EB-D703-9DAA-30FD523A7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166"/>
            <a:stretch/>
          </p:blipFill>
          <p:spPr>
            <a:xfrm>
              <a:off x="2997055" y="1471612"/>
              <a:ext cx="6197890" cy="3914775"/>
            </a:xfrm>
            <a:prstGeom prst="rect">
              <a:avLst/>
            </a:prstGeom>
          </p:spPr>
        </p:pic>
        <p:pic>
          <p:nvPicPr>
            <p:cNvPr id="21" name="Picture 2" descr="Laptop PNG ">
              <a:extLst>
                <a:ext uri="{FF2B5EF4-FFF2-40B4-BE49-F238E27FC236}">
                  <a16:creationId xmlns:a16="http://schemas.microsoft.com/office/drawing/2014/main" xmlns="" id="{203DA101-FE4D-8A74-59D1-FF08FC3B1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851" y="1051144"/>
              <a:ext cx="8496299" cy="5073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372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PLÚVIO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A467C20-C6BC-652D-DA78-7E88449C1955}"/>
              </a:ext>
            </a:extLst>
          </p:cNvPr>
          <p:cNvSpPr txBox="1"/>
          <p:nvPr/>
        </p:nvSpPr>
        <p:spPr>
          <a:xfrm>
            <a:off x="568862" y="3093529"/>
            <a:ext cx="4372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ea typeface="Segoe UI Black" panose="020B0A02040204020203" pitchFamily="34" charset="0"/>
                <a:cs typeface="Calibri" panose="020F0502020204030204" pitchFamily="34" charset="0"/>
              </a:rPr>
              <a:t>Gráficos e tabelas dos acumulados pluviométricos.</a:t>
            </a:r>
          </a:p>
          <a:p>
            <a:endParaRPr lang="pt-BR" sz="2000" dirty="0"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80FF758-5F44-51B4-5CD6-1AC01CCFA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10" y="1689772"/>
            <a:ext cx="4937013" cy="3089214"/>
          </a:xfrm>
          <a:prstGeom prst="rect">
            <a:avLst/>
          </a:prstGeom>
        </p:spPr>
      </p:pic>
      <p:pic>
        <p:nvPicPr>
          <p:cNvPr id="8" name="Picture 2" descr="Laptop PNG ">
            <a:extLst>
              <a:ext uri="{FF2B5EF4-FFF2-40B4-BE49-F238E27FC236}">
                <a16:creationId xmlns:a16="http://schemas.microsoft.com/office/drawing/2014/main" xmlns="" id="{C399C650-11E5-E006-82E2-C19358DE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39" y="1484432"/>
            <a:ext cx="6701958" cy="40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1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DBD791C-43F7-9FF5-B783-6E390C74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50" y="1758635"/>
            <a:ext cx="4871074" cy="3084492"/>
          </a:xfrm>
          <a:prstGeom prst="rect">
            <a:avLst/>
          </a:prstGeom>
        </p:spPr>
      </p:pic>
      <p:pic>
        <p:nvPicPr>
          <p:cNvPr id="11" name="Picture 2" descr="Laptop PNG ">
            <a:extLst>
              <a:ext uri="{FF2B5EF4-FFF2-40B4-BE49-F238E27FC236}">
                <a16:creationId xmlns:a16="http://schemas.microsoft.com/office/drawing/2014/main" xmlns="" id="{6A18E880-2DE3-ABAA-78D0-2EAC5D7B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6" y="1460243"/>
            <a:ext cx="6653496" cy="39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PLÚVIO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A467C20-C6BC-652D-DA78-7E88449C1955}"/>
              </a:ext>
            </a:extLst>
          </p:cNvPr>
          <p:cNvSpPr txBox="1"/>
          <p:nvPr/>
        </p:nvSpPr>
        <p:spPr>
          <a:xfrm>
            <a:off x="568862" y="3047347"/>
            <a:ext cx="4234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ea typeface="Segoe UI Black" panose="020B0A02040204020203" pitchFamily="34" charset="0"/>
                <a:cs typeface="Calibri" panose="020F0502020204030204" pitchFamily="34" charset="0"/>
              </a:rPr>
              <a:t>Gráficos das informações das estações meteorológicas.</a:t>
            </a:r>
          </a:p>
          <a:p>
            <a:endParaRPr lang="pt-BR" sz="2000" dirty="0"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585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PLÚVIO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A467C20-C6BC-652D-DA78-7E88449C1955}"/>
              </a:ext>
            </a:extLst>
          </p:cNvPr>
          <p:cNvSpPr txBox="1"/>
          <p:nvPr/>
        </p:nvSpPr>
        <p:spPr>
          <a:xfrm>
            <a:off x="568862" y="2960828"/>
            <a:ext cx="4773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ea typeface="Segoe UI Black" panose="020B0A02040204020203" pitchFamily="34" charset="0"/>
                <a:cs typeface="Calibri" panose="020F0502020204030204" pitchFamily="34" charset="0"/>
              </a:rPr>
              <a:t>Sirenes de alerta de deslizamento e áreas de risco mapeadas.</a:t>
            </a:r>
          </a:p>
          <a:p>
            <a:endParaRPr lang="pt-BR" sz="2000" dirty="0"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B72613D-26AC-0B9A-7124-9DBD62391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1"/>
          <a:stretch/>
        </p:blipFill>
        <p:spPr>
          <a:xfrm>
            <a:off x="6254066" y="1616460"/>
            <a:ext cx="4903032" cy="3076658"/>
          </a:xfrm>
          <a:prstGeom prst="rect">
            <a:avLst/>
          </a:prstGeom>
        </p:spPr>
      </p:pic>
      <p:pic>
        <p:nvPicPr>
          <p:cNvPr id="5" name="Picture 2" descr="Laptop PNG ">
            <a:extLst>
              <a:ext uri="{FF2B5EF4-FFF2-40B4-BE49-F238E27FC236}">
                <a16:creationId xmlns:a16="http://schemas.microsoft.com/office/drawing/2014/main" xmlns="" id="{073EA9C7-D1DC-2C26-65FA-3329FB9E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22" y="1435372"/>
            <a:ext cx="6677318" cy="39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06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Modelo de Previsão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C90959F-EB59-D3C6-BD7E-BDD0298C61CA}"/>
              </a:ext>
            </a:extLst>
          </p:cNvPr>
          <p:cNvSpPr/>
          <p:nvPr/>
        </p:nvSpPr>
        <p:spPr>
          <a:xfrm>
            <a:off x="0" y="2805649"/>
            <a:ext cx="12192000" cy="29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BA74B28-12EA-3152-E15D-FBC9B8F93D56}"/>
              </a:ext>
            </a:extLst>
          </p:cNvPr>
          <p:cNvSpPr txBox="1"/>
          <p:nvPr/>
        </p:nvSpPr>
        <p:spPr>
          <a:xfrm>
            <a:off x="669303" y="1087563"/>
            <a:ext cx="1152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Weather  </a:t>
            </a:r>
            <a:r>
              <a:rPr lang="pt-BR" sz="2000" b="1" i="1" dirty="0" err="1"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Research</a:t>
            </a:r>
            <a:r>
              <a:rPr lang="pt-BR" sz="2000" b="1" i="1" dirty="0"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 </a:t>
            </a:r>
            <a:r>
              <a:rPr lang="pt-BR" sz="2000" b="1" i="1" dirty="0" err="1"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and</a:t>
            </a:r>
            <a:r>
              <a:rPr lang="pt-BR" sz="2000" b="1" i="1" dirty="0"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 Forecast (WRF)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4A2911C-D5BE-BC9D-AF2D-D4D498751E88}"/>
              </a:ext>
            </a:extLst>
          </p:cNvPr>
          <p:cNvSpPr txBox="1"/>
          <p:nvPr/>
        </p:nvSpPr>
        <p:spPr>
          <a:xfrm>
            <a:off x="0" y="1611458"/>
            <a:ext cx="12192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/>
              <a:t>Modelo Operacional – Atualizado diariamente entre 9 e 10 horas.</a:t>
            </a:r>
          </a:p>
          <a:p>
            <a:pPr algn="ctr"/>
            <a:endParaRPr lang="pt-BR" sz="1050" i="1" dirty="0"/>
          </a:p>
          <a:p>
            <a:pPr algn="ctr"/>
            <a:r>
              <a:rPr lang="pt-BR" sz="2000" i="1" dirty="0"/>
              <a:t>Modelo aninhado em grades de 80km (Brasil), 20 km (Nordeste) e 5 km (Salvador).</a:t>
            </a:r>
          </a:p>
          <a:p>
            <a:pPr algn="ctr"/>
            <a:r>
              <a:rPr lang="pt-BR" sz="2000" i="1" dirty="0"/>
              <a:t>Configurações ajustadas para Salvador – BA, Brasil.</a:t>
            </a:r>
          </a:p>
        </p:txBody>
      </p:sp>
      <p:pic>
        <p:nvPicPr>
          <p:cNvPr id="10" name="Imagem 9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BEC1D506-593E-AB2C-00EB-8D01A492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37DDDF7-654A-554F-415D-30DA587EC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95" y="3150912"/>
            <a:ext cx="329089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4F08801-53EE-8F00-94D1-B71976389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972" y="3150912"/>
            <a:ext cx="328708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F1048A5E-AB3C-F7D5-CF14-23ADF7567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017" y="3150912"/>
            <a:ext cx="328619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D2B2F750-C849-73C8-74F2-E8DCF3D59178}"/>
              </a:ext>
            </a:extLst>
          </p:cNvPr>
          <p:cNvSpPr txBox="1"/>
          <p:nvPr/>
        </p:nvSpPr>
        <p:spPr>
          <a:xfrm>
            <a:off x="1310794" y="2747853"/>
            <a:ext cx="995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       80km (Brasil)                                       20 km (Nordeste)                                5 km (Salvador).</a:t>
            </a:r>
          </a:p>
        </p:txBody>
      </p:sp>
    </p:spTree>
    <p:extLst>
      <p:ext uri="{BB962C8B-B14F-4D97-AF65-F5344CB8AC3E}">
        <p14:creationId xmlns:p14="http://schemas.microsoft.com/office/powerpoint/2010/main" val="3038082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Modelo de Previsão</a:t>
            </a:r>
          </a:p>
        </p:txBody>
      </p:sp>
      <p:pic>
        <p:nvPicPr>
          <p:cNvPr id="10" name="Imagem 9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BEC1D506-593E-AB2C-00EB-8D01A492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CA9D067-90D3-A59E-CBD9-29C0911D3848}"/>
              </a:ext>
            </a:extLst>
          </p:cNvPr>
          <p:cNvSpPr txBox="1"/>
          <p:nvPr/>
        </p:nvSpPr>
        <p:spPr>
          <a:xfrm>
            <a:off x="669303" y="1048274"/>
            <a:ext cx="542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ea typeface="Segoe UI Black" panose="020B0A02040204020203" pitchFamily="34" charset="0"/>
                <a:cs typeface="Aharoni" panose="02010803020104030203" pitchFamily="2" charset="-79"/>
              </a:rPr>
              <a:t>Weather  </a:t>
            </a:r>
            <a:r>
              <a:rPr lang="pt-BR" sz="2000" b="1" i="1" dirty="0" err="1">
                <a:ea typeface="Segoe UI Black" panose="020B0A02040204020203" pitchFamily="34" charset="0"/>
                <a:cs typeface="Aharoni" panose="02010803020104030203" pitchFamily="2" charset="-79"/>
              </a:rPr>
              <a:t>Research</a:t>
            </a:r>
            <a:r>
              <a:rPr lang="pt-BR" sz="2000" b="1" i="1" dirty="0">
                <a:ea typeface="Segoe UI Black" panose="020B0A02040204020203" pitchFamily="34" charset="0"/>
                <a:cs typeface="Aharoni" panose="02010803020104030203" pitchFamily="2" charset="-79"/>
              </a:rPr>
              <a:t> </a:t>
            </a:r>
            <a:r>
              <a:rPr lang="pt-BR" sz="2000" b="1" i="1" dirty="0" err="1">
                <a:ea typeface="Segoe UI Black" panose="020B0A02040204020203" pitchFamily="34" charset="0"/>
                <a:cs typeface="Aharoni" panose="02010803020104030203" pitchFamily="2" charset="-79"/>
              </a:rPr>
              <a:t>and</a:t>
            </a:r>
            <a:r>
              <a:rPr lang="pt-BR" sz="2000" b="1" i="1" dirty="0">
                <a:ea typeface="Segoe UI Black" panose="020B0A02040204020203" pitchFamily="34" charset="0"/>
                <a:cs typeface="Aharoni" panose="02010803020104030203" pitchFamily="2" charset="-79"/>
              </a:rPr>
              <a:t> Forecast (WRF)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A565353-488D-8400-4227-C8D4CE9FCC0A}"/>
              </a:ext>
            </a:extLst>
          </p:cNvPr>
          <p:cNvSpPr txBox="1"/>
          <p:nvPr/>
        </p:nvSpPr>
        <p:spPr>
          <a:xfrm>
            <a:off x="0" y="143266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Comparação entre WRF e Estações de Monitoramento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D661DC2-314E-BA11-E920-2DC67078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280" y="1863168"/>
            <a:ext cx="5585495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EE6F40C-96B1-847D-A0DB-1DC2035DE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37" y="1832773"/>
            <a:ext cx="441893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92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BEC1D506-593E-AB2C-00EB-8D01A492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pic>
        <p:nvPicPr>
          <p:cNvPr id="6" name="Imagem 5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2916B5DE-4F58-0BED-F95B-5C21BC504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3DB4679-E7B8-5F0B-AA0B-D9E42308CA72}"/>
              </a:ext>
            </a:extLst>
          </p:cNvPr>
          <p:cNvSpPr txBox="1"/>
          <p:nvPr/>
        </p:nvSpPr>
        <p:spPr>
          <a:xfrm>
            <a:off x="4710155" y="5490105"/>
            <a:ext cx="36247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Imagem do Satélite do dia 24/11/2019</a:t>
            </a:r>
          </a:p>
          <a:p>
            <a:r>
              <a:rPr lang="pt-BR" sz="1100" dirty="0"/>
              <a:t>Fonte: CPTEC – Goes-16, 2019</a:t>
            </a:r>
          </a:p>
          <a:p>
            <a:r>
              <a:rPr lang="pt-BR" sz="1100" dirty="0"/>
              <a:t>http://satelite.cptec.inpe.br/acervo/goes16.formulario.logic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3A2B84A2-F50C-46B4-B804-D6CEC7A906FD}"/>
              </a:ext>
            </a:extLst>
          </p:cNvPr>
          <p:cNvGrpSpPr/>
          <p:nvPr/>
        </p:nvGrpSpPr>
        <p:grpSpPr>
          <a:xfrm>
            <a:off x="4477732" y="1315027"/>
            <a:ext cx="7714268" cy="4341053"/>
            <a:chOff x="1975527" y="1663083"/>
            <a:chExt cx="8240947" cy="4786834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89205CE5-40B2-91EA-5255-9D77F202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94"/>
            <a:stretch/>
          </p:blipFill>
          <p:spPr>
            <a:xfrm>
              <a:off x="2994227" y="1748532"/>
              <a:ext cx="6203546" cy="4265524"/>
            </a:xfrm>
            <a:prstGeom prst="rect">
              <a:avLst/>
            </a:prstGeom>
          </p:spPr>
        </p:pic>
        <p:pic>
          <p:nvPicPr>
            <p:cNvPr id="9" name="Picture 2" descr="Laptop PNG ">
              <a:extLst>
                <a:ext uri="{FF2B5EF4-FFF2-40B4-BE49-F238E27FC236}">
                  <a16:creationId xmlns:a16="http://schemas.microsoft.com/office/drawing/2014/main" xmlns="" id="{0EAB7D65-0A09-3155-B546-9B07F6A945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0"/>
            <a:stretch/>
          </p:blipFill>
          <p:spPr bwMode="auto">
            <a:xfrm>
              <a:off x="1975527" y="1663083"/>
              <a:ext cx="8240947" cy="4786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29C00BD-1ADF-9631-2EA1-ABBB020F50A3}"/>
              </a:ext>
            </a:extLst>
          </p:cNvPr>
          <p:cNvSpPr/>
          <p:nvPr/>
        </p:nvSpPr>
        <p:spPr>
          <a:xfrm>
            <a:off x="953596" y="3095830"/>
            <a:ext cx="4409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Imagens de Satélite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506A861-0A06-9CE1-62AB-2436E690A70B}"/>
              </a:ext>
            </a:extLst>
          </p:cNvPr>
          <p:cNvSpPr txBox="1"/>
          <p:nvPr/>
        </p:nvSpPr>
        <p:spPr>
          <a:xfrm>
            <a:off x="848411" y="473034"/>
            <a:ext cx="9945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latin typeface="Century Gothic" panose="020B0502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pt-BR" dirty="0"/>
              <a:t>Monitoramento Meteorológico</a:t>
            </a:r>
          </a:p>
        </p:txBody>
      </p:sp>
    </p:spTree>
    <p:extLst>
      <p:ext uri="{BB962C8B-B14F-4D97-AF65-F5344CB8AC3E}">
        <p14:creationId xmlns:p14="http://schemas.microsoft.com/office/powerpoint/2010/main" val="194749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BEC1D506-593E-AB2C-00EB-8D01A492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pic>
        <p:nvPicPr>
          <p:cNvPr id="6" name="Imagem 5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2916B5DE-4F58-0BED-F95B-5C21BC504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29C00BD-1ADF-9631-2EA1-ABBB020F50A3}"/>
              </a:ext>
            </a:extLst>
          </p:cNvPr>
          <p:cNvSpPr/>
          <p:nvPr/>
        </p:nvSpPr>
        <p:spPr>
          <a:xfrm>
            <a:off x="992914" y="3102907"/>
            <a:ext cx="4409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Imagens de Radar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506A861-0A06-9CE1-62AB-2436E690A70B}"/>
              </a:ext>
            </a:extLst>
          </p:cNvPr>
          <p:cNvSpPr txBox="1"/>
          <p:nvPr/>
        </p:nvSpPr>
        <p:spPr>
          <a:xfrm>
            <a:off x="848411" y="473034"/>
            <a:ext cx="9945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latin typeface="Century Gothic" panose="020B0502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pt-BR" dirty="0"/>
              <a:t>Monitoramento Meteorológico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621D897-FFC5-DCDA-15C8-455E16AF03A5}"/>
              </a:ext>
            </a:extLst>
          </p:cNvPr>
          <p:cNvGrpSpPr/>
          <p:nvPr/>
        </p:nvGrpSpPr>
        <p:grpSpPr>
          <a:xfrm>
            <a:off x="4487159" y="1180921"/>
            <a:ext cx="7704841" cy="4654272"/>
            <a:chOff x="3951053" y="1397826"/>
            <a:chExt cx="8240947" cy="494456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75C52CE0-2F59-A3AB-21FC-07E61A0A8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3768" y="1809265"/>
              <a:ext cx="4185045" cy="3852897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15650F34-5031-5900-E320-62DEB65B8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3929"/>
            <a:stretch/>
          </p:blipFill>
          <p:spPr>
            <a:xfrm>
              <a:off x="9175178" y="1755714"/>
              <a:ext cx="261432" cy="3960000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xmlns="" id="{5561F901-255F-2891-7D84-0042B1D6EB3F}"/>
                </a:ext>
              </a:extLst>
            </p:cNvPr>
            <p:cNvGrpSpPr/>
            <p:nvPr/>
          </p:nvGrpSpPr>
          <p:grpSpPr>
            <a:xfrm>
              <a:off x="9421806" y="1755713"/>
              <a:ext cx="1664086" cy="3960001"/>
              <a:chOff x="6050190" y="1863236"/>
              <a:chExt cx="1664086" cy="3960001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xmlns="" id="{5FEB06FC-CB00-762F-598B-8F52E4CDB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3929"/>
              <a:stretch/>
            </p:blipFill>
            <p:spPr>
              <a:xfrm>
                <a:off x="6050190" y="1863237"/>
                <a:ext cx="261432" cy="3960000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xmlns="" id="{25D3A5E5-DB5C-AB97-16D7-70D8D94037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3929"/>
              <a:stretch/>
            </p:blipFill>
            <p:spPr>
              <a:xfrm>
                <a:off x="6283966" y="1863237"/>
                <a:ext cx="261432" cy="3960000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xmlns="" id="{BED5D61E-20DA-5F69-099A-A4347BB21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3929"/>
              <a:stretch/>
            </p:blipFill>
            <p:spPr>
              <a:xfrm>
                <a:off x="6517742" y="1863237"/>
                <a:ext cx="261432" cy="3960000"/>
              </a:xfrm>
              <a:prstGeom prst="rect">
                <a:avLst/>
              </a:prstGeom>
            </p:spPr>
          </p:pic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xmlns="" id="{B8075AEE-51A0-92AE-2C56-6912E2E9F6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3929"/>
              <a:stretch/>
            </p:blipFill>
            <p:spPr>
              <a:xfrm>
                <a:off x="6985294" y="1863237"/>
                <a:ext cx="261432" cy="3960000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xmlns="" id="{B2500E79-5B46-7D6C-6BE9-4D081EB520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3929"/>
              <a:stretch/>
            </p:blipFill>
            <p:spPr>
              <a:xfrm>
                <a:off x="6751518" y="1863236"/>
                <a:ext cx="261432" cy="3960000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92D51AC9-16B1-840D-8D77-C7DB4D2F2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3929"/>
              <a:stretch/>
            </p:blipFill>
            <p:spPr>
              <a:xfrm>
                <a:off x="7219070" y="1863237"/>
                <a:ext cx="261432" cy="3960000"/>
              </a:xfrm>
              <a:prstGeom prst="rect">
                <a:avLst/>
              </a:prstGeom>
            </p:spPr>
          </p:pic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xmlns="" id="{6CC0CF93-BE53-5843-777B-3641868E3C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3929"/>
              <a:stretch/>
            </p:blipFill>
            <p:spPr>
              <a:xfrm>
                <a:off x="7452844" y="1863237"/>
                <a:ext cx="261432" cy="3960000"/>
              </a:xfrm>
              <a:prstGeom prst="rect">
                <a:avLst/>
              </a:prstGeom>
            </p:spPr>
          </p:pic>
        </p:grpSp>
        <p:pic>
          <p:nvPicPr>
            <p:cNvPr id="14" name="Picture 2" descr="Laptop PNG ">
              <a:extLst>
                <a:ext uri="{FF2B5EF4-FFF2-40B4-BE49-F238E27FC236}">
                  <a16:creationId xmlns:a16="http://schemas.microsoft.com/office/drawing/2014/main" xmlns="" id="{C8D51602-0E4F-3FA2-6D7C-7BE46FBEF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053" y="1397826"/>
              <a:ext cx="8240947" cy="494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85B27778-A53B-89AC-CDC6-768C35766B63}"/>
              </a:ext>
            </a:extLst>
          </p:cNvPr>
          <p:cNvSpPr txBox="1"/>
          <p:nvPr/>
        </p:nvSpPr>
        <p:spPr>
          <a:xfrm>
            <a:off x="4695062" y="5632588"/>
            <a:ext cx="4748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Radar Meteorológico do dia 20/04/2018</a:t>
            </a:r>
          </a:p>
          <a:p>
            <a:r>
              <a:rPr lang="pt-BR" sz="1100" dirty="0"/>
              <a:t>Fonte: REDEMET, 2020 </a:t>
            </a:r>
          </a:p>
          <a:p>
            <a:r>
              <a:rPr lang="pt-BR" sz="1100" dirty="0"/>
              <a:t>https://www.redemet.aer.mil.br/?i=produtos&amp;p=radares-meteorologicos</a:t>
            </a:r>
          </a:p>
        </p:txBody>
      </p:sp>
    </p:spTree>
    <p:extLst>
      <p:ext uri="{BB962C8B-B14F-4D97-AF65-F5344CB8AC3E}">
        <p14:creationId xmlns:p14="http://schemas.microsoft.com/office/powerpoint/2010/main" val="3037703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BEC1D506-593E-AB2C-00EB-8D01A492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pic>
        <p:nvPicPr>
          <p:cNvPr id="6" name="Imagem 5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2916B5DE-4F58-0BED-F95B-5C21BC504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506A861-0A06-9CE1-62AB-2436E690A70B}"/>
              </a:ext>
            </a:extLst>
          </p:cNvPr>
          <p:cNvSpPr txBox="1"/>
          <p:nvPr/>
        </p:nvSpPr>
        <p:spPr>
          <a:xfrm>
            <a:off x="848411" y="473034"/>
            <a:ext cx="9945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latin typeface="Century Gothic" panose="020B0502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Divulgação de Boletins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09FA013C-EA72-4083-708D-1999EB784E8D}"/>
              </a:ext>
            </a:extLst>
          </p:cNvPr>
          <p:cNvGrpSpPr/>
          <p:nvPr/>
        </p:nvGrpSpPr>
        <p:grpSpPr>
          <a:xfrm>
            <a:off x="1558761" y="1129416"/>
            <a:ext cx="7613525" cy="4941451"/>
            <a:chOff x="827471" y="1317456"/>
            <a:chExt cx="8018689" cy="5215616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B1C26EB5-BE0A-62FE-0037-AB09D3553354}"/>
                </a:ext>
              </a:extLst>
            </p:cNvPr>
            <p:cNvSpPr/>
            <p:nvPr/>
          </p:nvSpPr>
          <p:spPr>
            <a:xfrm>
              <a:off x="906900" y="1317456"/>
              <a:ext cx="24955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/>
                <a:t>Previsão Semanal</a:t>
              </a:r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44B2DF3C-DDEA-C309-BD56-75B525E762C0}"/>
                </a:ext>
              </a:extLst>
            </p:cNvPr>
            <p:cNvGrpSpPr/>
            <p:nvPr/>
          </p:nvGrpSpPr>
          <p:grpSpPr>
            <a:xfrm>
              <a:off x="6124962" y="1717566"/>
              <a:ext cx="2721198" cy="4815506"/>
              <a:chOff x="8639562" y="1863958"/>
              <a:chExt cx="2721198" cy="4815506"/>
            </a:xfrm>
          </p:grpSpPr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xmlns="" id="{E25CFB16-C028-040E-9AAD-0A6245683759}"/>
                  </a:ext>
                </a:extLst>
              </p:cNvPr>
              <p:cNvGrpSpPr/>
              <p:nvPr/>
            </p:nvGrpSpPr>
            <p:grpSpPr>
              <a:xfrm>
                <a:off x="8853205" y="2046836"/>
                <a:ext cx="2274126" cy="4434505"/>
                <a:chOff x="8853205" y="2046836"/>
                <a:chExt cx="2274126" cy="4434505"/>
              </a:xfrm>
            </p:grpSpPr>
            <p:sp>
              <p:nvSpPr>
                <p:cNvPr id="34" name="Retângulo: Cantos Arredondados 33">
                  <a:extLst>
                    <a:ext uri="{FF2B5EF4-FFF2-40B4-BE49-F238E27FC236}">
                      <a16:creationId xmlns:a16="http://schemas.microsoft.com/office/drawing/2014/main" xmlns="" id="{F5C1CD8A-B373-9552-E6D8-D6CC6868280C}"/>
                    </a:ext>
                  </a:extLst>
                </p:cNvPr>
                <p:cNvSpPr/>
                <p:nvPr/>
              </p:nvSpPr>
              <p:spPr>
                <a:xfrm>
                  <a:off x="8872991" y="2046836"/>
                  <a:ext cx="2254340" cy="4434505"/>
                </a:xfrm>
                <a:prstGeom prst="roundRect">
                  <a:avLst>
                    <a:gd name="adj" fmla="val 12528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35" name="Imagem 34">
                  <a:extLst>
                    <a:ext uri="{FF2B5EF4-FFF2-40B4-BE49-F238E27FC236}">
                      <a16:creationId xmlns:a16="http://schemas.microsoft.com/office/drawing/2014/main" xmlns="" id="{A7D3CE85-37B6-C7D8-06BE-44C41D5168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53205" y="2507090"/>
                  <a:ext cx="2250443" cy="3154129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pic>
            <p:nvPicPr>
              <p:cNvPr id="33" name="Picture 6" descr="Smartphone PNG images free download">
                <a:extLst>
                  <a:ext uri="{FF2B5EF4-FFF2-40B4-BE49-F238E27FC236}">
                    <a16:creationId xmlns:a16="http://schemas.microsoft.com/office/drawing/2014/main" xmlns="" id="{561C3B91-7BC3-3BFD-8FAA-E9544AE23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51" t="5925" r="14897" b="25927"/>
              <a:stretch/>
            </p:blipFill>
            <p:spPr bwMode="auto">
              <a:xfrm>
                <a:off x="8639562" y="1863958"/>
                <a:ext cx="2721198" cy="4815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xmlns="" id="{3E74B0DE-48BC-B7CE-5081-CE9E597FD708}"/>
                </a:ext>
              </a:extLst>
            </p:cNvPr>
            <p:cNvGrpSpPr/>
            <p:nvPr/>
          </p:nvGrpSpPr>
          <p:grpSpPr>
            <a:xfrm>
              <a:off x="3476216" y="1717566"/>
              <a:ext cx="2721198" cy="4815506"/>
              <a:chOff x="5990816" y="1863958"/>
              <a:chExt cx="2721198" cy="4815506"/>
            </a:xfrm>
          </p:grpSpPr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xmlns="" id="{88E0DFFB-7A47-4E63-B415-D9FC40BA509F}"/>
                  </a:ext>
                </a:extLst>
              </p:cNvPr>
              <p:cNvSpPr/>
              <p:nvPr/>
            </p:nvSpPr>
            <p:spPr>
              <a:xfrm>
                <a:off x="6220121" y="2046836"/>
                <a:ext cx="2254340" cy="4434505"/>
              </a:xfrm>
              <a:prstGeom prst="roundRect">
                <a:avLst>
                  <a:gd name="adj" fmla="val 125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0" name="Imagem 29">
                <a:extLst>
                  <a:ext uri="{FF2B5EF4-FFF2-40B4-BE49-F238E27FC236}">
                    <a16:creationId xmlns:a16="http://schemas.microsoft.com/office/drawing/2014/main" xmlns="" id="{EB15C9F5-B2B6-84EA-0FF4-436EE1649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6464" y="2509933"/>
                <a:ext cx="2230313" cy="3508310"/>
              </a:xfrm>
              <a:prstGeom prst="rect">
                <a:avLst/>
              </a:prstGeom>
              <a:effectLst/>
            </p:spPr>
          </p:pic>
          <p:pic>
            <p:nvPicPr>
              <p:cNvPr id="31" name="Picture 6" descr="Smartphone PNG images free download">
                <a:extLst>
                  <a:ext uri="{FF2B5EF4-FFF2-40B4-BE49-F238E27FC236}">
                    <a16:creationId xmlns:a16="http://schemas.microsoft.com/office/drawing/2014/main" xmlns="" id="{8BBD6046-72D7-CB20-DACA-6DD95AB2AB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51" t="5925" r="14897" b="25927"/>
              <a:stretch/>
            </p:blipFill>
            <p:spPr bwMode="auto">
              <a:xfrm>
                <a:off x="5990816" y="1863958"/>
                <a:ext cx="2721198" cy="4815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xmlns="" id="{0288291D-3006-C759-8340-384F32CA6490}"/>
                </a:ext>
              </a:extLst>
            </p:cNvPr>
            <p:cNvGrpSpPr/>
            <p:nvPr/>
          </p:nvGrpSpPr>
          <p:grpSpPr>
            <a:xfrm>
              <a:off x="827471" y="1717566"/>
              <a:ext cx="2721198" cy="4815506"/>
              <a:chOff x="3342071" y="1863958"/>
              <a:chExt cx="2721198" cy="4815506"/>
            </a:xfrm>
          </p:grpSpPr>
          <p:sp>
            <p:nvSpPr>
              <p:cNvPr id="26" name="Retângulo: Cantos Arredondados 25">
                <a:extLst>
                  <a:ext uri="{FF2B5EF4-FFF2-40B4-BE49-F238E27FC236}">
                    <a16:creationId xmlns:a16="http://schemas.microsoft.com/office/drawing/2014/main" xmlns="" id="{3CDAC603-72C5-3C5B-5098-9E78300A6C0F}"/>
                  </a:ext>
                </a:extLst>
              </p:cNvPr>
              <p:cNvSpPr/>
              <p:nvPr/>
            </p:nvSpPr>
            <p:spPr>
              <a:xfrm>
                <a:off x="3552414" y="2046836"/>
                <a:ext cx="2254340" cy="4434505"/>
              </a:xfrm>
              <a:prstGeom prst="roundRect">
                <a:avLst>
                  <a:gd name="adj" fmla="val 125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xmlns="" id="{83EA6FD6-5EEF-6EBB-C091-FD65B1FB9E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19099"/>
              <a:stretch/>
            </p:blipFill>
            <p:spPr>
              <a:xfrm>
                <a:off x="3600679" y="2507090"/>
                <a:ext cx="2206075" cy="3070903"/>
              </a:xfrm>
              <a:prstGeom prst="rect">
                <a:avLst/>
              </a:prstGeom>
              <a:effectLst/>
            </p:spPr>
          </p:pic>
          <p:pic>
            <p:nvPicPr>
              <p:cNvPr id="28" name="Picture 6" descr="Smartphone PNG images free download">
                <a:extLst>
                  <a:ext uri="{FF2B5EF4-FFF2-40B4-BE49-F238E27FC236}">
                    <a16:creationId xmlns:a16="http://schemas.microsoft.com/office/drawing/2014/main" xmlns="" id="{1D5746F8-9B7A-2900-611D-59FECF2876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51" t="5925" r="14897" b="25927"/>
              <a:stretch/>
            </p:blipFill>
            <p:spPr bwMode="auto">
              <a:xfrm>
                <a:off x="3342071" y="1863958"/>
                <a:ext cx="2721198" cy="4815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2646C365-635B-EDF0-380D-0E682390C7B0}"/>
                </a:ext>
              </a:extLst>
            </p:cNvPr>
            <p:cNvSpPr/>
            <p:nvPr/>
          </p:nvSpPr>
          <p:spPr>
            <a:xfrm>
              <a:off x="3622524" y="1317456"/>
              <a:ext cx="2495550" cy="42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/>
                <a:t>Parciais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1D9EAB56-4EC5-BDE1-1A05-8A2B20E75896}"/>
                </a:ext>
              </a:extLst>
            </p:cNvPr>
            <p:cNvSpPr/>
            <p:nvPr/>
          </p:nvSpPr>
          <p:spPr>
            <a:xfrm>
              <a:off x="6205183" y="1369105"/>
              <a:ext cx="2482207" cy="42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/>
                <a:t>Informe Resumido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983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/>
          <p:nvPr/>
        </p:nvSpPr>
        <p:spPr>
          <a:xfrm>
            <a:off x="568862" y="1551280"/>
            <a:ext cx="6284520" cy="39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2000"/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2015:</a:t>
            </a:r>
          </a:p>
          <a:p>
            <a:pPr algn="just"/>
            <a:r>
              <a:rPr lang="pt-BR" sz="2000" dirty="0"/>
              <a:t>Fortes chuvas, vários deslizamentos com </a:t>
            </a:r>
            <a:r>
              <a:rPr lang="pt-BR" sz="2000" b="1" dirty="0"/>
              <a:t>vítimas fatais</a:t>
            </a:r>
            <a:r>
              <a:rPr lang="pt-BR" sz="2000" dirty="0"/>
              <a:t>, </a:t>
            </a:r>
            <a:r>
              <a:rPr lang="pt-BR" sz="2000" b="1" dirty="0"/>
              <a:t>desabrigados</a:t>
            </a:r>
            <a:r>
              <a:rPr lang="pt-BR" sz="2000" dirty="0"/>
              <a:t>, </a:t>
            </a:r>
            <a:r>
              <a:rPr lang="pt-BR" sz="2000" b="1" dirty="0"/>
              <a:t>desalojados</a:t>
            </a:r>
            <a:r>
              <a:rPr lang="pt-BR" sz="2000" dirty="0"/>
              <a:t>, além de grandes alagamentos.</a:t>
            </a:r>
          </a:p>
          <a:p>
            <a:pPr algn="just"/>
            <a:endParaRPr lang="pt-BR" sz="2000" dirty="0"/>
          </a:p>
          <a:p>
            <a:pPr algn="just"/>
            <a:endParaRPr lang="pt-BR" sz="1050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2000"/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2016:</a:t>
            </a:r>
          </a:p>
          <a:p>
            <a:pPr algn="just"/>
            <a:r>
              <a:rPr lang="pt-BR" sz="2000" dirty="0"/>
              <a:t>Restruturação administrativa, orçamentária, organizacional e tecnológica da Defesa Civil de Salvador, com </a:t>
            </a:r>
            <a:r>
              <a:rPr lang="pt-BR" sz="2000" b="1" dirty="0"/>
              <a:t>foco nas ações preventivas.</a:t>
            </a:r>
          </a:p>
          <a:p>
            <a:pPr algn="just"/>
            <a:endParaRPr lang="pt-BR" sz="2000" dirty="0"/>
          </a:p>
        </p:txBody>
      </p:sp>
      <p:sp>
        <p:nvSpPr>
          <p:cNvPr id="58" name="Google Shape;58;p5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 dirty="0">
                <a:latin typeface="Calibri"/>
                <a:ea typeface="Calibri"/>
                <a:cs typeface="Calibri"/>
                <a:sym typeface="Calibri"/>
              </a:rPr>
              <a:t>HISTÓRICO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Imagens do sobrevoo após chuvas em Salvador (Foto: Divulgação/Codesal)">
            <a:extLst>
              <a:ext uri="{FF2B5EF4-FFF2-40B4-BE49-F238E27FC236}">
                <a16:creationId xmlns:a16="http://schemas.microsoft.com/office/drawing/2014/main" xmlns="" id="{84FAA535-5B05-FEAD-D19F-8713F7AB950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9" r="18158"/>
          <a:stretch/>
        </p:blipFill>
        <p:spPr bwMode="auto">
          <a:xfrm>
            <a:off x="7973965" y="249347"/>
            <a:ext cx="3249477" cy="547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712ADB6-549E-4E47-56C1-693BD52947F2}"/>
              </a:ext>
            </a:extLst>
          </p:cNvPr>
          <p:cNvSpPr txBox="1">
            <a:spLocks/>
          </p:cNvSpPr>
          <p:nvPr/>
        </p:nvSpPr>
        <p:spPr>
          <a:xfrm>
            <a:off x="7973965" y="5393037"/>
            <a:ext cx="324947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Barro Branco, San Martin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BEC1D506-593E-AB2C-00EB-8D01A492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pic>
        <p:nvPicPr>
          <p:cNvPr id="6" name="Imagem 5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2916B5DE-4F58-0BED-F95B-5C21BC504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506A861-0A06-9CE1-62AB-2436E690A70B}"/>
              </a:ext>
            </a:extLst>
          </p:cNvPr>
          <p:cNvSpPr txBox="1"/>
          <p:nvPr/>
        </p:nvSpPr>
        <p:spPr>
          <a:xfrm>
            <a:off x="848411" y="473034"/>
            <a:ext cx="9945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latin typeface="Century Gothic" panose="020B0502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Divulgação de Boletins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8B63E263-CE88-063B-6341-F225467639B6}"/>
              </a:ext>
            </a:extLst>
          </p:cNvPr>
          <p:cNvGrpSpPr/>
          <p:nvPr/>
        </p:nvGrpSpPr>
        <p:grpSpPr>
          <a:xfrm>
            <a:off x="1558568" y="1295877"/>
            <a:ext cx="7594862" cy="4869253"/>
            <a:chOff x="649081" y="1174856"/>
            <a:chExt cx="7942117" cy="508011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B8DF5CDB-2BAA-D374-A2F7-A218DB0D4F60}"/>
                </a:ext>
              </a:extLst>
            </p:cNvPr>
            <p:cNvSpPr/>
            <p:nvPr/>
          </p:nvSpPr>
          <p:spPr>
            <a:xfrm>
              <a:off x="649081" y="1174856"/>
              <a:ext cx="2495549" cy="417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/>
                <a:t>Informativo Diário</a:t>
              </a:r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xmlns="" id="{AFCDD528-FEAB-C3A9-B2B9-4D0D3ABA8175}"/>
                </a:ext>
              </a:extLst>
            </p:cNvPr>
            <p:cNvGrpSpPr/>
            <p:nvPr/>
          </p:nvGrpSpPr>
          <p:grpSpPr>
            <a:xfrm>
              <a:off x="649082" y="1574966"/>
              <a:ext cx="2644625" cy="4680000"/>
              <a:chOff x="3342072" y="1863958"/>
              <a:chExt cx="2644625" cy="4680000"/>
            </a:xfrm>
          </p:grpSpPr>
          <p:grpSp>
            <p:nvGrpSpPr>
              <p:cNvPr id="39" name="Agrupar 38">
                <a:extLst>
                  <a:ext uri="{FF2B5EF4-FFF2-40B4-BE49-F238E27FC236}">
                    <a16:creationId xmlns:a16="http://schemas.microsoft.com/office/drawing/2014/main" xmlns="" id="{295D8881-BAE5-221B-3C17-EC28C12B89BA}"/>
                  </a:ext>
                </a:extLst>
              </p:cNvPr>
              <p:cNvGrpSpPr/>
              <p:nvPr/>
            </p:nvGrpSpPr>
            <p:grpSpPr>
              <a:xfrm>
                <a:off x="3552414" y="2046836"/>
                <a:ext cx="2268883" cy="4403081"/>
                <a:chOff x="3552414" y="2046836"/>
                <a:chExt cx="2268883" cy="4403081"/>
              </a:xfrm>
            </p:grpSpPr>
            <p:pic>
              <p:nvPicPr>
                <p:cNvPr id="41" name="Imagem 40">
                  <a:extLst>
                    <a:ext uri="{FF2B5EF4-FFF2-40B4-BE49-F238E27FC236}">
                      <a16:creationId xmlns:a16="http://schemas.microsoft.com/office/drawing/2014/main" xmlns="" id="{8E449BAA-B350-25C0-82F6-47D30B723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-1" r="79810"/>
                <a:stretch/>
              </p:blipFill>
              <p:spPr>
                <a:xfrm>
                  <a:off x="3552414" y="2046836"/>
                  <a:ext cx="2268883" cy="3173632"/>
                </a:xfrm>
                <a:prstGeom prst="rect">
                  <a:avLst/>
                </a:prstGeom>
              </p:spPr>
            </p:pic>
            <p:pic>
              <p:nvPicPr>
                <p:cNvPr id="42" name="Imagem 41">
                  <a:extLst>
                    <a:ext uri="{FF2B5EF4-FFF2-40B4-BE49-F238E27FC236}">
                      <a16:creationId xmlns:a16="http://schemas.microsoft.com/office/drawing/2014/main" xmlns="" id="{CB6460A9-87DE-F2A9-68C7-99DD273945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0059" r="59750" b="60354"/>
                <a:stretch/>
              </p:blipFill>
              <p:spPr>
                <a:xfrm>
                  <a:off x="3552414" y="5191710"/>
                  <a:ext cx="2268883" cy="125820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6" descr="Smartphone PNG images free download">
                <a:extLst>
                  <a:ext uri="{FF2B5EF4-FFF2-40B4-BE49-F238E27FC236}">
                    <a16:creationId xmlns:a16="http://schemas.microsoft.com/office/drawing/2014/main" xmlns="" id="{C2BDE741-D698-C5AF-65A6-74A4E21D6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51" t="5925" r="14897" b="25927"/>
              <a:stretch/>
            </p:blipFill>
            <p:spPr bwMode="auto">
              <a:xfrm>
                <a:off x="3342072" y="1863958"/>
                <a:ext cx="2644625" cy="46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18EAAEF5-074E-C648-641F-539F13E5DEC0}"/>
                </a:ext>
              </a:extLst>
            </p:cNvPr>
            <p:cNvSpPr/>
            <p:nvPr/>
          </p:nvSpPr>
          <p:spPr>
            <a:xfrm>
              <a:off x="3079713" y="1203379"/>
              <a:ext cx="3087556" cy="417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/>
                <a:t>Aviso Meteorológico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xmlns="" id="{B3723412-B585-74B2-BB55-871330DCF819}"/>
                </a:ext>
              </a:extLst>
            </p:cNvPr>
            <p:cNvSpPr/>
            <p:nvPr/>
          </p:nvSpPr>
          <p:spPr>
            <a:xfrm>
              <a:off x="5983665" y="1174856"/>
              <a:ext cx="2495549" cy="417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/>
                <a:t>Card do Tempo</a:t>
              </a:r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xmlns="" id="{6447855E-C73D-07CC-7B4A-620A87A7D960}"/>
                </a:ext>
              </a:extLst>
            </p:cNvPr>
            <p:cNvGrpSpPr/>
            <p:nvPr/>
          </p:nvGrpSpPr>
          <p:grpSpPr>
            <a:xfrm>
              <a:off x="3297827" y="1574966"/>
              <a:ext cx="2644625" cy="4680000"/>
              <a:chOff x="5990817" y="1863958"/>
              <a:chExt cx="2644625" cy="4680000"/>
            </a:xfrm>
          </p:grpSpPr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xmlns="" id="{4A5B1009-ED56-1487-4C47-CEC2EEAFD39D}"/>
                  </a:ext>
                </a:extLst>
              </p:cNvPr>
              <p:cNvSpPr/>
              <p:nvPr/>
            </p:nvSpPr>
            <p:spPr>
              <a:xfrm>
                <a:off x="6220121" y="2046836"/>
                <a:ext cx="2254340" cy="4434505"/>
              </a:xfrm>
              <a:prstGeom prst="roundRect">
                <a:avLst>
                  <a:gd name="adj" fmla="val 12528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4" name="Picture 2" descr="https://lh3.googleusercontent.com/ywSgsbN5rRNfj0oYTIAY7JY_uKPGbVcGNPL6tbjiShzj-K-baOczsu9EdKsACeBesbTxJq9RMP3Xgm10JCPPeu9v9xKydbbDyXqM22yHF2CDBIiAp-d-g--ybYl3I0XrYqzys7BHDh5Uc0V18_fEqM6sQc9HvmqZzSZjFIj1k-I_ygvRtgCkSCvd8BqI-CdAp41me6Kkuav7h7UUsM3jcHo07Zd_AbYDoOLo3EjyH3Ft_Osu5T8GzA2nTWA0k_btkoLndG9zK1dSeCfUXIDrQIeqjm5_1wMl4DVo6BRZ7DzkO5M_rW2Nyr96F9_aXd6FTRTsgIty_28ukbok2th37ZG-oCjmNgfjt88A4WAidSoXvR2fLWZEYb3Q6ZRsXKtmsvqnGkPzCPsD5dHM6RYEp5WIb-TrQi4R46ChSyUJbVnkHARxHgtJRg00oxeXBXXxrF0clbQj-dzUQU2yDXci9UOHOz1pPgv5W_xndNUnFe8QiCz0dU3o44FzpoYNk0nrNv51EjVk4x_coUuUUgWUiQD30_MDMz5kEMIWf1EFMJakIBfNyw1h0xokE9XTz1FOKFCRPTjenws8OaYjhecw_SFAZYCDIzNZBmzCo9U4ZdXyLkWFkHvh65Ir4o_Td6LpVw-kzwNfKXdtqUAnlpL0ohvLjFDnxf0WBUcZgtHTxKmLrF0iAlX0QANU5yuWjpgM83jgtNa3JyuQEAGxb5oc2jEtMdOFRIHR1VBq4rj2zNZvJPqVQc0j5OgNgOMIo2d22TYquMl7mLOQc5ltIrM-NcsUUKGOsTGO-w0=w444-h937-no?authuser=0">
                <a:extLst>
                  <a:ext uri="{FF2B5EF4-FFF2-40B4-BE49-F238E27FC236}">
                    <a16:creationId xmlns:a16="http://schemas.microsoft.com/office/drawing/2014/main" xmlns="" id="{9518723C-B6AF-1738-796A-7E50C7B2EC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8314"/>
              <a:stretch/>
            </p:blipFill>
            <p:spPr bwMode="auto">
              <a:xfrm>
                <a:off x="6205736" y="2138469"/>
                <a:ext cx="2239203" cy="1024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s://lh3.googleusercontent.com/ywSgsbN5rRNfj0oYTIAY7JY_uKPGbVcGNPL6tbjiShzj-K-baOczsu9EdKsACeBesbTxJq9RMP3Xgm10JCPPeu9v9xKydbbDyXqM22yHF2CDBIiAp-d-g--ybYl3I0XrYqzys7BHDh5Uc0V18_fEqM6sQc9HvmqZzSZjFIj1k-I_ygvRtgCkSCvd8BqI-CdAp41me6Kkuav7h7UUsM3jcHo07Zd_AbYDoOLo3EjyH3Ft_Osu5T8GzA2nTWA0k_btkoLndG9zK1dSeCfUXIDrQIeqjm5_1wMl4DVo6BRZ7DzkO5M_rW2Nyr96F9_aXd6FTRTsgIty_28ukbok2th37ZG-oCjmNgfjt88A4WAidSoXvR2fLWZEYb3Q6ZRsXKtmsvqnGkPzCPsD5dHM6RYEp5WIb-TrQi4R46ChSyUJbVnkHARxHgtJRg00oxeXBXXxrF0clbQj-dzUQU2yDXci9UOHOz1pPgv5W_xndNUnFe8QiCz0dU3o44FzpoYNk0nrNv51EjVk4x_coUuUUgWUiQD30_MDMz5kEMIWf1EFMJakIBfNyw1h0xokE9XTz1FOKFCRPTjenws8OaYjhecw_SFAZYCDIzNZBmzCo9U4ZdXyLkWFkHvh65Ir4o_Td6LpVw-kzwNfKXdtqUAnlpL0ohvLjFDnxf0WBUcZgtHTxKmLrF0iAlX0QANU5yuWjpgM83jgtNa3JyuQEAGxb5oc2jEtMdOFRIHR1VBq4rj2zNZvJPqVQc0j5OgNgOMIo2d22TYquMl7mLOQc5ltIrM-NcsUUKGOsTGO-w0=w444-h937-no?authuser=0">
                <a:extLst>
                  <a:ext uri="{FF2B5EF4-FFF2-40B4-BE49-F238E27FC236}">
                    <a16:creationId xmlns:a16="http://schemas.microsoft.com/office/drawing/2014/main" xmlns="" id="{7D418FD5-733C-3D94-62E2-2D723D8B9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157"/>
              <a:stretch/>
            </p:blipFill>
            <p:spPr bwMode="auto">
              <a:xfrm>
                <a:off x="6224246" y="5787466"/>
                <a:ext cx="2239203" cy="654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Imagem 36">
                <a:extLst>
                  <a:ext uri="{FF2B5EF4-FFF2-40B4-BE49-F238E27FC236}">
                    <a16:creationId xmlns:a16="http://schemas.microsoft.com/office/drawing/2014/main" xmlns="" id="{40379AA5-CD8D-28C2-1306-3A4841AF3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54565" y="3729165"/>
                <a:ext cx="2181126" cy="1264878"/>
              </a:xfrm>
              <a:prstGeom prst="rect">
                <a:avLst/>
              </a:prstGeom>
            </p:spPr>
          </p:pic>
          <p:pic>
            <p:nvPicPr>
              <p:cNvPr id="38" name="Picture 6" descr="Smartphone PNG images free download">
                <a:extLst>
                  <a:ext uri="{FF2B5EF4-FFF2-40B4-BE49-F238E27FC236}">
                    <a16:creationId xmlns:a16="http://schemas.microsoft.com/office/drawing/2014/main" xmlns="" id="{77242EF7-01AB-FD70-10BB-1983661B3B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51" t="5925" r="14897" b="25927"/>
              <a:stretch/>
            </p:blipFill>
            <p:spPr bwMode="auto">
              <a:xfrm>
                <a:off x="5990817" y="1863958"/>
                <a:ext cx="2644625" cy="46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xmlns="" id="{545BAA78-EF98-4E08-A24E-0A9CBDC28664}"/>
                </a:ext>
              </a:extLst>
            </p:cNvPr>
            <p:cNvGrpSpPr/>
            <p:nvPr/>
          </p:nvGrpSpPr>
          <p:grpSpPr>
            <a:xfrm>
              <a:off x="5946573" y="1574966"/>
              <a:ext cx="2644625" cy="4680000"/>
              <a:chOff x="8639563" y="1863958"/>
              <a:chExt cx="2644625" cy="4680000"/>
            </a:xfrm>
          </p:grpSpPr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xmlns="" id="{9FC2D8F7-84BD-0D91-5E1B-FABCD806779A}"/>
                  </a:ext>
                </a:extLst>
              </p:cNvPr>
              <p:cNvSpPr/>
              <p:nvPr/>
            </p:nvSpPr>
            <p:spPr>
              <a:xfrm>
                <a:off x="8872991" y="2046836"/>
                <a:ext cx="2254340" cy="4434505"/>
              </a:xfrm>
              <a:prstGeom prst="roundRect">
                <a:avLst>
                  <a:gd name="adj" fmla="val 12528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8" name="Picture 2" descr="https://lh3.googleusercontent.com/ywSgsbN5rRNfj0oYTIAY7JY_uKPGbVcGNPL6tbjiShzj-K-baOczsu9EdKsACeBesbTxJq9RMP3Xgm10JCPPeu9v9xKydbbDyXqM22yHF2CDBIiAp-d-g--ybYl3I0XrYqzys7BHDh5Uc0V18_fEqM6sQc9HvmqZzSZjFIj1k-I_ygvRtgCkSCvd8BqI-CdAp41me6Kkuav7h7UUsM3jcHo07Zd_AbYDoOLo3EjyH3Ft_Osu5T8GzA2nTWA0k_btkoLndG9zK1dSeCfUXIDrQIeqjm5_1wMl4DVo6BRZ7DzkO5M_rW2Nyr96F9_aXd6FTRTsgIty_28ukbok2th37ZG-oCjmNgfjt88A4WAidSoXvR2fLWZEYb3Q6ZRsXKtmsvqnGkPzCPsD5dHM6RYEp5WIb-TrQi4R46ChSyUJbVnkHARxHgtJRg00oxeXBXXxrF0clbQj-dzUQU2yDXci9UOHOz1pPgv5W_xndNUnFe8QiCz0dU3o44FzpoYNk0nrNv51EjVk4x_coUuUUgWUiQD30_MDMz5kEMIWf1EFMJakIBfNyw1h0xokE9XTz1FOKFCRPTjenws8OaYjhecw_SFAZYCDIzNZBmzCo9U4ZdXyLkWFkHvh65Ir4o_Td6LpVw-kzwNfKXdtqUAnlpL0ohvLjFDnxf0WBUcZgtHTxKmLrF0iAlX0QANU5yuWjpgM83jgtNa3JyuQEAGxb5oc2jEtMdOFRIHR1VBq4rj2zNZvJPqVQc0j5OgNgOMIo2d22TYquMl7mLOQc5ltIrM-NcsUUKGOsTGO-w0=w444-h937-no?authuser=0">
                <a:extLst>
                  <a:ext uri="{FF2B5EF4-FFF2-40B4-BE49-F238E27FC236}">
                    <a16:creationId xmlns:a16="http://schemas.microsoft.com/office/drawing/2014/main" xmlns="" id="{D798FF06-0BF3-43BD-881A-006783E0E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157"/>
              <a:stretch/>
            </p:blipFill>
            <p:spPr bwMode="auto">
              <a:xfrm>
                <a:off x="8889731" y="5787466"/>
                <a:ext cx="2239203" cy="654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Smartphone PNG images free download">
                <a:extLst>
                  <a:ext uri="{FF2B5EF4-FFF2-40B4-BE49-F238E27FC236}">
                    <a16:creationId xmlns:a16="http://schemas.microsoft.com/office/drawing/2014/main" xmlns="" id="{C7EF3EBB-9953-11AA-5748-95D6473808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51" t="5925" r="14897" b="25927"/>
              <a:stretch/>
            </p:blipFill>
            <p:spPr bwMode="auto">
              <a:xfrm>
                <a:off x="8639563" y="1863958"/>
                <a:ext cx="2644625" cy="46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https://lh3.googleusercontent.com/ywSgsbN5rRNfj0oYTIAY7JY_uKPGbVcGNPL6tbjiShzj-K-baOczsu9EdKsACeBesbTxJq9RMP3Xgm10JCPPeu9v9xKydbbDyXqM22yHF2CDBIiAp-d-g--ybYl3I0XrYqzys7BHDh5Uc0V18_fEqM6sQc9HvmqZzSZjFIj1k-I_ygvRtgCkSCvd8BqI-CdAp41me6Kkuav7h7UUsM3jcHo07Zd_AbYDoOLo3EjyH3Ft_Osu5T8GzA2nTWA0k_btkoLndG9zK1dSeCfUXIDrQIeqjm5_1wMl4DVo6BRZ7DzkO5M_rW2Nyr96F9_aXd6FTRTsgIty_28ukbok2th37ZG-oCjmNgfjt88A4WAidSoXvR2fLWZEYb3Q6ZRsXKtmsvqnGkPzCPsD5dHM6RYEp5WIb-TrQi4R46ChSyUJbVnkHARxHgtJRg00oxeXBXXxrF0clbQj-dzUQU2yDXci9UOHOz1pPgv5W_xndNUnFe8QiCz0dU3o44FzpoYNk0nrNv51EjVk4x_coUuUUgWUiQD30_MDMz5kEMIWf1EFMJakIBfNyw1h0xokE9XTz1FOKFCRPTjenws8OaYjhecw_SFAZYCDIzNZBmzCo9U4ZdXyLkWFkHvh65Ir4o_Td6LpVw-kzwNfKXdtqUAnlpL0ohvLjFDnxf0WBUcZgtHTxKmLrF0iAlX0QANU5yuWjpgM83jgtNa3JyuQEAGxb5oc2jEtMdOFRIHR1VBq4rj2zNZvJPqVQc0j5OgNgOMIo2d22TYquMl7mLOQc5ltIrM-NcsUUKGOsTGO-w0=w444-h937-no?authuser=0">
                <a:extLst>
                  <a:ext uri="{FF2B5EF4-FFF2-40B4-BE49-F238E27FC236}">
                    <a16:creationId xmlns:a16="http://schemas.microsoft.com/office/drawing/2014/main" xmlns="" id="{6FEB055E-024A-5326-CDAD-1E2A129ED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8314"/>
              <a:stretch/>
            </p:blipFill>
            <p:spPr bwMode="auto">
              <a:xfrm>
                <a:off x="8871221" y="2138469"/>
                <a:ext cx="2239203" cy="1024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Imagem 20" descr="Interface gráfica do usuário, Site&#10;&#10;Descrição gerada automaticamente">
                <a:extLst>
                  <a:ext uri="{FF2B5EF4-FFF2-40B4-BE49-F238E27FC236}">
                    <a16:creationId xmlns:a16="http://schemas.microsoft.com/office/drawing/2014/main" xmlns="" id="{F4EE5762-5992-C4C7-DB9F-81AFD9218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7638" y="3077486"/>
                <a:ext cx="2185046" cy="21823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477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BEC1D506-593E-AB2C-00EB-8D01A492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pic>
        <p:nvPicPr>
          <p:cNvPr id="6" name="Imagem 5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2916B5DE-4F58-0BED-F95B-5C21BC504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506A861-0A06-9CE1-62AB-2436E690A70B}"/>
              </a:ext>
            </a:extLst>
          </p:cNvPr>
          <p:cNvSpPr txBox="1"/>
          <p:nvPr/>
        </p:nvSpPr>
        <p:spPr>
          <a:xfrm>
            <a:off x="744714" y="473034"/>
            <a:ext cx="9945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>
                <a:latin typeface="Century Gothic" panose="020B0502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OUTRAS </a:t>
            </a:r>
            <a:r>
              <a:rPr lang="pt-B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BOAS PRÁTICAS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5D31A0C-EE8E-EC03-1CCA-1F92853A40D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r="29573"/>
          <a:stretch/>
        </p:blipFill>
        <p:spPr>
          <a:xfrm>
            <a:off x="7220900" y="261691"/>
            <a:ext cx="3887017" cy="5328404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xmlns="" id="{E57FDD35-29CE-E294-1742-A2AF368B1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49" y="2337349"/>
            <a:ext cx="598926" cy="598926"/>
          </a:xfrm>
          <a:prstGeom prst="rect">
            <a:avLst/>
          </a:prstGeom>
        </p:spPr>
      </p:pic>
      <p:pic>
        <p:nvPicPr>
          <p:cNvPr id="13" name="Imagem 12" descr="Logotipo, Ícone&#10;&#10;Descrição gerada automaticamente">
            <a:extLst>
              <a:ext uri="{FF2B5EF4-FFF2-40B4-BE49-F238E27FC236}">
                <a16:creationId xmlns:a16="http://schemas.microsoft.com/office/drawing/2014/main" xmlns="" id="{9820060B-DE44-2575-89DB-5DDC81875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1" y="3059263"/>
            <a:ext cx="586475" cy="586475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xmlns="" id="{7E7A87CA-5655-2760-662D-B03F591C6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1" y="4583959"/>
            <a:ext cx="598926" cy="598926"/>
          </a:xfrm>
          <a:prstGeom prst="rect">
            <a:avLst/>
          </a:prstGeom>
        </p:spPr>
      </p:pic>
      <p:pic>
        <p:nvPicPr>
          <p:cNvPr id="25" name="Imagem 24" descr="Logotipo&#10;&#10;Descrição gerada automaticamente">
            <a:extLst>
              <a:ext uri="{FF2B5EF4-FFF2-40B4-BE49-F238E27FC236}">
                <a16:creationId xmlns:a16="http://schemas.microsoft.com/office/drawing/2014/main" xmlns="" id="{478E368A-EE9E-B2A0-A499-C85ECDC476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8" y="3866133"/>
            <a:ext cx="598927" cy="598927"/>
          </a:xfrm>
          <a:prstGeom prst="rect">
            <a:avLst/>
          </a:prstGeom>
        </p:spPr>
      </p:pic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xmlns="" id="{B4A01C0F-F21A-26A7-7AD7-5DB20910BC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8" y="1542523"/>
            <a:ext cx="635256" cy="63525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88CEE296-E7DB-3DAF-9EE1-D2BD326245A2}"/>
              </a:ext>
            </a:extLst>
          </p:cNvPr>
          <p:cNvSpPr txBox="1"/>
          <p:nvPr/>
        </p:nvSpPr>
        <p:spPr>
          <a:xfrm>
            <a:off x="1470582" y="1742474"/>
            <a:ext cx="47856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pt-BR" sz="2000" dirty="0">
                <a:solidFill>
                  <a:schemeClr val="tx1"/>
                </a:solidFill>
              </a:rPr>
              <a:t>Aplicação de </a:t>
            </a:r>
            <a:r>
              <a:rPr lang="pt-BR" sz="2000" dirty="0" err="1">
                <a:solidFill>
                  <a:schemeClr val="tx1"/>
                </a:solidFill>
              </a:rPr>
              <a:t>Geomanta</a:t>
            </a:r>
            <a:endParaRPr lang="pt-BR" sz="2000" dirty="0">
              <a:solidFill>
                <a:schemeClr val="tx1"/>
              </a:solidFill>
            </a:endParaRPr>
          </a:p>
          <a:p>
            <a:pPr>
              <a:spcAft>
                <a:spcPts val="3600"/>
              </a:spcAft>
            </a:pPr>
            <a:r>
              <a:rPr lang="pt-BR" sz="2000" dirty="0">
                <a:solidFill>
                  <a:schemeClr val="tx1"/>
                </a:solidFill>
              </a:rPr>
              <a:t>Projeto Casarões</a:t>
            </a:r>
          </a:p>
          <a:p>
            <a:pPr>
              <a:spcAft>
                <a:spcPts val="3600"/>
              </a:spcAft>
            </a:pPr>
            <a:r>
              <a:rPr lang="pt-BR" sz="2000" dirty="0">
                <a:solidFill>
                  <a:schemeClr val="tx1"/>
                </a:solidFill>
              </a:rPr>
              <a:t>Plano de Contingência do Centro Histórico</a:t>
            </a:r>
          </a:p>
          <a:p>
            <a:pPr>
              <a:spcAft>
                <a:spcPts val="3600"/>
              </a:spcAft>
            </a:pPr>
            <a:r>
              <a:rPr lang="pt-BR" sz="2000" dirty="0">
                <a:solidFill>
                  <a:schemeClr val="tx1"/>
                </a:solidFill>
              </a:rPr>
              <a:t>NUPDEC Mirim</a:t>
            </a:r>
          </a:p>
          <a:p>
            <a:pPr>
              <a:spcAft>
                <a:spcPts val="3600"/>
              </a:spcAft>
            </a:pPr>
            <a:r>
              <a:rPr lang="pt-BR" sz="2000" dirty="0">
                <a:solidFill>
                  <a:schemeClr val="tx1"/>
                </a:solidFill>
              </a:rPr>
              <a:t>PDCE – EJA</a:t>
            </a:r>
          </a:p>
          <a:p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98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2654742-D3F1-4911-34C7-1FC0CD88052D}"/>
              </a:ext>
            </a:extLst>
          </p:cNvPr>
          <p:cNvSpPr txBox="1"/>
          <p:nvPr/>
        </p:nvSpPr>
        <p:spPr>
          <a:xfrm>
            <a:off x="981076" y="2499062"/>
            <a:ext cx="10299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DEFESA CIVIL DE SALVADOR 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xmlns="" id="{D9D3F364-65BD-3A65-D001-85246C943B19}"/>
              </a:ext>
            </a:extLst>
          </p:cNvPr>
          <p:cNvSpPr/>
          <p:nvPr/>
        </p:nvSpPr>
        <p:spPr>
          <a:xfrm>
            <a:off x="981076" y="3675223"/>
            <a:ext cx="10299699" cy="14164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56520" rIns="0" bIns="0">
            <a:spAutoFit/>
          </a:bodyPr>
          <a:lstStyle/>
          <a:p>
            <a:pPr marL="12600" algn="ctr" eaLnBrk="1" fontAlgn="auto" hangingPunct="1">
              <a:spcBef>
                <a:spcPts val="445"/>
              </a:spcBef>
              <a:spcAft>
                <a:spcPts val="0"/>
              </a:spcAft>
              <a:defRPr/>
            </a:pPr>
            <a:r>
              <a:rPr lang="en-GB" sz="2000" b="1" spc="-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Defesa</a:t>
            </a:r>
            <a:r>
              <a:rPr lang="en-GB" sz="2000" b="1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Civil</a:t>
            </a:r>
            <a:r>
              <a:rPr lang="en-GB" sz="2000" b="1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GB" sz="2000" b="1" spc="-1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Salvador – </a:t>
            </a:r>
            <a:r>
              <a:rPr lang="en-GB" sz="2000" b="1" spc="-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Codesal</a:t>
            </a:r>
            <a:endParaRPr lang="en-GB" sz="2000" b="1" spc="-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00" algn="ctr">
              <a:spcBef>
                <a:spcPts val="445"/>
              </a:spcBef>
              <a:defRPr/>
            </a:pPr>
            <a:r>
              <a:rPr lang="en-GB" sz="2000" spc="-1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Avenida</a:t>
            </a:r>
            <a:r>
              <a:rPr lang="en-GB" sz="20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Mario</a:t>
            </a:r>
            <a:r>
              <a:rPr lang="en-GB" sz="2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Leal </a:t>
            </a:r>
            <a:r>
              <a:rPr lang="en-GB" sz="20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Ferreira,</a:t>
            </a:r>
            <a:r>
              <a:rPr lang="en-GB" sz="2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s/n</a:t>
            </a:r>
            <a:r>
              <a:rPr lang="en-GB" sz="2000" spc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2000" spc="-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Bonocô</a:t>
            </a:r>
            <a:r>
              <a:rPr lang="en-GB" sz="2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2000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Salvador/BA</a:t>
            </a:r>
            <a:endParaRPr lang="pt-BR" sz="20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00" algn="ctr" eaLnBrk="1" fontAlgn="auto" hangingPunct="1">
              <a:spcBef>
                <a:spcPts val="346"/>
              </a:spcBef>
              <a:spcAft>
                <a:spcPts val="0"/>
              </a:spcAft>
              <a:defRPr/>
            </a:pPr>
            <a:r>
              <a:rPr lang="en-GB" sz="2000" spc="-26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Telefone</a:t>
            </a:r>
            <a:r>
              <a:rPr lang="en-GB" sz="2000" spc="-2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sz="2000" spc="-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(71) 3202-4500 </a:t>
            </a:r>
            <a:r>
              <a:rPr lang="en-GB" sz="2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600" algn="ctr" eaLnBrk="1" fontAlgn="auto" hangingPunct="1">
              <a:spcBef>
                <a:spcPts val="346"/>
              </a:spcBef>
              <a:spcAft>
                <a:spcPts val="0"/>
              </a:spcAft>
              <a:defRPr/>
            </a:pPr>
            <a:r>
              <a:rPr lang="en-GB" sz="2000" spc="-2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en-GB" sz="2000" spc="-2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www.codesal.salvador.ba.gov.br</a:t>
            </a:r>
            <a:r>
              <a:rPr lang="en-GB" sz="2000" spc="-2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000" spc="-2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codesal@salvador.ba.gov.br</a:t>
            </a:r>
            <a:endParaRPr lang="pt-BR" sz="20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C38F2468-9EC2-EC14-CE1C-616C5F3244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</p:spTree>
    <p:extLst>
      <p:ext uri="{BB962C8B-B14F-4D97-AF65-F5344CB8AC3E}">
        <p14:creationId xmlns:p14="http://schemas.microsoft.com/office/powerpoint/2010/main" val="22936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esa com computadores&#10;&#10;Descrição gerada automaticamente com confiança média">
            <a:extLst>
              <a:ext uri="{FF2B5EF4-FFF2-40B4-BE49-F238E27FC236}">
                <a16:creationId xmlns:a16="http://schemas.microsoft.com/office/drawing/2014/main" xmlns="" id="{4F4B5E09-F1CA-EEEB-C8D1-C197CDAD423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9" b="29663"/>
          <a:stretch/>
        </p:blipFill>
        <p:spPr>
          <a:xfrm>
            <a:off x="-7903" y="1043707"/>
            <a:ext cx="12207806" cy="3878108"/>
          </a:xfrm>
          <a:prstGeom prst="rect">
            <a:avLst/>
          </a:prstGeom>
        </p:spPr>
      </p:pic>
      <p:sp>
        <p:nvSpPr>
          <p:cNvPr id="58" name="Google Shape;58;p5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 dirty="0">
                <a:latin typeface="Calibri"/>
                <a:ea typeface="Calibri"/>
                <a:cs typeface="Calibri"/>
                <a:sym typeface="Calibri"/>
              </a:rPr>
              <a:t>CEMADEC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D93D083-B439-47F3-9C1C-FE70A107FECC}"/>
              </a:ext>
            </a:extLst>
          </p:cNvPr>
          <p:cNvSpPr txBox="1"/>
          <p:nvPr/>
        </p:nvSpPr>
        <p:spPr>
          <a:xfrm>
            <a:off x="646545" y="1082820"/>
            <a:ext cx="7259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  <a:cs typeface="Aharoni" panose="02010803020104030203" pitchFamily="2" charset="-79"/>
              </a:rPr>
              <a:t>Centro de Monitoramento de Alerta e Alarme da Defesa Civil</a:t>
            </a:r>
          </a:p>
          <a:p>
            <a:endParaRPr lang="pt-BR" sz="2400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F18ED2AF-BFD6-721C-E1AB-C3282259186D}"/>
              </a:ext>
            </a:extLst>
          </p:cNvPr>
          <p:cNvGrpSpPr/>
          <p:nvPr/>
        </p:nvGrpSpPr>
        <p:grpSpPr>
          <a:xfrm>
            <a:off x="5425113" y="5015121"/>
            <a:ext cx="1696128" cy="1194996"/>
            <a:chOff x="9138127" y="4767188"/>
            <a:chExt cx="2520000" cy="1621347"/>
          </a:xfrm>
          <a:effectLst>
            <a:outerShdw blurRad="254000" dist="38100" dir="10800000" algn="r" rotWithShape="0">
              <a:prstClr val="black">
                <a:alpha val="30000"/>
              </a:prstClr>
            </a:outerShdw>
          </a:effectLst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0ADD3BC6-2776-A913-BD1B-0FEC5AFD721C}"/>
                </a:ext>
              </a:extLst>
            </p:cNvPr>
            <p:cNvSpPr/>
            <p:nvPr/>
          </p:nvSpPr>
          <p:spPr>
            <a:xfrm>
              <a:off x="9138127" y="4767188"/>
              <a:ext cx="2520000" cy="1621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A5EB8090-0F0A-36C8-ED99-5C03E69FAE1B}"/>
                </a:ext>
              </a:extLst>
            </p:cNvPr>
            <p:cNvSpPr txBox="1"/>
            <p:nvPr/>
          </p:nvSpPr>
          <p:spPr>
            <a:xfrm>
              <a:off x="9189695" y="5616954"/>
              <a:ext cx="2392653" cy="75590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Equipe Multidisciplinar</a:t>
              </a:r>
            </a:p>
          </p:txBody>
        </p:sp>
        <p:pic>
          <p:nvPicPr>
            <p:cNvPr id="9" name="Imagem 8" descr="Logotipo&#10;&#10;Descrição gerada automaticamente">
              <a:extLst>
                <a:ext uri="{FF2B5EF4-FFF2-40B4-BE49-F238E27FC236}">
                  <a16:creationId xmlns:a16="http://schemas.microsoft.com/office/drawing/2014/main" xmlns="" id="{0D59704E-16EB-F475-98B0-2CD7735756C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27" y="4915036"/>
              <a:ext cx="720000" cy="720000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A4914967-9CA9-D4B6-70F9-4021846BA627}"/>
              </a:ext>
            </a:extLst>
          </p:cNvPr>
          <p:cNvGrpSpPr/>
          <p:nvPr/>
        </p:nvGrpSpPr>
        <p:grpSpPr>
          <a:xfrm>
            <a:off x="2898952" y="5218546"/>
            <a:ext cx="1696128" cy="1034250"/>
            <a:chOff x="6362584" y="4779230"/>
            <a:chExt cx="2520000" cy="1621347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0FFE68DA-A4B1-C50B-7CEC-9A7EBB2A4BA7}"/>
                </a:ext>
              </a:extLst>
            </p:cNvPr>
            <p:cNvSpPr/>
            <p:nvPr/>
          </p:nvSpPr>
          <p:spPr>
            <a:xfrm>
              <a:off x="6362584" y="4779230"/>
              <a:ext cx="2520000" cy="1621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2032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572A44FC-4B61-B5A9-8531-79F783077872}"/>
                </a:ext>
              </a:extLst>
            </p:cNvPr>
            <p:cNvSpPr txBox="1"/>
            <p:nvPr/>
          </p:nvSpPr>
          <p:spPr>
            <a:xfrm>
              <a:off x="6426257" y="5770842"/>
              <a:ext cx="2392653" cy="47650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Plantão 24 horas</a:t>
              </a:r>
            </a:p>
          </p:txBody>
        </p:sp>
        <p:pic>
          <p:nvPicPr>
            <p:cNvPr id="13" name="Imagem 12" descr="Ícone&#10;&#10;Descrição gerada automaticamente">
              <a:extLst>
                <a:ext uri="{FF2B5EF4-FFF2-40B4-BE49-F238E27FC236}">
                  <a16:creationId xmlns:a16="http://schemas.microsoft.com/office/drawing/2014/main" xmlns="" id="{5B17B68A-2F43-4E9F-557E-B203A911018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063" y="4915036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04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/>
          <p:nvPr/>
        </p:nvSpPr>
        <p:spPr>
          <a:xfrm>
            <a:off x="609221" y="1250201"/>
            <a:ext cx="5527138" cy="39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000" b="1" dirty="0">
                <a:ea typeface="Segoe UI Black" panose="020B0A02040204020203" pitchFamily="34" charset="0"/>
                <a:cs typeface="Aharoni" panose="02010803020104030203" pitchFamily="2" charset="-79"/>
              </a:rPr>
              <a:t>Centro de Monitoramento de Alerta e Alarme da Defesa Civil</a:t>
            </a:r>
          </a:p>
        </p:txBody>
      </p:sp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dirty="0"/>
          </a:p>
        </p:txBody>
      </p:sp>
      <p:pic>
        <p:nvPicPr>
          <p:cNvPr id="11" name="Imagem 10" descr="Forma&#10;&#10;Descrição gerada automaticamente">
            <a:extLst>
              <a:ext uri="{FF2B5EF4-FFF2-40B4-BE49-F238E27FC236}">
                <a16:creationId xmlns:a16="http://schemas.microsoft.com/office/drawing/2014/main" xmlns="" id="{B04AFEB4-B92B-8198-4EDB-79B8C89127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8" y="2301497"/>
            <a:ext cx="706624" cy="72646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EF68F044-A13C-F8E9-FEF0-D03EA1F0AB0A}"/>
              </a:ext>
            </a:extLst>
          </p:cNvPr>
          <p:cNvSpPr txBox="1"/>
          <p:nvPr/>
        </p:nvSpPr>
        <p:spPr>
          <a:xfrm>
            <a:off x="1617191" y="2228488"/>
            <a:ext cx="45349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a typeface="Segoe UI Black" panose="020B0A02040204020203" pitchFamily="34" charset="0"/>
                <a:cs typeface="Aharoni" panose="02010803020104030203" pitchFamily="2" charset="-79"/>
              </a:rPr>
              <a:t>Monitorar</a:t>
            </a:r>
          </a:p>
          <a:p>
            <a:endParaRPr lang="pt-BR" sz="2000" dirty="0"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r>
              <a:rPr lang="pt-BR" sz="2000" dirty="0"/>
              <a:t>Acompanhar e </a:t>
            </a:r>
            <a:r>
              <a:rPr lang="pt-BR" sz="2000" b="1" dirty="0"/>
              <a:t>avaliar</a:t>
            </a:r>
            <a:r>
              <a:rPr lang="pt-BR" sz="2000" dirty="0"/>
              <a:t> o quadro evolutivo dos </a:t>
            </a:r>
            <a:r>
              <a:rPr lang="pt-BR" sz="2000" b="1" dirty="0"/>
              <a:t>fenômenos climáticos extremos </a:t>
            </a:r>
            <a:r>
              <a:rPr lang="pt-BR" sz="2000" dirty="0"/>
              <a:t>que oferecem riscos à população do Município.</a:t>
            </a:r>
          </a:p>
          <a:p>
            <a:endParaRPr lang="pt-BR" sz="2000" b="1" dirty="0"/>
          </a:p>
          <a:p>
            <a:r>
              <a:rPr lang="pt-BR" sz="2400" b="1" dirty="0">
                <a:ea typeface="Segoe UI Black" panose="020B0A02040204020203" pitchFamily="34" charset="0"/>
                <a:cs typeface="Aharoni" panose="02010803020104030203" pitchFamily="2" charset="-79"/>
              </a:rPr>
              <a:t>Alertar</a:t>
            </a:r>
          </a:p>
          <a:p>
            <a:endParaRPr lang="pt-BR" sz="2000" b="1" dirty="0"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r>
              <a:rPr lang="pt-BR" sz="2000" b="1" dirty="0"/>
              <a:t>Alertar a população </a:t>
            </a:r>
            <a:r>
              <a:rPr lang="pt-BR" sz="2000" dirty="0"/>
              <a:t>sobre as situações de riscos iminentes associados aos </a:t>
            </a:r>
            <a:r>
              <a:rPr lang="pt-BR" sz="2000" b="1" dirty="0"/>
              <a:t>eventos extremos de chuvas.</a:t>
            </a:r>
            <a:endParaRPr lang="pt-BR" sz="2000" dirty="0"/>
          </a:p>
          <a:p>
            <a:endParaRPr lang="pt-BR" sz="2000" b="1" dirty="0"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pt-BR" sz="2000" b="1" dirty="0"/>
          </a:p>
          <a:p>
            <a:endParaRPr lang="pt-BR" sz="2000" dirty="0"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pt-BR" sz="2000" dirty="0"/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xmlns="" id="{CFB27877-19B6-7837-9C90-491C02A89E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6" y="4360900"/>
            <a:ext cx="706624" cy="726467"/>
          </a:xfrm>
          <a:prstGeom prst="rect">
            <a:avLst/>
          </a:prstGeom>
        </p:spPr>
      </p:pic>
      <p:pic>
        <p:nvPicPr>
          <p:cNvPr id="14" name="Imagem 13" descr="Monitor de computador em cima da mesa&#10;&#10;Descrição gerada automaticamente">
            <a:extLst>
              <a:ext uri="{FF2B5EF4-FFF2-40B4-BE49-F238E27FC236}">
                <a16:creationId xmlns:a16="http://schemas.microsoft.com/office/drawing/2014/main" xmlns="" id="{6B77E221-6206-227E-B36D-D80FBEDD9BD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-64" r="41691" b="64"/>
          <a:stretch/>
        </p:blipFill>
        <p:spPr>
          <a:xfrm>
            <a:off x="6804212" y="295835"/>
            <a:ext cx="4392706" cy="52353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Estações de Monitoramento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66F77D96-2745-E362-83BE-B2C7CFEC3503}"/>
              </a:ext>
            </a:extLst>
          </p:cNvPr>
          <p:cNvGrpSpPr/>
          <p:nvPr/>
        </p:nvGrpSpPr>
        <p:grpSpPr>
          <a:xfrm>
            <a:off x="677629" y="1270869"/>
            <a:ext cx="2246733" cy="3780000"/>
            <a:chOff x="382426" y="1270868"/>
            <a:chExt cx="2641152" cy="4223881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F22BF0EA-1E09-7843-1B46-C080DBABD34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2" t="7741" r="33994" b="7126"/>
            <a:stretch/>
          </p:blipFill>
          <p:spPr>
            <a:xfrm>
              <a:off x="382426" y="1270868"/>
              <a:ext cx="2550390" cy="4223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8850BE78-7CD0-38CE-1713-A64B11E2F89D}"/>
                </a:ext>
              </a:extLst>
            </p:cNvPr>
            <p:cNvSpPr/>
            <p:nvPr/>
          </p:nvSpPr>
          <p:spPr>
            <a:xfrm>
              <a:off x="382426" y="5033084"/>
              <a:ext cx="255462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xmlns="" id="{677A0D73-5593-954D-21A1-5E809769B3B4}"/>
                </a:ext>
              </a:extLst>
            </p:cNvPr>
            <p:cNvSpPr txBox="1"/>
            <p:nvPr/>
          </p:nvSpPr>
          <p:spPr>
            <a:xfrm>
              <a:off x="473188" y="5016796"/>
              <a:ext cx="255039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Pluviométrica</a:t>
              </a:r>
              <a:endParaRPr lang="pt-BR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BB1A8643-A0F2-D4A5-8D20-E14844DED04E}"/>
              </a:ext>
            </a:extLst>
          </p:cNvPr>
          <p:cNvGrpSpPr/>
          <p:nvPr/>
        </p:nvGrpSpPr>
        <p:grpSpPr>
          <a:xfrm>
            <a:off x="3493454" y="1270869"/>
            <a:ext cx="2169718" cy="3826203"/>
            <a:chOff x="3341053" y="1270868"/>
            <a:chExt cx="2554915" cy="499121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48B7AC31-5028-F5F0-CAA6-C76F41EEF0F3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4" t="1742" r="16015" b="12690"/>
            <a:stretch/>
          </p:blipFill>
          <p:spPr>
            <a:xfrm>
              <a:off x="3345578" y="1270868"/>
              <a:ext cx="2550390" cy="4469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84732356-0578-1091-0708-45000D1FD6CC}"/>
                </a:ext>
              </a:extLst>
            </p:cNvPr>
            <p:cNvSpPr/>
            <p:nvPr/>
          </p:nvSpPr>
          <p:spPr>
            <a:xfrm>
              <a:off x="3341053" y="5740142"/>
              <a:ext cx="25546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3C692E91-6090-3CB6-C2E3-C5F4920FC305}"/>
                </a:ext>
              </a:extLst>
            </p:cNvPr>
            <p:cNvSpPr txBox="1"/>
            <p:nvPr/>
          </p:nvSpPr>
          <p:spPr>
            <a:xfrm>
              <a:off x="3341343" y="5740142"/>
              <a:ext cx="2550390" cy="52193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Meteorológica</a:t>
              </a:r>
              <a:endParaRPr lang="pt-BR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C6E96165-CDD5-0FD1-3ED6-1A85E1057C5F}"/>
              </a:ext>
            </a:extLst>
          </p:cNvPr>
          <p:cNvGrpSpPr/>
          <p:nvPr/>
        </p:nvGrpSpPr>
        <p:grpSpPr>
          <a:xfrm>
            <a:off x="6300260" y="1272819"/>
            <a:ext cx="2261033" cy="3826063"/>
            <a:chOff x="6300261" y="1272818"/>
            <a:chExt cx="2558860" cy="4989054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xmlns="" id="{005757F8-2251-627B-21E0-C1371A46B32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6" t="8253" r="9893" b="16379"/>
            <a:stretch/>
          </p:blipFill>
          <p:spPr>
            <a:xfrm>
              <a:off x="6308731" y="1272818"/>
              <a:ext cx="2550390" cy="4467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96819C80-7104-5E1E-FD90-6D575FCDC0AE}"/>
                </a:ext>
              </a:extLst>
            </p:cNvPr>
            <p:cNvSpPr/>
            <p:nvPr/>
          </p:nvSpPr>
          <p:spPr>
            <a:xfrm>
              <a:off x="6303916" y="5740142"/>
              <a:ext cx="25546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3F6CE6C7-40A1-225E-1152-62AC3FD9E8FD}"/>
                </a:ext>
              </a:extLst>
            </p:cNvPr>
            <p:cNvSpPr txBox="1"/>
            <p:nvPr/>
          </p:nvSpPr>
          <p:spPr>
            <a:xfrm>
              <a:off x="6300261" y="5740142"/>
              <a:ext cx="2550390" cy="52173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Hidrológica</a:t>
              </a:r>
              <a:endParaRPr lang="pt-BR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C59A1EEF-77D0-F629-AA41-A54E0C819997}"/>
              </a:ext>
            </a:extLst>
          </p:cNvPr>
          <p:cNvGrpSpPr/>
          <p:nvPr/>
        </p:nvGrpSpPr>
        <p:grpSpPr>
          <a:xfrm>
            <a:off x="9259179" y="1270869"/>
            <a:ext cx="2179785" cy="3826203"/>
            <a:chOff x="9259179" y="1270868"/>
            <a:chExt cx="2562224" cy="4991210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A15745C5-87B7-C14F-04A7-2BB37D53F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"/>
            <a:stretch/>
          </p:blipFill>
          <p:spPr>
            <a:xfrm rot="16200000">
              <a:off x="8309325" y="2230439"/>
              <a:ext cx="4469532" cy="2550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E9F5217C-EBC2-3F71-9D72-F9505FAF830A}"/>
                </a:ext>
              </a:extLst>
            </p:cNvPr>
            <p:cNvSpPr/>
            <p:nvPr/>
          </p:nvSpPr>
          <p:spPr>
            <a:xfrm>
              <a:off x="9266780" y="5740142"/>
              <a:ext cx="25546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0AC5AAEE-A52A-2DC2-B87E-AC3E07B3A171}"/>
                </a:ext>
              </a:extLst>
            </p:cNvPr>
            <p:cNvSpPr txBox="1"/>
            <p:nvPr/>
          </p:nvSpPr>
          <p:spPr>
            <a:xfrm>
              <a:off x="9259179" y="5740142"/>
              <a:ext cx="2561346" cy="52193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Geotécnica</a:t>
              </a:r>
              <a:endParaRPr lang="pt-BR" sz="24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Estações Monitoradas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ABB792D0-0D5C-1284-22B2-BA61312F1F56}"/>
              </a:ext>
            </a:extLst>
          </p:cNvPr>
          <p:cNvGrpSpPr/>
          <p:nvPr/>
        </p:nvGrpSpPr>
        <p:grpSpPr>
          <a:xfrm>
            <a:off x="785679" y="1467374"/>
            <a:ext cx="5310321" cy="3187865"/>
            <a:chOff x="457679" y="1467374"/>
            <a:chExt cx="6109099" cy="3187865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DB1E1270-A0EF-B86F-AD2C-06FF68DA41E0}"/>
                </a:ext>
              </a:extLst>
            </p:cNvPr>
            <p:cNvSpPr/>
            <p:nvPr/>
          </p:nvSpPr>
          <p:spPr>
            <a:xfrm>
              <a:off x="457680" y="1467374"/>
              <a:ext cx="1986040" cy="35456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CODESAL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3B0B2705-DBA6-612D-7357-B11F60AB5172}"/>
                </a:ext>
              </a:extLst>
            </p:cNvPr>
            <p:cNvSpPr/>
            <p:nvPr/>
          </p:nvSpPr>
          <p:spPr>
            <a:xfrm>
              <a:off x="457679" y="1884246"/>
              <a:ext cx="1986041" cy="876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51</a:t>
              </a:r>
            </a:p>
            <a:p>
              <a:pPr algn="ctr"/>
              <a:r>
                <a:rPr lang="pt-BR" dirty="0"/>
                <a:t>Estações Pluviométricas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8AF77EBE-14D9-3FE5-DB87-43EEECDA490C}"/>
                </a:ext>
              </a:extLst>
            </p:cNvPr>
            <p:cNvSpPr/>
            <p:nvPr/>
          </p:nvSpPr>
          <p:spPr>
            <a:xfrm>
              <a:off x="457679" y="2823422"/>
              <a:ext cx="1986041" cy="876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</a:t>
              </a:r>
            </a:p>
            <a:p>
              <a:pPr algn="ctr"/>
              <a:r>
                <a:rPr lang="pt-BR" dirty="0"/>
                <a:t>Estações Hidrológicas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494C2AC7-9CB8-0959-FA04-C98619F20EEB}"/>
                </a:ext>
              </a:extLst>
            </p:cNvPr>
            <p:cNvSpPr/>
            <p:nvPr/>
          </p:nvSpPr>
          <p:spPr>
            <a:xfrm>
              <a:off x="457679" y="3778372"/>
              <a:ext cx="1986041" cy="876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7</a:t>
              </a:r>
            </a:p>
            <a:p>
              <a:pPr algn="ctr"/>
              <a:r>
                <a:rPr lang="pt-BR" dirty="0"/>
                <a:t>Estações Meteorológicas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6FD8C868-F104-315C-D0AE-7A9A6A8D2274}"/>
                </a:ext>
              </a:extLst>
            </p:cNvPr>
            <p:cNvSpPr/>
            <p:nvPr/>
          </p:nvSpPr>
          <p:spPr>
            <a:xfrm>
              <a:off x="2519208" y="1884246"/>
              <a:ext cx="1986041" cy="876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20</a:t>
              </a:r>
            </a:p>
            <a:p>
              <a:pPr algn="ctr"/>
              <a:r>
                <a:rPr lang="pt-BR" dirty="0"/>
                <a:t>Estações Pluviométricas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5777F580-C83E-7D00-6EB5-EC6C67C8D0AC}"/>
                </a:ext>
              </a:extLst>
            </p:cNvPr>
            <p:cNvSpPr/>
            <p:nvPr/>
          </p:nvSpPr>
          <p:spPr>
            <a:xfrm>
              <a:off x="2519208" y="2823422"/>
              <a:ext cx="1986041" cy="876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</a:t>
              </a:r>
            </a:p>
            <a:p>
              <a:pPr algn="ctr"/>
              <a:r>
                <a:rPr lang="pt-BR" dirty="0"/>
                <a:t>Estações Hidrológicas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xmlns="" id="{21389982-60CB-0AA0-933C-3B38E92E25F5}"/>
                </a:ext>
              </a:extLst>
            </p:cNvPr>
            <p:cNvSpPr/>
            <p:nvPr/>
          </p:nvSpPr>
          <p:spPr>
            <a:xfrm>
              <a:off x="2519208" y="3778372"/>
              <a:ext cx="1986041" cy="876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15</a:t>
              </a:r>
            </a:p>
            <a:p>
              <a:pPr algn="ctr"/>
              <a:r>
                <a:rPr lang="pt-BR" dirty="0"/>
                <a:t>Estações Geotécnicas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C91E869F-77D6-D595-F1BA-099946FF3968}"/>
                </a:ext>
              </a:extLst>
            </p:cNvPr>
            <p:cNvSpPr/>
            <p:nvPr/>
          </p:nvSpPr>
          <p:spPr>
            <a:xfrm>
              <a:off x="2519209" y="1467374"/>
              <a:ext cx="1986040" cy="35456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CEMADEN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xmlns="" id="{14901319-51A9-291C-0E68-D1DCC267F2CE}"/>
                </a:ext>
              </a:extLst>
            </p:cNvPr>
            <p:cNvSpPr/>
            <p:nvPr/>
          </p:nvSpPr>
          <p:spPr>
            <a:xfrm>
              <a:off x="4580737" y="1884247"/>
              <a:ext cx="1986041" cy="876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</a:t>
              </a:r>
            </a:p>
            <a:p>
              <a:pPr algn="ctr"/>
              <a:r>
                <a:rPr lang="pt-BR" dirty="0"/>
                <a:t>Estações Meteorológicas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9B00CB3F-FBA5-3DCA-06B4-6DF7B93D395B}"/>
                </a:ext>
              </a:extLst>
            </p:cNvPr>
            <p:cNvSpPr/>
            <p:nvPr/>
          </p:nvSpPr>
          <p:spPr>
            <a:xfrm>
              <a:off x="4580738" y="1467374"/>
              <a:ext cx="1986040" cy="35456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INMET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3A089F5C-5DAE-B7A6-9665-6E1F36C1CBD4}"/>
              </a:ext>
            </a:extLst>
          </p:cNvPr>
          <p:cNvGrpSpPr/>
          <p:nvPr/>
        </p:nvGrpSpPr>
        <p:grpSpPr>
          <a:xfrm>
            <a:off x="1639312" y="4957078"/>
            <a:ext cx="4381713" cy="1025179"/>
            <a:chOff x="1115203" y="2746980"/>
            <a:chExt cx="5157778" cy="1025179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4B53D5AF-1037-560A-0217-FEE937B14586}"/>
                </a:ext>
              </a:extLst>
            </p:cNvPr>
            <p:cNvSpPr txBox="1"/>
            <p:nvPr/>
          </p:nvSpPr>
          <p:spPr>
            <a:xfrm>
              <a:off x="1894599" y="2746980"/>
              <a:ext cx="13249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/>
                <a:t>99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C06BA416-E58F-1FCD-2E37-4A3B909CEE8E}"/>
                </a:ext>
              </a:extLst>
            </p:cNvPr>
            <p:cNvSpPr txBox="1"/>
            <p:nvPr/>
          </p:nvSpPr>
          <p:spPr>
            <a:xfrm>
              <a:off x="1894599" y="3372049"/>
              <a:ext cx="4378382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tx1"/>
                  </a:solidFill>
                </a:rPr>
                <a:t>Estações monitoradas</a:t>
              </a:r>
              <a:endParaRPr lang="pt-BR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xmlns="" id="{2C553505-408A-0D4B-09F6-7FE6221C6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5203" y="2958551"/>
              <a:ext cx="725147" cy="725148"/>
            </a:xfrm>
            <a:prstGeom prst="rect">
              <a:avLst/>
            </a:prstGeom>
          </p:spPr>
        </p:pic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5820007E-5757-5A31-6384-31B067ED0C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458"/>
          <a:stretch/>
        </p:blipFill>
        <p:spPr>
          <a:xfrm>
            <a:off x="7400041" y="279515"/>
            <a:ext cx="3858706" cy="53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03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6680350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Sistema de Alerta e Alarme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C0673FB5-0A64-83B7-76B1-5BEE74928D7D}"/>
              </a:ext>
            </a:extLst>
          </p:cNvPr>
          <p:cNvSpPr txBox="1"/>
          <p:nvPr/>
        </p:nvSpPr>
        <p:spPr>
          <a:xfrm>
            <a:off x="568862" y="1336159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ea typeface="Segoe UI Black" panose="020B0A02040204020203" pitchFamily="34" charset="0"/>
                <a:cs typeface="Aharoni" panose="02010803020104030203" pitchFamily="2" charset="-79"/>
              </a:rPr>
              <a:t>Sirenes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3FC5CE5A-F5AA-E348-DE65-BCDED98BB996}"/>
              </a:ext>
            </a:extLst>
          </p:cNvPr>
          <p:cNvGrpSpPr/>
          <p:nvPr/>
        </p:nvGrpSpPr>
        <p:grpSpPr>
          <a:xfrm>
            <a:off x="855571" y="2209653"/>
            <a:ext cx="5007177" cy="1086734"/>
            <a:chOff x="912708" y="2746980"/>
            <a:chExt cx="5007177" cy="1086734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705B2AD6-4D93-8E54-AA01-E1942C0B8353}"/>
                </a:ext>
              </a:extLst>
            </p:cNvPr>
            <p:cNvSpPr txBox="1"/>
            <p:nvPr/>
          </p:nvSpPr>
          <p:spPr>
            <a:xfrm>
              <a:off x="1894599" y="2746980"/>
              <a:ext cx="13249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/>
                <a:t>14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507E9107-15D2-CB94-139C-E9770C0F9690}"/>
                </a:ext>
              </a:extLst>
            </p:cNvPr>
            <p:cNvSpPr txBox="1"/>
            <p:nvPr/>
          </p:nvSpPr>
          <p:spPr>
            <a:xfrm>
              <a:off x="1894599" y="3372049"/>
              <a:ext cx="402528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chemeClr val="tx1"/>
                  </a:solidFill>
                </a:rPr>
                <a:t>Áreas de Risco</a:t>
              </a:r>
              <a:endParaRPr lang="pt-BR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Imagem 21" descr="Uma imagem contendo comida, luz&#10;&#10;Descrição gerada automaticamente">
              <a:extLst>
                <a:ext uri="{FF2B5EF4-FFF2-40B4-BE49-F238E27FC236}">
                  <a16:creationId xmlns:a16="http://schemas.microsoft.com/office/drawing/2014/main" xmlns="" id="{600C349B-F096-80F1-E168-F25EA00E225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708" y="2922049"/>
              <a:ext cx="900000" cy="900000"/>
            </a:xfrm>
            <a:prstGeom prst="rect">
              <a:avLst/>
            </a:prstGeom>
          </p:spPr>
        </p:pic>
      </p:grpSp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xmlns="" id="{538F3781-1CBC-A015-0371-EA8D91E057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1" y="3888318"/>
            <a:ext cx="755836" cy="69658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C72E1C9A-FBD0-E94D-DA78-CC0BA9B53507}"/>
              </a:ext>
            </a:extLst>
          </p:cNvPr>
          <p:cNvSpPr txBox="1"/>
          <p:nvPr/>
        </p:nvSpPr>
        <p:spPr>
          <a:xfrm>
            <a:off x="1755571" y="3716059"/>
            <a:ext cx="156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14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FD25188C-1D4C-6559-E34B-2BCA1F1AD5EC}"/>
              </a:ext>
            </a:extLst>
          </p:cNvPr>
          <p:cNvSpPr txBox="1"/>
          <p:nvPr/>
        </p:nvSpPr>
        <p:spPr>
          <a:xfrm>
            <a:off x="1755571" y="4271730"/>
            <a:ext cx="4340429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Sistemas de Alerta e Alarme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26" name="Imagem 25" descr="Rua de uma cidade&#10;&#10;Descrição gerada automaticamente">
            <a:extLst>
              <a:ext uri="{FF2B5EF4-FFF2-40B4-BE49-F238E27FC236}">
                <a16:creationId xmlns:a16="http://schemas.microsoft.com/office/drawing/2014/main" xmlns="" id="{9A1F25EC-2E70-8551-0542-39CC83E2AF9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4" r="30038"/>
          <a:stretch/>
        </p:blipFill>
        <p:spPr>
          <a:xfrm>
            <a:off x="7852528" y="254524"/>
            <a:ext cx="3365369" cy="53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8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0D5682E7-8181-CEA2-27C9-6DEF843B2A19}"/>
              </a:ext>
            </a:extLst>
          </p:cNvPr>
          <p:cNvGrpSpPr/>
          <p:nvPr/>
        </p:nvGrpSpPr>
        <p:grpSpPr>
          <a:xfrm>
            <a:off x="449229" y="1222881"/>
            <a:ext cx="10815803" cy="354564"/>
            <a:chOff x="449229" y="1392567"/>
            <a:chExt cx="10542426" cy="35456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4D9783D2-B625-BF98-58F7-A5CDE1EA85AB}"/>
                </a:ext>
              </a:extLst>
            </p:cNvPr>
            <p:cNvSpPr/>
            <p:nvPr/>
          </p:nvSpPr>
          <p:spPr>
            <a:xfrm>
              <a:off x="449229" y="1392568"/>
              <a:ext cx="1589121" cy="35456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Nível de PPDC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9C80224F-18EC-5DA7-A5AF-2BBFA4805F00}"/>
                </a:ext>
              </a:extLst>
            </p:cNvPr>
            <p:cNvSpPr/>
            <p:nvPr/>
          </p:nvSpPr>
          <p:spPr>
            <a:xfrm>
              <a:off x="2167591" y="1392567"/>
              <a:ext cx="6232896" cy="35456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Situação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B734A7B2-2D02-4865-3535-EA55C88DFB20}"/>
                </a:ext>
              </a:extLst>
            </p:cNvPr>
            <p:cNvSpPr/>
            <p:nvPr/>
          </p:nvSpPr>
          <p:spPr>
            <a:xfrm>
              <a:off x="8486214" y="1392567"/>
              <a:ext cx="2505441" cy="35456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Ação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16667926-7786-8070-EECF-4605DCF5888F}"/>
              </a:ext>
            </a:extLst>
          </p:cNvPr>
          <p:cNvGrpSpPr/>
          <p:nvPr/>
        </p:nvGrpSpPr>
        <p:grpSpPr>
          <a:xfrm>
            <a:off x="449229" y="1639755"/>
            <a:ext cx="10815803" cy="354563"/>
            <a:chOff x="449229" y="1809440"/>
            <a:chExt cx="10228318" cy="47355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84AABF1B-4CFC-F039-1636-84E526FA9D74}"/>
                </a:ext>
              </a:extLst>
            </p:cNvPr>
            <p:cNvSpPr/>
            <p:nvPr/>
          </p:nvSpPr>
          <p:spPr>
            <a:xfrm>
              <a:off x="449229" y="1809441"/>
              <a:ext cx="1589121" cy="452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dk1"/>
                  </a:solidFill>
                </a:rPr>
                <a:t>OBSERVAÇÃO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C4346E15-B02D-BB64-DE45-C0597B1AF2A5}"/>
                </a:ext>
              </a:extLst>
            </p:cNvPr>
            <p:cNvSpPr/>
            <p:nvPr/>
          </p:nvSpPr>
          <p:spPr>
            <a:xfrm>
              <a:off x="2124075" y="1809440"/>
              <a:ext cx="6039507" cy="473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700" dirty="0">
                  <a:solidFill>
                    <a:schemeClr val="dk1"/>
                  </a:solidFill>
                </a:rPr>
                <a:t>Normalidade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xmlns="" id="{E4CCE6D8-96E0-CB65-5D47-363B556BE228}"/>
                </a:ext>
              </a:extLst>
            </p:cNvPr>
            <p:cNvSpPr/>
            <p:nvPr/>
          </p:nvSpPr>
          <p:spPr>
            <a:xfrm>
              <a:off x="8246755" y="1809440"/>
              <a:ext cx="2430792" cy="473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700" dirty="0"/>
                <a:t>Operação de Rotina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A43DC0DA-38B7-A9E5-7CA9-4BE0095C1430}"/>
              </a:ext>
            </a:extLst>
          </p:cNvPr>
          <p:cNvGrpSpPr/>
          <p:nvPr/>
        </p:nvGrpSpPr>
        <p:grpSpPr>
          <a:xfrm>
            <a:off x="449228" y="2091355"/>
            <a:ext cx="10815803" cy="1039482"/>
            <a:chOff x="449229" y="2524997"/>
            <a:chExt cx="10247164" cy="103948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36DCB028-2790-3BAD-CF92-9EC6B7560317}"/>
                </a:ext>
              </a:extLst>
            </p:cNvPr>
            <p:cNvSpPr/>
            <p:nvPr/>
          </p:nvSpPr>
          <p:spPr>
            <a:xfrm>
              <a:off x="449229" y="2524998"/>
              <a:ext cx="1589121" cy="10394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2E212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dk1"/>
                  </a:solidFill>
                </a:rPr>
                <a:t>ATENÇÃO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50D27782-A374-E03C-BE9F-ACCC7D51BA33}"/>
                </a:ext>
              </a:extLst>
            </p:cNvPr>
            <p:cNvSpPr/>
            <p:nvPr/>
          </p:nvSpPr>
          <p:spPr>
            <a:xfrm>
              <a:off x="2124075" y="2524997"/>
              <a:ext cx="6053722" cy="10394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2E212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Chuva ≥ 80 mm/72horas </a:t>
              </a: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Previsão da CODESAL de chuva forte a muito forte </a:t>
              </a: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Alerta do CENAD/CEMADEN risco alto de movimentação de terra 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3F232C8C-2F6C-EEAA-004F-0A5BF68417AD}"/>
                </a:ext>
              </a:extLst>
            </p:cNvPr>
            <p:cNvSpPr/>
            <p:nvPr/>
          </p:nvSpPr>
          <p:spPr>
            <a:xfrm>
              <a:off x="8281810" y="2524997"/>
              <a:ext cx="2414583" cy="10394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2E212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Vistoria de Campo PPDC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B22FC30A-BE7E-9B78-CE05-40ED50EF9FB1}"/>
              </a:ext>
            </a:extLst>
          </p:cNvPr>
          <p:cNvGrpSpPr/>
          <p:nvPr/>
        </p:nvGrpSpPr>
        <p:grpSpPr>
          <a:xfrm>
            <a:off x="449229" y="3244978"/>
            <a:ext cx="10815802" cy="1039482"/>
            <a:chOff x="449229" y="4008564"/>
            <a:chExt cx="10815802" cy="1039482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xmlns="" id="{B3B3181C-8BDC-3525-7DB2-388367EA8278}"/>
                </a:ext>
              </a:extLst>
            </p:cNvPr>
            <p:cNvSpPr/>
            <p:nvPr/>
          </p:nvSpPr>
          <p:spPr>
            <a:xfrm>
              <a:off x="449229" y="4008565"/>
              <a:ext cx="1672688" cy="1039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dk1"/>
                  </a:solidFill>
                </a:rPr>
                <a:t>ALERTA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1A842CC1-6625-59B5-C5CC-0037A30ECB5F}"/>
                </a:ext>
              </a:extLst>
            </p:cNvPr>
            <p:cNvSpPr/>
            <p:nvPr/>
          </p:nvSpPr>
          <p:spPr>
            <a:xfrm>
              <a:off x="2212150" y="4008564"/>
              <a:ext cx="6394522" cy="1039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Informes de ocorrências de escorregamento ou indícios de feições de instabilidade </a:t>
              </a:r>
              <a:r>
                <a:rPr lang="pt-BR" sz="1700" b="1" dirty="0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pt-BR" sz="17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Previsão da CODESAL de chuva forte a muito forte </a:t>
              </a: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Alerta do CENAD/CEMADEN risco muito alto de movimentação de terra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0F16521F-B023-6C38-1E7C-DF9F6144374F}"/>
                </a:ext>
              </a:extLst>
            </p:cNvPr>
            <p:cNvSpPr/>
            <p:nvPr/>
          </p:nvSpPr>
          <p:spPr>
            <a:xfrm>
              <a:off x="8716457" y="4008564"/>
              <a:ext cx="2548574" cy="1039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Remoção de pessoas das áreas </a:t>
              </a:r>
              <a:r>
                <a:rPr lang="pt-BR" sz="1700" dirty="0">
                  <a:solidFill>
                    <a:prstClr val="black"/>
                  </a:solidFill>
                  <a:latin typeface="Calibri"/>
                </a:rPr>
                <a:t>com risco iminente</a:t>
              </a:r>
              <a:endPara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517F7225-CF7C-0C0C-D365-37396DBA3891}"/>
              </a:ext>
            </a:extLst>
          </p:cNvPr>
          <p:cNvGrpSpPr/>
          <p:nvPr/>
        </p:nvGrpSpPr>
        <p:grpSpPr>
          <a:xfrm>
            <a:off x="449229" y="4389191"/>
            <a:ext cx="10815802" cy="701283"/>
            <a:chOff x="449229" y="5492133"/>
            <a:chExt cx="10275445" cy="961054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97FFC0D5-E57E-D821-DD3E-71E96EF39176}"/>
                </a:ext>
              </a:extLst>
            </p:cNvPr>
            <p:cNvSpPr/>
            <p:nvPr/>
          </p:nvSpPr>
          <p:spPr>
            <a:xfrm>
              <a:off x="449229" y="5492134"/>
              <a:ext cx="1589121" cy="961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dk1"/>
                  </a:solidFill>
                </a:rPr>
                <a:t>ALERTA MÁXIMO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68E54185-E81B-C063-FC40-831AF34FD767}"/>
                </a:ext>
              </a:extLst>
            </p:cNvPr>
            <p:cNvSpPr/>
            <p:nvPr/>
          </p:nvSpPr>
          <p:spPr>
            <a:xfrm>
              <a:off x="2124075" y="5492133"/>
              <a:ext cx="6075052" cy="961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Chuva ≥ 150 mm/72horas </a:t>
              </a: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Previsão da CODESAL de chuva forte a muito forte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6F529F10-AA94-6D3B-C9C0-1E5874989F38}"/>
                </a:ext>
              </a:extLst>
            </p:cNvPr>
            <p:cNvSpPr/>
            <p:nvPr/>
          </p:nvSpPr>
          <p:spPr>
            <a:xfrm>
              <a:off x="8303427" y="5492133"/>
              <a:ext cx="2421247" cy="961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1651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Remoção de todas as pessoas da área de risco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F870336F-0FBC-F28F-4423-D9CBC7F303F1}"/>
              </a:ext>
            </a:extLst>
          </p:cNvPr>
          <p:cNvSpPr txBox="1"/>
          <p:nvPr/>
        </p:nvSpPr>
        <p:spPr>
          <a:xfrm>
            <a:off x="371475" y="404813"/>
            <a:ext cx="76601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PPDC - </a:t>
            </a:r>
            <a:r>
              <a:rPr lang="pt-BR" sz="2400" dirty="0">
                <a:ea typeface="Segoe UI Black" panose="020B0A02040204020203" pitchFamily="34" charset="0"/>
                <a:cs typeface="Aharoni" panose="02010803020104030203" pitchFamily="2" charset="-79"/>
              </a:rPr>
              <a:t>Plano Preventivo de Defesa Civil</a:t>
            </a:r>
          </a:p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24" name="Imagem 23" descr="Placa azul com letras brancas&#10;&#10;Descrição gerada automaticamente">
            <a:extLst>
              <a:ext uri="{FF2B5EF4-FFF2-40B4-BE49-F238E27FC236}">
                <a16:creationId xmlns:a16="http://schemas.microsoft.com/office/drawing/2014/main" xmlns="" id="{7FB377A3-A9CF-5B80-B9B0-73AE08318C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11381734" y="261691"/>
            <a:ext cx="583254" cy="565286"/>
          </a:xfrm>
          <a:prstGeom prst="roundRect">
            <a:avLst>
              <a:gd name="adj" fmla="val 2998"/>
            </a:avLst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4400" b="1" dirty="0">
                <a:ea typeface="Segoe UI Black" panose="020B0A02040204020203" pitchFamily="34" charset="0"/>
                <a:cs typeface="Aharoni" panose="02010803020104030203" pitchFamily="2" charset="-79"/>
              </a:rPr>
              <a:t>Envio de Mensagens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5C14BE4C-2B95-BC47-8FFC-12BD1C20E897}"/>
              </a:ext>
            </a:extLst>
          </p:cNvPr>
          <p:cNvGrpSpPr/>
          <p:nvPr/>
        </p:nvGrpSpPr>
        <p:grpSpPr>
          <a:xfrm>
            <a:off x="740800" y="1506600"/>
            <a:ext cx="5122918" cy="830997"/>
            <a:chOff x="668327" y="1817684"/>
            <a:chExt cx="5122918" cy="830997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xmlns="" id="{4E8FBDB9-9EF2-8417-12E7-C3F24CCE2DE9}"/>
                </a:ext>
              </a:extLst>
            </p:cNvPr>
            <p:cNvSpPr txBox="1"/>
            <p:nvPr/>
          </p:nvSpPr>
          <p:spPr>
            <a:xfrm>
              <a:off x="1608821" y="1817684"/>
              <a:ext cx="4182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4000" b="1">
                  <a:latin typeface="Century Gothic" panose="020B0502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pt-BR" sz="2000" b="0" dirty="0">
                  <a:latin typeface="+mn-lt"/>
                </a:rPr>
                <a:t>Envie um SMS com o seu CEP para o número </a:t>
              </a:r>
              <a:r>
                <a:rPr lang="pt-BR" sz="2800" dirty="0">
                  <a:latin typeface="+mn-lt"/>
                </a:rPr>
                <a:t>40199</a:t>
              </a:r>
              <a:endParaRPr lang="pt-BR" sz="2000" dirty="0">
                <a:latin typeface="+mn-lt"/>
              </a:endParaRPr>
            </a:p>
          </p:txBody>
        </p:sp>
        <p:pic>
          <p:nvPicPr>
            <p:cNvPr id="4" name="Imagem 3" descr="Ícone&#10;&#10;Descrição gerada automaticamente com confiança baixa">
              <a:extLst>
                <a:ext uri="{FF2B5EF4-FFF2-40B4-BE49-F238E27FC236}">
                  <a16:creationId xmlns:a16="http://schemas.microsoft.com/office/drawing/2014/main" xmlns="" id="{FE0EB4FB-A168-7C24-80E2-49A156D4E0B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27" y="1817684"/>
              <a:ext cx="799559" cy="723315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C3EDD5BC-C322-EB94-9E18-FD380E8BC5F2}"/>
              </a:ext>
            </a:extLst>
          </p:cNvPr>
          <p:cNvGrpSpPr/>
          <p:nvPr/>
        </p:nvGrpSpPr>
        <p:grpSpPr>
          <a:xfrm>
            <a:off x="718448" y="2913528"/>
            <a:ext cx="6863357" cy="2080850"/>
            <a:chOff x="496389" y="3953691"/>
            <a:chExt cx="6659798" cy="208085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FCA6B6E4-FA9A-694F-AA21-BAF8281E9C8E}"/>
                </a:ext>
              </a:extLst>
            </p:cNvPr>
            <p:cNvSpPr/>
            <p:nvPr/>
          </p:nvSpPr>
          <p:spPr>
            <a:xfrm>
              <a:off x="3021215" y="3953691"/>
              <a:ext cx="4058378" cy="208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1938"/>
              <a:r>
                <a:rPr lang="pt-BR" dirty="0">
                  <a:solidFill>
                    <a:schemeClr val="tx1"/>
                  </a:solidFill>
                </a:rPr>
                <a:t>Defesa Civil: </a:t>
              </a:r>
              <a:r>
                <a:rPr lang="pt-BR" b="1" dirty="0">
                  <a:solidFill>
                    <a:schemeClr val="tx1"/>
                  </a:solidFill>
                </a:rPr>
                <a:t>Alerta de chuvas </a:t>
              </a:r>
              <a:r>
                <a:rPr lang="pt-BR" dirty="0">
                  <a:solidFill>
                    <a:schemeClr val="tx1"/>
                  </a:solidFill>
                </a:rPr>
                <a:t>moderadas a fortes nas próximas horas, com </a:t>
              </a:r>
              <a:r>
                <a:rPr lang="pt-BR" b="1" dirty="0">
                  <a:solidFill>
                    <a:schemeClr val="tx1"/>
                  </a:solidFill>
                </a:rPr>
                <a:t>risco</a:t>
              </a:r>
              <a:r>
                <a:rPr lang="pt-BR" dirty="0">
                  <a:solidFill>
                    <a:schemeClr val="tx1"/>
                  </a:solidFill>
                </a:rPr>
                <a:t> para </a:t>
              </a:r>
              <a:r>
                <a:rPr lang="pt-BR" b="1" dirty="0">
                  <a:solidFill>
                    <a:schemeClr val="tx1"/>
                  </a:solidFill>
                </a:rPr>
                <a:t>alagamentos</a:t>
              </a:r>
              <a:r>
                <a:rPr lang="pt-BR" dirty="0">
                  <a:solidFill>
                    <a:schemeClr val="tx1"/>
                  </a:solidFill>
                </a:rPr>
                <a:t> e </a:t>
              </a:r>
              <a:r>
                <a:rPr lang="pt-BR" b="1" dirty="0">
                  <a:solidFill>
                    <a:schemeClr val="tx1"/>
                  </a:solidFill>
                </a:rPr>
                <a:t>deslizamentos de terra</a:t>
              </a:r>
              <a:r>
                <a:rPr lang="pt-BR" dirty="0">
                  <a:solidFill>
                    <a:schemeClr val="tx1"/>
                  </a:solidFill>
                </a:rPr>
                <a:t>. Emergência, disque 199. CODESAL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84765BB8-5A73-3293-E888-B1F3A6A6781E}"/>
                </a:ext>
              </a:extLst>
            </p:cNvPr>
            <p:cNvSpPr/>
            <p:nvPr/>
          </p:nvSpPr>
          <p:spPr>
            <a:xfrm>
              <a:off x="7079592" y="3953691"/>
              <a:ext cx="76595" cy="20808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 descr="Monitor de computador&#10;&#10;Descrição gerada automaticamente">
              <a:extLst>
                <a:ext uri="{FF2B5EF4-FFF2-40B4-BE49-F238E27FC236}">
                  <a16:creationId xmlns:a16="http://schemas.microsoft.com/office/drawing/2014/main" xmlns="" id="{4BC2877D-8345-F8C2-B59F-CD2A6AC184F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5" r="-1" b="8740"/>
            <a:stretch/>
          </p:blipFill>
          <p:spPr>
            <a:xfrm>
              <a:off x="496389" y="3953691"/>
              <a:ext cx="2725294" cy="208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54000" dir="8100000" algn="tr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FD4283C2-9BD7-7EBD-6425-2D776EACB244}"/>
              </a:ext>
            </a:extLst>
          </p:cNvPr>
          <p:cNvGrpSpPr/>
          <p:nvPr/>
        </p:nvGrpSpPr>
        <p:grpSpPr>
          <a:xfrm>
            <a:off x="8005191" y="162040"/>
            <a:ext cx="3105906" cy="5502977"/>
            <a:chOff x="467086" y="1239842"/>
            <a:chExt cx="3001827" cy="5312115"/>
          </a:xfrm>
          <a:effectLst>
            <a:outerShdw blurRad="152400" dist="254000" dir="8100000" algn="tr" rotWithShape="0">
              <a:prstClr val="black">
                <a:alpha val="30000"/>
              </a:prstClr>
            </a:outerShdw>
          </a:effectLst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84091C15-1B65-11DB-C5AF-BA00384AEF82}"/>
                </a:ext>
              </a:extLst>
            </p:cNvPr>
            <p:cNvPicPr/>
            <p:nvPr/>
          </p:nvPicPr>
          <p:blipFill rotWithShape="1">
            <a:blip r:embed="rId5"/>
            <a:srcRect b="1805"/>
            <a:stretch/>
          </p:blipFill>
          <p:spPr>
            <a:xfrm>
              <a:off x="656766" y="1490673"/>
              <a:ext cx="2623461" cy="4714985"/>
            </a:xfrm>
            <a:prstGeom prst="roundRect">
              <a:avLst>
                <a:gd name="adj" fmla="val 10022"/>
              </a:avLst>
            </a:prstGeom>
          </p:spPr>
        </p:pic>
        <p:pic>
          <p:nvPicPr>
            <p:cNvPr id="15" name="Picture 6" descr="Smartphone PNG images free download">
              <a:extLst>
                <a:ext uri="{FF2B5EF4-FFF2-40B4-BE49-F238E27FC236}">
                  <a16:creationId xmlns:a16="http://schemas.microsoft.com/office/drawing/2014/main" xmlns="" id="{80AEBB5D-0236-312C-83DF-0C74DDCE7B78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1" t="5925" r="14897" b="25927"/>
            <a:stretch/>
          </p:blipFill>
          <p:spPr bwMode="auto">
            <a:xfrm>
              <a:off x="467086" y="1239842"/>
              <a:ext cx="3001827" cy="531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92925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04B4FCB81B885468394CF955D7B1148" ma:contentTypeVersion="3" ma:contentTypeDescription="Crie um novo documento." ma:contentTypeScope="" ma:versionID="bd64453700f28f0b78e0e15ec768c0fd">
  <xsd:schema xmlns:xsd="http://www.w3.org/2001/XMLSchema" xmlns:xs="http://www.w3.org/2001/XMLSchema" xmlns:p="http://schemas.microsoft.com/office/2006/metadata/properties" xmlns:ns3="655d3c59-94e4-41f6-bb90-a4b63817a279" targetNamespace="http://schemas.microsoft.com/office/2006/metadata/properties" ma:root="true" ma:fieldsID="cbe8e329aaffc4aee048b1b2ccd18101" ns3:_="">
    <xsd:import namespace="655d3c59-94e4-41f6-bb90-a4b63817a2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5d3c59-94e4-41f6-bb90-a4b63817a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42D32C-830B-44DC-9BC2-2C95071484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202ECA-8231-48B4-A581-4F79C9994F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5d3c59-94e4-41f6-bb90-a4b63817a2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F41D5B-61AB-483C-AA13-0809B6DAABA8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655d3c59-94e4-41f6-bb90-a4b63817a27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592</Words>
  <Application>Microsoft Office PowerPoint</Application>
  <PresentationFormat>Widescreen</PresentationFormat>
  <Paragraphs>132</Paragraphs>
  <Slides>22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22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Century Gothic</vt:lpstr>
      <vt:lpstr>Segoe UI Black</vt:lpstr>
      <vt:lpstr>Tema do Office</vt:lpstr>
      <vt:lpstr>1_Tema do Office</vt:lpstr>
      <vt:lpstr>3_Tema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Paula Aguiar</dc:creator>
  <cp:lastModifiedBy>FNP</cp:lastModifiedBy>
  <cp:revision>19</cp:revision>
  <dcterms:created xsi:type="dcterms:W3CDTF">2023-06-20T15:09:17Z</dcterms:created>
  <dcterms:modified xsi:type="dcterms:W3CDTF">2023-07-05T18:54:07Z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0x010100604B4FCB81B885468394CF955D7B1148</vt:lpwstr>
  </property>
</Properties>
</file>