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1" r:id="rId5"/>
    <p:sldMasterId id="2147483657" r:id="rId6"/>
    <p:sldMasterId id="2147483654" r:id="rId7"/>
  </p:sldMasterIdLst>
  <p:notesMasterIdLst>
    <p:notesMasterId r:id="rId14"/>
  </p:notesMasterIdLst>
  <p:sldIdLst>
    <p:sldId id="256" r:id="rId8"/>
    <p:sldId id="260" r:id="rId9"/>
    <p:sldId id="261" r:id="rId10"/>
    <p:sldId id="262" r:id="rId11"/>
    <p:sldId id="263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2EB6-AC0E-413C-B1F9-68E3B98E8661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E0E44-C4DC-4031-B062-34588D0BFB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26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8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2F18C-9715-F5E1-61E1-E1BA1C8A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FE4732-C540-84F7-C667-81EF700C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D8F81B-3784-42F6-7A3C-CA4CFB40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DF25D-30B2-4686-A1A9-1C98066EA401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D83DF7-19CC-1ED4-0BAA-6BD1A1E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3E66F4-EE93-7C59-1A01-4D8BEA9B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947022-3196-442F-87C2-85FBC3262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80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2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5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73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85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7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2F18C-9715-F5E1-61E1-E1BA1C8AC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FE4732-C540-84F7-C667-81EF700C4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D8F81B-3784-42F6-7A3C-CA4CFB40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0DF25D-30B2-4686-A1A9-1C98066EA401}" type="datetimeFigureOut">
              <a:rPr lang="pt-BR" smtClean="0"/>
              <a:t>04/07/2023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D83DF7-19CC-1ED4-0BAA-6BD1A1EC4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3E66F4-EE93-7C59-1A01-4D8BEA9B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947022-3196-442F-87C2-85FBC3262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74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microsoft.com/office/2007/relationships/hdphoto" Target="../media/hdphoto1.wdp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7D63AFD-CCF9-9B3F-176D-E58F126334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80458" y="163513"/>
            <a:ext cx="3782669" cy="1989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9425" y="5373167"/>
            <a:ext cx="5146575" cy="13213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1015" y="-207732"/>
            <a:ext cx="5560291" cy="72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0442" y="5649998"/>
            <a:ext cx="4227957" cy="10854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19" y="4961103"/>
            <a:ext cx="1450108" cy="18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5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47085" y="5677723"/>
            <a:ext cx="3841716" cy="98631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480" y="5723079"/>
            <a:ext cx="867605" cy="11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5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7D63AFD-CCF9-9B3F-176D-E58F126334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90214" y="188173"/>
            <a:ext cx="2944865" cy="154896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036F03F-09F4-6BC8-9D53-16B83970B4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42305" y="5406979"/>
            <a:ext cx="4918826" cy="126284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8C823FA-941D-FDB5-EAB8-623C1485A34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 trans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96418" y="2115923"/>
            <a:ext cx="3928758" cy="513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8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f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11" Type="http://schemas.openxmlformats.org/officeDocument/2006/relationships/image" Target="../media/image5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4">
            <a:extLst>
              <a:ext uri="{FF2B5EF4-FFF2-40B4-BE49-F238E27FC236}">
                <a16:creationId xmlns:a16="http://schemas.microsoft.com/office/drawing/2014/main" id="{684E90FD-DC7B-C6A6-2D70-F7DF5D72A784}"/>
              </a:ext>
            </a:extLst>
          </p:cNvPr>
          <p:cNvSpPr txBox="1"/>
          <p:nvPr/>
        </p:nvSpPr>
        <p:spPr>
          <a:xfrm>
            <a:off x="-884382" y="2934236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t-BR" sz="4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Google Shape;49;p4">
            <a:extLst>
              <a:ext uri="{FF2B5EF4-FFF2-40B4-BE49-F238E27FC236}">
                <a16:creationId xmlns:a16="http://schemas.microsoft.com/office/drawing/2014/main" id="{EA2D5708-1828-C83E-C556-E3EDEA1E31AA}"/>
              </a:ext>
            </a:extLst>
          </p:cNvPr>
          <p:cNvSpPr txBox="1"/>
          <p:nvPr/>
        </p:nvSpPr>
        <p:spPr>
          <a:xfrm>
            <a:off x="184755" y="3545594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pt-BR" sz="4400" b="1" i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Recife/PE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Google Shape;52;p4">
            <a:extLst>
              <a:ext uri="{FF2B5EF4-FFF2-40B4-BE49-F238E27FC236}">
                <a16:creationId xmlns:a16="http://schemas.microsoft.com/office/drawing/2014/main" id="{76BD9FEB-26B3-5D0E-E6E9-495CD7D2301C}"/>
              </a:ext>
            </a:extLst>
          </p:cNvPr>
          <p:cNvSpPr txBox="1"/>
          <p:nvPr/>
        </p:nvSpPr>
        <p:spPr>
          <a:xfrm>
            <a:off x="266033" y="4467076"/>
            <a:ext cx="10259876" cy="141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Cassio Sinomar Queiroz de Santana – </a:t>
            </a:r>
            <a:r>
              <a:rPr lang="pt-BR" sz="2400" dirty="0" err="1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Cel</a:t>
            </a: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BM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Secretário Executivo de Defesa Civil do Recife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68F76F-3E98-8B48-6BFF-ABE0492A0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76" b="34021"/>
          <a:stretch/>
        </p:blipFill>
        <p:spPr>
          <a:xfrm>
            <a:off x="5395971" y="2800512"/>
            <a:ext cx="2140838" cy="74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/>
          <p:nvPr/>
        </p:nvSpPr>
        <p:spPr>
          <a:xfrm>
            <a:off x="271456" y="943539"/>
            <a:ext cx="5984512" cy="4350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Recife é a 16ª cidade mais vulnerável a mudanças climáticas do mundo;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61% das moradias do Recife estão localizadas em Comunidades de Interesse Social;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67% do território da cidade está situado em áreas de morro;</a:t>
            </a:r>
          </a:p>
          <a:p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Tem grandes áreas susceptíveis à ocorrência de desastres, tanto pela vulnerabilidade da área, quanto pelo histórico de ocupação irregular e incidência mais constante de eventos adversos.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E247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E247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E24712"/>
              </a:solidFill>
            </a:endParaRP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lang="pt-B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/>
          <p:nvPr/>
        </p:nvSpPr>
        <p:spPr>
          <a:xfrm>
            <a:off x="651320" y="140077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Desafio Urbano</a:t>
            </a:r>
            <a:endParaRPr sz="40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 txBox="1"/>
          <p:nvPr/>
        </p:nvSpPr>
        <p:spPr>
          <a:xfrm>
            <a:off x="10494498" y="140077"/>
            <a:ext cx="15615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BC3DF3C-8153-13C7-7EA9-95EBDE5ED3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8111"/>
            <a:ext cx="6255968" cy="91693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8041AF2-2C88-CA60-9497-A0FB6FA2CB4A}"/>
              </a:ext>
            </a:extLst>
          </p:cNvPr>
          <p:cNvSpPr txBox="1"/>
          <p:nvPr/>
        </p:nvSpPr>
        <p:spPr>
          <a:xfrm>
            <a:off x="651320" y="5502635"/>
            <a:ext cx="536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Como proteger as pessoas que vivem</a:t>
            </a:r>
          </a:p>
          <a:p>
            <a:r>
              <a:rPr lang="pt-BR" sz="2000" b="1" dirty="0">
                <a:solidFill>
                  <a:schemeClr val="bg1"/>
                </a:solidFill>
              </a:rPr>
              <a:t> em áreas de risco a desastres ambientais?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5AB3B65-5252-AE27-3737-8497D8873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891" y="943539"/>
            <a:ext cx="4208777" cy="238222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6F97551-0723-FF13-E973-F3E3517B36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112"/>
          <a:stretch/>
        </p:blipFill>
        <p:spPr>
          <a:xfrm>
            <a:off x="7711768" y="3118563"/>
            <a:ext cx="4208777" cy="2409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/>
        </p:nvSpPr>
        <p:spPr>
          <a:xfrm>
            <a:off x="568862" y="180276"/>
            <a:ext cx="2680129" cy="66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sym typeface="Calibri"/>
              </a:rPr>
              <a:t>Programa</a:t>
            </a: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68" name="Google Shape;68;p6"/>
          <p:cNvSpPr txBox="1"/>
          <p:nvPr/>
        </p:nvSpPr>
        <p:spPr>
          <a:xfrm>
            <a:off x="10494498" y="112542"/>
            <a:ext cx="15615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7217773-ACC3-A636-C632-B998948439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76" b="34021"/>
          <a:stretch/>
        </p:blipFill>
        <p:spPr>
          <a:xfrm>
            <a:off x="2689567" y="65817"/>
            <a:ext cx="2160268" cy="75184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08EBF50-F5DC-9F85-D556-41DB172D5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571"/>
            <a:ext cx="6299200" cy="101730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FBDB8A1-95C1-29B4-8794-AFEEAFC7B87B}"/>
              </a:ext>
            </a:extLst>
          </p:cNvPr>
          <p:cNvSpPr txBox="1"/>
          <p:nvPr/>
        </p:nvSpPr>
        <p:spPr>
          <a:xfrm>
            <a:off x="157004" y="4859718"/>
            <a:ext cx="3500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Prefeitura - Def. Civil               + </a:t>
            </a:r>
            <a:r>
              <a:rPr lang="pt-BR" sz="1600" b="1" dirty="0">
                <a:solidFill>
                  <a:schemeClr val="bg1"/>
                </a:solidFill>
              </a:rPr>
              <a:t>(Projeto, Materiais e Acompanhamento Técnico/Social</a:t>
            </a:r>
            <a:r>
              <a:rPr lang="pt-BR" sz="2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9F002B-7AB9-B64D-D8CA-A554270540FA}"/>
              </a:ext>
            </a:extLst>
          </p:cNvPr>
          <p:cNvSpPr txBox="1"/>
          <p:nvPr/>
        </p:nvSpPr>
        <p:spPr>
          <a:xfrm>
            <a:off x="4069286" y="4821076"/>
            <a:ext cx="3811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População</a:t>
            </a:r>
          </a:p>
          <a:p>
            <a:r>
              <a:rPr lang="pt-BR" sz="1600" b="1" dirty="0">
                <a:solidFill>
                  <a:schemeClr val="bg1"/>
                </a:solidFill>
              </a:rPr>
              <a:t>( Mão de Obra</a:t>
            </a:r>
            <a:r>
              <a:rPr lang="pt-BR" sz="2000" b="1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0E6A021-F97A-11A4-A9BE-F5C98F878E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/>
          <a:stretch/>
        </p:blipFill>
        <p:spPr>
          <a:xfrm>
            <a:off x="7278609" y="1081343"/>
            <a:ext cx="4059499" cy="4255430"/>
          </a:xfrm>
          <a:prstGeom prst="rect">
            <a:avLst/>
          </a:prstGeom>
        </p:spPr>
      </p:pic>
      <p:sp>
        <p:nvSpPr>
          <p:cNvPr id="3" name="Google Shape;57;p5">
            <a:extLst>
              <a:ext uri="{FF2B5EF4-FFF2-40B4-BE49-F238E27FC236}">
                <a16:creationId xmlns:a16="http://schemas.microsoft.com/office/drawing/2014/main" id="{6524EB42-EBE9-48B2-52E3-78E9983315F7}"/>
              </a:ext>
            </a:extLst>
          </p:cNvPr>
          <p:cNvSpPr txBox="1"/>
          <p:nvPr/>
        </p:nvSpPr>
        <p:spPr>
          <a:xfrm>
            <a:off x="440307" y="942567"/>
            <a:ext cx="5984512" cy="388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O Programa </a:t>
            </a:r>
            <a:r>
              <a:rPr lang="pt-BR" altLang="pt-BR" sz="2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é desenvolvido pela Prefeitura do Recife desde 2001;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Utilizado como estratégia para redução de risco, com soluções estruturadoras mais simples e de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baixo custo;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São obras de pequeno e médio porte, executadas por meio da PARCERIA entre o poder público e a população, visando mitigar os pontos de risco e melhoria da qualidade de vida da população;</a:t>
            </a:r>
          </a:p>
          <a:p>
            <a:endParaRPr lang="pt-BR" sz="2000" b="1" dirty="0">
              <a:solidFill>
                <a:srgbClr val="E24712"/>
              </a:solidFill>
            </a:endParaRP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lang="pt-B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Thiago Queiroz\Desktop\Figura1.jpg">
            <a:extLst>
              <a:ext uri="{FF2B5EF4-FFF2-40B4-BE49-F238E27FC236}">
                <a16:creationId xmlns:a16="http://schemas.microsoft.com/office/drawing/2014/main" id="{B3B690AD-1CB9-2AE9-F7F8-F79DBCC55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79" b="1299"/>
          <a:stretch>
            <a:fillRect/>
          </a:stretch>
        </p:blipFill>
        <p:spPr bwMode="auto">
          <a:xfrm>
            <a:off x="9827614" y="960510"/>
            <a:ext cx="2287967" cy="19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m 27">
            <a:extLst>
              <a:ext uri="{FF2B5EF4-FFF2-40B4-BE49-F238E27FC236}">
                <a16:creationId xmlns:a16="http://schemas.microsoft.com/office/drawing/2014/main" id="{6C0E6AAD-4A55-9468-161C-BFF7F438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61" y="99190"/>
            <a:ext cx="2362621" cy="19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3">
            <a:extLst>
              <a:ext uri="{FF2B5EF4-FFF2-40B4-BE49-F238E27FC236}">
                <a16:creationId xmlns:a16="http://schemas.microsoft.com/office/drawing/2014/main" id="{2FBD1080-09F6-EF79-8E18-C66E206EA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14" y="2306088"/>
            <a:ext cx="2287968" cy="171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Google Shape;74;p7"/>
          <p:cNvSpPr txBox="1"/>
          <p:nvPr/>
        </p:nvSpPr>
        <p:spPr>
          <a:xfrm>
            <a:off x="513981" y="-10205"/>
            <a:ext cx="10142806" cy="72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Resultados</a:t>
            </a: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76" name="Google Shape;76;p7"/>
          <p:cNvSpPr txBox="1"/>
          <p:nvPr/>
        </p:nvSpPr>
        <p:spPr>
          <a:xfrm>
            <a:off x="10494498" y="112542"/>
            <a:ext cx="15615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Google Shape;57;p5">
            <a:extLst>
              <a:ext uri="{FF2B5EF4-FFF2-40B4-BE49-F238E27FC236}">
                <a16:creationId xmlns:a16="http://schemas.microsoft.com/office/drawing/2014/main" id="{AAD7BEB3-FA29-A98B-12B2-225399C7E379}"/>
              </a:ext>
            </a:extLst>
          </p:cNvPr>
          <p:cNvSpPr txBox="1"/>
          <p:nvPr/>
        </p:nvSpPr>
        <p:spPr>
          <a:xfrm>
            <a:off x="247517" y="360742"/>
            <a:ext cx="6727986" cy="506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Intervenções;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Tratamento de encostas -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redução de riscos de deslizamento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Melhoria Habitacional -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moradias danificadas ou em risco</a:t>
            </a:r>
          </a:p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Melhoria de Infraestrutura -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recuperação de acessos e drenagem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Execução de 1.064 obras em 2022 beneficiando 2.527 famílias, em torno de 12.635 pessoas;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Do início da Gestão em 2021 até o momento foram concluídas 1.936 obras beneficiando 5.112 famílias, aproximadamente 25.560 pessoas;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Obras de Baixo Custo - </a:t>
            </a:r>
            <a:r>
              <a:rPr lang="pt-BR" dirty="0">
                <a:solidFill>
                  <a:schemeClr val="accent2">
                    <a:lumMod val="75000"/>
                  </a:schemeClr>
                </a:solidFill>
              </a:rPr>
              <a:t>custo médio por obra: R$ 6,5 mil (2021);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Reconhecimento Mundial - </a:t>
            </a:r>
            <a:r>
              <a:rPr lang="pt-BR" altLang="pt-BR" dirty="0">
                <a:solidFill>
                  <a:schemeClr val="accent2">
                    <a:lumMod val="75000"/>
                  </a:schemeClr>
                </a:solidFill>
              </a:rPr>
              <a:t>A Prefeitura do Recife recebeu na Turquia em out/2022 o prêmio Pergaminho de Honra do programa das nações unidas para assentamentos humanos (ONU – habitat). 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pt-BR" sz="2000" dirty="0">
              <a:solidFill>
                <a:srgbClr val="036631"/>
              </a:solidFill>
            </a:endParaRPr>
          </a:p>
          <a:p>
            <a:endParaRPr lang="pt-BR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pt-BR" sz="2000" b="1" dirty="0">
              <a:solidFill>
                <a:srgbClr val="E247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E247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E2471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solidFill>
                <a:srgbClr val="E24712"/>
              </a:solidFill>
            </a:endParaRP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endParaRPr lang="pt-B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</a:pPr>
            <a:endParaRPr lang="pt-BR" sz="2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m 55" descr="https://blogs.diariodepernambuco.com.br/blogdorhaldney/wp-content/uploads/2022/10/20221003131226736716u.jpeg">
            <a:extLst>
              <a:ext uri="{FF2B5EF4-FFF2-40B4-BE49-F238E27FC236}">
                <a16:creationId xmlns:a16="http://schemas.microsoft.com/office/drawing/2014/main" id="{6D0EB2C3-8A96-8FBA-0A36-1ACEC4FD3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679" y="4256531"/>
            <a:ext cx="2545095" cy="143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1A30CE0-2982-6CA5-C270-D0F025763C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402"/>
            <a:ext cx="7202312" cy="101730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881EE13-7440-106E-DADD-4AA0FE71D901}"/>
              </a:ext>
            </a:extLst>
          </p:cNvPr>
          <p:cNvSpPr txBox="1"/>
          <p:nvPr/>
        </p:nvSpPr>
        <p:spPr>
          <a:xfrm>
            <a:off x="78502" y="5688402"/>
            <a:ext cx="7045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População Segura com sentimento de pertencimento </a:t>
            </a:r>
            <a:r>
              <a:rPr lang="pt-BR" sz="2000" dirty="0">
                <a:solidFill>
                  <a:schemeClr val="bg1"/>
                </a:solidFill>
              </a:rPr>
              <a:t>Moradores se sentem responsáveis pelas obras e participantes do processo de melhoria do seu </a:t>
            </a:r>
            <a:r>
              <a:rPr lang="pt-B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ambiente</a:t>
            </a:r>
          </a:p>
        </p:txBody>
      </p:sp>
      <p:cxnSp>
        <p:nvCxnSpPr>
          <p:cNvPr id="17" name="Conector: Angulado 16">
            <a:extLst>
              <a:ext uri="{FF2B5EF4-FFF2-40B4-BE49-F238E27FC236}">
                <a16:creationId xmlns:a16="http://schemas.microsoft.com/office/drawing/2014/main" id="{5CB35463-1878-5CAA-2760-AECD8630A479}"/>
              </a:ext>
            </a:extLst>
          </p:cNvPr>
          <p:cNvCxnSpPr>
            <a:cxnSpLocks/>
          </p:cNvCxnSpPr>
          <p:nvPr/>
        </p:nvCxnSpPr>
        <p:spPr>
          <a:xfrm>
            <a:off x="5710784" y="1442289"/>
            <a:ext cx="4115799" cy="703718"/>
          </a:xfrm>
          <a:prstGeom prst="bentConnector3">
            <a:avLst>
              <a:gd name="adj1" fmla="val 31897"/>
            </a:avLst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do 30">
            <a:extLst>
              <a:ext uri="{FF2B5EF4-FFF2-40B4-BE49-F238E27FC236}">
                <a16:creationId xmlns:a16="http://schemas.microsoft.com/office/drawing/2014/main" id="{9F797BB9-18E4-E2BB-2649-D842830015AA}"/>
              </a:ext>
            </a:extLst>
          </p:cNvPr>
          <p:cNvCxnSpPr>
            <a:cxnSpLocks/>
            <a:endCxn id="21" idx="1"/>
          </p:cNvCxnSpPr>
          <p:nvPr/>
        </p:nvCxnSpPr>
        <p:spPr>
          <a:xfrm rot="16200000" flipH="1">
            <a:off x="6227801" y="1956855"/>
            <a:ext cx="1482420" cy="933206"/>
          </a:xfrm>
          <a:prstGeom prst="bentConnector2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FB213889-D3C8-4BF8-FE36-4468A25405C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773333" y="4972467"/>
            <a:ext cx="1893346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0F2E9D01-27AA-09AC-E083-639EBE524B6A}"/>
              </a:ext>
            </a:extLst>
          </p:cNvPr>
          <p:cNvCxnSpPr>
            <a:cxnSpLocks/>
          </p:cNvCxnSpPr>
          <p:nvPr/>
        </p:nvCxnSpPr>
        <p:spPr>
          <a:xfrm>
            <a:off x="6096000" y="1135119"/>
            <a:ext cx="1264961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/>
        </p:nvSpPr>
        <p:spPr>
          <a:xfrm>
            <a:off x="10957342" y="75601"/>
            <a:ext cx="15615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Picture 2" descr="F:\Supervisão\SEDEC\SEDEC - FOLDER - LIVRO\LIVRO\FOTOS\ANTES E DEPOIS\6. RUA CAMPESTRE, 600, 808 (importante)\74df2810-43b6-4b54-8467-ffbcd93050b1.jpg">
            <a:extLst>
              <a:ext uri="{FF2B5EF4-FFF2-40B4-BE49-F238E27FC236}">
                <a16:creationId xmlns:a16="http://schemas.microsoft.com/office/drawing/2014/main" id="{83FE9DF6-FC1F-662D-127A-B783906E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80" y="767010"/>
            <a:ext cx="3046779" cy="22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Supervisão\SEDEC\SEDEC - FOLDER - LIVRO\LIVRO\FOTOS\ANTES E DEPOIS\6. RUA CAMPESTRE, 600, 808 (importante)\3ab509d847f9f6242150187192e42aeb.jpg">
            <a:extLst>
              <a:ext uri="{FF2B5EF4-FFF2-40B4-BE49-F238E27FC236}">
                <a16:creationId xmlns:a16="http://schemas.microsoft.com/office/drawing/2014/main" id="{2B7ADF18-EC9F-18AE-3221-450B26B6F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r="14685"/>
          <a:stretch/>
        </p:blipFill>
        <p:spPr bwMode="auto">
          <a:xfrm>
            <a:off x="2963240" y="767010"/>
            <a:ext cx="3069946" cy="22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5">
            <a:extLst>
              <a:ext uri="{FF2B5EF4-FFF2-40B4-BE49-F238E27FC236}">
                <a16:creationId xmlns:a16="http://schemas.microsoft.com/office/drawing/2014/main" id="{6BFE6CFA-1906-F92B-AEC8-A44B1FEF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9" y="3350154"/>
            <a:ext cx="2983556" cy="223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>
            <a:extLst>
              <a:ext uri="{FF2B5EF4-FFF2-40B4-BE49-F238E27FC236}">
                <a16:creationId xmlns:a16="http://schemas.microsoft.com/office/drawing/2014/main" id="{492BA407-2D70-7AC5-FB90-D094B294C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29" y="3359475"/>
            <a:ext cx="2983557" cy="22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Espaço Reservado para Conteúdo 13">
            <a:extLst>
              <a:ext uri="{FF2B5EF4-FFF2-40B4-BE49-F238E27FC236}">
                <a16:creationId xmlns:a16="http://schemas.microsoft.com/office/drawing/2014/main" id="{17B91FA8-AB55-50F1-2258-35460CBE0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 r="-1118"/>
          <a:stretch>
            <a:fillRect/>
          </a:stretch>
        </p:blipFill>
        <p:spPr>
          <a:xfrm>
            <a:off x="6484446" y="3350153"/>
            <a:ext cx="3005834" cy="22538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Espaço Reservado para Conteúdo 11">
            <a:extLst>
              <a:ext uri="{FF2B5EF4-FFF2-40B4-BE49-F238E27FC236}">
                <a16:creationId xmlns:a16="http://schemas.microsoft.com/office/drawing/2014/main" id="{92660A79-F63E-75C2-C2F4-C1B4FC701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73"/>
          <a:stretch/>
        </p:blipFill>
        <p:spPr>
          <a:xfrm>
            <a:off x="9258170" y="3350153"/>
            <a:ext cx="2642416" cy="225386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8" name="Imagem 4">
            <a:extLst>
              <a:ext uri="{FF2B5EF4-FFF2-40B4-BE49-F238E27FC236}">
                <a16:creationId xmlns:a16="http://schemas.microsoft.com/office/drawing/2014/main" id="{8C27045C-0735-9071-2944-AC4AC2857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1"/>
          <a:stretch/>
        </p:blipFill>
        <p:spPr bwMode="auto">
          <a:xfrm>
            <a:off x="6484446" y="767010"/>
            <a:ext cx="1752792" cy="226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912B0CA-5C00-0B34-FBAD-7FF6932C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38" y="767010"/>
            <a:ext cx="3019751" cy="226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B4A82B1-61FD-2682-9DC6-DF1334FE5F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0" y="2489980"/>
            <a:ext cx="770661" cy="39214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718C98-4EFB-66B0-3B60-DA460ABB7618}"/>
              </a:ext>
            </a:extLst>
          </p:cNvPr>
          <p:cNvSpPr txBox="1"/>
          <p:nvPr/>
        </p:nvSpPr>
        <p:spPr>
          <a:xfrm>
            <a:off x="156368" y="2516042"/>
            <a:ext cx="82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6E0E351-5D5A-DA16-E6D6-121DBF6A48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2734" y="2512490"/>
            <a:ext cx="830452" cy="392149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4C9299A7-2785-CFB5-D198-8B10E62F8DFA}"/>
              </a:ext>
            </a:extLst>
          </p:cNvPr>
          <p:cNvSpPr txBox="1"/>
          <p:nvPr/>
        </p:nvSpPr>
        <p:spPr>
          <a:xfrm>
            <a:off x="5204186" y="2530202"/>
            <a:ext cx="95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DEPOIS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48E6B65-822D-189C-F042-199A96E15E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53" y="5053852"/>
            <a:ext cx="779313" cy="39214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B5F2A56-C7A1-A86B-AD12-3146017E66D4}"/>
              </a:ext>
            </a:extLst>
          </p:cNvPr>
          <p:cNvSpPr txBox="1"/>
          <p:nvPr/>
        </p:nvSpPr>
        <p:spPr>
          <a:xfrm>
            <a:off x="211340" y="5079914"/>
            <a:ext cx="82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2AA5C21-BCF9-7AF8-D475-69A00C17AE9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446" y="5042521"/>
            <a:ext cx="770661" cy="39214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EC956F1-A228-CF76-AD3F-ED193641729F}"/>
              </a:ext>
            </a:extLst>
          </p:cNvPr>
          <p:cNvSpPr txBox="1"/>
          <p:nvPr/>
        </p:nvSpPr>
        <p:spPr>
          <a:xfrm>
            <a:off x="6428534" y="5068583"/>
            <a:ext cx="82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0CB2E25-D5E8-CA25-3261-A167EE0FFD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2" y="2489980"/>
            <a:ext cx="812799" cy="392149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700F5D4C-7E42-E657-76CF-FFEE85316DB6}"/>
              </a:ext>
            </a:extLst>
          </p:cNvPr>
          <p:cNvSpPr txBox="1"/>
          <p:nvPr/>
        </p:nvSpPr>
        <p:spPr>
          <a:xfrm>
            <a:off x="6419730" y="2516042"/>
            <a:ext cx="82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ANTES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4D201F60-8FDA-8322-DDA8-7AA4F575F7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4500" y="5070007"/>
            <a:ext cx="898686" cy="39214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011AAB3A-B2F3-70DC-6903-0E449007156B}"/>
              </a:ext>
            </a:extLst>
          </p:cNvPr>
          <p:cNvSpPr txBox="1"/>
          <p:nvPr/>
        </p:nvSpPr>
        <p:spPr>
          <a:xfrm>
            <a:off x="5204186" y="5087719"/>
            <a:ext cx="95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DEPOIS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E914F341-20A4-8F8F-703F-B06F3C0818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6537" y="2472268"/>
            <a:ext cx="829000" cy="39214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140DAED-973A-F094-0738-7E4D26BC3616}"/>
              </a:ext>
            </a:extLst>
          </p:cNvPr>
          <p:cNvSpPr txBox="1"/>
          <p:nvPr/>
        </p:nvSpPr>
        <p:spPr>
          <a:xfrm>
            <a:off x="10426537" y="2489980"/>
            <a:ext cx="95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DEPOIS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8F15CAC-5E45-973C-4105-F72B6C4DAA7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79919" y="5085338"/>
            <a:ext cx="920107" cy="39214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D0D34AF-4EE5-25A1-800E-1F7698948E77}"/>
              </a:ext>
            </a:extLst>
          </p:cNvPr>
          <p:cNvSpPr txBox="1"/>
          <p:nvPr/>
        </p:nvSpPr>
        <p:spPr>
          <a:xfrm>
            <a:off x="11071027" y="5103050"/>
            <a:ext cx="954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DEPOIS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0;p9">
            <a:extLst>
              <a:ext uri="{FF2B5EF4-FFF2-40B4-BE49-F238E27FC236}">
                <a16:creationId xmlns:a16="http://schemas.microsoft.com/office/drawing/2014/main" id="{86896B31-EE6A-854B-8DF3-B0991A11A583}"/>
              </a:ext>
            </a:extLst>
          </p:cNvPr>
          <p:cNvSpPr txBox="1"/>
          <p:nvPr/>
        </p:nvSpPr>
        <p:spPr>
          <a:xfrm>
            <a:off x="10494498" y="112542"/>
            <a:ext cx="156151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Google Shape;52;p4">
            <a:extLst>
              <a:ext uri="{FF2B5EF4-FFF2-40B4-BE49-F238E27FC236}">
                <a16:creationId xmlns:a16="http://schemas.microsoft.com/office/drawing/2014/main" id="{7689BEEC-AA1F-2A0B-2C0B-0EE0AA4B0659}"/>
              </a:ext>
            </a:extLst>
          </p:cNvPr>
          <p:cNvSpPr txBox="1"/>
          <p:nvPr/>
        </p:nvSpPr>
        <p:spPr>
          <a:xfrm>
            <a:off x="2571639" y="2501457"/>
            <a:ext cx="6664828" cy="141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Cassio Sinomar Queiroz de Santana – </a:t>
            </a:r>
            <a:r>
              <a:rPr lang="pt-BR" sz="2400" b="1" dirty="0" err="1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Cel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BM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Secretário Executivo de Defesa Civil do Recife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81 - 99488 6288/ 81 – 3355 2115</a:t>
            </a:r>
            <a:endParaRPr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Google Shape;52;p4">
            <a:extLst>
              <a:ext uri="{FF2B5EF4-FFF2-40B4-BE49-F238E27FC236}">
                <a16:creationId xmlns:a16="http://schemas.microsoft.com/office/drawing/2014/main" id="{810FD2E6-CD8A-6493-9A06-DFD881735890}"/>
              </a:ext>
            </a:extLst>
          </p:cNvPr>
          <p:cNvSpPr txBox="1"/>
          <p:nvPr/>
        </p:nvSpPr>
        <p:spPr>
          <a:xfrm>
            <a:off x="2571639" y="4217745"/>
            <a:ext cx="10259876" cy="141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Defesa Civil do Recife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0800 081 3400</a:t>
            </a:r>
            <a:endParaRPr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Seta: Divisa 6">
            <a:extLst>
              <a:ext uri="{FF2B5EF4-FFF2-40B4-BE49-F238E27FC236}">
                <a16:creationId xmlns:a16="http://schemas.microsoft.com/office/drawing/2014/main" id="{3DCE6996-DC41-CC8B-8EDD-53C5FD014F44}"/>
              </a:ext>
            </a:extLst>
          </p:cNvPr>
          <p:cNvSpPr/>
          <p:nvPr/>
        </p:nvSpPr>
        <p:spPr>
          <a:xfrm>
            <a:off x="2409594" y="4352081"/>
            <a:ext cx="162045" cy="134336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9F16E832-8D3F-7AFD-0DC8-F404A3364B22}"/>
              </a:ext>
            </a:extLst>
          </p:cNvPr>
          <p:cNvSpPr/>
          <p:nvPr/>
        </p:nvSpPr>
        <p:spPr>
          <a:xfrm>
            <a:off x="2376929" y="2635793"/>
            <a:ext cx="162045" cy="134336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657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4B4FCB81B885468394CF955D7B1148" ma:contentTypeVersion="3" ma:contentTypeDescription="Crie um novo documento." ma:contentTypeScope="" ma:versionID="bd64453700f28f0b78e0e15ec768c0fd">
  <xsd:schema xmlns:xsd="http://www.w3.org/2001/XMLSchema" xmlns:xs="http://www.w3.org/2001/XMLSchema" xmlns:p="http://schemas.microsoft.com/office/2006/metadata/properties" xmlns:ns3="655d3c59-94e4-41f6-bb90-a4b63817a279" targetNamespace="http://schemas.microsoft.com/office/2006/metadata/properties" ma:root="true" ma:fieldsID="cbe8e329aaffc4aee048b1b2ccd18101" ns3:_="">
    <xsd:import namespace="655d3c59-94e4-41f6-bb90-a4b63817a2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d3c59-94e4-41f6-bb90-a4b63817a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F41D5B-61AB-483C-AA13-0809B6DAABA8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55d3c59-94e4-41f6-bb90-a4b63817a279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D202ECA-8231-48B4-A581-4F79C9994F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5d3c59-94e4-41f6-bb90-a4b63817a2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42D32C-830B-44DC-9BC2-2C95071484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374</Words>
  <Application>Microsoft Office PowerPoint</Application>
  <PresentationFormat>Widescreen</PresentationFormat>
  <Paragraphs>77</Paragraphs>
  <Slides>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1_Tema do Office</vt:lpstr>
      <vt:lpstr>3_Tema do Office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lastModifiedBy>Roberta Paola</cp:lastModifiedBy>
  <cp:revision>8</cp:revision>
  <dcterms:created xsi:type="dcterms:W3CDTF">2023-06-20T15:09:17Z</dcterms:created>
  <dcterms:modified xsi:type="dcterms:W3CDTF">2023-07-04T12:19:07Z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0x010100604B4FCB81B885468394CF955D7B1148</vt:lpwstr>
  </property>
</Properties>
</file>