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51" r:id="rId5"/>
    <p:sldMasterId id="2147483657" r:id="rId6"/>
    <p:sldMasterId id="2147483654" r:id="rId7"/>
  </p:sldMasterIdLst>
  <p:notesMasterIdLst>
    <p:notesMasterId r:id="rId17"/>
  </p:notesMasterIdLst>
  <p:sldIdLst>
    <p:sldId id="256" r:id="rId8"/>
    <p:sldId id="267" r:id="rId9"/>
    <p:sldId id="265" r:id="rId10"/>
    <p:sldId id="264" r:id="rId11"/>
    <p:sldId id="266" r:id="rId12"/>
    <p:sldId id="268" r:id="rId13"/>
    <p:sldId id="262" r:id="rId14"/>
    <p:sldId id="263" r:id="rId15"/>
    <p:sldId id="258" r:id="rId1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10" Type="http://schemas.openxmlformats.org/officeDocument/2006/relationships/slide" Target="slides/slide3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DC2EB6-AC0E-413C-B1F9-68E3B98E8661}" type="datetimeFigureOut">
              <a:rPr lang="pt-BR" smtClean="0"/>
              <a:t>05/07/2023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8E0E44-C4DC-4031-B062-34588D0BFB1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282620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436725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22533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498417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055884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50084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303682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92920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84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692F18C-9715-F5E1-61E1-E1BA1C8AC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ECFE4732-C540-84F7-C667-81EF700C47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D0D8F81B-3784-42F6-7A3C-CA4CFB401A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0DF25D-30B2-4686-A1A9-1C98066EA401}" type="datetimeFigureOut">
              <a:rPr lang="pt-BR" smtClean="0"/>
              <a:t>05/07/2023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04D83DF7-19CC-1ED4-0BAA-6BD1A1EC4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6A3E66F4-EE93-7C59-1A01-4D8BEA9B8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947022-3196-442F-87C2-85FBC3262E0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938040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5273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158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9737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3850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2872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692F18C-9715-F5E1-61E1-E1BA1C8AC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ECFE4732-C540-84F7-C667-81EF700C47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D0D8F81B-3784-42F6-7A3C-CA4CFB401A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0DF25D-30B2-4686-A1A9-1C98066EA401}" type="datetimeFigureOut">
              <a:rPr lang="pt-BR" smtClean="0"/>
              <a:t>05/07/2023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04D83DF7-19CC-1ED4-0BAA-6BD1A1EC4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6A3E66F4-EE93-7C59-1A01-4D8BEA9B8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947022-3196-442F-87C2-85FBC3262E0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89747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7" Type="http://schemas.microsoft.com/office/2007/relationships/hdphoto" Target="../media/hdphoto1.wdp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87D63AFD-CCF9-9B3F-176D-E58F1263341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380458" y="163513"/>
            <a:ext cx="3782669" cy="1989637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xmlns="" id="{8036F03F-09F4-6BC8-9D53-16B83970B47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49425" y="5373167"/>
            <a:ext cx="5146575" cy="1321320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xmlns="" id="{68C823FA-941D-FDB5-EAB8-623C1485A34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alphaModFix amt="3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LineDrawing trans="2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61015" y="-207732"/>
            <a:ext cx="5560291" cy="7273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050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xmlns="" id="{8036F03F-09F4-6BC8-9D53-16B83970B47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710442" y="5649998"/>
            <a:ext cx="4227957" cy="1085476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xmlns="" id="{68C823FA-941D-FDB5-EAB8-623C1485A34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alphaModFix amt="3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LineDrawing trans="2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7019" y="4961103"/>
            <a:ext cx="1450108" cy="189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557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xmlns="" id="{8036F03F-09F4-6BC8-9D53-16B83970B47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147085" y="5677723"/>
            <a:ext cx="3841716" cy="986314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xmlns="" id="{68C823FA-941D-FDB5-EAB8-623C1485A34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alphaModFix amt="3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LineDrawing trans="2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79480" y="5723079"/>
            <a:ext cx="867605" cy="1134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550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87D63AFD-CCF9-9B3F-176D-E58F1263341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790214" y="188173"/>
            <a:ext cx="2944865" cy="1548963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xmlns="" id="{8036F03F-09F4-6BC8-9D53-16B83970B47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342305" y="5406979"/>
            <a:ext cx="4918826" cy="1262848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xmlns="" id="{68C823FA-941D-FDB5-EAB8-623C1485A34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alphaModFix amt="3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LineDrawing trans="2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96418" y="2115923"/>
            <a:ext cx="3928758" cy="513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882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0;p4">
            <a:extLst>
              <a:ext uri="{FF2B5EF4-FFF2-40B4-BE49-F238E27FC236}">
                <a16:creationId xmlns:a16="http://schemas.microsoft.com/office/drawing/2014/main" xmlns="" id="{684E90FD-DC7B-C6A6-2D70-F7DF5D72A784}"/>
              </a:ext>
            </a:extLst>
          </p:cNvPr>
          <p:cNvSpPr txBox="1"/>
          <p:nvPr/>
        </p:nvSpPr>
        <p:spPr>
          <a:xfrm>
            <a:off x="-116428" y="2694902"/>
            <a:ext cx="12122897" cy="723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alibri"/>
              <a:buNone/>
            </a:pPr>
            <a:r>
              <a:rPr lang="pt-BR" sz="3600" dirty="0">
                <a:latin typeface="Calibri"/>
                <a:cs typeface="Calibri"/>
                <a:sym typeface="Calibri"/>
              </a:rPr>
              <a:t>SISTEMA DE MONITORAMENTO DE CURSOS HÍDRICOS</a:t>
            </a:r>
            <a:endParaRPr sz="1400" dirty="0"/>
          </a:p>
        </p:txBody>
      </p:sp>
      <p:sp>
        <p:nvSpPr>
          <p:cNvPr id="3" name="Google Shape;49;p4">
            <a:extLst>
              <a:ext uri="{FF2B5EF4-FFF2-40B4-BE49-F238E27FC236}">
                <a16:creationId xmlns:a16="http://schemas.microsoft.com/office/drawing/2014/main" xmlns="" id="{EA2D5708-1828-C83E-C556-E3EDEA1E31AA}"/>
              </a:ext>
            </a:extLst>
          </p:cNvPr>
          <p:cNvSpPr txBox="1"/>
          <p:nvPr/>
        </p:nvSpPr>
        <p:spPr>
          <a:xfrm>
            <a:off x="1024597" y="3429000"/>
            <a:ext cx="10142806" cy="723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alibri"/>
              <a:buNone/>
            </a:pPr>
            <a:r>
              <a:rPr lang="pt-BR" sz="4400" b="1" i="1" dirty="0">
                <a:latin typeface="Calibri"/>
                <a:ea typeface="Calibri"/>
                <a:cs typeface="Calibri"/>
                <a:sym typeface="Calibri"/>
              </a:rPr>
              <a:t>ITABIRITO/MG</a:t>
            </a:r>
            <a:endParaRPr dirty="0"/>
          </a:p>
        </p:txBody>
      </p:sp>
      <p:sp>
        <p:nvSpPr>
          <p:cNvPr id="5" name="Google Shape;52;p4">
            <a:extLst>
              <a:ext uri="{FF2B5EF4-FFF2-40B4-BE49-F238E27FC236}">
                <a16:creationId xmlns:a16="http://schemas.microsoft.com/office/drawing/2014/main" xmlns="" id="{76BD9FEB-26B3-5D0E-E6E9-495CD7D2301C}"/>
              </a:ext>
            </a:extLst>
          </p:cNvPr>
          <p:cNvSpPr txBox="1"/>
          <p:nvPr/>
        </p:nvSpPr>
        <p:spPr>
          <a:xfrm>
            <a:off x="862992" y="4152314"/>
            <a:ext cx="10142806" cy="723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Calibri"/>
              <a:buNone/>
            </a:pPr>
            <a:r>
              <a:rPr lang="pt-BR" sz="3600" dirty="0">
                <a:latin typeface="Calibri"/>
                <a:ea typeface="Calibri"/>
                <a:cs typeface="Calibri"/>
                <a:sym typeface="Calibri"/>
              </a:rPr>
              <a:t>FILIPE DELABRIDA, Coordenador da Defesa Civil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220378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 txBox="1"/>
          <p:nvPr/>
        </p:nvSpPr>
        <p:spPr>
          <a:xfrm>
            <a:off x="728379" y="1903097"/>
            <a:ext cx="10735242" cy="126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000"/>
            </a:pPr>
            <a:r>
              <a:rPr lang="pt-BR" sz="2000" dirty="0">
                <a:latin typeface="Calibri"/>
                <a:ea typeface="Calibri"/>
                <a:cs typeface="Calibri"/>
                <a:sym typeface="Calibri"/>
              </a:rPr>
              <a:t>A cidade de Itabirito vem enfrentando problemas nos períodos chuvosos ao longo de sua história. </a:t>
            </a:r>
          </a:p>
          <a:p>
            <a:pPr marR="0" lvl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000"/>
            </a:pPr>
            <a:r>
              <a:rPr lang="pt-BR" sz="2000" dirty="0">
                <a:latin typeface="Calibri"/>
                <a:ea typeface="Calibri"/>
                <a:cs typeface="Calibri"/>
                <a:sym typeface="Calibri"/>
              </a:rPr>
              <a:t>O ano de 2022 foi marcado pela pior inundação já registrada no município, onde o Rio Itabirito ultrapassou 7 metros do seu nível natural.</a:t>
            </a:r>
          </a:p>
          <a:p>
            <a:pPr marL="571500" marR="0" lvl="0" indent="-5715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Arial"/>
              <a:buChar char="•"/>
            </a:pPr>
            <a:endParaRPr dirty="0"/>
          </a:p>
        </p:txBody>
      </p:sp>
      <p:sp>
        <p:nvSpPr>
          <p:cNvPr id="58" name="Google Shape;58;p5"/>
          <p:cNvSpPr txBox="1"/>
          <p:nvPr/>
        </p:nvSpPr>
        <p:spPr>
          <a:xfrm>
            <a:off x="568862" y="430238"/>
            <a:ext cx="10142806" cy="723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t-BR" sz="4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Contexto local </a:t>
            </a:r>
            <a:endParaRPr sz="4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xmlns="" id="{926AF8FD-3A65-9178-3870-39C2EBEBE7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15" b="36977"/>
          <a:stretch/>
        </p:blipFill>
        <p:spPr>
          <a:xfrm>
            <a:off x="728379" y="3429000"/>
            <a:ext cx="3334703" cy="1804163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6E533EB3-9603-8EEF-9646-A8E485F613B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77" b="31208"/>
          <a:stretch/>
        </p:blipFill>
        <p:spPr>
          <a:xfrm>
            <a:off x="4497263" y="3423622"/>
            <a:ext cx="3440793" cy="1809541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2965" y="3429000"/>
            <a:ext cx="3140782" cy="180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68277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5"/>
          <p:cNvSpPr txBox="1"/>
          <p:nvPr/>
        </p:nvSpPr>
        <p:spPr>
          <a:xfrm>
            <a:off x="568862" y="430238"/>
            <a:ext cx="10142806" cy="723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t-BR" sz="4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Contexto local </a:t>
            </a:r>
            <a:endParaRPr sz="4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xmlns="" id="{C42D3AF5-FA54-1876-0644-48BC44213F6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58" b="19227"/>
          <a:stretch/>
        </p:blipFill>
        <p:spPr>
          <a:xfrm>
            <a:off x="1611350" y="1790804"/>
            <a:ext cx="2761868" cy="3545158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xmlns="" id="{C8D93E0C-1BEC-9231-DA31-8B1C3331C9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944" y="1779410"/>
            <a:ext cx="5334828" cy="3556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2210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 txBox="1"/>
          <p:nvPr/>
        </p:nvSpPr>
        <p:spPr>
          <a:xfrm>
            <a:off x="496466" y="1844107"/>
            <a:ext cx="5527138" cy="3169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Arial" panose="020B0604020202020204" pitchFamily="34" charset="0"/>
              <a:buChar char="•"/>
            </a:pPr>
            <a:r>
              <a:rPr lang="pt-BR" sz="2000" dirty="0">
                <a:latin typeface="Calibri"/>
                <a:ea typeface="Calibri"/>
                <a:cs typeface="Calibri"/>
                <a:sym typeface="Calibri"/>
              </a:rPr>
              <a:t>Foram cerca de 150 famílias desabrigadas, sendo 67 transferidas para abrigos temporários;</a:t>
            </a:r>
          </a:p>
          <a:p>
            <a:pPr marL="342900" marR="0" lvl="0" indent="-3429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Arial" panose="020B0604020202020204" pitchFamily="34" charset="0"/>
              <a:buChar char="•"/>
            </a:pPr>
            <a:endParaRPr lang="pt-BR" sz="2000" dirty="0"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Arial" panose="020B0604020202020204" pitchFamily="34" charset="0"/>
              <a:buChar char="•"/>
            </a:pPr>
            <a:r>
              <a:rPr lang="pt-BR" sz="2000" dirty="0">
                <a:latin typeface="Calibri"/>
                <a:ea typeface="Calibri"/>
                <a:cs typeface="Calibri"/>
                <a:sym typeface="Calibri"/>
              </a:rPr>
              <a:t>Mais de 700 imóveis atingidos;</a:t>
            </a:r>
          </a:p>
          <a:p>
            <a:pPr marL="342900" marR="0" lvl="0" indent="-3429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Arial" panose="020B0604020202020204" pitchFamily="34" charset="0"/>
              <a:buChar char="•"/>
            </a:pPr>
            <a:endParaRPr lang="pt-BR" sz="2000" dirty="0"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Arial" panose="020B0604020202020204" pitchFamily="34" charset="0"/>
              <a:buChar char="•"/>
            </a:pPr>
            <a:r>
              <a:rPr lang="pt-BR" sz="2000" dirty="0">
                <a:latin typeface="Calibri"/>
                <a:ea typeface="Calibri"/>
                <a:cs typeface="Calibri"/>
                <a:sym typeface="Calibri"/>
              </a:rPr>
              <a:t>Média de 1300 vistorias realizadas; </a:t>
            </a:r>
          </a:p>
          <a:p>
            <a:pPr marL="342900" marR="0" lvl="0" indent="-3429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Arial" panose="020B0604020202020204" pitchFamily="34" charset="0"/>
              <a:buChar char="•"/>
            </a:pPr>
            <a:endParaRPr lang="pt-BR" sz="2000" dirty="0"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Arial" panose="020B0604020202020204" pitchFamily="34" charset="0"/>
              <a:buChar char="•"/>
            </a:pPr>
            <a:r>
              <a:rPr lang="pt-BR" sz="2000" dirty="0">
                <a:latin typeface="Calibri"/>
                <a:ea typeface="Calibri"/>
                <a:cs typeface="Calibri"/>
                <a:sym typeface="Calibri"/>
              </a:rPr>
              <a:t>Aproximadamente R$ 90MM aplicados no desenvolvimento econômico do município.</a:t>
            </a:r>
            <a:endParaRPr lang="pt-BR" dirty="0"/>
          </a:p>
        </p:txBody>
      </p:sp>
      <p:sp>
        <p:nvSpPr>
          <p:cNvPr id="58" name="Google Shape;58;p5"/>
          <p:cNvSpPr txBox="1"/>
          <p:nvPr/>
        </p:nvSpPr>
        <p:spPr>
          <a:xfrm>
            <a:off x="568862" y="430238"/>
            <a:ext cx="10142806" cy="723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t-BR" sz="4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Principais Impactos</a:t>
            </a:r>
            <a:endParaRPr sz="4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390CBDA5-CE5C-D446-8081-AEE91B73A7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02"/>
          <a:stretch/>
        </p:blipFill>
        <p:spPr>
          <a:xfrm>
            <a:off x="7830377" y="1631565"/>
            <a:ext cx="3252351" cy="3594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2954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"/>
          <p:cNvSpPr txBox="1"/>
          <p:nvPr/>
        </p:nvSpPr>
        <p:spPr>
          <a:xfrm>
            <a:off x="517833" y="2190309"/>
            <a:ext cx="5578168" cy="2477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000"/>
            </a:pPr>
            <a:r>
              <a:rPr lang="pt-BR" sz="2000" dirty="0">
                <a:latin typeface="Calibri"/>
                <a:cs typeface="Calibri"/>
                <a:sym typeface="Calibri"/>
              </a:rPr>
              <a:t>Em busca de solucionar este problema, a equipe da Defesa Civil Municipal desenvolveu um estudo para obter a previsão de elevação do rio e o desenvolvimento de um sistema de telemetria que informa em tempo real o nível de água do rio, </a:t>
            </a:r>
            <a:r>
              <a:rPr lang="pt-BR" sz="2000" dirty="0">
                <a:latin typeface="Calibri"/>
                <a:cs typeface="Calibri"/>
              </a:rPr>
              <a:t>que possibilite tomadas de decisão que diminuam os impactos e prejuízos ocasionados por inundações no município de Itabirito.</a:t>
            </a:r>
            <a:endParaRPr lang="pt-BR" sz="20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Google Shape;66;p6"/>
          <p:cNvSpPr txBox="1"/>
          <p:nvPr/>
        </p:nvSpPr>
        <p:spPr>
          <a:xfrm>
            <a:off x="568862" y="430238"/>
            <a:ext cx="10142806" cy="723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t-BR" sz="4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Boa Prática </a:t>
            </a:r>
            <a:endParaRPr/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xmlns="" id="{B3AF92E7-B422-DAA6-2539-AA80F37181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9"/>
          <a:stretch/>
        </p:blipFill>
        <p:spPr bwMode="auto">
          <a:xfrm>
            <a:off x="8597954" y="3352411"/>
            <a:ext cx="3233868" cy="2342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4C1B36D3-CC2C-40E0-BF5C-34B4D746491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" r="1" b="8626"/>
          <a:stretch/>
        </p:blipFill>
        <p:spPr>
          <a:xfrm>
            <a:off x="6705599" y="1452257"/>
            <a:ext cx="3509289" cy="1778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1146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6"/>
          <p:cNvSpPr txBox="1"/>
          <p:nvPr/>
        </p:nvSpPr>
        <p:spPr>
          <a:xfrm>
            <a:off x="568862" y="430238"/>
            <a:ext cx="10142806" cy="723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t-BR" sz="4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Boa Prática </a:t>
            </a:r>
            <a:endParaRPr/>
          </a:p>
        </p:txBody>
      </p:sp>
      <p:sp>
        <p:nvSpPr>
          <p:cNvPr id="4" name="CaixaDeTexto 3"/>
          <p:cNvSpPr txBox="1"/>
          <p:nvPr/>
        </p:nvSpPr>
        <p:spPr>
          <a:xfrm>
            <a:off x="1413704" y="5887710"/>
            <a:ext cx="2000805" cy="746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mercialScript BT" pitchFamily="66" charset="0"/>
              </a:rPr>
              <a:t>Poseidon Engenharia e</a:t>
            </a:r>
          </a:p>
          <a:p>
            <a:pPr algn="r"/>
            <a:r>
              <a:rPr lang="pt-B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mercialScript BT" pitchFamily="66" charset="0"/>
              </a:rPr>
              <a:t>Consultoria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  <a:p>
            <a:pPr algn="r"/>
            <a:r>
              <a:rPr lang="pt-BR" sz="1050" b="1" dirty="0"/>
              <a:t>Contato</a:t>
            </a:r>
            <a:r>
              <a:rPr lang="pt-BR" sz="1050" dirty="0"/>
              <a:t>: </a:t>
            </a:r>
            <a:r>
              <a:rPr lang="pt-BR" sz="1050" b="1" dirty="0"/>
              <a:t>31 97109-6170                                                                                                                                                                                                                           </a:t>
            </a:r>
            <a:endParaRPr lang="pt-BR" dirty="0"/>
          </a:p>
        </p:txBody>
      </p:sp>
      <p:pic>
        <p:nvPicPr>
          <p:cNvPr id="7" name="Imagem 6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5146" y1="12139" x2="25146" y2="12139"/>
                        <a14:foregroundMark x1="60234" y1="10405" x2="60234" y2="10405"/>
                        <a14:foregroundMark x1="36257" y1="8092" x2="36257" y2="80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937" y="5799221"/>
            <a:ext cx="926431" cy="858912"/>
          </a:xfrm>
          <a:prstGeom prst="rect">
            <a:avLst/>
          </a:prstGeom>
        </p:spPr>
      </p:pic>
      <p:pic>
        <p:nvPicPr>
          <p:cNvPr id="6" name="Monitorament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47936" y="563295"/>
            <a:ext cx="3093246" cy="5458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105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7"/>
          <p:cNvSpPr txBox="1"/>
          <p:nvPr/>
        </p:nvSpPr>
        <p:spPr>
          <a:xfrm>
            <a:off x="1112200" y="2110796"/>
            <a:ext cx="9277503" cy="2636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71500" marR="0" lvl="0" indent="-5715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Arial"/>
              <a:buChar char="•"/>
            </a:pPr>
            <a:r>
              <a:rPr lang="pt-BR" sz="2400" dirty="0">
                <a:latin typeface="Calibri"/>
                <a:cs typeface="Calibri"/>
                <a:sym typeface="Calibri"/>
              </a:rPr>
              <a:t>Acompanhamento em tempo real do nível do rio e seus afluentes;</a:t>
            </a:r>
          </a:p>
          <a:p>
            <a:pPr marL="571500" marR="0" lvl="0" indent="-5715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Arial"/>
              <a:buChar char="•"/>
            </a:pPr>
            <a:endParaRPr lang="pt-BR" sz="2400" dirty="0">
              <a:latin typeface="Calibri"/>
              <a:cs typeface="Calibri"/>
              <a:sym typeface="Calibri"/>
            </a:endParaRPr>
          </a:p>
          <a:p>
            <a:pPr marL="571500" marR="0" lvl="0" indent="-5715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Arial"/>
              <a:buChar char="•"/>
            </a:pPr>
            <a:r>
              <a:rPr lang="pt-BR" sz="2400" dirty="0">
                <a:latin typeface="Calibri"/>
                <a:cs typeface="Calibri"/>
                <a:sym typeface="Calibri"/>
              </a:rPr>
              <a:t>Maior tempo de preparação da equipe;</a:t>
            </a:r>
          </a:p>
          <a:p>
            <a:pPr marL="571500" marR="0" lvl="0" indent="-5715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Arial"/>
              <a:buChar char="•"/>
            </a:pPr>
            <a:endParaRPr sz="2000" dirty="0"/>
          </a:p>
          <a:p>
            <a:pPr marL="571500" marR="0" lvl="0" indent="-5715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Arial"/>
              <a:buChar char="•"/>
            </a:pPr>
            <a:r>
              <a:rPr lang="pt-BR" sz="2400" dirty="0">
                <a:latin typeface="Calibri"/>
                <a:ea typeface="Calibri"/>
                <a:cs typeface="Calibri"/>
                <a:sym typeface="Calibri"/>
              </a:rPr>
              <a:t>Dados reais sobre a quantidade de chuva na bacia do rio;</a:t>
            </a:r>
          </a:p>
          <a:p>
            <a:pPr marL="571500" marR="0" lvl="0" indent="-5715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Arial"/>
              <a:buChar char="•"/>
            </a:pPr>
            <a:endParaRPr lang="pt-BR" sz="2400" dirty="0">
              <a:latin typeface="Calibri"/>
              <a:ea typeface="Calibri"/>
              <a:cs typeface="Calibri"/>
              <a:sym typeface="Calibri"/>
            </a:endParaRPr>
          </a:p>
          <a:p>
            <a:pPr marL="571500" marR="0" lvl="0" indent="-5715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Arial"/>
              <a:buChar char="•"/>
            </a:pPr>
            <a:r>
              <a:rPr lang="pt-BR" sz="2400" dirty="0">
                <a:latin typeface="Calibri"/>
                <a:ea typeface="Calibri"/>
                <a:cs typeface="Calibri"/>
                <a:sym typeface="Calibri"/>
              </a:rPr>
              <a:t>Segurança maior para os moradores ribeirinhos.</a:t>
            </a:r>
          </a:p>
          <a:p>
            <a:pPr marL="571500" marR="0" lvl="0" indent="-5715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Arial"/>
              <a:buChar char="•"/>
            </a:pPr>
            <a:endParaRPr sz="2000" dirty="0"/>
          </a:p>
        </p:txBody>
      </p:sp>
      <p:sp>
        <p:nvSpPr>
          <p:cNvPr id="74" name="Google Shape;74;p7"/>
          <p:cNvSpPr txBox="1"/>
          <p:nvPr/>
        </p:nvSpPr>
        <p:spPr>
          <a:xfrm>
            <a:off x="568862" y="430238"/>
            <a:ext cx="10142806" cy="723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t-BR" sz="4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Resultados 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B1CE8F20-9228-B57B-874F-92E557D99F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94" b="1"/>
          <a:stretch/>
        </p:blipFill>
        <p:spPr>
          <a:xfrm>
            <a:off x="1907331" y="1603512"/>
            <a:ext cx="4630896" cy="2323654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6E9E09D7-0BA7-C71F-7F48-C29F309AE9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4488" y="1603512"/>
            <a:ext cx="4616813" cy="2323654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4827CA50-F1A8-0DB4-41ED-0FD5BAF98B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7331" y="4039198"/>
            <a:ext cx="4630896" cy="2430579"/>
          </a:xfrm>
          <a:prstGeom prst="rect">
            <a:avLst/>
          </a:prstGeom>
        </p:spPr>
      </p:pic>
      <p:sp>
        <p:nvSpPr>
          <p:cNvPr id="10" name="Google Shape;74;p7">
            <a:extLst>
              <a:ext uri="{FF2B5EF4-FFF2-40B4-BE49-F238E27FC236}">
                <a16:creationId xmlns:a16="http://schemas.microsoft.com/office/drawing/2014/main" xmlns="" id="{C6D897B5-D3AC-81D1-2330-E688F376EE81}"/>
              </a:ext>
            </a:extLst>
          </p:cNvPr>
          <p:cNvSpPr txBox="1"/>
          <p:nvPr/>
        </p:nvSpPr>
        <p:spPr>
          <a:xfrm>
            <a:off x="568862" y="430238"/>
            <a:ext cx="10142806" cy="723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t-BR" sz="4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Resultados 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89;p9">
            <a:extLst>
              <a:ext uri="{FF2B5EF4-FFF2-40B4-BE49-F238E27FC236}">
                <a16:creationId xmlns:a16="http://schemas.microsoft.com/office/drawing/2014/main" xmlns="" id="{0CB6D2B6-939D-BD44-9BAD-3C8B41E55CE8}"/>
              </a:ext>
            </a:extLst>
          </p:cNvPr>
          <p:cNvSpPr txBox="1"/>
          <p:nvPr/>
        </p:nvSpPr>
        <p:spPr>
          <a:xfrm>
            <a:off x="1501685" y="2705686"/>
            <a:ext cx="10142806" cy="723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Calibri"/>
              <a:buNone/>
            </a:pPr>
            <a:r>
              <a:rPr lang="pt-BR" sz="3600" b="1" dirty="0">
                <a:latin typeface="Calibri"/>
                <a:cs typeface="Calibri"/>
                <a:sym typeface="Calibri"/>
              </a:rPr>
              <a:t>Filipe </a:t>
            </a:r>
            <a:r>
              <a:rPr lang="pt-BR" sz="3600" b="1" dirty="0" err="1">
                <a:latin typeface="Calibri"/>
                <a:cs typeface="Calibri"/>
                <a:sym typeface="Calibri"/>
              </a:rPr>
              <a:t>Delabrida</a:t>
            </a:r>
            <a:r>
              <a:rPr lang="pt-BR" sz="3600" b="1" dirty="0">
                <a:latin typeface="Calibri"/>
                <a:cs typeface="Calibri"/>
                <a:sym typeface="Calibri"/>
              </a:rPr>
              <a:t> de Souza 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Calibri"/>
              <a:buNone/>
            </a:pPr>
            <a:r>
              <a:rPr lang="pt-BR" sz="2800" b="1" dirty="0">
                <a:latin typeface="Calibri"/>
                <a:cs typeface="Calibri"/>
                <a:sym typeface="Calibri"/>
              </a:rPr>
              <a:t>Telefone: (31) 98785-4300 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Calibri"/>
              <a:buNone/>
            </a:pPr>
            <a:endParaRPr lang="pt-BR" sz="3600" b="1" dirty="0">
              <a:latin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Calibri"/>
              <a:buNone/>
            </a:pPr>
            <a:endParaRPr lang="pt-BR" sz="3600" b="1" dirty="0">
              <a:latin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Calibri"/>
              <a:buNone/>
            </a:pPr>
            <a:endParaRPr lang="pt-BR" sz="3600" b="1" dirty="0"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936573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04B4FCB81B885468394CF955D7B1148" ma:contentTypeVersion="3" ma:contentTypeDescription="Crie um novo documento." ma:contentTypeScope="" ma:versionID="bd64453700f28f0b78e0e15ec768c0fd">
  <xsd:schema xmlns:xsd="http://www.w3.org/2001/XMLSchema" xmlns:xs="http://www.w3.org/2001/XMLSchema" xmlns:p="http://schemas.microsoft.com/office/2006/metadata/properties" xmlns:ns3="655d3c59-94e4-41f6-bb90-a4b63817a279" targetNamespace="http://schemas.microsoft.com/office/2006/metadata/properties" ma:root="true" ma:fieldsID="cbe8e329aaffc4aee048b1b2ccd18101" ns3:_="">
    <xsd:import namespace="655d3c59-94e4-41f6-bb90-a4b63817a27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5d3c59-94e4-41f6-bb90-a4b63817a27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D202ECA-8231-48B4-A581-4F79C9994F2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55d3c59-94e4-41f6-bb90-a4b63817a27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F42D32C-830B-44DC-9BC2-2C950714843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3F41D5B-61AB-483C-AA13-0809B6DAABA8}">
  <ds:schemaRefs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schemas.microsoft.com/office/infopath/2007/PartnerControls"/>
    <ds:schemaRef ds:uri="655d3c59-94e4-41f6-bb90-a4b63817a279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300</TotalTime>
  <Words>224</Words>
  <Application>Microsoft Office PowerPoint</Application>
  <PresentationFormat>Widescreen</PresentationFormat>
  <Paragraphs>33</Paragraphs>
  <Slides>9</Slides>
  <Notes>7</Notes>
  <HiddenSlides>0</HiddenSlides>
  <MMClips>1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4</vt:i4>
      </vt:variant>
      <vt:variant>
        <vt:lpstr>Títulos de slides</vt:lpstr>
      </vt:variant>
      <vt:variant>
        <vt:i4>9</vt:i4>
      </vt:variant>
    </vt:vector>
  </HeadingPairs>
  <TitlesOfParts>
    <vt:vector size="17" baseType="lpstr">
      <vt:lpstr>Arial</vt:lpstr>
      <vt:lpstr>Calibri</vt:lpstr>
      <vt:lpstr>Calibri Light</vt:lpstr>
      <vt:lpstr>CommercialScript BT</vt:lpstr>
      <vt:lpstr>Tema do Office</vt:lpstr>
      <vt:lpstr>1_Tema do Office</vt:lpstr>
      <vt:lpstr>3_Tema do Office</vt:lpstr>
      <vt:lpstr>2_Tema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Paula Aguiar</dc:creator>
  <cp:lastModifiedBy>FNP</cp:lastModifiedBy>
  <cp:revision>13</cp:revision>
  <dcterms:created xsi:type="dcterms:W3CDTF">2023-06-20T15:09:17Z</dcterms:created>
  <dcterms:modified xsi:type="dcterms:W3CDTF">2023-07-05T19:16:16Z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0x010100604B4FCB81B885468394CF955D7B1148</vt:lpwstr>
  </property>
</Properties>
</file>