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77" r:id="rId2"/>
    <p:sldId id="278" r:id="rId3"/>
    <p:sldId id="375" r:id="rId4"/>
    <p:sldId id="367" r:id="rId5"/>
    <p:sldId id="317" r:id="rId6"/>
    <p:sldId id="372" r:id="rId7"/>
    <p:sldId id="271" r:id="rId8"/>
    <p:sldId id="363" r:id="rId9"/>
    <p:sldId id="376" r:id="rId10"/>
    <p:sldId id="258" r:id="rId11"/>
    <p:sldId id="261" r:id="rId12"/>
    <p:sldId id="262" r:id="rId13"/>
    <p:sldId id="263" r:id="rId14"/>
    <p:sldId id="264" r:id="rId15"/>
    <p:sldId id="265" r:id="rId16"/>
    <p:sldId id="280" r:id="rId17"/>
    <p:sldId id="281" r:id="rId18"/>
    <p:sldId id="282" r:id="rId19"/>
    <p:sldId id="274" r:id="rId20"/>
    <p:sldId id="292" r:id="rId21"/>
    <p:sldId id="275" r:id="rId22"/>
    <p:sldId id="366" r:id="rId23"/>
    <p:sldId id="273" r:id="rId24"/>
    <p:sldId id="364" r:id="rId25"/>
    <p:sldId id="373" r:id="rId26"/>
    <p:sldId id="283" r:id="rId27"/>
    <p:sldId id="365" r:id="rId28"/>
    <p:sldId id="374" r:id="rId29"/>
    <p:sldId id="287" r:id="rId30"/>
    <p:sldId id="286" r:id="rId31"/>
    <p:sldId id="285" r:id="rId32"/>
    <p:sldId id="284" r:id="rId33"/>
    <p:sldId id="291" r:id="rId34"/>
    <p:sldId id="270" r:id="rId3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40" autoAdjust="0"/>
    <p:restoredTop sz="94660"/>
  </p:normalViewPr>
  <p:slideViewPr>
    <p:cSldViewPr snapToGrid="0">
      <p:cViewPr varScale="1">
        <p:scale>
          <a:sx n="69" d="100"/>
          <a:sy n="69" d="100"/>
        </p:scale>
        <p:origin x="52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ciano Paez" userId="da41807aaa620837" providerId="LiveId" clId="{1CD97FE6-72C6-4463-BF68-891E818253B4}"/>
    <pc:docChg chg="custSel addSld modSld">
      <pc:chgData name="Luciano Paez" userId="da41807aaa620837" providerId="LiveId" clId="{1CD97FE6-72C6-4463-BF68-891E818253B4}" dt="2023-05-23T01:31:24.115" v="93" actId="1035"/>
      <pc:docMkLst>
        <pc:docMk/>
      </pc:docMkLst>
      <pc:sldChg chg="modSp mod">
        <pc:chgData name="Luciano Paez" userId="da41807aaa620837" providerId="LiveId" clId="{1CD97FE6-72C6-4463-BF68-891E818253B4}" dt="2023-05-23T01:31:24.115" v="93" actId="1035"/>
        <pc:sldMkLst>
          <pc:docMk/>
          <pc:sldMk cId="2929374294" sldId="283"/>
        </pc:sldMkLst>
        <pc:spChg chg="mod">
          <ac:chgData name="Luciano Paez" userId="da41807aaa620837" providerId="LiveId" clId="{1CD97FE6-72C6-4463-BF68-891E818253B4}" dt="2023-05-23T01:31:24.115" v="93" actId="1035"/>
          <ac:spMkLst>
            <pc:docMk/>
            <pc:sldMk cId="2929374294" sldId="283"/>
            <ac:spMk id="7" creationId="{3DAB48A5-CD88-B73E-11D6-3C1B52491199}"/>
          </ac:spMkLst>
        </pc:spChg>
        <pc:picChg chg="mod">
          <ac:chgData name="Luciano Paez" userId="da41807aaa620837" providerId="LiveId" clId="{1CD97FE6-72C6-4463-BF68-891E818253B4}" dt="2023-05-23T01:31:11.538" v="55" actId="1076"/>
          <ac:picMkLst>
            <pc:docMk/>
            <pc:sldMk cId="2929374294" sldId="283"/>
            <ac:picMk id="3" creationId="{D5716567-6B26-D45F-0A5C-C52C8405DAF7}"/>
          </ac:picMkLst>
        </pc:picChg>
      </pc:sldChg>
      <pc:sldChg chg="addSp delSp modSp mod">
        <pc:chgData name="Luciano Paez" userId="da41807aaa620837" providerId="LiveId" clId="{1CD97FE6-72C6-4463-BF68-891E818253B4}" dt="2023-05-23T01:25:20.649" v="53" actId="1076"/>
        <pc:sldMkLst>
          <pc:docMk/>
          <pc:sldMk cId="2532991403" sldId="284"/>
        </pc:sldMkLst>
        <pc:spChg chg="mod">
          <ac:chgData name="Luciano Paez" userId="da41807aaa620837" providerId="LiveId" clId="{1CD97FE6-72C6-4463-BF68-891E818253B4}" dt="2023-05-23T01:24:04.309" v="49" actId="122"/>
          <ac:spMkLst>
            <pc:docMk/>
            <pc:sldMk cId="2532991403" sldId="284"/>
            <ac:spMk id="7" creationId="{54981463-1A9F-E82A-144A-F712D7C2736D}"/>
          </ac:spMkLst>
        </pc:spChg>
        <pc:picChg chg="add del mod">
          <ac:chgData name="Luciano Paez" userId="da41807aaa620837" providerId="LiveId" clId="{1CD97FE6-72C6-4463-BF68-891E818253B4}" dt="2023-05-23T01:22:43.694" v="2" actId="478"/>
          <ac:picMkLst>
            <pc:docMk/>
            <pc:sldMk cId="2532991403" sldId="284"/>
            <ac:picMk id="4" creationId="{24349664-4789-4993-86B6-6DB1176B1576}"/>
          </ac:picMkLst>
        </pc:picChg>
        <pc:picChg chg="add mod">
          <ac:chgData name="Luciano Paez" userId="da41807aaa620837" providerId="LiveId" clId="{1CD97FE6-72C6-4463-BF68-891E818253B4}" dt="2023-05-23T01:25:20.649" v="53" actId="1076"/>
          <ac:picMkLst>
            <pc:docMk/>
            <pc:sldMk cId="2532991403" sldId="284"/>
            <ac:picMk id="5" creationId="{E247D03D-0581-4092-90CB-2D7015863F38}"/>
          </ac:picMkLst>
        </pc:picChg>
      </pc:sldChg>
      <pc:sldChg chg="add">
        <pc:chgData name="Luciano Paez" userId="da41807aaa620837" providerId="LiveId" clId="{1CD97FE6-72C6-4463-BF68-891E818253B4}" dt="2023-05-23T01:30:30.885" v="54"/>
        <pc:sldMkLst>
          <pc:docMk/>
          <pc:sldMk cId="2970365691" sldId="37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6FE99D-2A2F-4B1F-926B-4A8576E633B3}" type="datetimeFigureOut">
              <a:rPr lang="pt-BR" smtClean="0"/>
              <a:t>07/07/2023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3401B8-670B-4A99-9F1D-03CE1187FA7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4805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3C4DBD7-B9B2-4480-9E87-1367FF011C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089B31F5-EC8E-4AE2-9AFE-175D095D20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84D08C13-E34F-4F43-AD4B-A36C45FAB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01C6F-B964-49D1-AFEF-D60FBCF64A40}" type="datetimeFigureOut">
              <a:rPr lang="pt-BR" smtClean="0"/>
              <a:t>07/07/2023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8667C626-2A10-4B22-B84A-9F811BF8C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34BA94A4-42AE-4B88-8CDD-C33F400A0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90CE3-1134-4C3E-AAE4-B1E6367095C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9247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D0AD7EF-79FD-4A48-A779-599EB036B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29ECB878-4093-43E9-A94A-344A53E658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2B8C0980-2474-4693-A0ED-D798DD1F2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01C6F-B964-49D1-AFEF-D60FBCF64A40}" type="datetimeFigureOut">
              <a:rPr lang="pt-BR" smtClean="0"/>
              <a:t>07/07/2023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E3FAAA0B-6495-4054-B890-42A1F13F0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23C42DE5-7821-4FA9-A4FF-C2A94F069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90CE3-1134-4C3E-AAE4-B1E6367095C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7543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980F86A9-8132-45B7-B634-DB33C333DC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F71FF0F7-2FD8-4A8E-B038-2A6ED12B25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F883F5E2-74DC-41FB-B119-D8FA70C23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01C6F-B964-49D1-AFEF-D60FBCF64A40}" type="datetimeFigureOut">
              <a:rPr lang="pt-BR" smtClean="0"/>
              <a:t>07/07/2023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587E3CAD-34CB-4549-BE51-F7A35484C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31638671-863A-4C36-A0C5-2527523C2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90CE3-1134-4C3E-AAE4-B1E6367095C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3233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08D8AFF-D2ED-47B3-B3B5-324C63ADA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4D5E483A-FFD0-4E30-8F30-1E8DCA4119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8DC080C9-8166-437D-85B7-0E1F60EFE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01C6F-B964-49D1-AFEF-D60FBCF64A40}" type="datetimeFigureOut">
              <a:rPr lang="pt-BR" smtClean="0"/>
              <a:t>07/07/2023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82C673BF-31DE-430E-8923-B03096A92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665A480F-91F4-4CD8-9FB3-28B04C690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90CE3-1134-4C3E-AAE4-B1E6367095C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5573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DE35B92-E544-4512-A30E-2780CDCD2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3D0D8BB9-CD5A-4F94-9B6D-EA9A12421F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F7525D78-DB88-47E9-B08F-6610E4F12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01C6F-B964-49D1-AFEF-D60FBCF64A40}" type="datetimeFigureOut">
              <a:rPr lang="pt-BR" smtClean="0"/>
              <a:t>07/07/2023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927AE793-D02A-4B67-A30B-A5B9E7ACA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B8178D17-E88A-4C18-9E7E-3361F9534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90CE3-1134-4C3E-AAE4-B1E6367095C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1995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4C19AF9-DB06-46A4-B9AA-897989777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0E2D4EEB-42B4-47E1-9B09-4F0C89F15F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DA4C3D1F-7933-4302-8195-44EC8CD846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D06E7CDD-2F0C-4EC0-A090-991DB451B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01C6F-B964-49D1-AFEF-D60FBCF64A40}" type="datetimeFigureOut">
              <a:rPr lang="pt-BR" smtClean="0"/>
              <a:t>07/07/2023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78474570-D8AF-46ED-AE2D-EE49A81FA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3DD3AAA6-FA9C-45A0-BC99-7171211D9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90CE3-1134-4C3E-AAE4-B1E6367095C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9542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16E8315-E524-47B1-9ADA-B8B4608DE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88AC7228-4928-4F0E-8C38-AD5DC042D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9E61E030-8230-4A25-BB34-76F4AF65FA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xmlns="" id="{3AF29542-AF82-4021-A524-70EB19FC69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xmlns="" id="{751694EC-4ACC-4842-87EA-5F3F2B83B3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xmlns="" id="{656FBF82-0052-4586-B065-C0F9BE7EE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01C6F-B964-49D1-AFEF-D60FBCF64A40}" type="datetimeFigureOut">
              <a:rPr lang="pt-BR" smtClean="0"/>
              <a:t>07/07/2023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xmlns="" id="{E5BAE50C-B589-4685-BF82-FDE8420A6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xmlns="" id="{FE734740-99F3-4559-8D05-71A0F9534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90CE3-1134-4C3E-AAE4-B1E6367095C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48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3D0E992-9F29-41DC-9BAC-D754A4226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DF23FB0F-B542-47A7-93E8-D891F61BF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01C6F-B964-49D1-AFEF-D60FBCF64A40}" type="datetimeFigureOut">
              <a:rPr lang="pt-BR" smtClean="0"/>
              <a:t>07/07/2023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E7BF3AFB-D089-4C1C-AC76-04E3E3F46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9CE36EB6-266F-47C0-9044-F651321EA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90CE3-1134-4C3E-AAE4-B1E6367095C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2407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xmlns="" id="{D829D27D-7D2B-446F-937E-0AFDCF64C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01C6F-B964-49D1-AFEF-D60FBCF64A40}" type="datetimeFigureOut">
              <a:rPr lang="pt-BR" smtClean="0"/>
              <a:t>07/07/2023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xmlns="" id="{E50ABE1E-4EFA-4CAF-B954-5B86E886E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4A551726-79A9-4B1A-9CFE-3E9007336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90CE3-1134-4C3E-AAE4-B1E6367095C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7058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E72EA2C-B305-4BDD-8D12-32CB556CE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D2DC49FD-B17B-4BEC-AB0E-7CEFE0D66F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BE16B68E-1376-42B5-A49F-F965AEE200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453DE50E-8920-4793-9287-D0D2D48A2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01C6F-B964-49D1-AFEF-D60FBCF64A40}" type="datetimeFigureOut">
              <a:rPr lang="pt-BR" smtClean="0"/>
              <a:t>07/07/2023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2BC171E0-599A-4373-B4A8-10CE450A3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5D0ACD8C-1063-460C-B109-7CF52BE4F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90CE3-1134-4C3E-AAE4-B1E6367095C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0287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39D5DCA-0B25-45A4-A3F5-7AD3FDDB8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xmlns="" id="{7AC25D67-A2E8-47BA-95D7-D5F1726FE6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F05010BE-6903-4176-873D-76C931D197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C56F4348-3A40-4FD2-94AF-6EB92B625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01C6F-B964-49D1-AFEF-D60FBCF64A40}" type="datetimeFigureOut">
              <a:rPr lang="pt-BR" smtClean="0"/>
              <a:t>07/07/2023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B06B3539-E09B-4457-8911-EBBF48791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A634417E-00E2-45EB-B98D-1C921D06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90CE3-1134-4C3E-AAE4-B1E6367095C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4798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xmlns="" id="{FB93EE1A-6D16-4E1F-9D53-B7C8E35AC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4094CD3E-286A-45F2-A023-8B40D05BD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59EE751B-17CA-4797-8FD5-65CD7AF313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801C6F-B964-49D1-AFEF-D60FBCF64A40}" type="datetimeFigureOut">
              <a:rPr lang="pt-BR" smtClean="0"/>
              <a:t>07/07/2023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47547B09-0D9E-4A3E-A634-29547DE330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6AB48976-0BF5-4B3A-B11E-ACBDA51F29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90CE3-1134-4C3E-AAE4-B1E6367095C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0079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jp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F1ABC927-C90E-4B54-8BDA-C82C7AB71E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5" y="-142503"/>
            <a:ext cx="9692935" cy="68580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D06FEEF2-B72B-4325-B2D0-F26CEE53617C}"/>
              </a:ext>
            </a:extLst>
          </p:cNvPr>
          <p:cNvSpPr/>
          <p:nvPr/>
        </p:nvSpPr>
        <p:spPr>
          <a:xfrm>
            <a:off x="9682480" y="0"/>
            <a:ext cx="2509520" cy="6858000"/>
          </a:xfrm>
          <a:prstGeom prst="rect">
            <a:avLst/>
          </a:prstGeom>
          <a:solidFill>
            <a:srgbClr val="F47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F5B95DF1-B383-42CF-B2AE-ECA12B16976F}"/>
              </a:ext>
            </a:extLst>
          </p:cNvPr>
          <p:cNvSpPr txBox="1"/>
          <p:nvPr/>
        </p:nvSpPr>
        <p:spPr>
          <a:xfrm>
            <a:off x="5452216" y="1914575"/>
            <a:ext cx="632810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Governança Climática nas cidades: Ações e Desafios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2E14BA8A-F4EA-4592-A211-13D5B2ABB8FB}"/>
              </a:ext>
            </a:extLst>
          </p:cNvPr>
          <p:cNvSpPr txBox="1"/>
          <p:nvPr/>
        </p:nvSpPr>
        <p:spPr>
          <a:xfrm>
            <a:off x="8118282" y="5565913"/>
            <a:ext cx="3896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Luciano Paez</a:t>
            </a:r>
          </a:p>
          <a:p>
            <a:pPr algn="ctr"/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Secretário do Clima de Niterói - RJ</a:t>
            </a:r>
          </a:p>
        </p:txBody>
      </p:sp>
    </p:spTree>
    <p:extLst>
      <p:ext uri="{BB962C8B-B14F-4D97-AF65-F5344CB8AC3E}">
        <p14:creationId xmlns:p14="http://schemas.microsoft.com/office/powerpoint/2010/main" val="18705615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3E9675CA-D3C3-6E27-DEDD-E31FAD072A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FCB0E2B1-C0F6-1E77-D9CD-A63F6ADD8272}"/>
              </a:ext>
            </a:extLst>
          </p:cNvPr>
          <p:cNvSpPr txBox="1"/>
          <p:nvPr/>
        </p:nvSpPr>
        <p:spPr>
          <a:xfrm>
            <a:off x="3413174" y="2644170"/>
            <a:ext cx="784156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9600" b="1" dirty="0">
                <a:solidFill>
                  <a:schemeClr val="bg1"/>
                </a:solidFill>
                <a:latin typeface="Futura Md BT" panose="020B0602020204020303" pitchFamily="34" charset="0"/>
              </a:rPr>
              <a:t>SECLIMA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0C4428A8-2BD8-1E44-3FD6-45F26FFC3DE1}"/>
              </a:ext>
            </a:extLst>
          </p:cNvPr>
          <p:cNvSpPr txBox="1"/>
          <p:nvPr/>
        </p:nvSpPr>
        <p:spPr>
          <a:xfrm>
            <a:off x="2867025" y="4213830"/>
            <a:ext cx="7387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Bk BT" panose="020B0502020204020303" pitchFamily="34" charset="0"/>
              </a:rPr>
              <a:t>1ª SECRETARIA DO CLIMA DO PAÍS. 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403EE6E4-A540-E278-8EDD-5D0690A78818}"/>
              </a:ext>
            </a:extLst>
          </p:cNvPr>
          <p:cNvSpPr txBox="1"/>
          <p:nvPr/>
        </p:nvSpPr>
        <p:spPr>
          <a:xfrm>
            <a:off x="232474" y="5196932"/>
            <a:ext cx="95783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Futura Md BT" panose="020B0602020204020303" pitchFamily="34" charset="0"/>
              </a:rPr>
              <a:t>I - Política Pública Municipal de Combate às Mudanças Climáticas.</a:t>
            </a:r>
          </a:p>
          <a:p>
            <a:r>
              <a:rPr lang="pt-BR" b="1" dirty="0">
                <a:solidFill>
                  <a:schemeClr val="bg1"/>
                </a:solidFill>
                <a:latin typeface="Futura Md BT" panose="020B0602020204020303" pitchFamily="34" charset="0"/>
              </a:rPr>
              <a:t>II - Planos Setoriais e o Plano Estratégico.</a:t>
            </a:r>
          </a:p>
          <a:p>
            <a:r>
              <a:rPr lang="pt-BR" b="1" dirty="0">
                <a:solidFill>
                  <a:schemeClr val="bg1"/>
                </a:solidFill>
                <a:latin typeface="Futura Md BT" panose="020B0602020204020303" pitchFamily="34" charset="0"/>
              </a:rPr>
              <a:t>III - Participação da Sociedade, Academia e Iniciativa Privada, na construção das diferentes ferramentas e instrumento de Gestão.</a:t>
            </a:r>
          </a:p>
        </p:txBody>
      </p:sp>
    </p:spTree>
    <p:extLst>
      <p:ext uri="{BB962C8B-B14F-4D97-AF65-F5344CB8AC3E}">
        <p14:creationId xmlns:p14="http://schemas.microsoft.com/office/powerpoint/2010/main" val="3378328583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62CC9DCE-3559-AC6A-6DCB-7372573408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6F605742-F11B-BE43-2E38-0AB2CBA83648}"/>
              </a:ext>
            </a:extLst>
          </p:cNvPr>
          <p:cNvSpPr txBox="1"/>
          <p:nvPr/>
        </p:nvSpPr>
        <p:spPr>
          <a:xfrm>
            <a:off x="-281553" y="310494"/>
            <a:ext cx="1275510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dirty="0">
                <a:solidFill>
                  <a:schemeClr val="bg1"/>
                </a:solidFill>
                <a:latin typeface="Futura Md BT" panose="020B0602020204020303" pitchFamily="34" charset="0"/>
              </a:rPr>
              <a:t>INSTALAÇÃO DO 1ºFÓRUM </a:t>
            </a:r>
          </a:p>
          <a:p>
            <a:pPr algn="ctr"/>
            <a:r>
              <a:rPr lang="pt-BR" sz="4400" b="1" dirty="0">
                <a:solidFill>
                  <a:schemeClr val="bg1"/>
                </a:solidFill>
                <a:latin typeface="Futura Md BT" panose="020B0602020204020303" pitchFamily="34" charset="0"/>
              </a:rPr>
              <a:t>MUNICIPAL DE MUDANÇAS CLIMÁTICAS</a:t>
            </a:r>
          </a:p>
        </p:txBody>
      </p:sp>
    </p:spTree>
    <p:extLst>
      <p:ext uri="{BB962C8B-B14F-4D97-AF65-F5344CB8AC3E}">
        <p14:creationId xmlns:p14="http://schemas.microsoft.com/office/powerpoint/2010/main" val="3330266081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6ABB2374-32BF-0E8B-EC94-151BA68DFB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87F7C88B-17D3-4D15-8B67-A906285FD817}"/>
              </a:ext>
            </a:extLst>
          </p:cNvPr>
          <p:cNvSpPr txBox="1"/>
          <p:nvPr/>
        </p:nvSpPr>
        <p:spPr>
          <a:xfrm>
            <a:off x="-281553" y="263999"/>
            <a:ext cx="1275510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dirty="0">
                <a:solidFill>
                  <a:schemeClr val="bg1"/>
                </a:solidFill>
                <a:latin typeface="Futura Md BT" panose="020B0602020204020303" pitchFamily="34" charset="0"/>
              </a:rPr>
              <a:t>CRIAÇÃO DO FÓRUM DAS JUVENTUDES </a:t>
            </a:r>
          </a:p>
          <a:p>
            <a:pPr algn="ctr"/>
            <a:r>
              <a:rPr lang="pt-BR" sz="4400" b="1" dirty="0">
                <a:solidFill>
                  <a:schemeClr val="bg1"/>
                </a:solidFill>
                <a:latin typeface="Futura Md BT" panose="020B0602020204020303" pitchFamily="34" charset="0"/>
              </a:rPr>
              <a:t>EM MUDANÇAS CLIMÁTICAS EM NITERÓI</a:t>
            </a:r>
          </a:p>
        </p:txBody>
      </p:sp>
    </p:spTree>
    <p:extLst>
      <p:ext uri="{BB962C8B-B14F-4D97-AF65-F5344CB8AC3E}">
        <p14:creationId xmlns:p14="http://schemas.microsoft.com/office/powerpoint/2010/main" val="1247329844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01346E7A-FECD-828F-F5D1-A5788C9FA0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980C315B-4F30-89E3-17AE-E7E977B99B4F}"/>
              </a:ext>
            </a:extLst>
          </p:cNvPr>
          <p:cNvSpPr txBox="1"/>
          <p:nvPr/>
        </p:nvSpPr>
        <p:spPr>
          <a:xfrm>
            <a:off x="5452819" y="1581355"/>
            <a:ext cx="697682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0" b="1" dirty="0">
                <a:solidFill>
                  <a:schemeClr val="bg1"/>
                </a:solidFill>
                <a:latin typeface="Futura Md BT" panose="020B0602020204020303" pitchFamily="34" charset="0"/>
              </a:rPr>
              <a:t>CRIAÇÃO </a:t>
            </a:r>
          </a:p>
          <a:p>
            <a:r>
              <a:rPr lang="pt-BR" sz="8000" b="1" dirty="0">
                <a:solidFill>
                  <a:schemeClr val="bg1"/>
                </a:solidFill>
                <a:latin typeface="Futura Md BT" panose="020B0602020204020303" pitchFamily="34" charset="0"/>
              </a:rPr>
              <a:t>OFICIAL DO </a:t>
            </a:r>
          </a:p>
          <a:p>
            <a:r>
              <a:rPr lang="pt-BR" sz="8000" b="1" dirty="0">
                <a:solidFill>
                  <a:schemeClr val="bg1"/>
                </a:solidFill>
                <a:latin typeface="Futura Md BT" panose="020B0602020204020303" pitchFamily="34" charset="0"/>
              </a:rPr>
              <a:t>COMCLIMA</a:t>
            </a:r>
          </a:p>
        </p:txBody>
      </p:sp>
    </p:spTree>
    <p:extLst>
      <p:ext uri="{BB962C8B-B14F-4D97-AF65-F5344CB8AC3E}">
        <p14:creationId xmlns:p14="http://schemas.microsoft.com/office/powerpoint/2010/main" val="2062649064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80790FA9-5E67-FC90-193D-65E442E79F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23BF8EF8-2967-6493-27A6-E943C586203B}"/>
              </a:ext>
            </a:extLst>
          </p:cNvPr>
          <p:cNvSpPr txBox="1"/>
          <p:nvPr/>
        </p:nvSpPr>
        <p:spPr>
          <a:xfrm>
            <a:off x="-281553" y="263999"/>
            <a:ext cx="12755106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dirty="0">
                <a:solidFill>
                  <a:schemeClr val="bg1"/>
                </a:solidFill>
                <a:latin typeface="Futura Md BT" panose="020B0602020204020303" pitchFamily="34" charset="0"/>
              </a:rPr>
              <a:t>LANÇAMENTO DA FRENTE </a:t>
            </a:r>
          </a:p>
          <a:p>
            <a:pPr algn="ctr"/>
            <a:r>
              <a:rPr lang="pt-BR" sz="4400" b="1" dirty="0">
                <a:solidFill>
                  <a:schemeClr val="bg1"/>
                </a:solidFill>
                <a:latin typeface="Futura Md BT" panose="020B0602020204020303" pitchFamily="34" charset="0"/>
              </a:rPr>
              <a:t>PARLAMENTAR DO CLIMA E ASSINATURA </a:t>
            </a:r>
          </a:p>
          <a:p>
            <a:pPr algn="ctr"/>
            <a:r>
              <a:rPr lang="pt-BR" sz="4400" b="1" dirty="0">
                <a:solidFill>
                  <a:schemeClr val="bg1"/>
                </a:solidFill>
                <a:latin typeface="Futura Md BT" panose="020B0602020204020303" pitchFamily="34" charset="0"/>
              </a:rPr>
              <a:t>DA CARTA DE INTENÇÕES</a:t>
            </a:r>
          </a:p>
        </p:txBody>
      </p:sp>
    </p:spTree>
    <p:extLst>
      <p:ext uri="{BB962C8B-B14F-4D97-AF65-F5344CB8AC3E}">
        <p14:creationId xmlns:p14="http://schemas.microsoft.com/office/powerpoint/2010/main" val="3646832240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42832A57-69FA-DA20-6702-847B7D59EE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8E3094CE-C5B2-9DB4-53BA-935F3FAC5539}"/>
              </a:ext>
            </a:extLst>
          </p:cNvPr>
          <p:cNvSpPr txBox="1"/>
          <p:nvPr/>
        </p:nvSpPr>
        <p:spPr>
          <a:xfrm>
            <a:off x="-281553" y="465477"/>
            <a:ext cx="1275510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dirty="0">
                <a:solidFill>
                  <a:schemeClr val="bg1"/>
                </a:solidFill>
                <a:latin typeface="Futura Md BT" panose="020B0602020204020303" pitchFamily="34" charset="0"/>
              </a:rPr>
              <a:t>PAINEL DE MUDANÇAS CLIMÁTICAS </a:t>
            </a:r>
          </a:p>
          <a:p>
            <a:pPr algn="ctr"/>
            <a:r>
              <a:rPr lang="pt-BR" sz="4400" b="1" dirty="0">
                <a:solidFill>
                  <a:schemeClr val="bg1"/>
                </a:solidFill>
                <a:latin typeface="Futura Md BT" panose="020B0602020204020303" pitchFamily="34" charset="0"/>
              </a:rPr>
              <a:t>IPCC NITERÓI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C947AC0A-DC5E-41DF-9622-6AD34FD09F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271" y="2228850"/>
            <a:ext cx="5843324" cy="3893114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CA3D7597-B8D4-4BCF-A915-A2B5CBCF22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66" y="2056040"/>
            <a:ext cx="6508792" cy="433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084852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7FABFC5B-4825-14F2-A4D2-D5935F9177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B4BFE5EB-44B2-D51D-FECE-D9973322C222}"/>
              </a:ext>
            </a:extLst>
          </p:cNvPr>
          <p:cNvSpPr txBox="1"/>
          <p:nvPr/>
        </p:nvSpPr>
        <p:spPr>
          <a:xfrm>
            <a:off x="651200" y="427747"/>
            <a:ext cx="108895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800" b="1" dirty="0">
                <a:solidFill>
                  <a:schemeClr val="bg1"/>
                </a:solidFill>
                <a:latin typeface="Futura Md BT" panose="020B0602020204020303" pitchFamily="34" charset="0"/>
              </a:rPr>
              <a:t>PROGRAMA SOCIAL DE </a:t>
            </a:r>
          </a:p>
          <a:p>
            <a:pPr algn="ctr"/>
            <a:r>
              <a:rPr lang="pt-BR" sz="4800" b="1" dirty="0">
                <a:solidFill>
                  <a:schemeClr val="bg1"/>
                </a:solidFill>
                <a:latin typeface="Futura Md BT" panose="020B0602020204020303" pitchFamily="34" charset="0"/>
              </a:rPr>
              <a:t>NEUTRALIZAÇÃO DE CARBONO</a:t>
            </a:r>
          </a:p>
        </p:txBody>
      </p:sp>
    </p:spTree>
    <p:extLst>
      <p:ext uri="{BB962C8B-B14F-4D97-AF65-F5344CB8AC3E}">
        <p14:creationId xmlns:p14="http://schemas.microsoft.com/office/powerpoint/2010/main" val="164350541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E9C104D8-AD03-4118-B82B-3F8E4F25AE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3C64B22B-1A3C-3E04-0BFE-5918CA2E8C2A}"/>
              </a:ext>
            </a:extLst>
          </p:cNvPr>
          <p:cNvSpPr txBox="1"/>
          <p:nvPr/>
        </p:nvSpPr>
        <p:spPr>
          <a:xfrm>
            <a:off x="5739016" y="638763"/>
            <a:ext cx="645298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800" b="1" dirty="0">
                <a:solidFill>
                  <a:schemeClr val="bg1"/>
                </a:solidFill>
                <a:latin typeface="Futura Md BT" panose="020B0602020204020303" pitchFamily="34" charset="0"/>
              </a:rPr>
              <a:t>PROJETO DE </a:t>
            </a:r>
          </a:p>
          <a:p>
            <a:r>
              <a:rPr lang="pt-BR" sz="4800" b="1" dirty="0">
                <a:solidFill>
                  <a:schemeClr val="bg1"/>
                </a:solidFill>
                <a:latin typeface="Futura Md BT" panose="020B0602020204020303" pitchFamily="34" charset="0"/>
              </a:rPr>
              <a:t>NEUTRALIZAÇÃO </a:t>
            </a:r>
          </a:p>
          <a:p>
            <a:r>
              <a:rPr lang="pt-BR" sz="4800" b="1" dirty="0">
                <a:solidFill>
                  <a:schemeClr val="bg1"/>
                </a:solidFill>
                <a:latin typeface="Futura Md BT" panose="020B0602020204020303" pitchFamily="34" charset="0"/>
              </a:rPr>
              <a:t>DE CARBONO </a:t>
            </a:r>
          </a:p>
          <a:p>
            <a:r>
              <a:rPr lang="pt-BR" sz="4800" b="1" dirty="0">
                <a:solidFill>
                  <a:schemeClr val="bg1"/>
                </a:solidFill>
                <a:latin typeface="Futura Md BT" panose="020B0602020204020303" pitchFamily="34" charset="0"/>
              </a:rPr>
              <a:t>COMUNITÁRIO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E5FDE7E6-FF17-1F78-8893-F03C8E192EFD}"/>
              </a:ext>
            </a:extLst>
          </p:cNvPr>
          <p:cNvSpPr txBox="1"/>
          <p:nvPr/>
        </p:nvSpPr>
        <p:spPr>
          <a:xfrm>
            <a:off x="5739016" y="3763119"/>
            <a:ext cx="2363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Futura Md BT" panose="020B0602020204020303" pitchFamily="34" charset="0"/>
              </a:rPr>
              <a:t>Subárea Igrejinha</a:t>
            </a:r>
          </a:p>
        </p:txBody>
      </p:sp>
      <p:graphicFrame>
        <p:nvGraphicFramePr>
          <p:cNvPr id="9" name="Google Shape;304;p26">
            <a:extLst>
              <a:ext uri="{FF2B5EF4-FFF2-40B4-BE49-F238E27FC236}">
                <a16:creationId xmlns:a16="http://schemas.microsoft.com/office/drawing/2014/main" xmlns="" id="{8585D2E0-8917-C16A-E073-F014AC7C443E}"/>
              </a:ext>
            </a:extLst>
          </p:cNvPr>
          <p:cNvGraphicFramePr/>
          <p:nvPr/>
        </p:nvGraphicFramePr>
        <p:xfrm>
          <a:off x="5839674" y="4194806"/>
          <a:ext cx="5598048" cy="1864416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157286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4172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4172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4172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145567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3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1" dirty="0">
                          <a:solidFill>
                            <a:schemeClr val="lt1"/>
                          </a:solidFill>
                          <a:latin typeface="Futura Md BT" panose="020B0602020204020303" pitchFamily="34" charset="0"/>
                        </a:rPr>
                        <a:t>Moradores</a:t>
                      </a:r>
                      <a:endParaRPr sz="1400" b="1" dirty="0">
                        <a:solidFill>
                          <a:schemeClr val="lt1"/>
                        </a:solidFill>
                        <a:latin typeface="Futura Md BT" panose="020B0602020204020303" pitchFamily="34" charset="0"/>
                      </a:endParaRPr>
                    </a:p>
                  </a:txBody>
                  <a:tcPr marL="146064" marR="146064" marT="146064" marB="146064" anchor="ctr"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3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1" dirty="0">
                          <a:solidFill>
                            <a:schemeClr val="lt1"/>
                          </a:solidFill>
                          <a:latin typeface="Futura Md BT" panose="020B0602020204020303" pitchFamily="34" charset="0"/>
                        </a:rPr>
                        <a:t>Domicílios</a:t>
                      </a:r>
                      <a:endParaRPr sz="1400" b="1" dirty="0">
                        <a:solidFill>
                          <a:schemeClr val="lt1"/>
                        </a:solidFill>
                        <a:latin typeface="Futura Md BT" panose="020B0602020204020303" pitchFamily="34" charset="0"/>
                      </a:endParaRPr>
                    </a:p>
                  </a:txBody>
                  <a:tcPr marL="146064" marR="146064" marT="146064" marB="146064" anchor="ctr"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400" b="1" dirty="0">
                          <a:solidFill>
                            <a:schemeClr val="lt1"/>
                          </a:solidFill>
                          <a:latin typeface="Futura Md BT" panose="020B0602020204020303" pitchFamily="34" charset="0"/>
                        </a:rPr>
                        <a:t>Média de moradores por domicílio</a:t>
                      </a:r>
                      <a:endParaRPr sz="1400" b="1" dirty="0">
                        <a:solidFill>
                          <a:schemeClr val="lt1"/>
                        </a:solidFill>
                        <a:latin typeface="Futura Md BT" panose="020B0602020204020303" pitchFamily="34" charset="0"/>
                      </a:endParaRPr>
                    </a:p>
                  </a:txBody>
                  <a:tcPr marL="146064" marR="146064" marT="146064" marB="146064" anchor="ctr"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400" b="1" dirty="0">
                          <a:solidFill>
                            <a:schemeClr val="lt1"/>
                          </a:solidFill>
                          <a:latin typeface="Futura Md BT" panose="020B0602020204020303" pitchFamily="34" charset="0"/>
                        </a:rPr>
                        <a:t>Renda mensal média</a:t>
                      </a:r>
                      <a:endParaRPr sz="1400" b="1" dirty="0">
                        <a:solidFill>
                          <a:schemeClr val="lt1"/>
                        </a:solidFill>
                        <a:latin typeface="Futura Md BT" panose="020B0602020204020303" pitchFamily="34" charset="0"/>
                      </a:endParaRPr>
                    </a:p>
                  </a:txBody>
                  <a:tcPr marL="146064" marR="146064" marT="146064" marB="146064" anchor="ctr"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18847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3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1" dirty="0">
                          <a:solidFill>
                            <a:schemeClr val="lt1"/>
                          </a:solidFill>
                          <a:latin typeface="Futura Md BT" panose="020B0602020204020303" pitchFamily="34" charset="0"/>
                        </a:rPr>
                        <a:t>≈1000</a:t>
                      </a:r>
                      <a:endParaRPr sz="1400" b="1" dirty="0">
                        <a:solidFill>
                          <a:schemeClr val="lt1"/>
                        </a:solidFill>
                        <a:latin typeface="Futura Md BT" panose="020B0602020204020303" pitchFamily="34" charset="0"/>
                      </a:endParaRPr>
                    </a:p>
                  </a:txBody>
                  <a:tcPr marL="146064" marR="146064" marT="146064" marB="146064" anchor="ctr"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3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1" dirty="0">
                          <a:solidFill>
                            <a:schemeClr val="lt1"/>
                          </a:solidFill>
                          <a:latin typeface="Futura Md BT" panose="020B0602020204020303" pitchFamily="34" charset="0"/>
                        </a:rPr>
                        <a:t>300</a:t>
                      </a:r>
                      <a:endParaRPr sz="1400" b="1" dirty="0">
                        <a:solidFill>
                          <a:schemeClr val="lt1"/>
                        </a:solidFill>
                        <a:latin typeface="Futura Md BT" panose="020B0602020204020303" pitchFamily="34" charset="0"/>
                      </a:endParaRPr>
                    </a:p>
                  </a:txBody>
                  <a:tcPr marL="146064" marR="146064" marT="146064" marB="146064" anchor="ctr"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400" b="1" dirty="0">
                          <a:solidFill>
                            <a:schemeClr val="lt1"/>
                          </a:solidFill>
                          <a:latin typeface="Futura Md BT" panose="020B0602020204020303" pitchFamily="34" charset="0"/>
                        </a:rPr>
                        <a:t>3,3</a:t>
                      </a:r>
                      <a:endParaRPr sz="1400" b="1" dirty="0">
                        <a:solidFill>
                          <a:schemeClr val="lt1"/>
                        </a:solidFill>
                        <a:latin typeface="Futura Md BT" panose="020B0602020204020303" pitchFamily="34" charset="0"/>
                      </a:endParaRPr>
                    </a:p>
                  </a:txBody>
                  <a:tcPr marL="146064" marR="146064" marT="146064" marB="146064" anchor="ctr"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400" b="1" dirty="0">
                          <a:solidFill>
                            <a:schemeClr val="lt1"/>
                          </a:solidFill>
                          <a:latin typeface="Futura Md BT" panose="020B0602020204020303" pitchFamily="34" charset="0"/>
                        </a:rPr>
                        <a:t>R$700,00 à R$1100,00</a:t>
                      </a:r>
                      <a:endParaRPr sz="1400" b="1" dirty="0">
                        <a:solidFill>
                          <a:schemeClr val="lt1"/>
                        </a:solidFill>
                        <a:latin typeface="Futura Md BT" panose="020B0602020204020303" pitchFamily="34" charset="0"/>
                      </a:endParaRPr>
                    </a:p>
                  </a:txBody>
                  <a:tcPr marL="146064" marR="146064" marT="146064" marB="146064" anchor="ctr"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3147795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5C91E6CF-0E37-32C3-A0C0-1045A7E711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32F3C004-9AAA-ED91-FB24-0EBBC4A53171}"/>
              </a:ext>
            </a:extLst>
          </p:cNvPr>
          <p:cNvSpPr txBox="1"/>
          <p:nvPr/>
        </p:nvSpPr>
        <p:spPr>
          <a:xfrm>
            <a:off x="651200" y="427747"/>
            <a:ext cx="108895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800" b="1" dirty="0">
                <a:solidFill>
                  <a:schemeClr val="bg1"/>
                </a:solidFill>
                <a:latin typeface="Futura Md BT" panose="020B0602020204020303" pitchFamily="34" charset="0"/>
              </a:rPr>
              <a:t>PROGRAMA SOCIAL DE</a:t>
            </a:r>
          </a:p>
          <a:p>
            <a:pPr algn="ctr"/>
            <a:r>
              <a:rPr lang="pt-BR" sz="4800" b="1" dirty="0">
                <a:solidFill>
                  <a:schemeClr val="bg1"/>
                </a:solidFill>
                <a:latin typeface="Futura Md BT" panose="020B0602020204020303" pitchFamily="34" charset="0"/>
              </a:rPr>
              <a:t>NEUTRALIZAÇÃO DE CARBONO</a:t>
            </a:r>
          </a:p>
        </p:txBody>
      </p:sp>
    </p:spTree>
    <p:extLst>
      <p:ext uri="{BB962C8B-B14F-4D97-AF65-F5344CB8AC3E}">
        <p14:creationId xmlns:p14="http://schemas.microsoft.com/office/powerpoint/2010/main" val="1434877718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682A6447-C0BB-AA0D-EF70-5A2F336467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2B4B4B17-824B-9AC8-0849-EDC549085075}"/>
              </a:ext>
            </a:extLst>
          </p:cNvPr>
          <p:cNvSpPr txBox="1"/>
          <p:nvPr/>
        </p:nvSpPr>
        <p:spPr>
          <a:xfrm>
            <a:off x="1302401" y="526391"/>
            <a:ext cx="958719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800" b="1" dirty="0">
                <a:solidFill>
                  <a:schemeClr val="bg1"/>
                </a:solidFill>
                <a:latin typeface="Futura Md BT" panose="020B0602020204020303" pitchFamily="34" charset="0"/>
              </a:rPr>
              <a:t>PROGRAMA DE EDUCAÇÃO </a:t>
            </a:r>
          </a:p>
          <a:p>
            <a:pPr algn="ctr"/>
            <a:r>
              <a:rPr lang="pt-BR" sz="4800" b="1" dirty="0">
                <a:solidFill>
                  <a:schemeClr val="bg1"/>
                </a:solidFill>
                <a:latin typeface="Futura Md BT" panose="020B0602020204020303" pitchFamily="34" charset="0"/>
              </a:rPr>
              <a:t>CLIMÁTICA</a:t>
            </a:r>
          </a:p>
        </p:txBody>
      </p:sp>
    </p:spTree>
    <p:extLst>
      <p:ext uri="{BB962C8B-B14F-4D97-AF65-F5344CB8AC3E}">
        <p14:creationId xmlns:p14="http://schemas.microsoft.com/office/powerpoint/2010/main" val="2609430463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6234758-7414-4107-95CF-E3C64B9E3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xmlns="" id="{C560FADD-D8B0-4C1F-9846-AAADC41D31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406" y="966884"/>
            <a:ext cx="2841967" cy="4351338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906ABB8E-A21E-4E51-8383-0D023D4208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132" y="603132"/>
            <a:ext cx="3597517" cy="5495014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E16D5448-A903-4038-9442-DE8F06E203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018" y="-95326"/>
            <a:ext cx="3021276" cy="5312134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E184A329-5121-41FC-9D92-DFA26CE220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058" y="759853"/>
            <a:ext cx="3904688" cy="533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5716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4819D90D-D44E-02D6-CB33-A3F363689E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" y="857"/>
            <a:ext cx="12192000" cy="6856286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B7D7C26B-3A84-40F3-44EC-5C9A483AB260}"/>
              </a:ext>
            </a:extLst>
          </p:cNvPr>
          <p:cNvSpPr txBox="1"/>
          <p:nvPr/>
        </p:nvSpPr>
        <p:spPr>
          <a:xfrm>
            <a:off x="104775" y="279541"/>
            <a:ext cx="133540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Md BT" panose="020B0602020204020303" pitchFamily="34" charset="0"/>
              </a:rPr>
              <a:t>SEMINÁRIO INTENACIONAL SOBRE MUDANÇAS CLIMÁTICAS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1CBB96C2-2F5F-4966-885C-38938222B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092949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97149E9F-C27B-F65D-A16D-301D07A89834}"/>
              </a:ext>
            </a:extLst>
          </p:cNvPr>
          <p:cNvSpPr txBox="1"/>
          <p:nvPr/>
        </p:nvSpPr>
        <p:spPr>
          <a:xfrm>
            <a:off x="1302401" y="542433"/>
            <a:ext cx="95871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800" b="1" dirty="0">
                <a:solidFill>
                  <a:schemeClr val="bg1"/>
                </a:solidFill>
                <a:latin typeface="Futura Md BT" panose="020B0602020204020303" pitchFamily="34" charset="0"/>
              </a:rPr>
              <a:t>SOLAR BRAZIL CHALLENGE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BB79DA75-D3F5-452C-AEDD-C951E91851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0583"/>
            <a:ext cx="12192000" cy="685628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FC4C54A0-1394-4619-9BF3-5C530DA075DD}"/>
              </a:ext>
            </a:extLst>
          </p:cNvPr>
          <p:cNvSpPr txBox="1"/>
          <p:nvPr/>
        </p:nvSpPr>
        <p:spPr>
          <a:xfrm>
            <a:off x="889462" y="432262"/>
            <a:ext cx="105654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solidFill>
                  <a:schemeClr val="bg1"/>
                </a:solidFill>
                <a:latin typeface="Futura Md BT" panose="020B0602020204020303"/>
              </a:rPr>
              <a:t>DESAFIO SOLAR BRASIL</a:t>
            </a:r>
          </a:p>
        </p:txBody>
      </p:sp>
    </p:spTree>
    <p:extLst>
      <p:ext uri="{BB962C8B-B14F-4D97-AF65-F5344CB8AC3E}">
        <p14:creationId xmlns:p14="http://schemas.microsoft.com/office/powerpoint/2010/main" val="1944978409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2A39C67B-7F9C-4798-97C5-CB320ABB12ED}"/>
              </a:ext>
            </a:extLst>
          </p:cNvPr>
          <p:cNvSpPr txBox="1"/>
          <p:nvPr/>
        </p:nvSpPr>
        <p:spPr>
          <a:xfrm>
            <a:off x="3467100" y="3366254"/>
            <a:ext cx="6934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 err="1"/>
              <a:t>Congratulations</a:t>
            </a:r>
            <a:r>
              <a:rPr lang="pt-BR" dirty="0"/>
              <a:t> </a:t>
            </a:r>
            <a:r>
              <a:rPr lang="pt-BR" dirty="0" err="1"/>
              <a:t>on</a:t>
            </a:r>
            <a:r>
              <a:rPr lang="pt-BR" dirty="0"/>
              <a:t> </a:t>
            </a:r>
            <a:r>
              <a:rPr lang="pt-BR" dirty="0" err="1"/>
              <a:t>your</a:t>
            </a:r>
            <a:r>
              <a:rPr lang="pt-BR" dirty="0"/>
              <a:t> </a:t>
            </a:r>
            <a:r>
              <a:rPr lang="pt-BR" dirty="0" err="1"/>
              <a:t>important</a:t>
            </a:r>
            <a:r>
              <a:rPr lang="pt-BR" dirty="0"/>
              <a:t> </a:t>
            </a:r>
            <a:r>
              <a:rPr lang="pt-BR" dirty="0" err="1"/>
              <a:t>work</a:t>
            </a:r>
            <a:endParaRPr lang="pt-BR" dirty="0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F94B28B7-1936-480F-9D26-3F24751B9C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"/>
            <a:ext cx="12192000" cy="685628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EB05BDAA-C06B-48CC-95D9-7611C6AA2D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79" y="0"/>
            <a:ext cx="6025700" cy="4084085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xmlns="" id="{2516D733-26FF-4347-9747-CA7F406430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240" y="2220401"/>
            <a:ext cx="5699760" cy="3965538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xmlns="" id="{4086CDF5-FFEE-4065-8887-99C423AD54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79" y="4084085"/>
            <a:ext cx="5902961" cy="3245815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xmlns="" id="{C665FADE-6813-4C79-A257-A2454141A0A1}"/>
              </a:ext>
            </a:extLst>
          </p:cNvPr>
          <p:cNvSpPr txBox="1"/>
          <p:nvPr/>
        </p:nvSpPr>
        <p:spPr>
          <a:xfrm>
            <a:off x="6614979" y="264160"/>
            <a:ext cx="54246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PROGRAMA MUNICIPAL DE CERTIFICAÇÃO DE BOAS PRÁTICAS EM NEUTRALIZAÇÃO DE CARBONO</a:t>
            </a:r>
          </a:p>
        </p:txBody>
      </p:sp>
    </p:spTree>
    <p:extLst>
      <p:ext uri="{BB962C8B-B14F-4D97-AF65-F5344CB8AC3E}">
        <p14:creationId xmlns:p14="http://schemas.microsoft.com/office/powerpoint/2010/main" val="3583577562"/>
      </p:ext>
    </p:extLst>
  </p:cSld>
  <p:clrMapOvr>
    <a:masterClrMapping/>
  </p:clrMapOvr>
  <p:transition>
    <p:push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CC8DBB4F-E5F1-7F0E-33A4-ECC5F917CD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8602287E-2F20-66E4-0617-D3045A120D37}"/>
              </a:ext>
            </a:extLst>
          </p:cNvPr>
          <p:cNvSpPr txBox="1"/>
          <p:nvPr/>
        </p:nvSpPr>
        <p:spPr>
          <a:xfrm>
            <a:off x="5567235" y="542505"/>
            <a:ext cx="86627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latin typeface="Futura Md BT" panose="020B0602020204020303" pitchFamily="34" charset="0"/>
              </a:rPr>
              <a:t>INVENTÁRIO MUNICIPAL DE GEE</a:t>
            </a:r>
            <a:endParaRPr lang="pt-BR" sz="4400" b="1" dirty="0">
              <a:solidFill>
                <a:schemeClr val="bg1"/>
              </a:solidFill>
              <a:latin typeface="Futura Md BT" panose="020B0602020204020303" pitchFamily="34" charset="0"/>
            </a:endParaRPr>
          </a:p>
        </p:txBody>
      </p:sp>
      <p:graphicFrame>
        <p:nvGraphicFramePr>
          <p:cNvPr id="8" name="Google Shape;172;g12d24e740cb_0_1">
            <a:extLst>
              <a:ext uri="{FF2B5EF4-FFF2-40B4-BE49-F238E27FC236}">
                <a16:creationId xmlns:a16="http://schemas.microsoft.com/office/drawing/2014/main" xmlns="" id="{B54D8531-35C3-6930-F505-1C88B261963D}"/>
              </a:ext>
            </a:extLst>
          </p:cNvPr>
          <p:cNvGraphicFramePr/>
          <p:nvPr/>
        </p:nvGraphicFramePr>
        <p:xfrm>
          <a:off x="5695571" y="2164788"/>
          <a:ext cx="5900400" cy="3416090"/>
        </p:xfrm>
        <a:graphic>
          <a:graphicData uri="http://schemas.openxmlformats.org/drawingml/2006/table">
            <a:tbl>
              <a:tblPr>
                <a:tableStyleId>{18603FDC-E32A-4AB5-989C-0864C3EAD2B8}</a:tableStyleId>
              </a:tblPr>
              <a:tblGrid>
                <a:gridCol w="1383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14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561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466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389382">
                <a:tc rowSpan="2" grid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1" dirty="0"/>
                        <a:t>Fonte de</a:t>
                      </a: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1" dirty="0"/>
                        <a:t> emissão de GEE</a:t>
                      </a:r>
                      <a:endParaRPr sz="1600" b="1" dirty="0">
                        <a:latin typeface="Futura Md BT" panose="020B0602020204020303" pitchFamily="34" charset="0"/>
                      </a:endParaRPr>
                    </a:p>
                  </a:txBody>
                  <a:tcPr marL="28575" marR="28575" marT="19050" marB="1905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47D39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t-BR" sz="1600" b="1" dirty="0"/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t-BR" sz="1600" b="1" dirty="0"/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1" dirty="0"/>
                        <a:t>Total de GEE emitido em toneladas por carbono equivalente (CO2e)</a:t>
                      </a: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1" dirty="0">
                          <a:latin typeface="Futura Md BT" panose="020B0602020204020303" pitchFamily="34" charset="0"/>
                        </a:rPr>
                        <a:t>  </a:t>
                      </a:r>
                      <a:endParaRPr sz="1600" b="1" dirty="0">
                        <a:latin typeface="Futura Md BT" panose="020B0602020204020303" pitchFamily="34" charset="0"/>
                      </a:endParaRP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47D3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91593">
                <a:tc gridSpan="2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1" dirty="0"/>
                        <a:t>Basic+</a:t>
                      </a:r>
                      <a:endParaRPr sz="1600" b="1" dirty="0">
                        <a:latin typeface="Futura Md BT" panose="020B0602020204020303" pitchFamily="34" charset="0"/>
                      </a:endParaRP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47D3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1" dirty="0"/>
                        <a:t>%</a:t>
                      </a:r>
                      <a:endParaRPr sz="1600" b="1" dirty="0">
                        <a:latin typeface="Futura Md BT" panose="020B0602020204020303" pitchFamily="34" charset="0"/>
                      </a:endParaRP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47D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020">
                <a:tc grid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1" dirty="0"/>
                        <a:t>Energia</a:t>
                      </a:r>
                      <a:endParaRPr sz="1600" b="1" dirty="0">
                        <a:latin typeface="Futura Md BT" panose="020B0602020204020303" pitchFamily="34" charset="0"/>
                      </a:endParaRP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47D3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1" dirty="0"/>
                        <a:t>243.613</a:t>
                      </a:r>
                      <a:endParaRPr sz="1600" b="1" dirty="0">
                        <a:latin typeface="Futura Md BT" panose="020B0602020204020303" pitchFamily="34" charset="0"/>
                      </a:endParaRP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47D3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1"/>
                        <a:t>22</a:t>
                      </a:r>
                      <a:endParaRPr sz="1600" b="1">
                        <a:latin typeface="Futura Md BT" panose="020B0602020204020303" pitchFamily="34" charset="0"/>
                      </a:endParaRP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47D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020">
                <a:tc grid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1" dirty="0"/>
                        <a:t>Transporte</a:t>
                      </a:r>
                      <a:endParaRPr sz="1600" b="1" dirty="0">
                        <a:latin typeface="Futura Md BT" panose="020B0602020204020303" pitchFamily="34" charset="0"/>
                      </a:endParaRP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47D3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1" dirty="0"/>
                        <a:t>446.662</a:t>
                      </a:r>
                      <a:endParaRPr sz="1600" b="1" dirty="0">
                        <a:latin typeface="Futura Md BT" panose="020B0602020204020303" pitchFamily="34" charset="0"/>
                      </a:endParaRP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47D3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1" dirty="0"/>
                        <a:t>40</a:t>
                      </a:r>
                      <a:endParaRPr sz="1600" b="1" dirty="0">
                        <a:latin typeface="Futura Md BT" panose="020B0602020204020303" pitchFamily="34" charset="0"/>
                      </a:endParaRP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47D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020">
                <a:tc grid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1"/>
                        <a:t>Resíduo</a:t>
                      </a:r>
                      <a:endParaRPr sz="1600" b="1">
                        <a:latin typeface="Futura Md BT" panose="020B0602020204020303" pitchFamily="34" charset="0"/>
                      </a:endParaRP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47D3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1" dirty="0"/>
                        <a:t>435.976</a:t>
                      </a:r>
                      <a:endParaRPr sz="1600" b="1" dirty="0">
                        <a:latin typeface="Futura Md BT" panose="020B0602020204020303" pitchFamily="34" charset="0"/>
                      </a:endParaRP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47D3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1" dirty="0"/>
                        <a:t>38</a:t>
                      </a:r>
                      <a:endParaRPr sz="1600" b="1" dirty="0">
                        <a:latin typeface="Futura Md BT" panose="020B0602020204020303" pitchFamily="34" charset="0"/>
                      </a:endParaRP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47D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94748">
                <a:tc grid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1" dirty="0"/>
                        <a:t>Total:</a:t>
                      </a:r>
                      <a:endParaRPr sz="1600" b="1" dirty="0">
                        <a:latin typeface="Futura Md BT" panose="020B0602020204020303" pitchFamily="34" charset="0"/>
                      </a:endParaRP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47D3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1" dirty="0"/>
                        <a:t>1.126.250</a:t>
                      </a:r>
                      <a:endParaRPr sz="1600" b="1" dirty="0">
                        <a:latin typeface="Futura Md BT" panose="020B0602020204020303" pitchFamily="34" charset="0"/>
                      </a:endParaRP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47D3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1" dirty="0"/>
                        <a:t>100</a:t>
                      </a:r>
                      <a:endParaRPr sz="1600" b="1" dirty="0">
                        <a:latin typeface="Futura Md BT" panose="020B0602020204020303" pitchFamily="34" charset="0"/>
                      </a:endParaRP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47D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F1AFBF18-37F4-CB9D-F5E6-BF310EA5F999}"/>
              </a:ext>
            </a:extLst>
          </p:cNvPr>
          <p:cNvSpPr txBox="1"/>
          <p:nvPr/>
        </p:nvSpPr>
        <p:spPr>
          <a:xfrm>
            <a:off x="5567235" y="5684553"/>
            <a:ext cx="9578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Futura Md BT" panose="020B0602020204020303" pitchFamily="34" charset="0"/>
              </a:rPr>
              <a:t>Inventário de Gases de Efeito Estufa, 2018.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63FB51CF-3F4D-D865-AA99-561C510DFD8A}"/>
              </a:ext>
            </a:extLst>
          </p:cNvPr>
          <p:cNvSpPr txBox="1"/>
          <p:nvPr/>
        </p:nvSpPr>
        <p:spPr>
          <a:xfrm>
            <a:off x="5567235" y="1159999"/>
            <a:ext cx="9578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Futura Md BT" panose="020B0602020204020303" pitchFamily="34" charset="0"/>
              </a:rPr>
              <a:t>População: 511.789 habitantes </a:t>
            </a:r>
          </a:p>
          <a:p>
            <a:r>
              <a:rPr lang="pt-BR" b="1" dirty="0">
                <a:solidFill>
                  <a:schemeClr val="bg1"/>
                </a:solidFill>
                <a:latin typeface="Futura Md BT" panose="020B0602020204020303" pitchFamily="34" charset="0"/>
              </a:rPr>
              <a:t>Área: 133.757 km²</a:t>
            </a:r>
          </a:p>
        </p:txBody>
      </p:sp>
    </p:spTree>
    <p:extLst>
      <p:ext uri="{BB962C8B-B14F-4D97-AF65-F5344CB8AC3E}">
        <p14:creationId xmlns:p14="http://schemas.microsoft.com/office/powerpoint/2010/main" val="2318086292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F6D2CC0D-882A-94F6-E233-FFB354ECBF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0E5A9D3C-295B-EFA2-C902-2087F42A9B55}"/>
              </a:ext>
            </a:extLst>
          </p:cNvPr>
          <p:cNvSpPr txBox="1"/>
          <p:nvPr/>
        </p:nvSpPr>
        <p:spPr>
          <a:xfrm>
            <a:off x="1302400" y="263624"/>
            <a:ext cx="958719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800" b="1" dirty="0">
                <a:solidFill>
                  <a:schemeClr val="bg1"/>
                </a:solidFill>
                <a:latin typeface="Futura Md BT" panose="020B0602020204020303" pitchFamily="34" charset="0"/>
              </a:rPr>
              <a:t>INTEGRAÇÃO DO PROJETO</a:t>
            </a:r>
          </a:p>
          <a:p>
            <a:pPr algn="ctr"/>
            <a:r>
              <a:rPr lang="pt-BR" sz="4800" b="1" dirty="0">
                <a:solidFill>
                  <a:schemeClr val="bg1"/>
                </a:solidFill>
                <a:latin typeface="Futura Md BT" panose="020B0602020204020303" pitchFamily="34" charset="0"/>
              </a:rPr>
              <a:t>ÔNIBUS ELÉTRICO</a:t>
            </a:r>
          </a:p>
        </p:txBody>
      </p:sp>
      <p:pic>
        <p:nvPicPr>
          <p:cNvPr id="6" name="A Prefeitura de Niterói iniciou nesta segunda-feira (20) uma fase de testes operacionais com um ônibus elétrico modelo Caio Millenium, cedido pelo fabricante. O veículo será usado nos próximos 60 dias pelos dois co">
            <a:hlinkClick r:id="" action="ppaction://media"/>
            <a:extLst>
              <a:ext uri="{FF2B5EF4-FFF2-40B4-BE49-F238E27FC236}">
                <a16:creationId xmlns:a16="http://schemas.microsoft.com/office/drawing/2014/main" xmlns="" id="{FAA59CFE-AFAE-D3AB-CB95-ACE625D742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83181" y="2096051"/>
            <a:ext cx="7025636" cy="395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389907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7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7089F001-5277-5737-E44B-5047A64827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CB76A93E-E416-6E65-A9CD-4172003E515C}"/>
              </a:ext>
            </a:extLst>
          </p:cNvPr>
          <p:cNvSpPr txBox="1"/>
          <p:nvPr/>
        </p:nvSpPr>
        <p:spPr>
          <a:xfrm>
            <a:off x="7417064" y="1200557"/>
            <a:ext cx="477493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Futura Md BT" panose="020B0602020204020303" pitchFamily="34" charset="0"/>
              </a:rPr>
              <a:t>PROGAMA DE ELETRIFICAÇÃO DA FROTA DE ÔNIBUS DE NITERÓI</a:t>
            </a:r>
          </a:p>
        </p:txBody>
      </p:sp>
    </p:spTree>
    <p:extLst>
      <p:ext uri="{BB962C8B-B14F-4D97-AF65-F5344CB8AC3E}">
        <p14:creationId xmlns:p14="http://schemas.microsoft.com/office/powerpoint/2010/main" val="1219215297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D5716567-6B26-D45F-0A5C-C52C8405DA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857"/>
            <a:ext cx="12192000" cy="6856286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3DAB48A5-CD88-B73E-11D6-3C1B52491199}"/>
              </a:ext>
            </a:extLst>
          </p:cNvPr>
          <p:cNvSpPr txBox="1"/>
          <p:nvPr/>
        </p:nvSpPr>
        <p:spPr>
          <a:xfrm>
            <a:off x="3867832" y="819914"/>
            <a:ext cx="9173616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dirty="0">
                <a:solidFill>
                  <a:schemeClr val="bg1"/>
                </a:solidFill>
                <a:latin typeface="Futura Md BT" panose="020B0602020204020303" pitchFamily="34" charset="0"/>
              </a:rPr>
              <a:t>AGENDA INTEGRADA</a:t>
            </a:r>
          </a:p>
          <a:p>
            <a:pPr algn="ctr"/>
            <a:r>
              <a:rPr lang="pt-BR" sz="4400" b="1" dirty="0">
                <a:solidFill>
                  <a:schemeClr val="bg1"/>
                </a:solidFill>
                <a:latin typeface="Futura Md BT" panose="020B0602020204020303" pitchFamily="34" charset="0"/>
              </a:rPr>
              <a:t>COM A SAÚDE NO </a:t>
            </a:r>
          </a:p>
          <a:p>
            <a:pPr algn="ctr"/>
            <a:r>
              <a:rPr lang="pt-BR" sz="4400" b="1" dirty="0">
                <a:solidFill>
                  <a:schemeClr val="bg1"/>
                </a:solidFill>
                <a:latin typeface="Futura Md BT" panose="020B0602020204020303" pitchFamily="34" charset="0"/>
              </a:rPr>
              <a:t>GETULINHO ZERO </a:t>
            </a:r>
          </a:p>
          <a:p>
            <a:pPr algn="ctr"/>
            <a:r>
              <a:rPr lang="pt-BR" sz="4400" b="1" dirty="0">
                <a:solidFill>
                  <a:schemeClr val="bg1"/>
                </a:solidFill>
                <a:latin typeface="Futura Md BT" panose="020B0602020204020303" pitchFamily="34" charset="0"/>
              </a:rPr>
              <a:t>CARBONO, PRIMEIRO</a:t>
            </a:r>
          </a:p>
          <a:p>
            <a:pPr algn="ctr"/>
            <a:r>
              <a:rPr lang="pt-BR" sz="4400" b="1" dirty="0">
                <a:solidFill>
                  <a:schemeClr val="bg1"/>
                </a:solidFill>
                <a:latin typeface="Futura Md BT" panose="020B0602020204020303" pitchFamily="34" charset="0"/>
              </a:rPr>
              <a:t>HOSPITAL NEUTRO </a:t>
            </a:r>
          </a:p>
          <a:p>
            <a:pPr algn="ctr"/>
            <a:r>
              <a:rPr lang="pt-BR" sz="4400" b="1" dirty="0">
                <a:solidFill>
                  <a:schemeClr val="bg1"/>
                </a:solidFill>
                <a:latin typeface="Futura Md BT" panose="020B0602020204020303" pitchFamily="34" charset="0"/>
              </a:rPr>
              <a:t>EM CARBONO DO </a:t>
            </a:r>
          </a:p>
          <a:p>
            <a:pPr algn="ctr"/>
            <a:r>
              <a:rPr lang="pt-BR" sz="4400" b="1" dirty="0">
                <a:solidFill>
                  <a:schemeClr val="bg1"/>
                </a:solidFill>
                <a:latin typeface="Futura Md BT" panose="020B0602020204020303" pitchFamily="34" charset="0"/>
              </a:rPr>
              <a:t>BRASIL!</a:t>
            </a:r>
          </a:p>
        </p:txBody>
      </p:sp>
    </p:spTree>
    <p:extLst>
      <p:ext uri="{BB962C8B-B14F-4D97-AF65-F5344CB8AC3E}">
        <p14:creationId xmlns:p14="http://schemas.microsoft.com/office/powerpoint/2010/main" val="2929374294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69C78486-3A53-504E-7614-48927CAD20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890E58C7-95E4-C4CA-0F57-1285F0BDA071}"/>
              </a:ext>
            </a:extLst>
          </p:cNvPr>
          <p:cNvSpPr txBox="1"/>
          <p:nvPr/>
        </p:nvSpPr>
        <p:spPr>
          <a:xfrm>
            <a:off x="-281553" y="404517"/>
            <a:ext cx="1275510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Md BT" panose="020B0602020204020303" pitchFamily="34" charset="0"/>
              </a:rPr>
              <a:t>PARTICIPAÇÃO DE </a:t>
            </a:r>
          </a:p>
          <a:p>
            <a:pPr algn="ctr"/>
            <a:r>
              <a:rPr lang="pt-B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Md BT" panose="020B0602020204020303" pitchFamily="34" charset="0"/>
              </a:rPr>
              <a:t>NITERÓI NA COP26</a:t>
            </a:r>
          </a:p>
        </p:txBody>
      </p:sp>
    </p:spTree>
    <p:extLst>
      <p:ext uri="{BB962C8B-B14F-4D97-AF65-F5344CB8AC3E}">
        <p14:creationId xmlns:p14="http://schemas.microsoft.com/office/powerpoint/2010/main" val="865254753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69C78486-3A53-504E-7614-48927CAD20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890E58C7-95E4-C4CA-0F57-1285F0BDA071}"/>
              </a:ext>
            </a:extLst>
          </p:cNvPr>
          <p:cNvSpPr txBox="1"/>
          <p:nvPr/>
        </p:nvSpPr>
        <p:spPr>
          <a:xfrm>
            <a:off x="1109097" y="462121"/>
            <a:ext cx="127551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Md BT" panose="020B0602020204020303" pitchFamily="34" charset="0"/>
              </a:rPr>
              <a:t>PARTICIPAÇÃO DE NITERÓI NA COP27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97C41793-6E51-4392-8937-F1335A9298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025" y="1987512"/>
            <a:ext cx="5110006" cy="511000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9E8236D4-B434-4EE5-88DA-B8613A9176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59043" y="2175698"/>
            <a:ext cx="4603983" cy="345298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F539801E-2765-48C3-B8F0-8C047BFB1C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02704" y="3205710"/>
            <a:ext cx="4324004" cy="3243003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31E86EAE-BB36-404D-85F9-8500F35B58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72" y="187325"/>
            <a:ext cx="2921000" cy="282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365691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C6EE7C37-9D28-342A-ABB6-8442E60BDA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27" y="856"/>
            <a:ext cx="12192000" cy="6856286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E4AC40C5-55AF-31C2-2B41-2FB925727BEF}"/>
              </a:ext>
            </a:extLst>
          </p:cNvPr>
          <p:cNvSpPr txBox="1"/>
          <p:nvPr/>
        </p:nvSpPr>
        <p:spPr>
          <a:xfrm>
            <a:off x="5366510" y="1166842"/>
            <a:ext cx="735409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7200" b="1" dirty="0">
                <a:solidFill>
                  <a:schemeClr val="bg1"/>
                </a:solidFill>
                <a:latin typeface="Futura Md BT" panose="020B0602020204020303" pitchFamily="34" charset="0"/>
              </a:rPr>
              <a:t>PACTO DOS </a:t>
            </a:r>
          </a:p>
          <a:p>
            <a:r>
              <a:rPr lang="pt-BR" sz="7200" b="1" dirty="0">
                <a:solidFill>
                  <a:schemeClr val="bg1"/>
                </a:solidFill>
                <a:latin typeface="Futura Md BT" panose="020B0602020204020303" pitchFamily="34" charset="0"/>
              </a:rPr>
              <a:t>PREFEITOS</a:t>
            </a:r>
          </a:p>
          <a:p>
            <a:r>
              <a:rPr lang="pt-BR" sz="7200" b="1" dirty="0">
                <a:solidFill>
                  <a:schemeClr val="bg1"/>
                </a:solidFill>
                <a:latin typeface="Futura Md BT" panose="020B0602020204020303" pitchFamily="34" charset="0"/>
              </a:rPr>
              <a:t>PELO CLIMA E </a:t>
            </a:r>
          </a:p>
          <a:p>
            <a:r>
              <a:rPr lang="pt-BR" sz="7200" b="1" dirty="0">
                <a:solidFill>
                  <a:schemeClr val="bg1"/>
                </a:solidFill>
                <a:latin typeface="Futura Md BT" panose="020B0602020204020303" pitchFamily="34" charset="0"/>
              </a:rPr>
              <a:t>ENERGIA</a:t>
            </a:r>
          </a:p>
        </p:txBody>
      </p:sp>
    </p:spTree>
    <p:extLst>
      <p:ext uri="{BB962C8B-B14F-4D97-AF65-F5344CB8AC3E}">
        <p14:creationId xmlns:p14="http://schemas.microsoft.com/office/powerpoint/2010/main" val="3547916379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xmlns="" id="{F8113FA8-D36C-4303-B265-56FA7BDE5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201A39D8-5207-408F-82A1-14D9810FAA0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2660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4B35A3A3-2104-CDCF-762D-5EB01E9F95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DEB67914-9CCB-7192-C6DE-9DE4A2577D3E}"/>
              </a:ext>
            </a:extLst>
          </p:cNvPr>
          <p:cNvSpPr txBox="1"/>
          <p:nvPr/>
        </p:nvSpPr>
        <p:spPr>
          <a:xfrm>
            <a:off x="5353721" y="345297"/>
            <a:ext cx="93704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 b="1" dirty="0">
                <a:solidFill>
                  <a:schemeClr val="bg1"/>
                </a:solidFill>
                <a:latin typeface="Futura Md BT" panose="020B0602020204020303" pitchFamily="34" charset="0"/>
              </a:rPr>
              <a:t>ACA</a:t>
            </a:r>
          </a:p>
        </p:txBody>
      </p:sp>
    </p:spTree>
    <p:extLst>
      <p:ext uri="{BB962C8B-B14F-4D97-AF65-F5344CB8AC3E}">
        <p14:creationId xmlns:p14="http://schemas.microsoft.com/office/powerpoint/2010/main" val="945600128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6792F666-54F7-FB6D-C3E5-0023783280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AF872B1C-EFAB-483F-B2B9-34453D5D7E24}"/>
              </a:ext>
            </a:extLst>
          </p:cNvPr>
          <p:cNvSpPr txBox="1"/>
          <p:nvPr/>
        </p:nvSpPr>
        <p:spPr>
          <a:xfrm>
            <a:off x="651200" y="638762"/>
            <a:ext cx="108895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800" b="1" dirty="0">
                <a:solidFill>
                  <a:schemeClr val="bg1"/>
                </a:solidFill>
                <a:latin typeface="Futura Md BT" panose="020B0602020204020303" pitchFamily="34" charset="0"/>
              </a:rPr>
              <a:t>RACE TO ZERO</a:t>
            </a:r>
          </a:p>
        </p:txBody>
      </p:sp>
    </p:spTree>
    <p:extLst>
      <p:ext uri="{BB962C8B-B14F-4D97-AF65-F5344CB8AC3E}">
        <p14:creationId xmlns:p14="http://schemas.microsoft.com/office/powerpoint/2010/main" val="1594004885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C6D18A6A-FC18-37F3-89DC-0002699DC7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54981463-1A9F-E82A-144A-F712D7C2736D}"/>
              </a:ext>
            </a:extLst>
          </p:cNvPr>
          <p:cNvSpPr txBox="1"/>
          <p:nvPr/>
        </p:nvSpPr>
        <p:spPr>
          <a:xfrm>
            <a:off x="5142706" y="61019"/>
            <a:ext cx="735409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800" b="1" dirty="0">
                <a:solidFill>
                  <a:schemeClr val="bg1"/>
                </a:solidFill>
                <a:latin typeface="Futura Md BT" panose="020B0602020204020303" pitchFamily="34" charset="0"/>
              </a:rPr>
              <a:t>ALIANÇA DE </a:t>
            </a:r>
          </a:p>
          <a:p>
            <a:pPr algn="ctr"/>
            <a:r>
              <a:rPr lang="pt-BR" sz="4800" b="1" dirty="0">
                <a:solidFill>
                  <a:schemeClr val="bg1"/>
                </a:solidFill>
                <a:latin typeface="Futura Md BT" panose="020B0602020204020303" pitchFamily="34" charset="0"/>
              </a:rPr>
              <a:t>MEGACIDADES</a:t>
            </a:r>
          </a:p>
          <a:p>
            <a:pPr algn="ctr"/>
            <a:r>
              <a:rPr lang="pt-BR" sz="4800" b="1" dirty="0">
                <a:solidFill>
                  <a:schemeClr val="bg1"/>
                </a:solidFill>
                <a:latin typeface="Futura Md BT" panose="020B0602020204020303" pitchFamily="34" charset="0"/>
              </a:rPr>
              <a:t>ÁGUA E CLIMA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E247D03D-0581-4092-90CB-2D7015863F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5"/>
          <a:stretch/>
        </p:blipFill>
        <p:spPr>
          <a:xfrm>
            <a:off x="6178858" y="1665458"/>
            <a:ext cx="6013142" cy="451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991403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4813F816-31A4-F37E-CD6B-F8F2317BF0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6E77B8C6-76B9-2F56-C365-2903190E7269}"/>
              </a:ext>
            </a:extLst>
          </p:cNvPr>
          <p:cNvSpPr txBox="1"/>
          <p:nvPr/>
        </p:nvSpPr>
        <p:spPr>
          <a:xfrm>
            <a:off x="5017824" y="1351508"/>
            <a:ext cx="7354095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Futura Md BT" panose="020B0602020204020303" pitchFamily="34" charset="0"/>
              </a:rPr>
              <a:t>CRIAÇÃO DA REDE DE CIDADES PELO CLIMA!</a:t>
            </a:r>
            <a:endParaRPr lang="pt-BR" sz="6600" b="1" dirty="0">
              <a:solidFill>
                <a:schemeClr val="bg1"/>
              </a:solidFill>
              <a:latin typeface="Futura Md BT" panose="020B06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507438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E8A34AC0-7E5A-4C67-BA3C-6C186A65D3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1" t="26087" r="9122" b="25797"/>
          <a:stretch/>
        </p:blipFill>
        <p:spPr>
          <a:xfrm>
            <a:off x="0" y="-142504"/>
            <a:ext cx="12192000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F5A69567-1610-4B06-A4EE-3FA873DE690D}"/>
              </a:ext>
            </a:extLst>
          </p:cNvPr>
          <p:cNvSpPr txBox="1"/>
          <p:nvPr/>
        </p:nvSpPr>
        <p:spPr>
          <a:xfrm>
            <a:off x="3803375" y="152895"/>
            <a:ext cx="368626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panose="020B0606020202050201" pitchFamily="34" charset="0"/>
              </a:rPr>
              <a:t>Obrigado</a:t>
            </a:r>
            <a:r>
              <a:rPr lang="pt-BR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panose="020B0606020202050201" pitchFamily="34" charset="0"/>
              </a:rPr>
              <a:t>!</a:t>
            </a:r>
          </a:p>
          <a:p>
            <a:pPr algn="ctr"/>
            <a:endParaRPr lang="pt-BR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bas Neue" panose="020B0606020202050201" pitchFamily="34" charset="0"/>
            </a:endParaRPr>
          </a:p>
          <a:p>
            <a:pPr algn="ctr"/>
            <a:endParaRPr lang="pt-BR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bas Neue" panose="020B0606020202050201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A01A6F11-C07A-4F8A-AB5A-E5F6378C34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320" y="5375310"/>
            <a:ext cx="5155360" cy="923395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3AD420EB-4E17-472E-AB39-40B279FD0541}"/>
              </a:ext>
            </a:extLst>
          </p:cNvPr>
          <p:cNvSpPr txBox="1"/>
          <p:nvPr/>
        </p:nvSpPr>
        <p:spPr>
          <a:xfrm>
            <a:off x="3584606" y="1732663"/>
            <a:ext cx="424093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@seclima.niteroi</a:t>
            </a:r>
          </a:p>
          <a:p>
            <a:pPr algn="ctr"/>
            <a:endParaRPr lang="pt-BR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BR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@lucianopaez</a:t>
            </a:r>
          </a:p>
        </p:txBody>
      </p:sp>
    </p:spTree>
    <p:extLst>
      <p:ext uri="{BB962C8B-B14F-4D97-AF65-F5344CB8AC3E}">
        <p14:creationId xmlns:p14="http://schemas.microsoft.com/office/powerpoint/2010/main" val="3944189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CEEC3744-17B7-2647-D85A-4ACBB431FC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96"/>
            <a:ext cx="12191999" cy="6854951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65A25B8C-2EE5-F9F6-83E5-A6312B9719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52" t="89672"/>
          <a:stretch/>
        </p:blipFill>
        <p:spPr>
          <a:xfrm>
            <a:off x="9528312" y="6149009"/>
            <a:ext cx="2663687" cy="708134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41E0E930-A769-C106-544B-6561EAD060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52" t="89672" r="19239" b="1444"/>
          <a:stretch/>
        </p:blipFill>
        <p:spPr>
          <a:xfrm>
            <a:off x="0" y="6329602"/>
            <a:ext cx="9528311" cy="545144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0D7C5F34-2878-A1E8-A78F-9E2EFBED71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52" t="89672" r="19239" b="1444"/>
          <a:stretch/>
        </p:blipFill>
        <p:spPr>
          <a:xfrm>
            <a:off x="-1" y="-17500"/>
            <a:ext cx="12192000" cy="545144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xmlns="" id="{E3873D6C-AD5B-3D4D-79F6-95B599F3D0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9" y="6149009"/>
            <a:ext cx="520540" cy="545144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xmlns="" id="{3BD40FF8-2AD3-6539-A7E3-2534CDDD6632}"/>
              </a:ext>
            </a:extLst>
          </p:cNvPr>
          <p:cNvSpPr txBox="1"/>
          <p:nvPr/>
        </p:nvSpPr>
        <p:spPr>
          <a:xfrm>
            <a:off x="-163397" y="3055592"/>
            <a:ext cx="22709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Futura Md BT" panose="020B0602020204020303" pitchFamily="34" charset="0"/>
              </a:rPr>
              <a:t>Brasil</a:t>
            </a: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xmlns="" id="{246EE85F-8BFB-2A0C-FDC6-DDDA6ADEA6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169" y="466223"/>
            <a:ext cx="4563592" cy="3074713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xmlns="" id="{ED1F52C0-C53A-E011-2783-542FB355CF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74" y="1624229"/>
            <a:ext cx="7507989" cy="5385926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xmlns="" id="{DC3E9EFB-A279-11EB-16B2-6D9B99DA271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74" y="1445357"/>
            <a:ext cx="2477554" cy="2530150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xmlns="" id="{25AFAF5B-7D14-8A3A-FA9B-69B190BDD347}"/>
              </a:ext>
            </a:extLst>
          </p:cNvPr>
          <p:cNvSpPr txBox="1"/>
          <p:nvPr/>
        </p:nvSpPr>
        <p:spPr>
          <a:xfrm>
            <a:off x="2663689" y="6249953"/>
            <a:ext cx="29510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Futura Md BT" panose="020B0602020204020303" pitchFamily="34" charset="0"/>
              </a:rPr>
              <a:t>Rio de Janeiro</a:t>
            </a:r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xmlns="" id="{B323BBBE-DD3B-B490-0093-BD7232B5DD8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4063">
            <a:off x="7565799" y="4174446"/>
            <a:ext cx="2084836" cy="1173482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xmlns="" id="{263A0D87-E7CD-A04B-99EF-F8C7884A74C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7697">
            <a:off x="3148928" y="2850532"/>
            <a:ext cx="848881" cy="1134002"/>
          </a:xfrm>
          <a:prstGeom prst="rect">
            <a:avLst/>
          </a:prstGeom>
        </p:spPr>
      </p:pic>
      <p:sp>
        <p:nvSpPr>
          <p:cNvPr id="29" name="CaixaDeTexto 28">
            <a:extLst>
              <a:ext uri="{FF2B5EF4-FFF2-40B4-BE49-F238E27FC236}">
                <a16:creationId xmlns:a16="http://schemas.microsoft.com/office/drawing/2014/main" xmlns="" id="{2BC5968B-951E-2B2A-8C3F-AB13BBCDD457}"/>
              </a:ext>
            </a:extLst>
          </p:cNvPr>
          <p:cNvSpPr txBox="1"/>
          <p:nvPr/>
        </p:nvSpPr>
        <p:spPr>
          <a:xfrm>
            <a:off x="9705067" y="2731107"/>
            <a:ext cx="29510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Futura Md BT" panose="020B0602020204020303" pitchFamily="34" charset="0"/>
              </a:rPr>
              <a:t>Niterói</a:t>
            </a:r>
          </a:p>
        </p:txBody>
      </p:sp>
    </p:spTree>
    <p:extLst>
      <p:ext uri="{BB962C8B-B14F-4D97-AF65-F5344CB8AC3E}">
        <p14:creationId xmlns:p14="http://schemas.microsoft.com/office/powerpoint/2010/main" val="45427331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4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CBADF70D-858F-43BD-9D9F-D44D99CCB07B}"/>
              </a:ext>
            </a:extLst>
          </p:cNvPr>
          <p:cNvSpPr/>
          <p:nvPr/>
        </p:nvSpPr>
        <p:spPr>
          <a:xfrm>
            <a:off x="5251269" y="4275909"/>
            <a:ext cx="5956662" cy="496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72178C68-F139-4E16-8BA6-40495E95A2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29"/>
            <a:ext cx="8009467" cy="225062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xmlns="" id="{38BB9349-FC38-47B6-9A89-E168F49B08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54"/>
          <a:stretch/>
        </p:blipFill>
        <p:spPr>
          <a:xfrm>
            <a:off x="9486752" y="220133"/>
            <a:ext cx="2717123" cy="758570"/>
          </a:xfrm>
          <a:prstGeom prst="rect">
            <a:avLst/>
          </a:prstGeom>
        </p:spPr>
      </p:pic>
      <p:sp>
        <p:nvSpPr>
          <p:cNvPr id="10" name="Subtítulo 2">
            <a:extLst>
              <a:ext uri="{FF2B5EF4-FFF2-40B4-BE49-F238E27FC236}">
                <a16:creationId xmlns:a16="http://schemas.microsoft.com/office/drawing/2014/main" xmlns="" id="{B41E1548-81AF-4F27-8821-CC9522D9B047}"/>
              </a:ext>
            </a:extLst>
          </p:cNvPr>
          <p:cNvSpPr txBox="1">
            <a:spLocks/>
          </p:cNvSpPr>
          <p:nvPr/>
        </p:nvSpPr>
        <p:spPr>
          <a:xfrm>
            <a:off x="6735999" y="1417983"/>
            <a:ext cx="5636108" cy="65138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t">
              <a:buFont typeface="Arial" panose="020B0604020202020204" pitchFamily="34" charset="0"/>
              <a:buChar char="•"/>
            </a:pPr>
            <a:r>
              <a:rPr lang="pt-BR" sz="2000" b="0" i="0" dirty="0">
                <a:solidFill>
                  <a:srgbClr val="5C5C5C"/>
                </a:solidFill>
                <a:effectLst/>
                <a:latin typeface="Open Sans" panose="020B0604020202020204" pitchFamily="34" charset="0"/>
              </a:rPr>
              <a:t>35.290 m² de Jardins Filtrantes,</a:t>
            </a:r>
          </a:p>
          <a:p>
            <a:pPr algn="l" fontAlgn="t">
              <a:buFont typeface="Arial" panose="020B0604020202020204" pitchFamily="34" charset="0"/>
              <a:buChar char="•"/>
            </a:pPr>
            <a:r>
              <a:rPr lang="pt-BR" sz="2000" b="0" i="0" dirty="0">
                <a:solidFill>
                  <a:srgbClr val="5C5C5C"/>
                </a:solidFill>
                <a:effectLst/>
                <a:latin typeface="Open Sans" panose="020B0604020202020204" pitchFamily="34" charset="0"/>
              </a:rPr>
              <a:t>4 píeres de contemplação e 6 de pesca,</a:t>
            </a:r>
          </a:p>
          <a:p>
            <a:pPr algn="l" fontAlgn="t">
              <a:buFont typeface="Arial" panose="020B0604020202020204" pitchFamily="34" charset="0"/>
              <a:buChar char="•"/>
            </a:pPr>
            <a:r>
              <a:rPr lang="pt-BR" sz="2000" b="0" i="0" dirty="0">
                <a:solidFill>
                  <a:srgbClr val="5C5C5C"/>
                </a:solidFill>
                <a:effectLst/>
                <a:latin typeface="Open Sans" panose="020B0604020202020204" pitchFamily="34" charset="0"/>
              </a:rPr>
              <a:t>10.6 km de ciclovia que se integrará ao Sistema Cicloviário da Região Oceânica,</a:t>
            </a:r>
          </a:p>
          <a:p>
            <a:pPr algn="l" fontAlgn="t">
              <a:buFont typeface="Arial" panose="020B0604020202020204" pitchFamily="34" charset="0"/>
              <a:buChar char="•"/>
            </a:pPr>
            <a:r>
              <a:rPr lang="pt-BR" sz="2000" b="0" i="0" dirty="0">
                <a:solidFill>
                  <a:srgbClr val="5C5C5C"/>
                </a:solidFill>
                <a:effectLst/>
                <a:latin typeface="Open Sans" panose="020B0604020202020204" pitchFamily="34" charset="0"/>
              </a:rPr>
              <a:t>17 </a:t>
            </a:r>
            <a:r>
              <a:rPr lang="pt-BR" sz="2000" b="0" i="0" dirty="0">
                <a:effectLst/>
                <a:latin typeface="Open Sans" panose="020B0604020202020204" pitchFamily="34" charset="0"/>
              </a:rPr>
              <a:t>áreas</a:t>
            </a:r>
            <a:r>
              <a:rPr lang="pt-BR" sz="2000" b="0" i="0" dirty="0">
                <a:solidFill>
                  <a:srgbClr val="5C5C5C"/>
                </a:solidFill>
                <a:effectLst/>
                <a:latin typeface="Open Sans" panose="020B0604020202020204" pitchFamily="34" charset="0"/>
              </a:rPr>
              <a:t> de lazer,</a:t>
            </a:r>
          </a:p>
          <a:p>
            <a:pPr algn="l" fontAlgn="t">
              <a:buFont typeface="Arial" panose="020B0604020202020204" pitchFamily="34" charset="0"/>
              <a:buChar char="•"/>
            </a:pPr>
            <a:r>
              <a:rPr lang="pt-BR" sz="2000" b="0" i="0" dirty="0">
                <a:solidFill>
                  <a:srgbClr val="5C5C5C"/>
                </a:solidFill>
                <a:effectLst/>
                <a:latin typeface="Open Sans" panose="020B0604020202020204" pitchFamily="34" charset="0"/>
              </a:rPr>
              <a:t>1 Ecomuseu com 2.800 m²,</a:t>
            </a:r>
          </a:p>
          <a:p>
            <a:pPr algn="l" fontAlgn="t">
              <a:buFont typeface="Arial" panose="020B0604020202020204" pitchFamily="34" charset="0"/>
              <a:buChar char="•"/>
            </a:pPr>
            <a:r>
              <a:rPr lang="pt-BR" sz="2000" b="0" i="0" dirty="0">
                <a:solidFill>
                  <a:srgbClr val="5C5C5C"/>
                </a:solidFill>
                <a:effectLst/>
                <a:latin typeface="Open Sans" panose="020B0604020202020204" pitchFamily="34" charset="0"/>
              </a:rPr>
              <a:t>3 mirantes </a:t>
            </a:r>
          </a:p>
          <a:p>
            <a:pPr algn="l" fontAlgn="t">
              <a:buFont typeface="Arial" panose="020B0604020202020204" pitchFamily="34" charset="0"/>
              <a:buChar char="•"/>
            </a:pPr>
            <a:r>
              <a:rPr lang="pt-BR" sz="2000" b="0" i="0" dirty="0">
                <a:solidFill>
                  <a:srgbClr val="5C5C5C"/>
                </a:solidFill>
                <a:effectLst/>
                <a:latin typeface="Open Sans" panose="020B0604020202020204" pitchFamily="34" charset="0"/>
              </a:rPr>
              <a:t>8,3 km de vias de tráfego misto.</a:t>
            </a:r>
          </a:p>
          <a:p>
            <a:pPr algn="just"/>
            <a:endParaRPr lang="pt-BR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5CB52721-7A75-4CE7-9F0B-E69E8F127E56}"/>
              </a:ext>
            </a:extLst>
          </p:cNvPr>
          <p:cNvSpPr txBox="1"/>
          <p:nvPr/>
        </p:nvSpPr>
        <p:spPr>
          <a:xfrm>
            <a:off x="6415049" y="797494"/>
            <a:ext cx="5804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Parque Orla </a:t>
            </a:r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Piratininga</a:t>
            </a:r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Alfredo </a:t>
            </a:r>
            <a:r>
              <a:rPr lang="pt-B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Sirkis</a:t>
            </a:r>
            <a:endParaRPr lang="pt-B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981BBB3E-79FC-4749-A7A2-E5C2FDD0E7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70" y="6773"/>
            <a:ext cx="5804658" cy="413512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9844139E-2971-4CB8-BE67-E273D6290E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80" y="4143829"/>
            <a:ext cx="4751842" cy="300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0930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9DFBCF1-29B6-4549-9ACC-1DB92CD39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xmlns="" id="{AE415ACA-D584-441E-8A6E-1F830DE418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61" y="0"/>
            <a:ext cx="12205561" cy="6858000"/>
          </a:xfr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77245FD6-59BF-4F18-BA7A-8D7271F1E2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575" y="119636"/>
            <a:ext cx="7630825" cy="3877689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EB198E96-CC15-4DFF-870A-368108F6D9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831" y="4045385"/>
            <a:ext cx="5440311" cy="2764554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xmlns="" id="{9D32A37B-0C6B-4DDB-9B68-DAE6EE33C235}"/>
              </a:ext>
            </a:extLst>
          </p:cNvPr>
          <p:cNvSpPr txBox="1"/>
          <p:nvPr/>
        </p:nvSpPr>
        <p:spPr>
          <a:xfrm>
            <a:off x="2103120" y="40005"/>
            <a:ext cx="784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PARQUE ORLA PIRATININGA ALFREDO SIRKIS</a:t>
            </a:r>
          </a:p>
        </p:txBody>
      </p:sp>
    </p:spTree>
    <p:extLst>
      <p:ext uri="{BB962C8B-B14F-4D97-AF65-F5344CB8AC3E}">
        <p14:creationId xmlns:p14="http://schemas.microsoft.com/office/powerpoint/2010/main" val="2792758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54960322-A865-4B97-B31B-3C6112F5DF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51609841-880F-4A99-82DE-CD4945366C4F}"/>
              </a:ext>
            </a:extLst>
          </p:cNvPr>
          <p:cNvSpPr/>
          <p:nvPr/>
        </p:nvSpPr>
        <p:spPr>
          <a:xfrm>
            <a:off x="0" y="498350"/>
            <a:ext cx="12192000" cy="1494452"/>
          </a:xfrm>
          <a:prstGeom prst="rect">
            <a:avLst/>
          </a:prstGeom>
          <a:solidFill>
            <a:srgbClr val="A3B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185BBBE6-1454-4C63-9273-817E9297474C}"/>
              </a:ext>
            </a:extLst>
          </p:cNvPr>
          <p:cNvSpPr txBox="1"/>
          <p:nvPr/>
        </p:nvSpPr>
        <p:spPr>
          <a:xfrm>
            <a:off x="308758" y="196273"/>
            <a:ext cx="11883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  <a:latin typeface="Bebas Neue" panose="020B0606020202050201" pitchFamily="34" charset="0"/>
              </a:rPr>
              <a:t>Niterói possui 56% do Território em Unidades de Conservação!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ACB9AF2E-05DC-4654-B1AF-9B57A9A9B7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919" y="852796"/>
            <a:ext cx="9048998" cy="509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575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54960322-A865-4B97-B31B-3C6112F5DF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51609841-880F-4A99-82DE-CD4945366C4F}"/>
              </a:ext>
            </a:extLst>
          </p:cNvPr>
          <p:cNvSpPr/>
          <p:nvPr/>
        </p:nvSpPr>
        <p:spPr>
          <a:xfrm>
            <a:off x="0" y="498350"/>
            <a:ext cx="12192000" cy="1494452"/>
          </a:xfrm>
          <a:prstGeom prst="rect">
            <a:avLst/>
          </a:prstGeom>
          <a:solidFill>
            <a:srgbClr val="A3B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185BBBE6-1454-4C63-9273-817E9297474C}"/>
              </a:ext>
            </a:extLst>
          </p:cNvPr>
          <p:cNvSpPr txBox="1"/>
          <p:nvPr/>
        </p:nvSpPr>
        <p:spPr>
          <a:xfrm>
            <a:off x="997527" y="196273"/>
            <a:ext cx="11883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  <a:latin typeface="Bebas Neue" panose="020B0606020202050201" pitchFamily="34" charset="0"/>
              </a:rPr>
              <a:t>Parque da Cidade de Niterói - RJ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E40B1C17-7CD4-4525-AF2B-2E768FE872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80" y="935001"/>
            <a:ext cx="10255331" cy="482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7704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xmlns="" id="{C522FC54-CE06-4291-8D2B-E3490413E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pt-BR" sz="4400">
                <a:latin typeface="Bebas Neue" panose="020B0606020202050201" pitchFamily="34" charset="0"/>
                <a:cs typeface="Calibri" panose="020F0502020204030204" pitchFamily="34" charset="0"/>
              </a:rPr>
              <a:t>PROGRAMA NITERÓI, CIDADE AMIGA DO CLIMA</a:t>
            </a:r>
            <a:endParaRPr lang="pt-BR" sz="4400" dirty="0">
              <a:latin typeface="Bebas Neue" panose="020B0606020202050201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A9852A79-C1B1-443D-B949-ED8EEB385E4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40878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392</Words>
  <Application>Microsoft Office PowerPoint</Application>
  <PresentationFormat>Widescreen</PresentationFormat>
  <Paragraphs>110</Paragraphs>
  <Slides>34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34</vt:i4>
      </vt:variant>
    </vt:vector>
  </HeadingPairs>
  <TitlesOfParts>
    <vt:vector size="42" baseType="lpstr">
      <vt:lpstr>Arial</vt:lpstr>
      <vt:lpstr>Bebas Neue</vt:lpstr>
      <vt:lpstr>Calibri</vt:lpstr>
      <vt:lpstr>Calibri Light</vt:lpstr>
      <vt:lpstr>Futura Bk BT</vt:lpstr>
      <vt:lpstr>Futura Md BT</vt:lpstr>
      <vt:lpstr>Open Sans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PROGRAMA NITERÓI, CIDADE AMIGA DO CLIMA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Luciano Paez</dc:creator>
  <cp:lastModifiedBy>FNP</cp:lastModifiedBy>
  <cp:revision>13</cp:revision>
  <dcterms:created xsi:type="dcterms:W3CDTF">2022-12-01T19:27:16Z</dcterms:created>
  <dcterms:modified xsi:type="dcterms:W3CDTF">2023-07-07T12:18:59Z</dcterms:modified>
</cp:coreProperties>
</file>