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5" r:id="rId3"/>
    <p:sldId id="300" r:id="rId4"/>
    <p:sldId id="307" r:id="rId5"/>
    <p:sldId id="312" r:id="rId6"/>
    <p:sldId id="308" r:id="rId7"/>
    <p:sldId id="309" r:id="rId8"/>
    <p:sldId id="275" r:id="rId9"/>
    <p:sldId id="296" r:id="rId10"/>
    <p:sldId id="310" r:id="rId11"/>
    <p:sldId id="271" r:id="rId12"/>
    <p:sldId id="290" r:id="rId13"/>
    <p:sldId id="311" r:id="rId14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C7E7"/>
    <a:srgbClr val="395394"/>
    <a:srgbClr val="CDE1AA"/>
    <a:srgbClr val="FDD31F"/>
    <a:srgbClr val="D8232A"/>
    <a:srgbClr val="6476A8"/>
    <a:srgbClr val="008A3E"/>
    <a:srgbClr val="83A2CF"/>
    <a:srgbClr val="788FC2"/>
    <a:srgbClr val="5BB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27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>
                <a:solidFill>
                  <a:schemeClr val="bg1">
                    <a:lumMod val="50000"/>
                  </a:schemeClr>
                </a:solidFill>
              </a:rPr>
              <a:t>2019</a:t>
            </a:r>
          </a:p>
        </c:rich>
      </c:tx>
      <c:layout>
        <c:manualLayout>
          <c:xMode val="edge"/>
          <c:yMode val="edge"/>
          <c:x val="0.15118441038664621"/>
          <c:y val="0.188991307449111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all" baseline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Déficit 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B31-485E-AE91-8C1DF3B62BA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B31-485E-AE91-8C1DF3B62BA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4B31-485E-AE91-8C1DF3B62BA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4B31-485E-AE91-8C1DF3B62BA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Planilha1!$A$2:$A$3</c:f>
              <c:strCache>
                <c:ptCount val="2"/>
                <c:pt idx="0">
                  <c:v>Homem</c:v>
                </c:pt>
                <c:pt idx="1">
                  <c:v>Mulher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40.9</c:v>
                </c:pt>
                <c:pt idx="1">
                  <c:v>59.1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31-485E-AE91-8C1DF3B62BA2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Evolução do déficit habitacional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Mulher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Planilha1!$A$2:$A$5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53</c:v>
                </c:pt>
                <c:pt idx="1">
                  <c:v>56</c:v>
                </c:pt>
                <c:pt idx="2">
                  <c:v>57</c:v>
                </c:pt>
                <c:pt idx="3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DD-471D-8AFE-69CD995A0174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Homem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Planilha1!$A$2:$A$5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47</c:v>
                </c:pt>
                <c:pt idx="1">
                  <c:v>44</c:v>
                </c:pt>
                <c:pt idx="2">
                  <c:v>43</c:v>
                </c:pt>
                <c:pt idx="3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DD-471D-8AFE-69CD995A017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57409872"/>
        <c:axId val="357413832"/>
      </c:barChart>
      <c:catAx>
        <c:axId val="3574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413832"/>
        <c:crosses val="autoZero"/>
        <c:auto val="1"/>
        <c:lblAlgn val="ctr"/>
        <c:lblOffset val="100"/>
        <c:noMultiLvlLbl val="0"/>
      </c:catAx>
      <c:valAx>
        <c:axId val="357413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40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dirty="0"/>
              <a:t>Distribuição percentual do déficit por cor/ raça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População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Planilha1!$A$2:$A$6</c:f>
              <c:strCache>
                <c:ptCount val="5"/>
                <c:pt idx="0">
                  <c:v>Branca</c:v>
                </c:pt>
                <c:pt idx="1">
                  <c:v>Preta</c:v>
                </c:pt>
                <c:pt idx="2">
                  <c:v>Parda</c:v>
                </c:pt>
                <c:pt idx="3">
                  <c:v>Indígena</c:v>
                </c:pt>
                <c:pt idx="4">
                  <c:v>Amarela</c:v>
                </c:pt>
              </c:strCache>
            </c:str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47.5</c:v>
                </c:pt>
                <c:pt idx="1">
                  <c:v>7.52</c:v>
                </c:pt>
                <c:pt idx="2">
                  <c:v>43.4</c:v>
                </c:pt>
                <c:pt idx="3">
                  <c:v>0.02</c:v>
                </c:pt>
                <c:pt idx="4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7B-4F16-BB98-50DDA620E557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Déficit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Planilha1!$A$2:$A$6</c:f>
              <c:strCache>
                <c:ptCount val="5"/>
                <c:pt idx="0">
                  <c:v>Branca</c:v>
                </c:pt>
                <c:pt idx="1">
                  <c:v>Preta</c:v>
                </c:pt>
                <c:pt idx="2">
                  <c:v>Parda</c:v>
                </c:pt>
                <c:pt idx="3">
                  <c:v>Indígena</c:v>
                </c:pt>
                <c:pt idx="4">
                  <c:v>Amarela</c:v>
                </c:pt>
              </c:strCache>
            </c:str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29.1</c:v>
                </c:pt>
                <c:pt idx="1">
                  <c:v>12.1</c:v>
                </c:pt>
                <c:pt idx="2">
                  <c:v>57.5</c:v>
                </c:pt>
                <c:pt idx="3">
                  <c:v>0.6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7B-4F16-BB98-50DDA620E55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357409872"/>
        <c:axId val="357413832"/>
      </c:barChart>
      <c:catAx>
        <c:axId val="3574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413832"/>
        <c:crosses val="autoZero"/>
        <c:auto val="1"/>
        <c:lblAlgn val="ctr"/>
        <c:lblOffset val="100"/>
        <c:noMultiLvlLbl val="0"/>
      </c:catAx>
      <c:valAx>
        <c:axId val="357413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40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2019</a:t>
            </a:r>
          </a:p>
        </c:rich>
      </c:tx>
      <c:layout>
        <c:manualLayout>
          <c:xMode val="edge"/>
          <c:yMode val="edge"/>
          <c:x val="0.15118441038664621"/>
          <c:y val="0.188991307449111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Déficit 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B31-485E-AE91-8C1DF3B62BA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B31-485E-AE91-8C1DF3B62BA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4B31-485E-AE91-8C1DF3B62BA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4B31-485E-AE91-8C1DF3B62BA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Planilha1!$A$2:$A$3</c:f>
              <c:strCache>
                <c:ptCount val="2"/>
                <c:pt idx="0">
                  <c:v>Homem</c:v>
                </c:pt>
                <c:pt idx="1">
                  <c:v>Mulher</c:v>
                </c:pt>
              </c:strCache>
            </c:strRef>
          </c:cat>
          <c:val>
            <c:numRef>
              <c:f>Planilha1!$B$2:$B$3</c:f>
              <c:numCache>
                <c:formatCode>0.0</c:formatCode>
                <c:ptCount val="2"/>
                <c:pt idx="0" formatCode="General">
                  <c:v>49.6</c:v>
                </c:pt>
                <c:pt idx="1">
                  <c:v>50.4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31-485E-AE91-8C1DF3B62BA2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2019</a:t>
            </a:r>
          </a:p>
        </c:rich>
      </c:tx>
      <c:layout>
        <c:manualLayout>
          <c:xMode val="edge"/>
          <c:yMode val="edge"/>
          <c:x val="0.15118441038664621"/>
          <c:y val="0.188991307449111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Déficit 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0F2-4FD4-8AF5-C725DF2085A6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0F2-4FD4-8AF5-C725DF2085A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0F2-4FD4-8AF5-C725DF2085A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0F2-4FD4-8AF5-C725DF2085A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Planilha1!$A$2:$A$3</c:f>
              <c:strCache>
                <c:ptCount val="2"/>
                <c:pt idx="0">
                  <c:v>Homem</c:v>
                </c:pt>
                <c:pt idx="1">
                  <c:v>Mulher</c:v>
                </c:pt>
              </c:strCache>
            </c:strRef>
          </c:cat>
          <c:val>
            <c:numRef>
              <c:f>Planilha1!$B$2:$B$3</c:f>
              <c:numCache>
                <c:formatCode>0.0</c:formatCode>
                <c:ptCount val="2"/>
                <c:pt idx="0" formatCode="General">
                  <c:v>48.9</c:v>
                </c:pt>
                <c:pt idx="1">
                  <c:v>50.4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F2-4FD4-8AF5-C725DF2085A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dirty="0"/>
              <a:t>Distribuição percentual da inadequação por cor/ raça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População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Planilha1!$A$2:$A$6</c:f>
              <c:strCache>
                <c:ptCount val="5"/>
                <c:pt idx="0">
                  <c:v>Branca</c:v>
                </c:pt>
                <c:pt idx="1">
                  <c:v>Preta</c:v>
                </c:pt>
                <c:pt idx="2">
                  <c:v>Parda</c:v>
                </c:pt>
                <c:pt idx="3">
                  <c:v>Indígena</c:v>
                </c:pt>
                <c:pt idx="4">
                  <c:v>Amarela</c:v>
                </c:pt>
              </c:strCache>
            </c:strRef>
          </c:cat>
          <c:val>
            <c:numRef>
              <c:f>Planilha1!$B$2:$B$6</c:f>
              <c:numCache>
                <c:formatCode>General</c:formatCode>
                <c:ptCount val="5"/>
                <c:pt idx="0">
                  <c:v>47.5</c:v>
                </c:pt>
                <c:pt idx="1">
                  <c:v>7.52</c:v>
                </c:pt>
                <c:pt idx="2">
                  <c:v>43.4</c:v>
                </c:pt>
                <c:pt idx="3">
                  <c:v>0.02</c:v>
                </c:pt>
                <c:pt idx="4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7B-4F16-BB98-50DDA620E557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Inadequação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Planilha1!$A$2:$A$6</c:f>
              <c:strCache>
                <c:ptCount val="5"/>
                <c:pt idx="0">
                  <c:v>Branca</c:v>
                </c:pt>
                <c:pt idx="1">
                  <c:v>Preta</c:v>
                </c:pt>
                <c:pt idx="2">
                  <c:v>Parda</c:v>
                </c:pt>
                <c:pt idx="3">
                  <c:v>Indígena</c:v>
                </c:pt>
                <c:pt idx="4">
                  <c:v>Amarela</c:v>
                </c:pt>
              </c:strCache>
            </c:strRef>
          </c:cat>
          <c:val>
            <c:numRef>
              <c:f>Planilha1!$C$2:$C$6</c:f>
              <c:numCache>
                <c:formatCode>General</c:formatCode>
                <c:ptCount val="5"/>
                <c:pt idx="0">
                  <c:v>36.700000000000003</c:v>
                </c:pt>
                <c:pt idx="1">
                  <c:v>10.9</c:v>
                </c:pt>
                <c:pt idx="2">
                  <c:v>51.2</c:v>
                </c:pt>
                <c:pt idx="3">
                  <c:v>0.6</c:v>
                </c:pt>
                <c:pt idx="4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7B-4F16-BB98-50DDA620E55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357409872"/>
        <c:axId val="357413832"/>
      </c:barChart>
      <c:catAx>
        <c:axId val="3574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413832"/>
        <c:crosses val="autoZero"/>
        <c:auto val="1"/>
        <c:lblAlgn val="ctr"/>
        <c:lblOffset val="100"/>
        <c:noMultiLvlLbl val="0"/>
      </c:catAx>
      <c:valAx>
        <c:axId val="357413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740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Contratos assinados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451-4121-86F4-D0482B27EE3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451-4121-86F4-D0482B27EE3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49151859939649"/>
                      <c:h val="0.129857973741804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451-4121-86F4-D0482B27EE3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5451-4121-86F4-D0482B27EE3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Planilha1!$A$2:$A$3</c:f>
              <c:strCache>
                <c:ptCount val="2"/>
                <c:pt idx="0">
                  <c:v>Mulher</c:v>
                </c:pt>
                <c:pt idx="1">
                  <c:v>Homem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88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51-4121-86F4-D0482B27EE3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C3A60-46AD-4D64-84F6-2AC76B4DAC51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ECC51-E610-4AFA-8912-9B3245E4CF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1552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Agrupar 12">
            <a:extLst>
              <a:ext uri="{FF2B5EF4-FFF2-40B4-BE49-F238E27FC236}">
                <a16:creationId xmlns:a16="http://schemas.microsoft.com/office/drawing/2014/main" id="{5979106E-116B-0F33-F152-C4B479C189E4}"/>
              </a:ext>
            </a:extLst>
          </p:cNvPr>
          <p:cNvGrpSpPr/>
          <p:nvPr userDrawn="1"/>
        </p:nvGrpSpPr>
        <p:grpSpPr>
          <a:xfrm>
            <a:off x="9675055" y="6128607"/>
            <a:ext cx="2140042" cy="544610"/>
            <a:chOff x="8117855" y="3995207"/>
            <a:chExt cx="3556404" cy="905055"/>
          </a:xfrm>
        </p:grpSpPr>
        <p:pic>
          <p:nvPicPr>
            <p:cNvPr id="14" name="Imagem 13" descr="Gráfico, Gráfico de funil&#10;&#10;Descrição gerada automaticamente">
              <a:extLst>
                <a:ext uri="{FF2B5EF4-FFF2-40B4-BE49-F238E27FC236}">
                  <a16:creationId xmlns:a16="http://schemas.microsoft.com/office/drawing/2014/main" id="{8B9F4A2A-FA38-DF9F-6878-C69A9D124C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49973"/>
            <a:stretch/>
          </p:blipFill>
          <p:spPr>
            <a:xfrm>
              <a:off x="8117855" y="3995207"/>
              <a:ext cx="1875231" cy="905055"/>
            </a:xfrm>
            <a:prstGeom prst="rect">
              <a:avLst/>
            </a:prstGeom>
          </p:spPr>
        </p:pic>
        <p:pic>
          <p:nvPicPr>
            <p:cNvPr id="15" name="Imagem 14">
              <a:extLst>
                <a:ext uri="{FF2B5EF4-FFF2-40B4-BE49-F238E27FC236}">
                  <a16:creationId xmlns:a16="http://schemas.microsoft.com/office/drawing/2014/main" id="{9169D5EE-95F6-1367-BBC9-FD426A564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173547" y="4113230"/>
              <a:ext cx="1500712" cy="669008"/>
            </a:xfrm>
            <a:prstGeom prst="rect">
              <a:avLst/>
            </a:prstGeom>
          </p:spPr>
        </p:pic>
      </p:grpSp>
      <p:pic>
        <p:nvPicPr>
          <p:cNvPr id="11" name="Imagem 10" descr="Uma imagem contendo Texto&#10;&#10;Descrição gerada automaticamente">
            <a:extLst>
              <a:ext uri="{FF2B5EF4-FFF2-40B4-BE49-F238E27FC236}">
                <a16:creationId xmlns:a16="http://schemas.microsoft.com/office/drawing/2014/main" id="{BE2FFDB0-3DFE-45ED-B931-E98F4A71A4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877"/>
          <a:stretch/>
        </p:blipFill>
        <p:spPr>
          <a:xfrm>
            <a:off x="376903" y="6088983"/>
            <a:ext cx="1326836" cy="53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0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B92BEA-E313-2542-E5C8-BA9614D9C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B7C18E0-A03A-C4D9-B31A-04DF79C8F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3393D3-F124-3E66-BE58-6CD359E11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43DF04-C64B-65E2-8DF0-35E010AFB1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47B98A-1AAB-6960-A30E-1C6FFBB62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8F29AF-4ABD-5272-3738-2C53B45DF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265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FB796-CA95-91C9-FA40-A771DE4F0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BE8AF97-3144-2A86-E413-7A781D682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86A1BE-40FE-6CC2-FDE1-9168514ED6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C73BDB-713A-B413-3E48-9578DBDC0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9DB066-746F-37BB-8337-FBB7EB624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038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000CF0-E249-5C90-F727-D1CA462AD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5B8DD6-5882-941A-3D66-539825285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1B4FC-AE43-7597-3C00-4E5664F869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79B45C-63DE-2731-D1E2-F7C3F05AF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38DF0F-404B-E627-3517-7C9042BB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66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Agrupar 12">
            <a:extLst>
              <a:ext uri="{FF2B5EF4-FFF2-40B4-BE49-F238E27FC236}">
                <a16:creationId xmlns:a16="http://schemas.microsoft.com/office/drawing/2014/main" id="{5979106E-116B-0F33-F152-C4B479C189E4}"/>
              </a:ext>
            </a:extLst>
          </p:cNvPr>
          <p:cNvGrpSpPr/>
          <p:nvPr userDrawn="1"/>
        </p:nvGrpSpPr>
        <p:grpSpPr>
          <a:xfrm>
            <a:off x="9049000" y="5969285"/>
            <a:ext cx="2766097" cy="703932"/>
            <a:chOff x="8117855" y="3995207"/>
            <a:chExt cx="3556404" cy="905055"/>
          </a:xfrm>
        </p:grpSpPr>
        <p:pic>
          <p:nvPicPr>
            <p:cNvPr id="14" name="Imagem 13" descr="Gráfico, Gráfico de funil&#10;&#10;Descrição gerada automaticamente">
              <a:extLst>
                <a:ext uri="{FF2B5EF4-FFF2-40B4-BE49-F238E27FC236}">
                  <a16:creationId xmlns:a16="http://schemas.microsoft.com/office/drawing/2014/main" id="{8B9F4A2A-FA38-DF9F-6878-C69A9D124C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49973"/>
            <a:stretch/>
          </p:blipFill>
          <p:spPr>
            <a:xfrm>
              <a:off x="8117855" y="3995207"/>
              <a:ext cx="1875231" cy="905055"/>
            </a:xfrm>
            <a:prstGeom prst="rect">
              <a:avLst/>
            </a:prstGeom>
          </p:spPr>
        </p:pic>
        <p:pic>
          <p:nvPicPr>
            <p:cNvPr id="15" name="Imagem 14">
              <a:extLst>
                <a:ext uri="{FF2B5EF4-FFF2-40B4-BE49-F238E27FC236}">
                  <a16:creationId xmlns:a16="http://schemas.microsoft.com/office/drawing/2014/main" id="{9169D5EE-95F6-1367-BBC9-FD426A564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173547" y="4113230"/>
              <a:ext cx="1500712" cy="6690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2897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8A7A5-2366-3BB9-C06F-2B563C997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3C52A6-2C43-8C90-139F-E9025252A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50FF37-9704-6AAF-EF33-6FDA7F15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C18AF2-117B-0DB6-DFAA-CB02CB409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AD305A-254C-7E8C-E4FF-6BC1924D1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412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B4CC94-44A9-6FE2-C673-82C2E45C6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B7E88B-3A7F-93EF-F0C0-5D040D558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46ED9E-F8AA-54C9-0E92-B371AA95C7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28B039-2A35-F014-ADCE-147D14B0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02D656-762E-055C-8C3A-A18AA358F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71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D241FF-5206-1513-0D0E-4820AEF07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A9D0A4-E0ED-321E-769F-89E779B1DE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7CCE43-3B87-4242-7356-0972684C2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CDC235-C028-E092-3F1E-B39EB23C12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26AA163-8470-74F8-E8FD-61575293E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85E3DF-ABCE-0E20-C6A3-72F930AAC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48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52D792-8E6B-45BA-04F1-500C5BEB6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E79DD6-F49D-04F1-29D0-996FDD9BC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D5BE1F6-D6D8-6842-D305-D62B82B26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9B0783C-441F-457D-F5F6-34D85F8B0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8AFA4D0-070D-0F67-9964-E183CF833C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0BF8C50-9D7D-8E60-8A6B-8CDBDA3509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674F368-0D48-B118-453C-1EF28EFE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AA318DA-629B-C22C-B427-2CEE09478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74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678A85-7813-10C2-2A64-FCBBB50FD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172924A-22E1-50D4-D477-6D7AB881E8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16D6CCB-E753-CF80-2BFE-7D01CC0E1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A22341A-F8FF-85D6-97FF-84D56A09A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556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C79D0E9-6FC5-B82A-68AD-53552882C6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E11E212-18EB-F33E-3ED3-D2EB5B93E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504E767-5C57-A965-BD36-D9140CB05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352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6A55AA-2CE0-1A8B-3DFD-250478983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EC76A3-5DF3-6C98-0611-9FDDF8447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0CAEF76-C825-56BA-FB34-E96FD11B3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E0D081-6EF6-42F8-0BC5-A8FEC53386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307A9D-357D-448C-BD24-0F1F0F7856EA}" type="datetimeFigureOut">
              <a:rPr lang="pt-BR" smtClean="0"/>
              <a:t>09/08/2023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B51255E-CB15-ED55-8AEC-3C8F0F38F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A9B9DC-9BEC-06DA-72D6-97E053E4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115A1E-FD0D-4BED-8291-D1F372F6D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014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7037A5BC-F2F7-E4C8-C396-86CBD13D3E0C}"/>
              </a:ext>
            </a:extLst>
          </p:cNvPr>
          <p:cNvSpPr/>
          <p:nvPr userDrawn="1"/>
        </p:nvSpPr>
        <p:spPr>
          <a:xfrm rot="5400000">
            <a:off x="1475476" y="5316447"/>
            <a:ext cx="97028" cy="3048000"/>
          </a:xfrm>
          <a:prstGeom prst="rect">
            <a:avLst/>
          </a:prstGeom>
          <a:solidFill>
            <a:srgbClr val="3953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BC34A29-B866-7874-0AC6-5E9AB976E718}"/>
              </a:ext>
            </a:extLst>
          </p:cNvPr>
          <p:cNvSpPr/>
          <p:nvPr userDrawn="1"/>
        </p:nvSpPr>
        <p:spPr>
          <a:xfrm rot="5400000">
            <a:off x="4523722" y="5316208"/>
            <a:ext cx="96548" cy="3047998"/>
          </a:xfrm>
          <a:prstGeom prst="rect">
            <a:avLst/>
          </a:prstGeom>
          <a:solidFill>
            <a:srgbClr val="00A2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904F25B-F3EC-3D6A-E68B-D099E4AAB251}"/>
              </a:ext>
            </a:extLst>
          </p:cNvPr>
          <p:cNvSpPr/>
          <p:nvPr userDrawn="1"/>
        </p:nvSpPr>
        <p:spPr>
          <a:xfrm rot="5400000">
            <a:off x="7571723" y="5316590"/>
            <a:ext cx="96551" cy="3047998"/>
          </a:xfrm>
          <a:prstGeom prst="rect">
            <a:avLst/>
          </a:prstGeom>
          <a:solidFill>
            <a:srgbClr val="FDD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74227FF7-D852-6C5A-2217-24698D1100A0}"/>
              </a:ext>
            </a:extLst>
          </p:cNvPr>
          <p:cNvSpPr/>
          <p:nvPr userDrawn="1"/>
        </p:nvSpPr>
        <p:spPr>
          <a:xfrm rot="5400000">
            <a:off x="10619843" y="5316324"/>
            <a:ext cx="96316" cy="3047997"/>
          </a:xfrm>
          <a:prstGeom prst="rect">
            <a:avLst/>
          </a:prstGeom>
          <a:solidFill>
            <a:srgbClr val="D82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035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m 21" descr="Uma imagem contendo Texto&#10;&#10;Descrição gerada automaticamente">
            <a:extLst>
              <a:ext uri="{FF2B5EF4-FFF2-40B4-BE49-F238E27FC236}">
                <a16:creationId xmlns:a16="http://schemas.microsoft.com/office/drawing/2014/main" id="{8C16B402-3047-A288-692A-FC2E13837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877"/>
          <a:stretch/>
        </p:blipFill>
        <p:spPr>
          <a:xfrm>
            <a:off x="9516469" y="362945"/>
            <a:ext cx="2476341" cy="990196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F566BA25-87A4-9EA7-7680-24D6CCDDF886}"/>
              </a:ext>
            </a:extLst>
          </p:cNvPr>
          <p:cNvSpPr txBox="1"/>
          <p:nvPr/>
        </p:nvSpPr>
        <p:spPr>
          <a:xfrm>
            <a:off x="3100252" y="2978107"/>
            <a:ext cx="8820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000" b="1" dirty="0">
                <a:latin typeface="Segoe UI" panose="020B0502040204020203" pitchFamily="34" charset="0"/>
                <a:cs typeface="Segoe UI" panose="020B0502040204020203" pitchFamily="34" charset="0"/>
              </a:rPr>
              <a:t>Programa Minha Casa, Minha Vida</a:t>
            </a:r>
          </a:p>
          <a:p>
            <a:pPr algn="r"/>
            <a:r>
              <a:rPr lang="pt-BR" sz="3200" b="1" dirty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Gênero na política de habitação</a:t>
            </a:r>
            <a:endParaRPr lang="pt-BR" sz="3200" b="1" dirty="0">
              <a:solidFill>
                <a:schemeClr val="bg2">
                  <a:lumMod val="50000"/>
                </a:schemeClr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957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028F393-446F-B2B8-83AB-4200D8FA941E}"/>
              </a:ext>
            </a:extLst>
          </p:cNvPr>
          <p:cNvSpPr txBox="1"/>
          <p:nvPr/>
        </p:nvSpPr>
        <p:spPr>
          <a:xfrm>
            <a:off x="265053" y="186726"/>
            <a:ext cx="5151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Programa Minha Casa, Minha Vida</a:t>
            </a:r>
            <a:endParaRPr lang="pt-BR" sz="2400" b="1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EA3176-EC65-F319-9C29-8FDDB0540B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9077885"/>
              </p:ext>
            </p:extLst>
          </p:nvPr>
        </p:nvGraphicFramePr>
        <p:xfrm>
          <a:off x="7668303" y="1684901"/>
          <a:ext cx="4011071" cy="3468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3BE340FA-F05D-4E88-6F1D-4241DBA3E457}"/>
              </a:ext>
            </a:extLst>
          </p:cNvPr>
          <p:cNvSpPr txBox="1"/>
          <p:nvPr/>
        </p:nvSpPr>
        <p:spPr>
          <a:xfrm>
            <a:off x="283715" y="563752"/>
            <a:ext cx="3797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Contratos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D5311E-C2E2-FC7E-D2FB-91CB6275C6F6}"/>
              </a:ext>
            </a:extLst>
          </p:cNvPr>
          <p:cNvSpPr txBox="1"/>
          <p:nvPr/>
        </p:nvSpPr>
        <p:spPr>
          <a:xfrm>
            <a:off x="8158826" y="303049"/>
            <a:ext cx="3030023" cy="11985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3000" b="1" dirty="0">
                <a:solidFill>
                  <a:schemeClr val="tx1"/>
                </a:solidFill>
                <a:latin typeface="Calibri"/>
              </a:rPr>
              <a:t>1,5 milhão </a:t>
            </a:r>
          </a:p>
          <a:p>
            <a:pPr algn="ctr" defTabSz="893094">
              <a:defRPr/>
            </a:pPr>
            <a:r>
              <a:rPr lang="pt-BR" sz="2000" b="1" dirty="0">
                <a:solidFill>
                  <a:schemeClr val="tx1"/>
                </a:solidFill>
                <a:latin typeface="Calibri"/>
              </a:rPr>
              <a:t>de contratos assinados (Faixa 1)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2830DA1-7B3D-3C0B-D904-6CB1B5C33798}"/>
              </a:ext>
            </a:extLst>
          </p:cNvPr>
          <p:cNvSpPr txBox="1"/>
          <p:nvPr/>
        </p:nvSpPr>
        <p:spPr>
          <a:xfrm>
            <a:off x="265053" y="1202641"/>
            <a:ext cx="7078139" cy="5350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500" b="0" i="0" dirty="0">
                <a:solidFill>
                  <a:srgbClr val="000000"/>
                </a:solidFill>
                <a:effectLst/>
                <a:latin typeface="+mj-lt"/>
              </a:rPr>
              <a:t>Os </a:t>
            </a:r>
            <a:r>
              <a:rPr lang="pt-BR" sz="1500" b="1" i="0" dirty="0">
                <a:solidFill>
                  <a:srgbClr val="000000"/>
                </a:solidFill>
                <a:effectLst/>
                <a:latin typeface="+mj-lt"/>
              </a:rPr>
              <a:t>contratos e os registros </a:t>
            </a:r>
            <a:r>
              <a:rPr lang="pt-BR" sz="1500" b="0" i="0" dirty="0">
                <a:solidFill>
                  <a:srgbClr val="000000"/>
                </a:solidFill>
                <a:effectLst/>
                <a:latin typeface="+mj-lt"/>
              </a:rPr>
              <a:t>serão </a:t>
            </a:r>
            <a:r>
              <a:rPr lang="pt-BR" sz="1500" b="1" i="0" dirty="0">
                <a:solidFill>
                  <a:srgbClr val="000000"/>
                </a:solidFill>
                <a:effectLst/>
                <a:latin typeface="+mj-lt"/>
              </a:rPr>
              <a:t>formalizados, prioritariamente, no nome da mulher </a:t>
            </a:r>
            <a:r>
              <a:rPr lang="pt-BR" sz="1500" b="0" i="0" dirty="0">
                <a:solidFill>
                  <a:srgbClr val="000000"/>
                </a:solidFill>
                <a:effectLst/>
                <a:latin typeface="+mj-lt"/>
              </a:rPr>
              <a:t>e, na hipótese de ela ser chefe de família, poderão ser firmados independentemente da outorga do cônjuge.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O contrato firmado será </a:t>
            </a:r>
            <a:r>
              <a:rPr lang="pt-BR" sz="1500" b="1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registrado </a:t>
            </a:r>
            <a:r>
              <a:rPr lang="pt-BR" sz="1500" b="1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no cartório</a:t>
            </a:r>
            <a:r>
              <a:rPr lang="pt-BR" sz="15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 com a exigência de </a:t>
            </a:r>
            <a:r>
              <a:rPr lang="pt-BR" sz="1500" b="1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simples declaração da mulher </a:t>
            </a:r>
            <a:r>
              <a:rPr lang="pt-BR" sz="15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acerca dos dados relativos ao cônjuge ou ao companheiro e ao regime de bens.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500" b="0" i="0" dirty="0">
                <a:solidFill>
                  <a:srgbClr val="000000"/>
                </a:solidFill>
                <a:effectLst/>
                <a:latin typeface="+mj-lt"/>
              </a:rPr>
              <a:t>Na </a:t>
            </a:r>
            <a:r>
              <a:rPr lang="pt-BR" sz="1500" b="1" i="0" dirty="0">
                <a:solidFill>
                  <a:srgbClr val="000000"/>
                </a:solidFill>
                <a:effectLst/>
                <a:latin typeface="+mj-lt"/>
              </a:rPr>
              <a:t>dissolução de união estável, separação ou divórcio</a:t>
            </a:r>
            <a:r>
              <a:rPr lang="pt-BR" sz="1500" b="0" i="0" dirty="0">
                <a:solidFill>
                  <a:srgbClr val="000000"/>
                </a:solidFill>
                <a:effectLst/>
                <a:latin typeface="+mj-lt"/>
              </a:rPr>
              <a:t>, o título de </a:t>
            </a:r>
            <a:r>
              <a:rPr lang="pt-BR" sz="1500" b="1" i="0" dirty="0">
                <a:solidFill>
                  <a:srgbClr val="000000"/>
                </a:solidFill>
                <a:effectLst/>
                <a:latin typeface="+mj-lt"/>
              </a:rPr>
              <a:t>propriedade será registrado em nome da mulher ou a ela transferido</a:t>
            </a:r>
            <a:r>
              <a:rPr lang="pt-BR" sz="1500" b="0" i="0" dirty="0">
                <a:solidFill>
                  <a:srgbClr val="000000"/>
                </a:solidFill>
                <a:effectLst/>
                <a:latin typeface="+mj-lt"/>
              </a:rPr>
              <a:t>, independentemente do regime de bens aplicável.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rgbClr val="000000"/>
                </a:solidFill>
                <a:latin typeface="+mj-lt"/>
              </a:rPr>
              <a:t>A</a:t>
            </a:r>
            <a:r>
              <a:rPr lang="pt-BR" sz="1500" b="0" i="0" dirty="0">
                <a:solidFill>
                  <a:srgbClr val="000000"/>
                </a:solidFill>
                <a:effectLst/>
                <a:latin typeface="+mj-lt"/>
              </a:rPr>
              <a:t> guarda  dos filhos quando atribuída exclusivamente ao homem, o título da propriedade do imóvel construído ou adquirido será registrado em seu nome ou a ele transferido</a:t>
            </a:r>
            <a:r>
              <a:rPr lang="pt-BR" sz="1500" b="1" i="0" dirty="0">
                <a:solidFill>
                  <a:srgbClr val="000000"/>
                </a:solidFill>
                <a:effectLst/>
                <a:latin typeface="+mj-lt"/>
              </a:rPr>
              <a:t>, </a:t>
            </a:r>
            <a:r>
              <a:rPr lang="pt-BR" sz="1500" b="1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revertida a titularidade em favor da mulher caso a guarda dos filhos seja a ela posteriormente atribuída</a:t>
            </a:r>
            <a:r>
              <a:rPr lang="pt-BR" sz="15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5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A </a:t>
            </a:r>
            <a:r>
              <a:rPr lang="pt-BR" sz="1500" b="1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mulher vítima de violência doméstica e familiar </a:t>
            </a:r>
            <a:r>
              <a:rPr lang="pt-BR" sz="15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que esteja sob medida protetiva de urgência está </a:t>
            </a:r>
            <a:r>
              <a:rPr lang="pt-BR" sz="1500" b="1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autorizada a realizar o distrato dos contratos </a:t>
            </a:r>
            <a:r>
              <a:rPr lang="pt-BR" sz="15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de compra e venda antes do prazo final contratual, sendo-lhe </a:t>
            </a:r>
            <a:r>
              <a:rPr lang="pt-BR" sz="1500" b="1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permitido ser beneficiada em outra unidade habitacional</a:t>
            </a:r>
            <a:r>
              <a:rPr lang="pt-BR" sz="15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, independentemente do registro no Cadastro Nacional de Mutuários (</a:t>
            </a:r>
            <a:r>
              <a:rPr lang="pt-BR" sz="15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Cadmut</a:t>
            </a:r>
            <a:r>
              <a:rPr lang="pt-BR" sz="15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+mj-lt"/>
              </a:rPr>
              <a:t>).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500" b="0" i="0" dirty="0">
                <a:solidFill>
                  <a:srgbClr val="000000"/>
                </a:solidFill>
                <a:effectLst/>
                <a:latin typeface="+mj-lt"/>
              </a:rPr>
              <a:t>O disposto não se aplica aos contratos de financiamento firmados com recursos do FGTS.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4812E9C-C64D-9619-2754-7BF9870441CE}"/>
              </a:ext>
            </a:extLst>
          </p:cNvPr>
          <p:cNvSpPr txBox="1"/>
          <p:nvPr/>
        </p:nvSpPr>
        <p:spPr>
          <a:xfrm>
            <a:off x="7707086" y="5337109"/>
            <a:ext cx="42970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*Para os contratos do FGST a distribuição por gênero é de </a:t>
            </a:r>
            <a:r>
              <a:rPr lang="pt-BR" sz="1400" dirty="0">
                <a:effectLst/>
              </a:rPr>
              <a:t>50% de mulheres </a:t>
            </a:r>
            <a:r>
              <a:rPr lang="pt-BR" sz="1400" dirty="0"/>
              <a:t>e</a:t>
            </a:r>
            <a:r>
              <a:rPr lang="pt-BR" sz="1400" dirty="0">
                <a:effectLst/>
              </a:rPr>
              <a:t> 50% de homens</a:t>
            </a:r>
            <a:r>
              <a:rPr lang="pt-BR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84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m 39" descr="Forma, Círculo&#10;&#10;Descrição gerada automaticamente">
            <a:extLst>
              <a:ext uri="{FF2B5EF4-FFF2-40B4-BE49-F238E27FC236}">
                <a16:creationId xmlns:a16="http://schemas.microsoft.com/office/drawing/2014/main" id="{A664CCCA-B963-CBA2-0C35-C860982A1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217" y="4916039"/>
            <a:ext cx="6711269" cy="1502662"/>
          </a:xfrm>
          <a:prstGeom prst="rect">
            <a:avLst/>
          </a:prstGeom>
        </p:spPr>
      </p:pic>
      <p:pic>
        <p:nvPicPr>
          <p:cNvPr id="20" name="Picture 4" descr="Casa Verde e Amarela">
            <a:extLst>
              <a:ext uri="{FF2B5EF4-FFF2-40B4-BE49-F238E27FC236}">
                <a16:creationId xmlns:a16="http://schemas.microsoft.com/office/drawing/2014/main" id="{47D38073-99EE-55C5-142C-BA906683F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635" y="2417862"/>
            <a:ext cx="1508431" cy="1691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C6460664-F453-627F-84A7-3A98BA639DC1}"/>
              </a:ext>
            </a:extLst>
          </p:cNvPr>
          <p:cNvSpPr txBox="1"/>
          <p:nvPr/>
        </p:nvSpPr>
        <p:spPr>
          <a:xfrm>
            <a:off x="1358648" y="1987551"/>
            <a:ext cx="3094569" cy="903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58" dirty="0">
                <a:latin typeface="+mj-lt"/>
              </a:rPr>
              <a:t>Provisão subsidiada de unidades habitacionais novas em áreas urbanas ou rurais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434B161-46D6-5A0B-8C93-44D4C1A37754}"/>
              </a:ext>
            </a:extLst>
          </p:cNvPr>
          <p:cNvSpPr txBox="1"/>
          <p:nvPr/>
        </p:nvSpPr>
        <p:spPr>
          <a:xfrm>
            <a:off x="8205934" y="1672054"/>
            <a:ext cx="3094569" cy="633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defRPr sz="1758">
                <a:solidFill>
                  <a:srgbClr val="000000"/>
                </a:solidFill>
                <a:latin typeface="+mj-lt"/>
              </a:defRPr>
            </a:lvl1pPr>
          </a:lstStyle>
          <a:p>
            <a:r>
              <a:rPr lang="pt-BR" dirty="0">
                <a:solidFill>
                  <a:schemeClr val="tx1"/>
                </a:solidFill>
                <a:highlight>
                  <a:srgbClr val="C0C0C0"/>
                </a:highlight>
              </a:rPr>
              <a:t>Locação social de imóveis em áreas urbanas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C66A7C62-423A-3F14-D6B5-B9BD30FCFDF0}"/>
              </a:ext>
            </a:extLst>
          </p:cNvPr>
          <p:cNvSpPr txBox="1"/>
          <p:nvPr/>
        </p:nvSpPr>
        <p:spPr>
          <a:xfrm>
            <a:off x="8216034" y="2940448"/>
            <a:ext cx="3094569" cy="362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defRPr sz="1758">
                <a:solidFill>
                  <a:srgbClr val="000000"/>
                </a:solidFill>
                <a:latin typeface="+mj-lt"/>
              </a:defRPr>
            </a:lvl1pPr>
          </a:lstStyle>
          <a:p>
            <a:r>
              <a:rPr lang="pt-BR" dirty="0">
                <a:solidFill>
                  <a:schemeClr val="tx1"/>
                </a:solidFill>
                <a:highlight>
                  <a:srgbClr val="C0C0C0"/>
                </a:highlight>
              </a:rPr>
              <a:t>Provisão de lotes urbanizados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BED88B99-3C5E-23DB-C188-712944B78A6E}"/>
              </a:ext>
            </a:extLst>
          </p:cNvPr>
          <p:cNvSpPr txBox="1"/>
          <p:nvPr/>
        </p:nvSpPr>
        <p:spPr>
          <a:xfrm>
            <a:off x="8234098" y="4002583"/>
            <a:ext cx="3094569" cy="633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58" dirty="0">
                <a:highlight>
                  <a:srgbClr val="C0C0C0"/>
                </a:highlight>
                <a:latin typeface="+mj-lt"/>
              </a:rPr>
              <a:t>Melhoria habitacional em áreas urbanas e rurais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651BF4BB-D853-13E5-F3CE-F6118A301663}"/>
              </a:ext>
            </a:extLst>
          </p:cNvPr>
          <p:cNvSpPr txBox="1">
            <a:spLocks/>
          </p:cNvSpPr>
          <p:nvPr/>
        </p:nvSpPr>
        <p:spPr>
          <a:xfrm>
            <a:off x="8837606" y="868003"/>
            <a:ext cx="1627089" cy="632980"/>
          </a:xfrm>
          <a:prstGeom prst="rect">
            <a:avLst/>
          </a:prstGeom>
        </p:spPr>
        <p:txBody>
          <a:bodyPr vert="horz" lIns="107218" tIns="53609" rIns="107218" bIns="53609" rtlCol="0" anchor="ctr">
            <a:normAutofit fontScale="97500"/>
          </a:bodyPr>
          <a:lstStyle>
            <a:lvl1pPr algn="ctr" defTabSz="1097737" rtl="0" eaLnBrk="1" latinLnBrk="0" hangingPunct="1">
              <a:spcBef>
                <a:spcPct val="0"/>
              </a:spcBef>
              <a:buNone/>
              <a:defRPr sz="5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125" b="1" dirty="0">
                <a:solidFill>
                  <a:schemeClr val="bg1"/>
                </a:solidFill>
                <a:latin typeface="Montserrat" pitchFamily="50" charset="0"/>
              </a:rPr>
              <a:t>Novo!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C6A08729-A03B-EF8E-3BC7-6BF447A4B49D}"/>
              </a:ext>
            </a:extLst>
          </p:cNvPr>
          <p:cNvSpPr txBox="1"/>
          <p:nvPr/>
        </p:nvSpPr>
        <p:spPr>
          <a:xfrm>
            <a:off x="643047" y="1783353"/>
            <a:ext cx="625017" cy="1142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837" b="1" dirty="0">
                <a:solidFill>
                  <a:schemeClr val="bg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9784FDC4-7FE5-E3E3-3C35-B57B70310C58}"/>
              </a:ext>
            </a:extLst>
          </p:cNvPr>
          <p:cNvSpPr txBox="1"/>
          <p:nvPr/>
        </p:nvSpPr>
        <p:spPr>
          <a:xfrm>
            <a:off x="7564365" y="1372090"/>
            <a:ext cx="625017" cy="1142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837" b="1" dirty="0">
                <a:solidFill>
                  <a:schemeClr val="bg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0882037B-D582-437C-A742-E42EDC243561}"/>
              </a:ext>
            </a:extLst>
          </p:cNvPr>
          <p:cNvSpPr txBox="1"/>
          <p:nvPr/>
        </p:nvSpPr>
        <p:spPr>
          <a:xfrm>
            <a:off x="615165" y="3343393"/>
            <a:ext cx="625017" cy="1142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837" b="1" dirty="0">
                <a:solidFill>
                  <a:schemeClr val="bg1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B0B8619-A905-C99D-45E4-66A2B9A7026C}"/>
              </a:ext>
            </a:extLst>
          </p:cNvPr>
          <p:cNvSpPr txBox="1"/>
          <p:nvPr/>
        </p:nvSpPr>
        <p:spPr>
          <a:xfrm>
            <a:off x="7564365" y="2531394"/>
            <a:ext cx="625017" cy="1142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837" b="1" dirty="0">
                <a:solidFill>
                  <a:schemeClr val="bg1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69479484-1A58-5D33-3A27-8C0331029C26}"/>
              </a:ext>
            </a:extLst>
          </p:cNvPr>
          <p:cNvSpPr txBox="1"/>
          <p:nvPr/>
        </p:nvSpPr>
        <p:spPr>
          <a:xfrm>
            <a:off x="7580917" y="3730793"/>
            <a:ext cx="625017" cy="1142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837" b="1" dirty="0">
                <a:solidFill>
                  <a:schemeClr val="bg1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919F6C0-28C5-DBE1-4B9F-8F92E887E00E}"/>
              </a:ext>
            </a:extLst>
          </p:cNvPr>
          <p:cNvSpPr txBox="1"/>
          <p:nvPr/>
        </p:nvSpPr>
        <p:spPr>
          <a:xfrm>
            <a:off x="3832187" y="5409521"/>
            <a:ext cx="4782516" cy="616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418" b="1" dirty="0"/>
              <a:t>TOTAL = 2 milhões UH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656F6B3-7887-8A6A-2F70-671E44299D80}"/>
              </a:ext>
            </a:extLst>
          </p:cNvPr>
          <p:cNvSpPr txBox="1"/>
          <p:nvPr/>
        </p:nvSpPr>
        <p:spPr>
          <a:xfrm>
            <a:off x="323777" y="641815"/>
            <a:ext cx="20503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Modalidades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74B553-1DC6-DF47-D23E-4B03CDFC4A38}"/>
              </a:ext>
            </a:extLst>
          </p:cNvPr>
          <p:cNvSpPr txBox="1"/>
          <p:nvPr/>
        </p:nvSpPr>
        <p:spPr>
          <a:xfrm>
            <a:off x="265053" y="191667"/>
            <a:ext cx="5151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Programa Minha Casa, Minha Vida</a:t>
            </a:r>
            <a:endParaRPr lang="pt-BR" sz="2400" b="1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07315F2-49B7-C922-D33D-78631FF909C4}"/>
              </a:ext>
            </a:extLst>
          </p:cNvPr>
          <p:cNvSpPr txBox="1"/>
          <p:nvPr/>
        </p:nvSpPr>
        <p:spPr>
          <a:xfrm>
            <a:off x="1358648" y="3571414"/>
            <a:ext cx="3094569" cy="903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58" dirty="0">
                <a:latin typeface="+mj-lt"/>
              </a:rPr>
              <a:t>Provisão financiada de unidades habitacionais novas o </a:t>
            </a:r>
            <a:r>
              <a:rPr lang="pt-BR" sz="1758" dirty="0">
                <a:highlight>
                  <a:srgbClr val="C0C0C0"/>
                </a:highlight>
                <a:latin typeface="+mj-lt"/>
              </a:rPr>
              <a:t>usadas</a:t>
            </a:r>
            <a:r>
              <a:rPr lang="pt-BR" sz="1758" dirty="0">
                <a:latin typeface="+mj-lt"/>
              </a:rPr>
              <a:t> em áreas urbanas ou rurais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AA89CD5-411F-EE07-75D4-D9B88CC6A387}"/>
              </a:ext>
            </a:extLst>
          </p:cNvPr>
          <p:cNvSpPr/>
          <p:nvPr/>
        </p:nvSpPr>
        <p:spPr>
          <a:xfrm>
            <a:off x="2199055" y="682062"/>
            <a:ext cx="921650" cy="41199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+mj-lt"/>
              </a:rPr>
              <a:t>NOVO!</a:t>
            </a:r>
          </a:p>
        </p:txBody>
      </p:sp>
    </p:spTree>
    <p:extLst>
      <p:ext uri="{BB962C8B-B14F-4D97-AF65-F5344CB8AC3E}">
        <p14:creationId xmlns:p14="http://schemas.microsoft.com/office/powerpoint/2010/main" val="3919887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Arredondado 115">
            <a:extLst>
              <a:ext uri="{FF2B5EF4-FFF2-40B4-BE49-F238E27FC236}">
                <a16:creationId xmlns:a16="http://schemas.microsoft.com/office/drawing/2014/main" id="{4050FCFE-859E-4393-0034-06F4FEEC1D57}"/>
              </a:ext>
            </a:extLst>
          </p:cNvPr>
          <p:cNvSpPr/>
          <p:nvPr/>
        </p:nvSpPr>
        <p:spPr>
          <a:xfrm>
            <a:off x="1313787" y="728669"/>
            <a:ext cx="9379389" cy="3494988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2" name="Retângulo Arredondado 116">
            <a:extLst>
              <a:ext uri="{FF2B5EF4-FFF2-40B4-BE49-F238E27FC236}">
                <a16:creationId xmlns:a16="http://schemas.microsoft.com/office/drawing/2014/main" id="{DEC4D807-9B48-55C6-0FB3-8E80449886C6}"/>
              </a:ext>
            </a:extLst>
          </p:cNvPr>
          <p:cNvSpPr/>
          <p:nvPr/>
        </p:nvSpPr>
        <p:spPr>
          <a:xfrm>
            <a:off x="1588767" y="3115090"/>
            <a:ext cx="8665593" cy="900332"/>
          </a:xfrm>
          <a:prstGeom prst="roundRect">
            <a:avLst>
              <a:gd name="adj" fmla="val 0"/>
            </a:avLst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rIns="72000" anchor="ctr"/>
          <a:lstStyle/>
          <a:p>
            <a:pPr marL="90488">
              <a:spcAft>
                <a:spcPts val="600"/>
              </a:spcAft>
              <a:buSzPct val="80000"/>
            </a:pPr>
            <a:endParaRPr lang="pt-BR" sz="2000" b="1" dirty="0">
              <a:effectLst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A0C9828-5662-8AEA-5257-8A3DA64A1011}"/>
              </a:ext>
            </a:extLst>
          </p:cNvPr>
          <p:cNvSpPr txBox="1"/>
          <p:nvPr/>
        </p:nvSpPr>
        <p:spPr>
          <a:xfrm>
            <a:off x="265053" y="186726"/>
            <a:ext cx="5151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Programa Minha Casa, Minha Vida</a:t>
            </a:r>
            <a:endParaRPr lang="pt-BR" sz="2400" b="1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C72CE7A-0869-BD1B-D326-B2995C1B6D46}"/>
              </a:ext>
            </a:extLst>
          </p:cNvPr>
          <p:cNvSpPr txBox="1"/>
          <p:nvPr/>
        </p:nvSpPr>
        <p:spPr>
          <a:xfrm>
            <a:off x="1588767" y="1016434"/>
            <a:ext cx="9063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SzPct val="80000"/>
            </a:pPr>
            <a:r>
              <a:rPr lang="pt-BR" sz="1800" b="1" dirty="0">
                <a:effectLst/>
              </a:rPr>
              <a:t>Metas</a:t>
            </a:r>
          </a:p>
        </p:txBody>
      </p:sp>
      <p:sp>
        <p:nvSpPr>
          <p:cNvPr id="16" name="Retângulo Arredondado 116">
            <a:extLst>
              <a:ext uri="{FF2B5EF4-FFF2-40B4-BE49-F238E27FC236}">
                <a16:creationId xmlns:a16="http://schemas.microsoft.com/office/drawing/2014/main" id="{F0BC7B36-49CF-F613-B47B-8A198696A2F5}"/>
              </a:ext>
            </a:extLst>
          </p:cNvPr>
          <p:cNvSpPr/>
          <p:nvPr/>
        </p:nvSpPr>
        <p:spPr>
          <a:xfrm>
            <a:off x="6473030" y="900294"/>
            <a:ext cx="3781330" cy="788072"/>
          </a:xfrm>
          <a:prstGeom prst="roundRect">
            <a:avLst>
              <a:gd name="adj" fmla="val 0"/>
            </a:avLst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rIns="72000" anchor="ctr"/>
          <a:lstStyle/>
          <a:p>
            <a:pPr marL="90488">
              <a:spcAft>
                <a:spcPts val="600"/>
              </a:spcAft>
            </a:pPr>
            <a:r>
              <a:rPr lang="pt-BR" sz="1600" b="1" dirty="0">
                <a:effectLst/>
              </a:rPr>
              <a:t>500 mil unidades habitacionais</a:t>
            </a:r>
          </a:p>
          <a:p>
            <a:pPr marL="90488">
              <a:spcAft>
                <a:spcPts val="600"/>
              </a:spcAft>
            </a:pPr>
            <a:r>
              <a:rPr lang="pt-BR" sz="1400" dirty="0">
                <a:effectLst/>
                <a:cs typeface="Segoe UI" panose="020B0502040204020203" pitchFamily="34" charset="0"/>
              </a:rPr>
              <a:t>Provisão </a:t>
            </a:r>
            <a:r>
              <a:rPr lang="pt-BR" sz="1400" b="1" dirty="0">
                <a:effectLst/>
                <a:cs typeface="Segoe UI" panose="020B0502040204020203" pitchFamily="34" charset="0"/>
              </a:rPr>
              <a:t>subsidiada</a:t>
            </a:r>
            <a:r>
              <a:rPr lang="pt-BR" sz="1400" dirty="0">
                <a:effectLst/>
                <a:cs typeface="Segoe UI" panose="020B0502040204020203" pitchFamily="34" charset="0"/>
              </a:rPr>
              <a:t> de unidades habitacionais</a:t>
            </a:r>
          </a:p>
        </p:txBody>
      </p:sp>
      <p:sp>
        <p:nvSpPr>
          <p:cNvPr id="18" name="Retângulo Arredondado 116">
            <a:extLst>
              <a:ext uri="{FF2B5EF4-FFF2-40B4-BE49-F238E27FC236}">
                <a16:creationId xmlns:a16="http://schemas.microsoft.com/office/drawing/2014/main" id="{89B1969F-58BF-0FEA-096E-69D4F9566646}"/>
              </a:ext>
            </a:extLst>
          </p:cNvPr>
          <p:cNvSpPr/>
          <p:nvPr/>
        </p:nvSpPr>
        <p:spPr>
          <a:xfrm>
            <a:off x="6473030" y="2141597"/>
            <a:ext cx="3781330" cy="788072"/>
          </a:xfrm>
          <a:prstGeom prst="roundRect">
            <a:avLst>
              <a:gd name="adj" fmla="val 0"/>
            </a:avLst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rIns="72000" anchor="ctr"/>
          <a:lstStyle/>
          <a:p>
            <a:pPr marL="90488">
              <a:spcAft>
                <a:spcPts val="600"/>
              </a:spcAft>
            </a:pPr>
            <a:r>
              <a:rPr lang="pt-BR" sz="1600" b="1" dirty="0">
                <a:effectLst/>
              </a:rPr>
              <a:t>1,5 milhão de unidades habitacionais</a:t>
            </a:r>
          </a:p>
          <a:p>
            <a:pPr marL="90488">
              <a:spcAft>
                <a:spcPts val="600"/>
              </a:spcAft>
            </a:pPr>
            <a:r>
              <a:rPr lang="pt-BR" sz="1400" dirty="0">
                <a:effectLst/>
                <a:cs typeface="Segoe UI" panose="020B0502040204020203" pitchFamily="34" charset="0"/>
              </a:rPr>
              <a:t>Provisão </a:t>
            </a:r>
            <a:r>
              <a:rPr lang="pt-BR" sz="1400" b="1" dirty="0">
                <a:effectLst/>
                <a:cs typeface="Segoe UI" panose="020B0502040204020203" pitchFamily="34" charset="0"/>
              </a:rPr>
              <a:t>financiada</a:t>
            </a:r>
            <a:r>
              <a:rPr lang="pt-BR" sz="1400" dirty="0">
                <a:effectLst/>
                <a:cs typeface="Segoe UI" panose="020B0502040204020203" pitchFamily="34" charset="0"/>
              </a:rPr>
              <a:t> de unidades habitacionais</a:t>
            </a:r>
          </a:p>
        </p:txBody>
      </p:sp>
      <p:cxnSp>
        <p:nvCxnSpPr>
          <p:cNvPr id="20" name="Conector: Angulado 19">
            <a:extLst>
              <a:ext uri="{FF2B5EF4-FFF2-40B4-BE49-F238E27FC236}">
                <a16:creationId xmlns:a16="http://schemas.microsoft.com/office/drawing/2014/main" id="{BE2B570C-601C-9F14-A462-E90D88300D02}"/>
              </a:ext>
            </a:extLst>
          </p:cNvPr>
          <p:cNvCxnSpPr>
            <a:cxnSpLocks/>
            <a:stCxn id="25" idx="3"/>
            <a:endCxn id="16" idx="1"/>
          </p:cNvCxnSpPr>
          <p:nvPr/>
        </p:nvCxnSpPr>
        <p:spPr>
          <a:xfrm flipV="1">
            <a:off x="5695664" y="1294330"/>
            <a:ext cx="777366" cy="633038"/>
          </a:xfrm>
          <a:prstGeom prst="bentConnector3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Angulado 21">
            <a:extLst>
              <a:ext uri="{FF2B5EF4-FFF2-40B4-BE49-F238E27FC236}">
                <a16:creationId xmlns:a16="http://schemas.microsoft.com/office/drawing/2014/main" id="{ACDB57E3-3781-3F3D-A14C-3794B5738792}"/>
              </a:ext>
            </a:extLst>
          </p:cNvPr>
          <p:cNvCxnSpPr>
            <a:cxnSpLocks/>
            <a:stCxn id="25" idx="3"/>
            <a:endCxn id="18" idx="1"/>
          </p:cNvCxnSpPr>
          <p:nvPr/>
        </p:nvCxnSpPr>
        <p:spPr>
          <a:xfrm>
            <a:off x="5695664" y="1927368"/>
            <a:ext cx="777366" cy="608265"/>
          </a:xfrm>
          <a:prstGeom prst="bentConnector3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tângulo Arredondado 116">
            <a:extLst>
              <a:ext uri="{FF2B5EF4-FFF2-40B4-BE49-F238E27FC236}">
                <a16:creationId xmlns:a16="http://schemas.microsoft.com/office/drawing/2014/main" id="{DCF71E29-B07C-8F07-A6CC-6AABE78E98DF}"/>
              </a:ext>
            </a:extLst>
          </p:cNvPr>
          <p:cNvSpPr/>
          <p:nvPr/>
        </p:nvSpPr>
        <p:spPr>
          <a:xfrm>
            <a:off x="1588767" y="1477202"/>
            <a:ext cx="4106897" cy="900332"/>
          </a:xfrm>
          <a:prstGeom prst="roundRect">
            <a:avLst>
              <a:gd name="adj" fmla="val 0"/>
            </a:avLst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rIns="72000" anchor="ctr"/>
          <a:lstStyle/>
          <a:p>
            <a:pPr marL="90488">
              <a:spcAft>
                <a:spcPts val="600"/>
              </a:spcAft>
              <a:buSzPct val="80000"/>
            </a:pPr>
            <a:r>
              <a:rPr lang="pt-BR" sz="1600" dirty="0">
                <a:effectLst/>
              </a:rPr>
              <a:t>2023-2026</a:t>
            </a:r>
          </a:p>
          <a:p>
            <a:pPr marL="90488">
              <a:spcAft>
                <a:spcPts val="600"/>
              </a:spcAft>
              <a:buSzPct val="80000"/>
            </a:pPr>
            <a:r>
              <a:rPr lang="pt-BR" sz="2000" b="1" dirty="0">
                <a:effectLst/>
              </a:rPr>
              <a:t>2 milhões de unidades habitacionais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7A39C153-63A1-6901-BF10-646AE98F8B5C}"/>
              </a:ext>
            </a:extLst>
          </p:cNvPr>
          <p:cNvSpPr txBox="1"/>
          <p:nvPr/>
        </p:nvSpPr>
        <p:spPr>
          <a:xfrm>
            <a:off x="1498036" y="3213051"/>
            <a:ext cx="147067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dirty="0">
                <a:solidFill>
                  <a:schemeClr val="dk1"/>
                </a:solidFill>
              </a:rPr>
              <a:t>2023</a:t>
            </a:r>
          </a:p>
        </p:txBody>
      </p: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48637E7D-EF75-AE58-8758-7E15A8B23047}"/>
              </a:ext>
            </a:extLst>
          </p:cNvPr>
          <p:cNvGrpSpPr/>
          <p:nvPr/>
        </p:nvGrpSpPr>
        <p:grpSpPr>
          <a:xfrm>
            <a:off x="3153220" y="3211817"/>
            <a:ext cx="1995493" cy="633064"/>
            <a:chOff x="3856498" y="1496849"/>
            <a:chExt cx="1505743" cy="648157"/>
          </a:xfrm>
        </p:grpSpPr>
        <p:sp>
          <p:nvSpPr>
            <p:cNvPr id="30" name="CaixaDeTexto 29">
              <a:extLst>
                <a:ext uri="{FF2B5EF4-FFF2-40B4-BE49-F238E27FC236}">
                  <a16:creationId xmlns:a16="http://schemas.microsoft.com/office/drawing/2014/main" id="{BB803029-9C15-BD2A-14CD-F37596FAF554}"/>
                </a:ext>
              </a:extLst>
            </p:cNvPr>
            <p:cNvSpPr txBox="1"/>
            <p:nvPr/>
          </p:nvSpPr>
          <p:spPr>
            <a:xfrm>
              <a:off x="3856499" y="1829891"/>
              <a:ext cx="1505742" cy="31511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BR" sz="1400" b="1" dirty="0"/>
                <a:t>130.000 </a:t>
              </a:r>
              <a:r>
                <a:rPr lang="pt-BR" sz="1400" dirty="0"/>
                <a:t>UH</a:t>
              </a:r>
            </a:p>
          </p:txBody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FB373135-D7ED-7ACD-F3D0-99AD5F3A5BFD}"/>
                </a:ext>
              </a:extLst>
            </p:cNvPr>
            <p:cNvSpPr txBox="1"/>
            <p:nvPr/>
          </p:nvSpPr>
          <p:spPr>
            <a:xfrm>
              <a:off x="3856498" y="1496849"/>
              <a:ext cx="1505742" cy="40964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BR" sz="2000" b="1" dirty="0">
                  <a:solidFill>
                    <a:schemeClr val="dk1"/>
                  </a:solidFill>
                </a:rPr>
                <a:t>Empresas</a:t>
              </a:r>
            </a:p>
          </p:txBody>
        </p:sp>
      </p:grpSp>
      <p:grpSp>
        <p:nvGrpSpPr>
          <p:cNvPr id="38" name="Agrupar 37">
            <a:extLst>
              <a:ext uri="{FF2B5EF4-FFF2-40B4-BE49-F238E27FC236}">
                <a16:creationId xmlns:a16="http://schemas.microsoft.com/office/drawing/2014/main" id="{71AD8E81-106B-47E9-D975-CD26ACBB399D}"/>
              </a:ext>
            </a:extLst>
          </p:cNvPr>
          <p:cNvGrpSpPr/>
          <p:nvPr/>
        </p:nvGrpSpPr>
        <p:grpSpPr>
          <a:xfrm>
            <a:off x="5202191" y="3230044"/>
            <a:ext cx="1995492" cy="656316"/>
            <a:chOff x="5911022" y="4907354"/>
            <a:chExt cx="1995492" cy="656316"/>
          </a:xfrm>
        </p:grpSpPr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id="{DF7EBD8A-5734-7BE6-61C2-72430C8A9714}"/>
                </a:ext>
              </a:extLst>
            </p:cNvPr>
            <p:cNvSpPr txBox="1"/>
            <p:nvPr/>
          </p:nvSpPr>
          <p:spPr>
            <a:xfrm>
              <a:off x="6218567" y="5255893"/>
              <a:ext cx="1470677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BR" sz="1400" b="1" dirty="0"/>
                <a:t>28.000</a:t>
              </a:r>
              <a:r>
                <a:rPr lang="pt-BR" sz="1400" dirty="0"/>
                <a:t> UH  </a:t>
              </a:r>
            </a:p>
          </p:txBody>
        </p:sp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BC0ECDAB-2359-A9D4-D1CE-C90F1EAA8000}"/>
                </a:ext>
              </a:extLst>
            </p:cNvPr>
            <p:cNvSpPr txBox="1"/>
            <p:nvPr/>
          </p:nvSpPr>
          <p:spPr>
            <a:xfrm>
              <a:off x="5911022" y="4907354"/>
              <a:ext cx="199549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BR" sz="2000" b="1" dirty="0">
                  <a:solidFill>
                    <a:schemeClr val="dk1"/>
                  </a:solidFill>
                </a:rPr>
                <a:t>Entidades</a:t>
              </a:r>
            </a:p>
          </p:txBody>
        </p:sp>
      </p:grpSp>
      <p:grpSp>
        <p:nvGrpSpPr>
          <p:cNvPr id="39" name="Agrupar 38">
            <a:extLst>
              <a:ext uri="{FF2B5EF4-FFF2-40B4-BE49-F238E27FC236}">
                <a16:creationId xmlns:a16="http://schemas.microsoft.com/office/drawing/2014/main" id="{CAAB750B-3401-D5B5-BE59-0EF05F5E1B48}"/>
              </a:ext>
            </a:extLst>
          </p:cNvPr>
          <p:cNvGrpSpPr/>
          <p:nvPr/>
        </p:nvGrpSpPr>
        <p:grpSpPr>
          <a:xfrm>
            <a:off x="7304639" y="3253266"/>
            <a:ext cx="1509302" cy="643403"/>
            <a:chOff x="8013470" y="4930576"/>
            <a:chExt cx="1509302" cy="643403"/>
          </a:xfrm>
        </p:grpSpPr>
        <p:sp>
          <p:nvSpPr>
            <p:cNvPr id="36" name="CaixaDeTexto 35">
              <a:extLst>
                <a:ext uri="{FF2B5EF4-FFF2-40B4-BE49-F238E27FC236}">
                  <a16:creationId xmlns:a16="http://schemas.microsoft.com/office/drawing/2014/main" id="{CF15C927-1AEB-F2ED-501B-3A0117A4FDC0}"/>
                </a:ext>
              </a:extLst>
            </p:cNvPr>
            <p:cNvSpPr txBox="1"/>
            <p:nvPr/>
          </p:nvSpPr>
          <p:spPr>
            <a:xfrm>
              <a:off x="8052095" y="5266202"/>
              <a:ext cx="1470677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BR" sz="1400" b="1" dirty="0"/>
                <a:t>30.000</a:t>
              </a:r>
              <a:r>
                <a:rPr lang="pt-BR" sz="1400" dirty="0"/>
                <a:t> UH  </a:t>
              </a:r>
            </a:p>
          </p:txBody>
        </p:sp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FA2A46F1-691C-1495-EA03-02C870424EFF}"/>
                </a:ext>
              </a:extLst>
            </p:cNvPr>
            <p:cNvSpPr txBox="1"/>
            <p:nvPr/>
          </p:nvSpPr>
          <p:spPr>
            <a:xfrm>
              <a:off x="8013470" y="4930576"/>
              <a:ext cx="1470677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BR" sz="2000" b="1" dirty="0">
                  <a:solidFill>
                    <a:schemeClr val="dk1"/>
                  </a:solidFill>
                </a:rPr>
                <a:t>Rural</a:t>
              </a:r>
            </a:p>
          </p:txBody>
        </p:sp>
      </p:grp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D7E5C2FA-BC5C-301A-4F04-A2C9F9860213}"/>
              </a:ext>
            </a:extLst>
          </p:cNvPr>
          <p:cNvSpPr txBox="1"/>
          <p:nvPr/>
        </p:nvSpPr>
        <p:spPr>
          <a:xfrm>
            <a:off x="1484822" y="5065291"/>
            <a:ext cx="2552685" cy="582625"/>
          </a:xfrm>
          <a:prstGeom prst="rect">
            <a:avLst/>
          </a:prstGeom>
          <a:noFill/>
          <a:ln>
            <a:noFill/>
          </a:ln>
        </p:spPr>
        <p:txBody>
          <a:bodyPr wrap="square" lIns="89311" tIns="44655" rIns="89311" bIns="44655" rtlCol="0" anchor="t">
            <a:spAutoFit/>
          </a:bodyPr>
          <a:lstStyle/>
          <a:p>
            <a:pPr>
              <a:spcAft>
                <a:spcPts val="977"/>
              </a:spcAft>
            </a:pPr>
            <a:r>
              <a:rPr lang="pt-BR" sz="1600" b="1" dirty="0">
                <a:solidFill>
                  <a:srgbClr val="395394"/>
                </a:solidFill>
                <a:latin typeface="+mj-lt"/>
              </a:rPr>
              <a:t>Empreendimentos</a:t>
            </a:r>
            <a:r>
              <a:rPr lang="pt-BR" sz="1600" b="1" dirty="0">
                <a:solidFill>
                  <a:srgbClr val="DA221E"/>
                </a:solidFill>
                <a:latin typeface="+mj-lt"/>
              </a:rPr>
              <a:t> </a:t>
            </a:r>
            <a:r>
              <a:rPr lang="pt-BR" sz="1600" dirty="0">
                <a:latin typeface="+mj-lt"/>
              </a:rPr>
              <a:t>menores e mais sustentáveis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BC09840-74FB-5F3B-DD63-C0EE58655943}"/>
              </a:ext>
            </a:extLst>
          </p:cNvPr>
          <p:cNvSpPr txBox="1"/>
          <p:nvPr/>
        </p:nvSpPr>
        <p:spPr>
          <a:xfrm>
            <a:off x="4645885" y="5055083"/>
            <a:ext cx="3161295" cy="1321288"/>
          </a:xfrm>
          <a:prstGeom prst="rect">
            <a:avLst/>
          </a:prstGeom>
          <a:noFill/>
          <a:ln>
            <a:noFill/>
          </a:ln>
        </p:spPr>
        <p:txBody>
          <a:bodyPr wrap="square" lIns="89311" tIns="44655" rIns="89311" bIns="44655" rtlCol="0" anchor="t">
            <a:spAutoFit/>
          </a:bodyPr>
          <a:lstStyle/>
          <a:p>
            <a:pPr>
              <a:spcAft>
                <a:spcPts val="977"/>
              </a:spcAft>
            </a:pPr>
            <a:r>
              <a:rPr lang="pt-BR" sz="1600" dirty="0">
                <a:latin typeface="+mj-lt"/>
              </a:rPr>
              <a:t>Melhor</a:t>
            </a:r>
            <a:r>
              <a:rPr lang="pt-BR" sz="1600" b="1" dirty="0">
                <a:solidFill>
                  <a:srgbClr val="DA221E"/>
                </a:solidFill>
                <a:latin typeface="+mj-lt"/>
              </a:rPr>
              <a:t> </a:t>
            </a:r>
            <a:r>
              <a:rPr lang="pt-BR" sz="1600" b="1" dirty="0">
                <a:solidFill>
                  <a:srgbClr val="395394"/>
                </a:solidFill>
                <a:latin typeface="+mj-lt"/>
              </a:rPr>
              <a:t>localização</a:t>
            </a:r>
            <a:r>
              <a:rPr lang="pt-BR" sz="1600" b="1" dirty="0">
                <a:solidFill>
                  <a:srgbClr val="DA221E"/>
                </a:solidFill>
                <a:latin typeface="+mj-lt"/>
              </a:rPr>
              <a:t> </a:t>
            </a:r>
            <a:r>
              <a:rPr lang="pt-BR" sz="1600" dirty="0">
                <a:latin typeface="+mj-lt"/>
              </a:rPr>
              <a:t>dos empreendimentos, em área urbana consolidada e com disponibilidade de infraestrutura, equipamentos, comércio e serviços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0214DF98-47B6-A4DE-3D6A-455EA7447155}"/>
              </a:ext>
            </a:extLst>
          </p:cNvPr>
          <p:cNvSpPr txBox="1"/>
          <p:nvPr/>
        </p:nvSpPr>
        <p:spPr>
          <a:xfrm>
            <a:off x="8082177" y="5138222"/>
            <a:ext cx="24953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977"/>
              </a:spcAft>
            </a:pPr>
            <a:r>
              <a:rPr lang="pt-BR" sz="1600" dirty="0">
                <a:latin typeface="+mj-lt"/>
              </a:rPr>
              <a:t>Especificação de </a:t>
            </a:r>
            <a:r>
              <a:rPr lang="pt-BR" sz="1600" b="1" dirty="0">
                <a:solidFill>
                  <a:srgbClr val="395394"/>
                </a:solidFill>
                <a:latin typeface="+mj-lt"/>
              </a:rPr>
              <a:t>unidades habitacionais </a:t>
            </a:r>
            <a:r>
              <a:rPr lang="pt-BR" sz="1600" dirty="0">
                <a:latin typeface="+mj-lt"/>
              </a:rPr>
              <a:t>visando melhor qualidade</a:t>
            </a:r>
          </a:p>
        </p:txBody>
      </p:sp>
      <p:grpSp>
        <p:nvGrpSpPr>
          <p:cNvPr id="46" name="Agrupar 45">
            <a:extLst>
              <a:ext uri="{FF2B5EF4-FFF2-40B4-BE49-F238E27FC236}">
                <a16:creationId xmlns:a16="http://schemas.microsoft.com/office/drawing/2014/main" id="{8F3D4285-15EB-B117-5FE5-E3509922F7E7}"/>
              </a:ext>
            </a:extLst>
          </p:cNvPr>
          <p:cNvGrpSpPr/>
          <p:nvPr/>
        </p:nvGrpSpPr>
        <p:grpSpPr>
          <a:xfrm>
            <a:off x="5603575" y="4294593"/>
            <a:ext cx="757902" cy="740844"/>
            <a:chOff x="2045850" y="4017215"/>
            <a:chExt cx="757902" cy="740844"/>
          </a:xfrm>
        </p:grpSpPr>
        <p:grpSp>
          <p:nvGrpSpPr>
            <p:cNvPr id="47" name="Agrupar 46">
              <a:extLst>
                <a:ext uri="{FF2B5EF4-FFF2-40B4-BE49-F238E27FC236}">
                  <a16:creationId xmlns:a16="http://schemas.microsoft.com/office/drawing/2014/main" id="{7107AD32-1998-086C-BAC8-818304E95F64}"/>
                </a:ext>
              </a:extLst>
            </p:cNvPr>
            <p:cNvGrpSpPr/>
            <p:nvPr/>
          </p:nvGrpSpPr>
          <p:grpSpPr>
            <a:xfrm>
              <a:off x="2045850" y="4017215"/>
              <a:ext cx="757902" cy="740844"/>
              <a:chOff x="1630710" y="1466479"/>
              <a:chExt cx="775972" cy="758508"/>
            </a:xfrm>
          </p:grpSpPr>
          <p:pic>
            <p:nvPicPr>
              <p:cNvPr id="49" name="Imagem 48">
                <a:extLst>
                  <a:ext uri="{FF2B5EF4-FFF2-40B4-BE49-F238E27FC236}">
                    <a16:creationId xmlns:a16="http://schemas.microsoft.com/office/drawing/2014/main" id="{276D2040-1D11-F6BF-C596-C932CD64F3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11500"/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682657" y="1531290"/>
                <a:ext cx="672078" cy="6254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0" name="Fluxograma: Conector 49">
                <a:extLst>
                  <a:ext uri="{FF2B5EF4-FFF2-40B4-BE49-F238E27FC236}">
                    <a16:creationId xmlns:a16="http://schemas.microsoft.com/office/drawing/2014/main" id="{C2B46E69-1581-6FE3-32E4-35E0614BADC5}"/>
                  </a:ext>
                </a:extLst>
              </p:cNvPr>
              <p:cNvSpPr/>
              <p:nvPr/>
            </p:nvSpPr>
            <p:spPr>
              <a:xfrm>
                <a:off x="1630710" y="1466479"/>
                <a:ext cx="775972" cy="758508"/>
              </a:xfrm>
              <a:prstGeom prst="flowChartConnector">
                <a:avLst/>
              </a:prstGeom>
              <a:noFill/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chemeClr val="lt1"/>
                    </a:solidFill>
                    <a:latin typeface="+mn-lt"/>
                    <a:ea typeface="+mn-ea"/>
                    <a:cs typeface="+mn-cs"/>
                    <a:sym typeface="Arial"/>
                  </a:defRPr>
                </a:lvl9pPr>
              </a:lstStyle>
              <a:p>
                <a:pPr algn="ctr"/>
                <a:endParaRPr lang="pt-BR" sz="1111" dirty="0"/>
              </a:p>
            </p:txBody>
          </p:sp>
        </p:grpSp>
        <p:sp>
          <p:nvSpPr>
            <p:cNvPr id="48" name="Elipse 47">
              <a:extLst>
                <a:ext uri="{FF2B5EF4-FFF2-40B4-BE49-F238E27FC236}">
                  <a16:creationId xmlns:a16="http://schemas.microsoft.com/office/drawing/2014/main" id="{0E52384A-DEC1-A9CD-C531-678FA0C83228}"/>
                </a:ext>
              </a:extLst>
            </p:cNvPr>
            <p:cNvSpPr/>
            <p:nvPr/>
          </p:nvSpPr>
          <p:spPr>
            <a:xfrm>
              <a:off x="2050333" y="4031941"/>
              <a:ext cx="744587" cy="708046"/>
            </a:xfrm>
            <a:prstGeom prst="ellipse">
              <a:avLst/>
            </a:prstGeom>
            <a:noFill/>
            <a:ln w="28575">
              <a:solidFill>
                <a:srgbClr val="39539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758" dirty="0">
                <a:noFill/>
              </a:endParaRPr>
            </a:p>
          </p:txBody>
        </p:sp>
      </p:grpSp>
      <p:grpSp>
        <p:nvGrpSpPr>
          <p:cNvPr id="51" name="Agrupar 50">
            <a:extLst>
              <a:ext uri="{FF2B5EF4-FFF2-40B4-BE49-F238E27FC236}">
                <a16:creationId xmlns:a16="http://schemas.microsoft.com/office/drawing/2014/main" id="{75694343-BC73-B3B4-EEFA-FCCF89C0BE1E}"/>
              </a:ext>
            </a:extLst>
          </p:cNvPr>
          <p:cNvGrpSpPr/>
          <p:nvPr/>
        </p:nvGrpSpPr>
        <p:grpSpPr>
          <a:xfrm>
            <a:off x="2271075" y="4196931"/>
            <a:ext cx="758601" cy="838506"/>
            <a:chOff x="2045850" y="4725326"/>
            <a:chExt cx="758601" cy="838506"/>
          </a:xfrm>
        </p:grpSpPr>
        <p:sp>
          <p:nvSpPr>
            <p:cNvPr id="52" name="Fluxograma: Conector 51">
              <a:extLst>
                <a:ext uri="{FF2B5EF4-FFF2-40B4-BE49-F238E27FC236}">
                  <a16:creationId xmlns:a16="http://schemas.microsoft.com/office/drawing/2014/main" id="{7F52355E-3255-B7F5-B1E7-69E42347F463}"/>
                </a:ext>
              </a:extLst>
            </p:cNvPr>
            <p:cNvSpPr/>
            <p:nvPr/>
          </p:nvSpPr>
          <p:spPr>
            <a:xfrm>
              <a:off x="2046549" y="4725326"/>
              <a:ext cx="757902" cy="740844"/>
            </a:xfrm>
            <a:prstGeom prst="flowChartConnector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algn="ctr"/>
              <a:endParaRPr lang="pt-BR" sz="1111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pic>
          <p:nvPicPr>
            <p:cNvPr id="53" name="Picture 8" descr="Resultado de imagem para houses icon">
              <a:extLst>
                <a:ext uri="{FF2B5EF4-FFF2-40B4-BE49-F238E27FC236}">
                  <a16:creationId xmlns:a16="http://schemas.microsoft.com/office/drawing/2014/main" id="{7A643F9B-2811-ACE2-EF9D-26A7FCCFB73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454" t="27323" r="30202" b="27323"/>
            <a:stretch/>
          </p:blipFill>
          <p:spPr bwMode="auto">
            <a:xfrm>
              <a:off x="2087126" y="4926116"/>
              <a:ext cx="681354" cy="577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0F125708-E8C9-8B67-71D6-045BE1475B9C}"/>
                </a:ext>
              </a:extLst>
            </p:cNvPr>
            <p:cNvSpPr/>
            <p:nvPr/>
          </p:nvSpPr>
          <p:spPr>
            <a:xfrm>
              <a:off x="2045850" y="4855786"/>
              <a:ext cx="744587" cy="708046"/>
            </a:xfrm>
            <a:prstGeom prst="ellipse">
              <a:avLst/>
            </a:prstGeom>
            <a:noFill/>
            <a:ln w="28575">
              <a:solidFill>
                <a:srgbClr val="39539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758" dirty="0">
                <a:noFill/>
              </a:endParaRPr>
            </a:p>
          </p:txBody>
        </p:sp>
      </p:grpSp>
      <p:grpSp>
        <p:nvGrpSpPr>
          <p:cNvPr id="55" name="Agrupar 54">
            <a:extLst>
              <a:ext uri="{FF2B5EF4-FFF2-40B4-BE49-F238E27FC236}">
                <a16:creationId xmlns:a16="http://schemas.microsoft.com/office/drawing/2014/main" id="{821D6C62-6419-AC02-8D6C-A99E9B9C1A26}"/>
              </a:ext>
            </a:extLst>
          </p:cNvPr>
          <p:cNvGrpSpPr/>
          <p:nvPr/>
        </p:nvGrpSpPr>
        <p:grpSpPr>
          <a:xfrm>
            <a:off x="8415558" y="4206192"/>
            <a:ext cx="914305" cy="914300"/>
            <a:chOff x="1946464" y="5508176"/>
            <a:chExt cx="914305" cy="914300"/>
          </a:xfrm>
        </p:grpSpPr>
        <p:sp>
          <p:nvSpPr>
            <p:cNvPr id="56" name="Fluxograma: Conector 55">
              <a:extLst>
                <a:ext uri="{FF2B5EF4-FFF2-40B4-BE49-F238E27FC236}">
                  <a16:creationId xmlns:a16="http://schemas.microsoft.com/office/drawing/2014/main" id="{13598F86-75D7-0908-356D-312A0F43D765}"/>
                </a:ext>
              </a:extLst>
            </p:cNvPr>
            <p:cNvSpPr/>
            <p:nvPr/>
          </p:nvSpPr>
          <p:spPr>
            <a:xfrm>
              <a:off x="2016795" y="5543371"/>
              <a:ext cx="757902" cy="740844"/>
            </a:xfrm>
            <a:prstGeom prst="flowChartConnector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algn="ctr"/>
              <a:endParaRPr lang="pt-BR" sz="1111" dirty="0"/>
            </a:p>
          </p:txBody>
        </p:sp>
        <p:pic>
          <p:nvPicPr>
            <p:cNvPr id="57" name="Picture 4" descr="Resultado de imagem para house icon">
              <a:extLst>
                <a:ext uri="{FF2B5EF4-FFF2-40B4-BE49-F238E27FC236}">
                  <a16:creationId xmlns:a16="http://schemas.microsoft.com/office/drawing/2014/main" id="{B4619F4D-293A-5BD2-6D82-F5B9D6BAC0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6464" y="5508176"/>
              <a:ext cx="914305" cy="914300"/>
            </a:xfrm>
            <a:prstGeom prst="rect">
              <a:avLst/>
            </a:prstGeom>
            <a:noFill/>
            <a:ln w="57150"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Elipse 57">
              <a:extLst>
                <a:ext uri="{FF2B5EF4-FFF2-40B4-BE49-F238E27FC236}">
                  <a16:creationId xmlns:a16="http://schemas.microsoft.com/office/drawing/2014/main" id="{2D33B460-5690-9421-398D-B8D01C35499F}"/>
                </a:ext>
              </a:extLst>
            </p:cNvPr>
            <p:cNvSpPr/>
            <p:nvPr/>
          </p:nvSpPr>
          <p:spPr>
            <a:xfrm>
              <a:off x="2037980" y="5659229"/>
              <a:ext cx="744587" cy="708046"/>
            </a:xfrm>
            <a:prstGeom prst="ellipse">
              <a:avLst/>
            </a:prstGeom>
            <a:noFill/>
            <a:ln w="28575">
              <a:solidFill>
                <a:srgbClr val="39539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758" dirty="0">
                <a:noFill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4770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DFA30BE-BB58-A66E-4D09-24AFABC116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" y="602"/>
            <a:ext cx="12190063" cy="702050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16563574-08B6-C4FC-1962-A4218D20D8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396" y="2737512"/>
            <a:ext cx="3453968" cy="271746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218E672-04EE-8BB9-523C-2ECF462B0FCB}"/>
              </a:ext>
            </a:extLst>
          </p:cNvPr>
          <p:cNvSpPr txBox="1"/>
          <p:nvPr/>
        </p:nvSpPr>
        <p:spPr>
          <a:xfrm>
            <a:off x="4367429" y="1710556"/>
            <a:ext cx="3453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spc="200" dirty="0">
                <a:latin typeface="Montserrat" panose="00000500000000000000" pitchFamily="2" charset="0"/>
              </a:rPr>
              <a:t>SECRETARIA NACIONAL</a:t>
            </a:r>
          </a:p>
          <a:p>
            <a:pPr algn="ctr"/>
            <a:r>
              <a:rPr lang="pt-BR" sz="1800" spc="200" dirty="0">
                <a:latin typeface="Montserrat" panose="00000500000000000000" pitchFamily="2" charset="0"/>
              </a:rPr>
              <a:t>DE </a:t>
            </a:r>
            <a:r>
              <a:rPr lang="pt-BR" sz="1800" b="1" spc="200" dirty="0">
                <a:latin typeface="Montserrat" panose="00000500000000000000" pitchFamily="2" charset="0"/>
              </a:rPr>
              <a:t>HABITAÇÃO</a:t>
            </a:r>
          </a:p>
        </p:txBody>
      </p:sp>
    </p:spTree>
    <p:extLst>
      <p:ext uri="{BB962C8B-B14F-4D97-AF65-F5344CB8AC3E}">
        <p14:creationId xmlns:p14="http://schemas.microsoft.com/office/powerpoint/2010/main" val="309581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3">
            <a:extLst>
              <a:ext uri="{FF2B5EF4-FFF2-40B4-BE49-F238E27FC236}">
                <a16:creationId xmlns:a16="http://schemas.microsoft.com/office/drawing/2014/main" id="{157C3BC5-BF16-58EA-DF9D-E3B6FF7B0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2407" y="2227554"/>
            <a:ext cx="4680427" cy="1126210"/>
          </a:xfrm>
          <a:prstGeom prst="downArrowCallout">
            <a:avLst>
              <a:gd name="adj1" fmla="val 141821"/>
              <a:gd name="adj2" fmla="val 70911"/>
              <a:gd name="adj3" fmla="val 33333"/>
              <a:gd name="adj4" fmla="val 66667"/>
            </a:avLst>
          </a:prstGeom>
          <a:solidFill>
            <a:schemeClr val="bg1"/>
          </a:solidFill>
          <a:ln w="12700" algn="ctr">
            <a:solidFill>
              <a:srgbClr val="132D3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sz="1563" b="1" dirty="0">
                <a:latin typeface="Calibri" pitchFamily="34" charset="0"/>
              </a:rPr>
              <a:t>INADEQUAÇÃO HABITACIONAL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E9E06323-4940-2963-4823-AF253BEF8DC7}"/>
              </a:ext>
            </a:extLst>
          </p:cNvPr>
          <p:cNvSpPr txBox="1"/>
          <p:nvPr/>
        </p:nvSpPr>
        <p:spPr>
          <a:xfrm>
            <a:off x="1250579" y="6591221"/>
            <a:ext cx="10472191" cy="240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977" dirty="0"/>
              <a:t>*Déficit Habitacional no Brasil 2016-2019 | Fundação João Pinheiro, 2020.    ** Inadequação De Domicílios No Brasil 2016 – 2019 | Fundação João Pinheiro, 2020.</a:t>
            </a:r>
          </a:p>
        </p:txBody>
      </p:sp>
      <p:sp>
        <p:nvSpPr>
          <p:cNvPr id="3" name="AutoShape 62">
            <a:extLst>
              <a:ext uri="{FF2B5EF4-FFF2-40B4-BE49-F238E27FC236}">
                <a16:creationId xmlns:a16="http://schemas.microsoft.com/office/drawing/2014/main" id="{02DDFE5A-54BA-4035-8CF8-F7304BD94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170" y="2197947"/>
            <a:ext cx="4680427" cy="1126211"/>
          </a:xfrm>
          <a:prstGeom prst="downArrowCallout">
            <a:avLst>
              <a:gd name="adj1" fmla="val 141821"/>
              <a:gd name="adj2" fmla="val 70911"/>
              <a:gd name="adj3" fmla="val 33333"/>
              <a:gd name="adj4" fmla="val 66667"/>
            </a:avLst>
          </a:prstGeom>
          <a:solidFill>
            <a:schemeClr val="bg1"/>
          </a:solidFill>
          <a:ln w="12700" algn="ctr">
            <a:solidFill>
              <a:srgbClr val="132D3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sz="1563" b="1" dirty="0">
                <a:latin typeface="Calibri" pitchFamily="34" charset="0"/>
              </a:rPr>
              <a:t>DÉFICIT HABITACIONAL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sz="1563" b="1" dirty="0">
                <a:latin typeface="Calibri" pitchFamily="34" charset="0"/>
              </a:rPr>
              <a:t>DEMANDA FUTURA</a:t>
            </a:r>
          </a:p>
        </p:txBody>
      </p:sp>
      <p:pic>
        <p:nvPicPr>
          <p:cNvPr id="4" name="Picture 8" descr="Resultado de imagem para houses icon">
            <a:extLst>
              <a:ext uri="{FF2B5EF4-FFF2-40B4-BE49-F238E27FC236}">
                <a16:creationId xmlns:a16="http://schemas.microsoft.com/office/drawing/2014/main" id="{11116D5D-4D9E-8F57-E9C7-C3EBEF85BA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323" b="27323"/>
          <a:stretch/>
        </p:blipFill>
        <p:spPr bwMode="auto">
          <a:xfrm>
            <a:off x="1651736" y="1188779"/>
            <a:ext cx="3323884" cy="108034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tângulo 22">
            <a:extLst>
              <a:ext uri="{FF2B5EF4-FFF2-40B4-BE49-F238E27FC236}">
                <a16:creationId xmlns:a16="http://schemas.microsoft.com/office/drawing/2014/main" id="{A13A7F91-02BD-7B6B-114C-A38099C5816F}"/>
              </a:ext>
            </a:extLst>
          </p:cNvPr>
          <p:cNvSpPr/>
          <p:nvPr/>
        </p:nvSpPr>
        <p:spPr>
          <a:xfrm>
            <a:off x="6432406" y="3682257"/>
            <a:ext cx="1486420" cy="282304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1200" b="1" dirty="0">
                <a:solidFill>
                  <a:schemeClr val="bg1"/>
                </a:solidFill>
                <a:latin typeface="Calibri"/>
              </a:rPr>
              <a:t>INFRAESTRUTURA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EB90FF26-D688-6062-C715-0663CE1B6146}"/>
              </a:ext>
            </a:extLst>
          </p:cNvPr>
          <p:cNvSpPr/>
          <p:nvPr/>
        </p:nvSpPr>
        <p:spPr>
          <a:xfrm>
            <a:off x="8026107" y="3682258"/>
            <a:ext cx="1486420" cy="282303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1200" b="1" dirty="0">
                <a:solidFill>
                  <a:prstClr val="white"/>
                </a:solidFill>
                <a:latin typeface="Calibri"/>
              </a:rPr>
              <a:t>FUNDIÁRIA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DB9EB7E4-8EB4-2818-D80D-89B3783667D0}"/>
              </a:ext>
            </a:extLst>
          </p:cNvPr>
          <p:cNvSpPr/>
          <p:nvPr/>
        </p:nvSpPr>
        <p:spPr>
          <a:xfrm>
            <a:off x="9626415" y="3682258"/>
            <a:ext cx="1486420" cy="28230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1200" b="1" dirty="0">
                <a:solidFill>
                  <a:prstClr val="white"/>
                </a:solidFill>
                <a:latin typeface="Calibri"/>
              </a:rPr>
              <a:t>EDILÍCIA</a:t>
            </a:r>
          </a:p>
        </p:txBody>
      </p:sp>
      <p:pic>
        <p:nvPicPr>
          <p:cNvPr id="29" name="Picture 4" descr="Resultado de imagem para city plan icon">
            <a:extLst>
              <a:ext uri="{FF2B5EF4-FFF2-40B4-BE49-F238E27FC236}">
                <a16:creationId xmlns:a16="http://schemas.microsoft.com/office/drawing/2014/main" id="{CB368102-F8B0-87E0-2A09-DE498D789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063" y="1150337"/>
            <a:ext cx="1005806" cy="95352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CaixaDeTexto 8">
            <a:extLst>
              <a:ext uri="{FF2B5EF4-FFF2-40B4-BE49-F238E27FC236}">
                <a16:creationId xmlns:a16="http://schemas.microsoft.com/office/drawing/2014/main" id="{365A3A99-154D-A06F-178C-7F455ABDDB46}"/>
              </a:ext>
            </a:extLst>
          </p:cNvPr>
          <p:cNvSpPr txBox="1"/>
          <p:nvPr/>
        </p:nvSpPr>
        <p:spPr>
          <a:xfrm>
            <a:off x="6432406" y="4049787"/>
            <a:ext cx="1486420" cy="360731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1600" b="1" dirty="0">
                <a:solidFill>
                  <a:schemeClr val="bg1"/>
                </a:solidFill>
                <a:latin typeface="Calibri"/>
              </a:rPr>
              <a:t>14,2 milhões</a:t>
            </a:r>
          </a:p>
        </p:txBody>
      </p:sp>
      <p:sp>
        <p:nvSpPr>
          <p:cNvPr id="31" name="CaixaDeTexto 8">
            <a:extLst>
              <a:ext uri="{FF2B5EF4-FFF2-40B4-BE49-F238E27FC236}">
                <a16:creationId xmlns:a16="http://schemas.microsoft.com/office/drawing/2014/main" id="{BDFA7380-E688-305A-4838-B16A46775DD2}"/>
              </a:ext>
            </a:extLst>
          </p:cNvPr>
          <p:cNvSpPr txBox="1"/>
          <p:nvPr/>
        </p:nvSpPr>
        <p:spPr>
          <a:xfrm>
            <a:off x="9626415" y="4060875"/>
            <a:ext cx="148642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</p:spPr>
        <p:txBody>
          <a:bodyPr wrap="square" rtlCol="0" anchor="ctr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buClr>
                <a:srgbClr val="000000"/>
              </a:buClr>
              <a:defRPr/>
            </a:pPr>
            <a:r>
              <a:rPr lang="pt-BR" sz="1600" b="1" dirty="0">
                <a:solidFill>
                  <a:prstClr val="white"/>
                </a:solidFill>
                <a:latin typeface="Calibri"/>
                <a:cs typeface="Arial"/>
              </a:rPr>
              <a:t>11,2 milhões </a:t>
            </a:r>
          </a:p>
        </p:txBody>
      </p:sp>
      <p:sp>
        <p:nvSpPr>
          <p:cNvPr id="32" name="CaixaDeTexto 8">
            <a:extLst>
              <a:ext uri="{FF2B5EF4-FFF2-40B4-BE49-F238E27FC236}">
                <a16:creationId xmlns:a16="http://schemas.microsoft.com/office/drawing/2014/main" id="{B85D4D4B-07A8-6189-D107-7C8B9360E9F0}"/>
              </a:ext>
            </a:extLst>
          </p:cNvPr>
          <p:cNvSpPr txBox="1"/>
          <p:nvPr/>
        </p:nvSpPr>
        <p:spPr>
          <a:xfrm>
            <a:off x="8032713" y="4060875"/>
            <a:ext cx="147828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 anchor="ctr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buClr>
                <a:srgbClr val="000000"/>
              </a:buClr>
              <a:defRPr/>
            </a:pPr>
            <a:r>
              <a:rPr lang="pt-BR" sz="1600" b="1" dirty="0">
                <a:solidFill>
                  <a:prstClr val="white"/>
                </a:solidFill>
                <a:latin typeface="Calibri"/>
                <a:cs typeface="Arial"/>
              </a:rPr>
              <a:t>3,5 milhões 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F59920D3-3669-7ED8-5E96-C74D14033E57}"/>
              </a:ext>
            </a:extLst>
          </p:cNvPr>
          <p:cNvSpPr/>
          <p:nvPr/>
        </p:nvSpPr>
        <p:spPr>
          <a:xfrm>
            <a:off x="1136169" y="3652650"/>
            <a:ext cx="1486420" cy="28230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1200" b="1" dirty="0">
                <a:solidFill>
                  <a:schemeClr val="bg1"/>
                </a:solidFill>
                <a:latin typeface="Calibri"/>
              </a:rPr>
              <a:t>COABITAÇÃO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5224AA02-2AEA-025E-4A28-61FC36C6AAEA}"/>
              </a:ext>
            </a:extLst>
          </p:cNvPr>
          <p:cNvSpPr/>
          <p:nvPr/>
        </p:nvSpPr>
        <p:spPr>
          <a:xfrm>
            <a:off x="2729870" y="3652651"/>
            <a:ext cx="1486420" cy="28230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1200" b="1" dirty="0">
                <a:solidFill>
                  <a:prstClr val="white"/>
                </a:solidFill>
                <a:latin typeface="Calibri"/>
              </a:rPr>
              <a:t>HAB. PRECÁRIA</a:t>
            </a: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828BBD54-0717-6A54-8193-A2B8BE594992}"/>
              </a:ext>
            </a:extLst>
          </p:cNvPr>
          <p:cNvSpPr/>
          <p:nvPr/>
        </p:nvSpPr>
        <p:spPr>
          <a:xfrm>
            <a:off x="4330178" y="3652651"/>
            <a:ext cx="1486420" cy="28230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solidFill>
              <a:srgbClr val="33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1200" b="1" dirty="0">
                <a:solidFill>
                  <a:prstClr val="white"/>
                </a:solidFill>
                <a:latin typeface="Calibri"/>
              </a:rPr>
              <a:t>ÔNUS EXCESSIVO</a:t>
            </a:r>
          </a:p>
        </p:txBody>
      </p:sp>
      <p:sp>
        <p:nvSpPr>
          <p:cNvPr id="38" name="CaixaDeTexto 8">
            <a:extLst>
              <a:ext uri="{FF2B5EF4-FFF2-40B4-BE49-F238E27FC236}">
                <a16:creationId xmlns:a16="http://schemas.microsoft.com/office/drawing/2014/main" id="{2D110171-65EB-5BA7-B271-1483CED5E671}"/>
              </a:ext>
            </a:extLst>
          </p:cNvPr>
          <p:cNvSpPr txBox="1"/>
          <p:nvPr/>
        </p:nvSpPr>
        <p:spPr>
          <a:xfrm>
            <a:off x="1136170" y="4068794"/>
            <a:ext cx="1486420" cy="36073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1600" b="1" dirty="0">
                <a:solidFill>
                  <a:schemeClr val="bg1"/>
                </a:solidFill>
                <a:latin typeface="Calibri"/>
              </a:rPr>
              <a:t>1,4 milhões</a:t>
            </a:r>
          </a:p>
        </p:txBody>
      </p:sp>
      <p:sp>
        <p:nvSpPr>
          <p:cNvPr id="39" name="CaixaDeTexto 8">
            <a:extLst>
              <a:ext uri="{FF2B5EF4-FFF2-40B4-BE49-F238E27FC236}">
                <a16:creationId xmlns:a16="http://schemas.microsoft.com/office/drawing/2014/main" id="{901D8012-C7F3-3149-0D7B-CA0D76723923}"/>
              </a:ext>
            </a:extLst>
          </p:cNvPr>
          <p:cNvSpPr txBox="1"/>
          <p:nvPr/>
        </p:nvSpPr>
        <p:spPr>
          <a:xfrm>
            <a:off x="4330179" y="4079882"/>
            <a:ext cx="1486420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</p:spPr>
        <p:txBody>
          <a:bodyPr wrap="square" rtlCol="0" anchor="ctr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buClr>
                <a:srgbClr val="000000"/>
              </a:buClr>
              <a:defRPr/>
            </a:pPr>
            <a:r>
              <a:rPr lang="pt-BR" sz="1600" b="1" dirty="0">
                <a:solidFill>
                  <a:prstClr val="white"/>
                </a:solidFill>
                <a:latin typeface="Calibri"/>
                <a:cs typeface="Arial"/>
              </a:rPr>
              <a:t>3 milhões </a:t>
            </a:r>
          </a:p>
        </p:txBody>
      </p:sp>
      <p:sp>
        <p:nvSpPr>
          <p:cNvPr id="40" name="CaixaDeTexto 8">
            <a:extLst>
              <a:ext uri="{FF2B5EF4-FFF2-40B4-BE49-F238E27FC236}">
                <a16:creationId xmlns:a16="http://schemas.microsoft.com/office/drawing/2014/main" id="{659EFBB2-B493-9BE4-E171-C2D80C9FB028}"/>
              </a:ext>
            </a:extLst>
          </p:cNvPr>
          <p:cNvSpPr txBox="1"/>
          <p:nvPr/>
        </p:nvSpPr>
        <p:spPr>
          <a:xfrm>
            <a:off x="2736476" y="4079882"/>
            <a:ext cx="1478288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rtlCol="0" anchor="ctr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buClr>
                <a:srgbClr val="000000"/>
              </a:buClr>
              <a:defRPr/>
            </a:pPr>
            <a:r>
              <a:rPr lang="pt-BR" sz="1600" b="1" dirty="0">
                <a:solidFill>
                  <a:prstClr val="white"/>
                </a:solidFill>
                <a:latin typeface="Calibri"/>
              </a:rPr>
              <a:t>1,5</a:t>
            </a:r>
            <a:r>
              <a:rPr lang="pt-BR" sz="1600" b="1" dirty="0">
                <a:solidFill>
                  <a:prstClr val="white"/>
                </a:solidFill>
                <a:latin typeface="Calibri"/>
                <a:cs typeface="Arial"/>
              </a:rPr>
              <a:t> milhões 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64E2B33B-CDB6-7AD8-9D5B-DA2C38953E27}"/>
              </a:ext>
            </a:extLst>
          </p:cNvPr>
          <p:cNvSpPr txBox="1"/>
          <p:nvPr/>
        </p:nvSpPr>
        <p:spPr>
          <a:xfrm>
            <a:off x="297835" y="162615"/>
            <a:ext cx="8580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r">
              <a:defRPr sz="2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l"/>
            <a:r>
              <a:rPr lang="pt-BR" dirty="0"/>
              <a:t>Necessidades Habitacionais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52E8149-6FD8-B38D-12AF-6B43F2DC2DF0}"/>
              </a:ext>
            </a:extLst>
          </p:cNvPr>
          <p:cNvSpPr txBox="1"/>
          <p:nvPr/>
        </p:nvSpPr>
        <p:spPr>
          <a:xfrm>
            <a:off x="1136169" y="4513144"/>
            <a:ext cx="4680427" cy="81859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2200" b="1" dirty="0">
                <a:solidFill>
                  <a:schemeClr val="bg1"/>
                </a:solidFill>
                <a:latin typeface="Calibri"/>
              </a:rPr>
              <a:t>5,9 milhões</a:t>
            </a:r>
          </a:p>
        </p:txBody>
      </p:sp>
      <p:sp>
        <p:nvSpPr>
          <p:cNvPr id="10" name="CaixaDeTexto 8">
            <a:extLst>
              <a:ext uri="{FF2B5EF4-FFF2-40B4-BE49-F238E27FC236}">
                <a16:creationId xmlns:a16="http://schemas.microsoft.com/office/drawing/2014/main" id="{DF4B1CDF-0957-C8FA-9400-5C814008F8DE}"/>
              </a:ext>
            </a:extLst>
          </p:cNvPr>
          <p:cNvSpPr txBox="1"/>
          <p:nvPr/>
        </p:nvSpPr>
        <p:spPr>
          <a:xfrm>
            <a:off x="6429103" y="4494137"/>
            <a:ext cx="4680427" cy="849233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93094">
              <a:defRPr/>
            </a:pPr>
            <a:r>
              <a:rPr lang="pt-BR" sz="2200" b="1" dirty="0">
                <a:solidFill>
                  <a:schemeClr val="bg1"/>
                </a:solidFill>
                <a:latin typeface="Calibri"/>
              </a:rPr>
              <a:t>24,4 milhões</a:t>
            </a:r>
          </a:p>
        </p:txBody>
      </p:sp>
    </p:spTree>
    <p:extLst>
      <p:ext uri="{BB962C8B-B14F-4D97-AF65-F5344CB8AC3E}">
        <p14:creationId xmlns:p14="http://schemas.microsoft.com/office/powerpoint/2010/main" val="3977561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C640984-72C7-7475-CBAD-6248AF30F58D}"/>
              </a:ext>
            </a:extLst>
          </p:cNvPr>
          <p:cNvSpPr txBox="1"/>
          <p:nvPr/>
        </p:nvSpPr>
        <p:spPr>
          <a:xfrm>
            <a:off x="297835" y="162615"/>
            <a:ext cx="8580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r">
              <a:defRPr sz="2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l"/>
            <a:r>
              <a:rPr lang="pt-BR" dirty="0"/>
              <a:t>Déficit Habitacional </a:t>
            </a:r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Gênero</a:t>
            </a: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D3ED8AAB-3DBF-A248-8630-0116B3E7FC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3199146"/>
              </p:ext>
            </p:extLst>
          </p:nvPr>
        </p:nvGraphicFramePr>
        <p:xfrm>
          <a:off x="400935" y="1577736"/>
          <a:ext cx="4977160" cy="4060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CaixaDeTexto 22">
            <a:extLst>
              <a:ext uri="{FF2B5EF4-FFF2-40B4-BE49-F238E27FC236}">
                <a16:creationId xmlns:a16="http://schemas.microsoft.com/office/drawing/2014/main" id="{3216AE07-BF42-BE69-6784-D33994B8B2FC}"/>
              </a:ext>
            </a:extLst>
          </p:cNvPr>
          <p:cNvSpPr txBox="1"/>
          <p:nvPr/>
        </p:nvSpPr>
        <p:spPr>
          <a:xfrm>
            <a:off x="1250579" y="6591221"/>
            <a:ext cx="10472191" cy="240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977" dirty="0"/>
              <a:t>*Déficit Habitacional no Brasil 2016-2019 | Fundação João Pinheiro, 2020.    ** Inadequação De Domicílios No Brasil 2016 – 2019 | Fundação João Pinheiro, 2020.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FE5D98D6-A54D-AA25-B695-93C74590D33E}"/>
              </a:ext>
            </a:extLst>
          </p:cNvPr>
          <p:cNvSpPr txBox="1"/>
          <p:nvPr/>
        </p:nvSpPr>
        <p:spPr>
          <a:xfrm>
            <a:off x="400936" y="928188"/>
            <a:ext cx="3255255" cy="461666"/>
          </a:xfrm>
          <a:prstGeom prst="rect">
            <a:avLst/>
          </a:prstGeom>
          <a:solidFill>
            <a:srgbClr val="0070C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3094">
              <a:defRPr/>
            </a:pPr>
            <a:r>
              <a:rPr lang="pt-BR" sz="2000" b="1" dirty="0">
                <a:solidFill>
                  <a:schemeClr val="bg1"/>
                </a:solidFill>
                <a:latin typeface="Calibri"/>
              </a:rPr>
              <a:t>Homem - 2,4 milhões</a:t>
            </a:r>
          </a:p>
        </p:txBody>
      </p:sp>
      <p:sp>
        <p:nvSpPr>
          <p:cNvPr id="25" name="CaixaDeTexto 8">
            <a:extLst>
              <a:ext uri="{FF2B5EF4-FFF2-40B4-BE49-F238E27FC236}">
                <a16:creationId xmlns:a16="http://schemas.microsoft.com/office/drawing/2014/main" id="{607BE782-95A7-734E-D782-2ADC1B1306DB}"/>
              </a:ext>
            </a:extLst>
          </p:cNvPr>
          <p:cNvSpPr txBox="1"/>
          <p:nvPr/>
        </p:nvSpPr>
        <p:spPr>
          <a:xfrm>
            <a:off x="400935" y="1472281"/>
            <a:ext cx="4455545" cy="461666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3094">
              <a:defRPr/>
            </a:pPr>
            <a:r>
              <a:rPr lang="pt-BR" sz="2000" b="1" dirty="0">
                <a:solidFill>
                  <a:schemeClr val="bg1"/>
                </a:solidFill>
                <a:latin typeface="Calibri"/>
              </a:rPr>
              <a:t>Mulher - 3,5 milhões</a:t>
            </a:r>
          </a:p>
        </p:txBody>
      </p:sp>
      <p:graphicFrame>
        <p:nvGraphicFramePr>
          <p:cNvPr id="31" name="Gráfico 30">
            <a:extLst>
              <a:ext uri="{FF2B5EF4-FFF2-40B4-BE49-F238E27FC236}">
                <a16:creationId xmlns:a16="http://schemas.microsoft.com/office/drawing/2014/main" id="{D7938880-A101-FC36-DA2B-36381C75F1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2244016"/>
              </p:ext>
            </p:extLst>
          </p:nvPr>
        </p:nvGraphicFramePr>
        <p:xfrm>
          <a:off x="5944340" y="928188"/>
          <a:ext cx="6064780" cy="4754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" name="CaixaDeTexto 31">
            <a:extLst>
              <a:ext uri="{FF2B5EF4-FFF2-40B4-BE49-F238E27FC236}">
                <a16:creationId xmlns:a16="http://schemas.microsoft.com/office/drawing/2014/main" id="{901410B7-2DDC-2A83-FC17-4632AF085809}"/>
              </a:ext>
            </a:extLst>
          </p:cNvPr>
          <p:cNvSpPr txBox="1"/>
          <p:nvPr/>
        </p:nvSpPr>
        <p:spPr>
          <a:xfrm>
            <a:off x="400935" y="5584715"/>
            <a:ext cx="5171621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Segundo dados da PNAD Contínua (Pesquisa Nacional por Amostra de Domicílios Contínua) </a:t>
            </a:r>
            <a:r>
              <a:rPr lang="pt-BR" sz="1400" b="1" dirty="0">
                <a:effectLst/>
              </a:rPr>
              <a:t>2022</a:t>
            </a:r>
            <a:r>
              <a:rPr lang="pt-BR" sz="1400" dirty="0"/>
              <a:t>, a </a:t>
            </a:r>
            <a:r>
              <a:rPr lang="pt-BR" sz="1400" b="1" dirty="0">
                <a:effectLst/>
              </a:rPr>
              <a:t>população brasileira</a:t>
            </a:r>
            <a:r>
              <a:rPr lang="pt-BR" sz="1400" dirty="0"/>
              <a:t> é composta por </a:t>
            </a:r>
            <a:r>
              <a:rPr lang="pt-BR" b="1" dirty="0">
                <a:solidFill>
                  <a:schemeClr val="bg1">
                    <a:lumMod val="50000"/>
                  </a:schemeClr>
                </a:solidFill>
                <a:effectLst/>
              </a:rPr>
              <a:t>51,1% de mulheres </a:t>
            </a:r>
            <a:r>
              <a:rPr lang="pt-BR" sz="1400" dirty="0"/>
              <a:t>e</a:t>
            </a:r>
            <a:r>
              <a:rPr lang="pt-BR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  <a:effectLst/>
              </a:rPr>
              <a:t>48,9% de homens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869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C640984-72C7-7475-CBAD-6248AF30F58D}"/>
              </a:ext>
            </a:extLst>
          </p:cNvPr>
          <p:cNvSpPr txBox="1"/>
          <p:nvPr/>
        </p:nvSpPr>
        <p:spPr>
          <a:xfrm>
            <a:off x="297835" y="162615"/>
            <a:ext cx="8580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r">
              <a:defRPr sz="2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l"/>
            <a:r>
              <a:rPr lang="pt-BR" dirty="0"/>
              <a:t>Déficit Habitacional </a:t>
            </a:r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Cor ou Raça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216AE07-BF42-BE69-6784-D33994B8B2FC}"/>
              </a:ext>
            </a:extLst>
          </p:cNvPr>
          <p:cNvSpPr txBox="1"/>
          <p:nvPr/>
        </p:nvSpPr>
        <p:spPr>
          <a:xfrm>
            <a:off x="1250579" y="6591221"/>
            <a:ext cx="10472191" cy="240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977" dirty="0"/>
              <a:t>*Déficit Habitacional no Brasil 2016-2019 | Fundação João Pinheiro, 2020.    ** Inadequação De Domicílios No Brasil 2016 – 2019 | Fundação João Pinheiro, 2020.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5037BF9-3115-6C88-9141-F1166F17C0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5865507"/>
              </p:ext>
            </p:extLst>
          </p:nvPr>
        </p:nvGraphicFramePr>
        <p:xfrm>
          <a:off x="1305282" y="1120953"/>
          <a:ext cx="9587845" cy="4816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4873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C640984-72C7-7475-CBAD-6248AF30F58D}"/>
              </a:ext>
            </a:extLst>
          </p:cNvPr>
          <p:cNvSpPr txBox="1"/>
          <p:nvPr/>
        </p:nvSpPr>
        <p:spPr>
          <a:xfrm>
            <a:off x="297835" y="162615"/>
            <a:ext cx="8580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r">
              <a:defRPr sz="2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l"/>
            <a:r>
              <a:rPr lang="pt-BR" dirty="0"/>
              <a:t>Déficit Habitacional </a:t>
            </a:r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Transversal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216AE07-BF42-BE69-6784-D33994B8B2FC}"/>
              </a:ext>
            </a:extLst>
          </p:cNvPr>
          <p:cNvSpPr txBox="1"/>
          <p:nvPr/>
        </p:nvSpPr>
        <p:spPr>
          <a:xfrm>
            <a:off x="1250579" y="6591221"/>
            <a:ext cx="10472191" cy="240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977" dirty="0"/>
              <a:t>*Déficit Habitacional no Brasil 2016-2019 | Fundação João Pinheiro, 2020.    ** Inadequação De Domicílios No Brasil 2016 – 2019 | Fundação João Pinheiro, 2020.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7225BC0-738A-EBF8-5830-B4B07C31D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35" y="924381"/>
            <a:ext cx="9219389" cy="512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311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C640984-72C7-7475-CBAD-6248AF30F58D}"/>
              </a:ext>
            </a:extLst>
          </p:cNvPr>
          <p:cNvSpPr txBox="1"/>
          <p:nvPr/>
        </p:nvSpPr>
        <p:spPr>
          <a:xfrm>
            <a:off x="297835" y="162615"/>
            <a:ext cx="8580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r">
              <a:defRPr sz="2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l"/>
            <a:r>
              <a:rPr lang="pt-BR" dirty="0"/>
              <a:t>Inadequação </a:t>
            </a:r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Gênero</a:t>
            </a: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D3ED8AAB-3DBF-A248-8630-0116B3E7FC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4400310"/>
              </p:ext>
            </p:extLst>
          </p:nvPr>
        </p:nvGraphicFramePr>
        <p:xfrm>
          <a:off x="956110" y="2655850"/>
          <a:ext cx="4127516" cy="3366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CaixaDeTexto 22">
            <a:extLst>
              <a:ext uri="{FF2B5EF4-FFF2-40B4-BE49-F238E27FC236}">
                <a16:creationId xmlns:a16="http://schemas.microsoft.com/office/drawing/2014/main" id="{3216AE07-BF42-BE69-6784-D33994B8B2FC}"/>
              </a:ext>
            </a:extLst>
          </p:cNvPr>
          <p:cNvSpPr txBox="1"/>
          <p:nvPr/>
        </p:nvSpPr>
        <p:spPr>
          <a:xfrm>
            <a:off x="1250579" y="6591221"/>
            <a:ext cx="10472191" cy="240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977" dirty="0"/>
              <a:t>*Déficit Habitacional no Brasil 2016-2019 | Fundação João Pinheiro, 2020.    ** Inadequação De Domicílios No Brasil 2016 – 2019 | Fundação João Pinheiro, 2020.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FE5D98D6-A54D-AA25-B695-93C74590D33E}"/>
              </a:ext>
            </a:extLst>
          </p:cNvPr>
          <p:cNvSpPr txBox="1"/>
          <p:nvPr/>
        </p:nvSpPr>
        <p:spPr>
          <a:xfrm>
            <a:off x="827656" y="2082424"/>
            <a:ext cx="4384424" cy="461666"/>
          </a:xfrm>
          <a:prstGeom prst="rect">
            <a:avLst/>
          </a:prstGeom>
          <a:solidFill>
            <a:srgbClr val="0070C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3094">
              <a:defRPr/>
            </a:pPr>
            <a:r>
              <a:rPr lang="pt-BR" sz="2000" b="1" dirty="0">
                <a:solidFill>
                  <a:schemeClr val="bg1"/>
                </a:solidFill>
                <a:latin typeface="Calibri"/>
              </a:rPr>
              <a:t>Homem - 12,1 milhões</a:t>
            </a:r>
          </a:p>
        </p:txBody>
      </p:sp>
      <p:sp>
        <p:nvSpPr>
          <p:cNvPr id="25" name="CaixaDeTexto 8">
            <a:extLst>
              <a:ext uri="{FF2B5EF4-FFF2-40B4-BE49-F238E27FC236}">
                <a16:creationId xmlns:a16="http://schemas.microsoft.com/office/drawing/2014/main" id="{607BE782-95A7-734E-D782-2ADC1B1306DB}"/>
              </a:ext>
            </a:extLst>
          </p:cNvPr>
          <p:cNvSpPr txBox="1"/>
          <p:nvPr/>
        </p:nvSpPr>
        <p:spPr>
          <a:xfrm>
            <a:off x="827655" y="2626517"/>
            <a:ext cx="4455545" cy="461666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3094">
              <a:defRPr/>
            </a:pPr>
            <a:r>
              <a:rPr lang="pt-BR" sz="2000" b="1" dirty="0">
                <a:solidFill>
                  <a:schemeClr val="bg1"/>
                </a:solidFill>
                <a:latin typeface="Calibri"/>
              </a:rPr>
              <a:t>Mulher - 12,3 milhões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901410B7-2DDC-2A83-FC17-4632AF085809}"/>
              </a:ext>
            </a:extLst>
          </p:cNvPr>
          <p:cNvSpPr txBox="1"/>
          <p:nvPr/>
        </p:nvSpPr>
        <p:spPr>
          <a:xfrm>
            <a:off x="1321782" y="6047128"/>
            <a:ext cx="79228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Segundo dados da PNAD Contínua (Pesquisa Nacional por Amostra de Domicílios Contínua) </a:t>
            </a:r>
            <a:r>
              <a:rPr lang="pt-BR" sz="1400" b="1" dirty="0">
                <a:effectLst/>
              </a:rPr>
              <a:t>2022</a:t>
            </a:r>
            <a:r>
              <a:rPr lang="pt-BR" sz="1400" dirty="0"/>
              <a:t>, a </a:t>
            </a:r>
            <a:r>
              <a:rPr lang="pt-BR" sz="1400" b="1" dirty="0">
                <a:effectLst/>
              </a:rPr>
              <a:t>população brasileira</a:t>
            </a:r>
            <a:r>
              <a:rPr lang="pt-BR" sz="1400" dirty="0"/>
              <a:t> é composta por </a:t>
            </a:r>
            <a:r>
              <a:rPr lang="pt-BR" sz="1400" b="1" dirty="0">
                <a:solidFill>
                  <a:schemeClr val="bg1">
                    <a:lumMod val="50000"/>
                  </a:schemeClr>
                </a:solidFill>
                <a:effectLst/>
              </a:rPr>
              <a:t>51,1% de mulheres </a:t>
            </a:r>
            <a:r>
              <a:rPr lang="pt-BR" sz="1400" dirty="0"/>
              <a:t>e</a:t>
            </a:r>
            <a:r>
              <a:rPr lang="pt-BR" sz="1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effectLst/>
              </a:rPr>
              <a:t>48,9% de homens</a:t>
            </a:r>
            <a:r>
              <a:rPr lang="pt-BR" sz="1400" dirty="0"/>
              <a:t>.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C79EB95-2C30-37C6-8FE9-118A16510E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5977653"/>
              </p:ext>
            </p:extLst>
          </p:nvPr>
        </p:nvGraphicFramePr>
        <p:xfrm>
          <a:off x="6651175" y="2655850"/>
          <a:ext cx="4127516" cy="3366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930B73B4-75F8-A373-B6E1-A3497046829F}"/>
              </a:ext>
            </a:extLst>
          </p:cNvPr>
          <p:cNvSpPr txBox="1"/>
          <p:nvPr/>
        </p:nvSpPr>
        <p:spPr>
          <a:xfrm>
            <a:off x="6522721" y="2082424"/>
            <a:ext cx="4255970" cy="461666"/>
          </a:xfrm>
          <a:prstGeom prst="rect">
            <a:avLst/>
          </a:prstGeom>
          <a:solidFill>
            <a:srgbClr val="0070C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3094">
              <a:defRPr/>
            </a:pPr>
            <a:r>
              <a:rPr lang="pt-BR" sz="2000" b="1" dirty="0">
                <a:solidFill>
                  <a:schemeClr val="bg1"/>
                </a:solidFill>
                <a:latin typeface="Calibri"/>
              </a:rPr>
              <a:t>Homem - 5,4 milhões</a:t>
            </a: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20EFC696-784E-1DCD-D69D-1F3134040E1B}"/>
              </a:ext>
            </a:extLst>
          </p:cNvPr>
          <p:cNvSpPr txBox="1"/>
          <p:nvPr/>
        </p:nvSpPr>
        <p:spPr>
          <a:xfrm>
            <a:off x="6522720" y="2626517"/>
            <a:ext cx="4455545" cy="461666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3094">
              <a:defRPr/>
            </a:pPr>
            <a:r>
              <a:rPr lang="pt-BR" sz="2000" b="1" dirty="0">
                <a:solidFill>
                  <a:schemeClr val="bg1"/>
                </a:solidFill>
                <a:latin typeface="Calibri"/>
              </a:rPr>
              <a:t>Mulher – 5,7 milhões</a:t>
            </a:r>
          </a:p>
        </p:txBody>
      </p:sp>
      <p:sp>
        <p:nvSpPr>
          <p:cNvPr id="9" name="AutoShape 63">
            <a:extLst>
              <a:ext uri="{FF2B5EF4-FFF2-40B4-BE49-F238E27FC236}">
                <a16:creationId xmlns:a16="http://schemas.microsoft.com/office/drawing/2014/main" id="{CA8ABD1C-4FC8-B612-B220-3EFB7CADB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655" y="1045577"/>
            <a:ext cx="4658745" cy="915303"/>
          </a:xfrm>
          <a:prstGeom prst="downArrowCallout">
            <a:avLst>
              <a:gd name="adj1" fmla="val 141821"/>
              <a:gd name="adj2" fmla="val 70911"/>
              <a:gd name="adj3" fmla="val 33333"/>
              <a:gd name="adj4" fmla="val 66667"/>
            </a:avLst>
          </a:prstGeom>
          <a:solidFill>
            <a:schemeClr val="bg1"/>
          </a:solidFill>
          <a:ln w="12700" algn="ctr">
            <a:solidFill>
              <a:srgbClr val="132D3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sz="1563" b="1" dirty="0">
                <a:latin typeface="Calibri" pitchFamily="34" charset="0"/>
              </a:rPr>
              <a:t>INADEQUAÇÃO HABITACIONAL (24,4 milhões)</a:t>
            </a:r>
          </a:p>
        </p:txBody>
      </p:sp>
      <p:sp>
        <p:nvSpPr>
          <p:cNvPr id="10" name="AutoShape 63">
            <a:extLst>
              <a:ext uri="{FF2B5EF4-FFF2-40B4-BE49-F238E27FC236}">
                <a16:creationId xmlns:a16="http://schemas.microsoft.com/office/drawing/2014/main" id="{1EFDDBB0-FDC0-E49D-838E-486650CEE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8859" y="1029242"/>
            <a:ext cx="4658745" cy="915303"/>
          </a:xfrm>
          <a:prstGeom prst="downArrowCallout">
            <a:avLst>
              <a:gd name="adj1" fmla="val 141821"/>
              <a:gd name="adj2" fmla="val 70911"/>
              <a:gd name="adj3" fmla="val 33333"/>
              <a:gd name="adj4" fmla="val 66667"/>
            </a:avLst>
          </a:prstGeom>
          <a:solidFill>
            <a:schemeClr val="bg1"/>
          </a:solidFill>
          <a:ln w="12700" algn="ctr">
            <a:solidFill>
              <a:srgbClr val="132D3F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pt-BR" sz="1563" b="1" dirty="0">
                <a:latin typeface="Calibri" pitchFamily="34" charset="0"/>
              </a:rPr>
              <a:t>INADEQUAÇÃO EDILÍCIA (11,2 milhões)</a:t>
            </a:r>
          </a:p>
        </p:txBody>
      </p:sp>
    </p:spTree>
    <p:extLst>
      <p:ext uri="{BB962C8B-B14F-4D97-AF65-F5344CB8AC3E}">
        <p14:creationId xmlns:p14="http://schemas.microsoft.com/office/powerpoint/2010/main" val="3365511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C640984-72C7-7475-CBAD-6248AF30F58D}"/>
              </a:ext>
            </a:extLst>
          </p:cNvPr>
          <p:cNvSpPr txBox="1"/>
          <p:nvPr/>
        </p:nvSpPr>
        <p:spPr>
          <a:xfrm>
            <a:off x="297835" y="162615"/>
            <a:ext cx="8580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r">
              <a:defRPr sz="24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l"/>
            <a:r>
              <a:rPr lang="pt-BR" dirty="0"/>
              <a:t>Inadequação Habitacional </a:t>
            </a:r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Cor ou Raça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216AE07-BF42-BE69-6784-D33994B8B2FC}"/>
              </a:ext>
            </a:extLst>
          </p:cNvPr>
          <p:cNvSpPr txBox="1"/>
          <p:nvPr/>
        </p:nvSpPr>
        <p:spPr>
          <a:xfrm>
            <a:off x="1250579" y="6591221"/>
            <a:ext cx="10472191" cy="240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977" dirty="0"/>
              <a:t>*Déficit Habitacional no Brasil 2016-2019 | Fundação João Pinheiro, 2020.    ** Inadequação De Domicílios No Brasil 2016 – 2019 | Fundação João Pinheiro, 2020.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5037BF9-3115-6C88-9141-F1166F17C0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1179894"/>
              </p:ext>
            </p:extLst>
          </p:nvPr>
        </p:nvGraphicFramePr>
        <p:xfrm>
          <a:off x="1305282" y="1120953"/>
          <a:ext cx="9587845" cy="4816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3809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F671C7DC-EC3E-1B74-BFB0-51C8B6A9F8AD}"/>
              </a:ext>
            </a:extLst>
          </p:cNvPr>
          <p:cNvSpPr txBox="1"/>
          <p:nvPr/>
        </p:nvSpPr>
        <p:spPr>
          <a:xfrm>
            <a:off x="5765467" y="1690062"/>
            <a:ext cx="583003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latin typeface="Calibri"/>
                <a:ea typeface="+mj-ea"/>
                <a:cs typeface="+mj-cs"/>
              </a:rPr>
              <a:t>CONCLUSÃO</a:t>
            </a:r>
            <a:r>
              <a:rPr lang="pt-BR" sz="2000" dirty="0">
                <a:latin typeface="Calibri"/>
                <a:ea typeface="+mj-ea"/>
                <a:cs typeface="+mj-cs"/>
              </a:rPr>
              <a:t> de investimentos iniciados e cumprimento de compromissos pregressos</a:t>
            </a:r>
          </a:p>
          <a:p>
            <a:pPr marL="334910" indent="-334910" algn="just">
              <a:buFont typeface="Arial" panose="020B0604020202020204" pitchFamily="34" charset="0"/>
              <a:buChar char="•"/>
            </a:pPr>
            <a:endParaRPr lang="pt-BR" sz="2000" b="1" dirty="0">
              <a:latin typeface="Calibri"/>
              <a:ea typeface="+mj-ea"/>
              <a:cs typeface="+mj-cs"/>
            </a:endParaRPr>
          </a:p>
          <a:p>
            <a:pPr algn="just"/>
            <a:r>
              <a:rPr lang="pt-BR" sz="2000" b="1" dirty="0">
                <a:latin typeface="Calibri"/>
                <a:ea typeface="+mj-ea"/>
                <a:cs typeface="+mj-cs"/>
              </a:rPr>
              <a:t>APRIMORAMENTO</a:t>
            </a:r>
            <a:r>
              <a:rPr lang="pt-BR" sz="2000" dirty="0">
                <a:latin typeface="Calibri"/>
                <a:ea typeface="+mj-ea"/>
                <a:cs typeface="+mj-cs"/>
              </a:rPr>
              <a:t> das modalidades anteriores</a:t>
            </a:r>
          </a:p>
          <a:p>
            <a:pPr algn="just"/>
            <a:endParaRPr lang="pt-BR" sz="2000" dirty="0">
              <a:latin typeface="Calibri"/>
              <a:ea typeface="+mj-ea"/>
              <a:cs typeface="+mj-cs"/>
            </a:endParaRPr>
          </a:p>
          <a:p>
            <a:r>
              <a:rPr lang="pt-BR" sz="2000" b="1" dirty="0">
                <a:latin typeface="Calibri"/>
                <a:ea typeface="+mj-ea"/>
                <a:cs typeface="+mj-cs"/>
              </a:rPr>
              <a:t>MELHORIA</a:t>
            </a:r>
            <a:r>
              <a:rPr lang="pt-BR" sz="2000" dirty="0">
                <a:latin typeface="Calibri"/>
                <a:ea typeface="+mj-ea"/>
                <a:cs typeface="+mj-cs"/>
              </a:rPr>
              <a:t> dos empreendimentos e da localização</a:t>
            </a:r>
          </a:p>
          <a:p>
            <a:pPr marL="334910" indent="-334910">
              <a:buFont typeface="Arial" panose="020B0604020202020204" pitchFamily="34" charset="0"/>
              <a:buChar char="•"/>
            </a:pPr>
            <a:endParaRPr lang="pt-BR" sz="2000" b="1" dirty="0">
              <a:latin typeface="Calibri"/>
              <a:ea typeface="+mj-ea"/>
              <a:cs typeface="+mj-cs"/>
            </a:endParaRPr>
          </a:p>
          <a:p>
            <a:r>
              <a:rPr lang="pt-BR" sz="2000" b="1" dirty="0">
                <a:highlight>
                  <a:srgbClr val="C0C0C0"/>
                </a:highlight>
                <a:latin typeface="Calibri"/>
                <a:ea typeface="+mj-ea"/>
                <a:cs typeface="+mj-cs"/>
              </a:rPr>
              <a:t>ATUALIZAÇÃO </a:t>
            </a:r>
            <a:r>
              <a:rPr lang="pt-BR" sz="2000" dirty="0">
                <a:highlight>
                  <a:srgbClr val="C0C0C0"/>
                </a:highlight>
                <a:latin typeface="Calibri"/>
                <a:ea typeface="+mj-ea"/>
                <a:cs typeface="+mj-cs"/>
              </a:rPr>
              <a:t>de critérios sociais</a:t>
            </a:r>
          </a:p>
          <a:p>
            <a:endParaRPr lang="pt-BR" sz="2000" b="1" dirty="0">
              <a:latin typeface="Calibri"/>
              <a:ea typeface="+mj-ea"/>
              <a:cs typeface="+mj-cs"/>
            </a:endParaRPr>
          </a:p>
          <a:p>
            <a:r>
              <a:rPr lang="pt-BR" sz="2000" b="1" dirty="0">
                <a:latin typeface="Calibri"/>
                <a:ea typeface="+mj-ea"/>
                <a:cs typeface="+mj-cs"/>
              </a:rPr>
              <a:t>DIVERSIFICAÇÃO </a:t>
            </a:r>
            <a:r>
              <a:rPr lang="pt-BR" sz="2000" dirty="0">
                <a:latin typeface="Calibri"/>
                <a:ea typeface="+mj-ea"/>
                <a:cs typeface="+mj-cs"/>
              </a:rPr>
              <a:t>de </a:t>
            </a:r>
            <a:r>
              <a:rPr lang="pt-BR" sz="200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modalidades para atendimento das necessidade habitacionais</a:t>
            </a:r>
          </a:p>
        </p:txBody>
      </p:sp>
      <p:pic>
        <p:nvPicPr>
          <p:cNvPr id="2" name="Picture 4" descr="Casa Verde e Amarela">
            <a:extLst>
              <a:ext uri="{FF2B5EF4-FFF2-40B4-BE49-F238E27FC236}">
                <a16:creationId xmlns:a16="http://schemas.microsoft.com/office/drawing/2014/main" id="{E6B1C5CB-9CE8-64C4-CBB1-5D2579852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232" y="1514167"/>
            <a:ext cx="3212328" cy="360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7C76DC82-0370-E8D5-DCE1-9E5737081E3D}"/>
              </a:ext>
            </a:extLst>
          </p:cNvPr>
          <p:cNvSpPr txBox="1"/>
          <p:nvPr/>
        </p:nvSpPr>
        <p:spPr>
          <a:xfrm>
            <a:off x="265053" y="186726"/>
            <a:ext cx="5151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Programa Minha Casa, Minha Vida</a:t>
            </a:r>
            <a:endParaRPr lang="pt-BR" sz="2400" b="1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83014DA-C743-EC09-B077-AEC42DB6A8EB}"/>
              </a:ext>
            </a:extLst>
          </p:cNvPr>
          <p:cNvSpPr txBox="1"/>
          <p:nvPr/>
        </p:nvSpPr>
        <p:spPr>
          <a:xfrm>
            <a:off x="346333" y="648391"/>
            <a:ext cx="34894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b="1" dirty="0">
                <a:latin typeface="+mj-lt"/>
              </a:rPr>
              <a:t>Lei nº 14.620, de 13 de julho de 2023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B7CBEAF-E19E-2CB4-C69F-AB39AAFFF912}"/>
              </a:ext>
            </a:extLst>
          </p:cNvPr>
          <p:cNvSpPr/>
          <p:nvPr/>
        </p:nvSpPr>
        <p:spPr>
          <a:xfrm>
            <a:off x="265053" y="5982789"/>
            <a:ext cx="1563747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have Esquerda 2">
            <a:extLst>
              <a:ext uri="{FF2B5EF4-FFF2-40B4-BE49-F238E27FC236}">
                <a16:creationId xmlns:a16="http://schemas.microsoft.com/office/drawing/2014/main" id="{29D0FA5B-510F-C87B-7CFE-618AECC91EC1}"/>
              </a:ext>
            </a:extLst>
          </p:cNvPr>
          <p:cNvSpPr/>
          <p:nvPr/>
        </p:nvSpPr>
        <p:spPr>
          <a:xfrm>
            <a:off x="5155590" y="1381760"/>
            <a:ext cx="522752" cy="4257040"/>
          </a:xfrm>
          <a:prstGeom prst="leftBrace">
            <a:avLst>
              <a:gd name="adj1" fmla="val 8333"/>
              <a:gd name="adj2" fmla="val 50236"/>
            </a:avLst>
          </a:prstGeom>
          <a:noFill/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09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uxograma: Conector 13">
            <a:extLst>
              <a:ext uri="{FF2B5EF4-FFF2-40B4-BE49-F238E27FC236}">
                <a16:creationId xmlns:a16="http://schemas.microsoft.com/office/drawing/2014/main" id="{E9D36404-2C71-DE4B-74E2-340335EE89E7}"/>
              </a:ext>
            </a:extLst>
          </p:cNvPr>
          <p:cNvSpPr/>
          <p:nvPr/>
        </p:nvSpPr>
        <p:spPr>
          <a:xfrm>
            <a:off x="2046549" y="4072183"/>
            <a:ext cx="757902" cy="740844"/>
          </a:xfrm>
          <a:prstGeom prst="flowChartConnector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pt-BR" sz="111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9" name="Fluxograma: Conector 18">
            <a:extLst>
              <a:ext uri="{FF2B5EF4-FFF2-40B4-BE49-F238E27FC236}">
                <a16:creationId xmlns:a16="http://schemas.microsoft.com/office/drawing/2014/main" id="{EA62A806-5DA4-228A-87FB-2D9B9EF5C581}"/>
              </a:ext>
            </a:extLst>
          </p:cNvPr>
          <p:cNvSpPr/>
          <p:nvPr/>
        </p:nvSpPr>
        <p:spPr>
          <a:xfrm>
            <a:off x="2016795" y="4846683"/>
            <a:ext cx="757902" cy="740844"/>
          </a:xfrm>
          <a:prstGeom prst="flowChartConnector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pt-BR" sz="1111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0A390164-D717-0830-55C3-277AB88E5C7D}"/>
              </a:ext>
            </a:extLst>
          </p:cNvPr>
          <p:cNvSpPr txBox="1"/>
          <p:nvPr/>
        </p:nvSpPr>
        <p:spPr>
          <a:xfrm>
            <a:off x="332164" y="606082"/>
            <a:ext cx="103684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Critérios sociais para provisão subsidiada de UH novas </a:t>
            </a:r>
          </a:p>
          <a:p>
            <a:pPr algn="just"/>
            <a:r>
              <a:rPr lang="pt-BR" sz="16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Serão priorizadas as famílias: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7EF06A3-0223-0F3D-533C-5B0AA179C21F}"/>
              </a:ext>
            </a:extLst>
          </p:cNvPr>
          <p:cNvSpPr txBox="1"/>
          <p:nvPr/>
        </p:nvSpPr>
        <p:spPr>
          <a:xfrm>
            <a:off x="636128" y="1313968"/>
            <a:ext cx="10356279" cy="4657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391"/>
              </a:spcAft>
            </a:pPr>
            <a:r>
              <a:rPr lang="pt-BR" sz="1400" b="1" dirty="0">
                <a:solidFill>
                  <a:srgbClr val="000000"/>
                </a:solidFill>
                <a:latin typeface="+mj-lt"/>
              </a:rPr>
              <a:t>I - que tenham a</a:t>
            </a:r>
            <a:r>
              <a:rPr lang="pt-BR" sz="2000" b="1" dirty="0">
                <a:solidFill>
                  <a:srgbClr val="000000"/>
                </a:solidFill>
                <a:latin typeface="+mj-lt"/>
              </a:rPr>
              <a:t> MULHER </a:t>
            </a:r>
            <a:r>
              <a:rPr lang="pt-BR" sz="1400" b="1" dirty="0">
                <a:solidFill>
                  <a:srgbClr val="000000"/>
                </a:solidFill>
                <a:latin typeface="+mj-lt"/>
              </a:rPr>
              <a:t>como responsável pela unidade familiar;</a:t>
            </a:r>
          </a:p>
          <a:p>
            <a:pPr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latin typeface="+mj-lt"/>
              </a:rPr>
              <a:t>II– de que façam parte:</a:t>
            </a:r>
          </a:p>
          <a:p>
            <a:pPr lvl="1"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latin typeface="+mj-lt"/>
              </a:rPr>
              <a:t>a) pessoas com deficiência;</a:t>
            </a:r>
          </a:p>
          <a:p>
            <a:pPr lvl="1"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b) pessoas idosas (Estatuto da Pessoa Idosa)</a:t>
            </a:r>
          </a:p>
          <a:p>
            <a:pPr lvl="1"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c) crianças ou adolescentes (Estatuto da Criança e do Adolescente);</a:t>
            </a:r>
          </a:p>
          <a:p>
            <a:pPr lvl="1"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d) pessoas com câncer ou doença rara crônica e degenerativa;</a:t>
            </a:r>
          </a:p>
          <a:p>
            <a:pPr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III - em situação de vulnerabilidade ou risco social (Lei Orgânica da Assistência Social);</a:t>
            </a:r>
          </a:p>
          <a:p>
            <a:pPr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latin typeface="+mj-lt"/>
              </a:rPr>
              <a:t>IV - que tenham perdido a moradia em razão de desastres naturais em localidade em que tenha sido decretada situação de emergência ou estado de calamidade pública;</a:t>
            </a:r>
          </a:p>
          <a:p>
            <a:pPr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V - em deslocamento involuntário em razão de obras públicas federais;</a:t>
            </a:r>
          </a:p>
          <a:p>
            <a:pPr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latin typeface="+mj-lt"/>
              </a:rPr>
              <a:t>VI - em situação de rua;</a:t>
            </a:r>
          </a:p>
          <a:p>
            <a:pPr algn="just">
              <a:spcAft>
                <a:spcPts val="391"/>
              </a:spcAft>
            </a:pPr>
            <a:r>
              <a:rPr lang="pt-BR" sz="1400" b="1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VII - que tenham </a:t>
            </a:r>
            <a:r>
              <a:rPr lang="pt-BR" sz="2000" b="1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MULHERES</a:t>
            </a:r>
            <a:r>
              <a:rPr lang="pt-BR" sz="1400" b="1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 vítimas de violência doméstica e familiar;</a:t>
            </a:r>
          </a:p>
          <a:p>
            <a:pPr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VIII - residentes em área de risco;</a:t>
            </a:r>
          </a:p>
          <a:p>
            <a:pPr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highlight>
                  <a:srgbClr val="C0C0C0"/>
                </a:highlight>
                <a:latin typeface="+mj-lt"/>
              </a:rPr>
              <a:t>IX - integrantes de povos tradicionais e quilombolas.</a:t>
            </a:r>
          </a:p>
          <a:p>
            <a:pPr algn="just">
              <a:spcAft>
                <a:spcPts val="391"/>
              </a:spcAft>
            </a:pPr>
            <a:endParaRPr lang="pt-BR" sz="600" b="1" dirty="0">
              <a:solidFill>
                <a:srgbClr val="000000"/>
              </a:solidFill>
              <a:latin typeface="+mj-lt"/>
            </a:endParaRPr>
          </a:p>
          <a:p>
            <a:pPr algn="just">
              <a:spcAft>
                <a:spcPts val="391"/>
              </a:spcAft>
            </a:pPr>
            <a:r>
              <a:rPr lang="pt-BR" sz="1400" dirty="0">
                <a:solidFill>
                  <a:srgbClr val="000000"/>
                </a:solidFill>
                <a:latin typeface="+mj-lt"/>
              </a:rPr>
              <a:t>§ 1º  De forma complementar, deverão ser também observadas outras prioridades sociais estabelecidas em leis específicas ou compatíveis com as linhas de atendimento do Programa, como a Lei nº 12.288, de 20 de julho de 2010 (Estatuto da Igualdade Racial), entre outras.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C31281-6DFC-80D1-10FC-9EFD0EC3B38E}"/>
              </a:ext>
            </a:extLst>
          </p:cNvPr>
          <p:cNvSpPr txBox="1"/>
          <p:nvPr/>
        </p:nvSpPr>
        <p:spPr>
          <a:xfrm>
            <a:off x="265053" y="186726"/>
            <a:ext cx="5151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Programa Minha Casa, Minha Vida</a:t>
            </a:r>
            <a:endParaRPr lang="pt-BR" sz="2400" b="1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3281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1021</Words>
  <Application>Microsoft Office PowerPoint</Application>
  <PresentationFormat>Widescreen</PresentationFormat>
  <Paragraphs>124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Montserrat</vt:lpstr>
      <vt:lpstr>Segoe UI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Andiara Guerreiro Machado Campanhoni</dc:creator>
  <cp:lastModifiedBy>Laura Rennó Tenenwurcel</cp:lastModifiedBy>
  <cp:revision>27</cp:revision>
  <cp:lastPrinted>2023-08-08T22:37:17Z</cp:lastPrinted>
  <dcterms:created xsi:type="dcterms:W3CDTF">2023-06-29T18:42:37Z</dcterms:created>
  <dcterms:modified xsi:type="dcterms:W3CDTF">2023-08-09T13:40:25Z</dcterms:modified>
</cp:coreProperties>
</file>