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8" r:id="rId3"/>
    <p:sldId id="260" r:id="rId4"/>
    <p:sldId id="262" r:id="rId5"/>
    <p:sldId id="264" r:id="rId6"/>
    <p:sldId id="265" r:id="rId7"/>
    <p:sldId id="266" r:id="rId8"/>
    <p:sldId id="267" r:id="rId9"/>
    <p:sldId id="268" r:id="rId10"/>
    <p:sldId id="270" r:id="rId11"/>
    <p:sldId id="271" r:id="rId12"/>
    <p:sldId id="272" r:id="rId13"/>
    <p:sldId id="273" r:id="rId14"/>
    <p:sldId id="274" r:id="rId15"/>
    <p:sldId id="275" r:id="rId16"/>
    <p:sldId id="284" r:id="rId17"/>
    <p:sldId id="285" r:id="rId18"/>
    <p:sldId id="276" r:id="rId19"/>
    <p:sldId id="277" r:id="rId20"/>
    <p:sldId id="278" r:id="rId21"/>
    <p:sldId id="279" r:id="rId22"/>
    <p:sldId id="280" r:id="rId23"/>
    <p:sldId id="281" r:id="rId24"/>
    <p:sldId id="282" r:id="rId25"/>
  </p:sldIdLst>
  <p:sldSz cx="18288000" cy="10287000"/>
  <p:notesSz cx="6858000" cy="9144000"/>
  <p:embeddedFontLst>
    <p:embeddedFont>
      <p:font typeface="Calibri" panose="020F0502020204030204" pitchFamily="34" charset="0"/>
      <p:regular r:id="rId26"/>
      <p:bold r:id="rId27"/>
      <p:italic r:id="rId28"/>
      <p:boldItalic r:id="rId29"/>
    </p:embeddedFont>
    <p:embeddedFont>
      <p:font typeface="Poppins 1"/>
      <p:regular r:id="rId30"/>
    </p:embeddedFont>
    <p:embeddedFont>
      <p:font typeface="Poppins 1 Bold"/>
      <p:regular r:id="rId31"/>
    </p:embeddedFont>
    <p:embeddedFont>
      <p:font typeface="Poppins 1 Italics"/>
      <p:regular r:id="rId32"/>
    </p:embeddedFont>
    <p:embeddedFont>
      <p:font typeface="Poppins 1 Light"/>
      <p:regular r:id="rId33"/>
    </p:embeddedFont>
    <p:embeddedFont>
      <p:font typeface="Poppins 1 Ultra-Bold"/>
      <p:regular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622" autoAdjust="0"/>
  </p:normalViewPr>
  <p:slideViewPr>
    <p:cSldViewPr>
      <p:cViewPr varScale="1">
        <p:scale>
          <a:sx n="38" d="100"/>
          <a:sy n="38" d="100"/>
        </p:scale>
        <p:origin x="936" y="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9" Type="http://schemas.microsoft.com/office/2016/11/relationships/changesInfo" Target="changesInfos/changesInfo1.xml"/><Relationship Id="rId21" Type="http://schemas.openxmlformats.org/officeDocument/2006/relationships/slide" Target="slides/slide20.xml"/><Relationship Id="rId34" Type="http://schemas.openxmlformats.org/officeDocument/2006/relationships/font" Target="fonts/font9.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8.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ayara Nascimento Francesco" userId="23eb7aba-30fa-456f-bddc-b846bfeec20e" providerId="ADAL" clId="{0D22D1AF-8D48-49B5-8311-C27F094F64D4}"/>
    <pc:docChg chg="modSld">
      <pc:chgData name="Nayara Nascimento Francesco" userId="23eb7aba-30fa-456f-bddc-b846bfeec20e" providerId="ADAL" clId="{0D22D1AF-8D48-49B5-8311-C27F094F64D4}" dt="2023-08-09T17:17:30.500" v="0" actId="20577"/>
      <pc:docMkLst>
        <pc:docMk/>
      </pc:docMkLst>
      <pc:sldChg chg="modSp mod">
        <pc:chgData name="Nayara Nascimento Francesco" userId="23eb7aba-30fa-456f-bddc-b846bfeec20e" providerId="ADAL" clId="{0D22D1AF-8D48-49B5-8311-C27F094F64D4}" dt="2023-08-09T17:17:30.500" v="0" actId="20577"/>
        <pc:sldMkLst>
          <pc:docMk/>
          <pc:sldMk cId="0" sldId="256"/>
        </pc:sldMkLst>
        <pc:spChg chg="mod">
          <ac:chgData name="Nayara Nascimento Francesco" userId="23eb7aba-30fa-456f-bddc-b846bfeec20e" providerId="ADAL" clId="{0D22D1AF-8D48-49B5-8311-C27F094F64D4}" dt="2023-08-09T17:17:30.500" v="0" actId="20577"/>
          <ac:spMkLst>
            <pc:docMk/>
            <pc:sldMk cId="0" sldId="256"/>
            <ac:spMk id="14" creationId="{00000000-0000-0000-0000-000000000000}"/>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8/10/2023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8/10/2023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8/10/2023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‹nº›</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1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1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1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7.xml"/><Relationship Id="rId4" Type="http://schemas.openxmlformats.org/officeDocument/2006/relationships/image" Target="../media/image49.jpeg"/></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7.xml"/><Relationship Id="rId4" Type="http://schemas.openxmlformats.org/officeDocument/2006/relationships/hyperlink" Target="https://www.gov.br/mds/pt-br/acoes-e-programas/assistencia-social/beneficios-assistenciais/beneficio-assistencial-ao-idoso-e-a-pessoa-com-deficiencia-bpc"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2.jpeg"/><Relationship Id="rId1" Type="http://schemas.openxmlformats.org/officeDocument/2006/relationships/slideLayout" Target="../slideLayouts/slideLayout7.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2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hyperlink" Target="https://www.gov.br/mds/pt-br/acoes-e-programas/assistencia-social/beneficios-assistenciais/beneficio-assistencial-ao-idoso-e-a-pessoa-com-deficiencia-bpc" TargetMode="Externa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7.jpeg"/><Relationship Id="rId1" Type="http://schemas.openxmlformats.org/officeDocument/2006/relationships/slideLayout" Target="../slideLayouts/slideLayout7.xml"/><Relationship Id="rId5" Type="http://schemas.openxmlformats.org/officeDocument/2006/relationships/image" Target="../media/image59.jpeg"/><Relationship Id="rId4" Type="http://schemas.openxmlformats.org/officeDocument/2006/relationships/image" Target="../media/image58.jpeg"/></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 Id="rId4"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1873" y="0"/>
            <a:ext cx="9277524" cy="10795318"/>
            <a:chOff x="0" y="0"/>
            <a:chExt cx="2443463" cy="2843211"/>
          </a:xfrm>
        </p:grpSpPr>
        <p:sp>
          <p:nvSpPr>
            <p:cNvPr id="3" name="Freeform 3"/>
            <p:cNvSpPr/>
            <p:nvPr/>
          </p:nvSpPr>
          <p:spPr>
            <a:xfrm>
              <a:off x="0" y="0"/>
              <a:ext cx="2443463" cy="2843211"/>
            </a:xfrm>
            <a:custGeom>
              <a:avLst/>
              <a:gdLst/>
              <a:ahLst/>
              <a:cxnLst/>
              <a:rect l="l" t="t" r="r" b="b"/>
              <a:pathLst>
                <a:path w="2443463" h="2843211">
                  <a:moveTo>
                    <a:pt x="0" y="0"/>
                  </a:moveTo>
                  <a:lnTo>
                    <a:pt x="2443463" y="0"/>
                  </a:lnTo>
                  <a:lnTo>
                    <a:pt x="2443463" y="2843211"/>
                  </a:lnTo>
                  <a:lnTo>
                    <a:pt x="0" y="2843211"/>
                  </a:lnTo>
                  <a:close/>
                </a:path>
              </a:pathLst>
            </a:custGeom>
            <a:solidFill>
              <a:srgbClr val="EF5B00"/>
            </a:solidFill>
          </p:spPr>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2435"/>
                </a:lnSpc>
              </a:pPr>
              <a:endParaRPr/>
            </a:p>
          </p:txBody>
        </p:sp>
      </p:grpSp>
      <p:sp>
        <p:nvSpPr>
          <p:cNvPr id="5" name="AutoShape 5"/>
          <p:cNvSpPr/>
          <p:nvPr/>
        </p:nvSpPr>
        <p:spPr>
          <a:xfrm>
            <a:off x="1159627" y="594633"/>
            <a:ext cx="16230600" cy="0"/>
          </a:xfrm>
          <a:prstGeom prst="line">
            <a:avLst/>
          </a:prstGeom>
          <a:ln w="47625" cap="flat">
            <a:solidFill>
              <a:srgbClr val="EF5B00"/>
            </a:solidFill>
            <a:prstDash val="solid"/>
            <a:headEnd type="none" w="sm" len="sm"/>
            <a:tailEnd type="none" w="sm" len="sm"/>
          </a:ln>
        </p:spPr>
      </p:sp>
      <p:sp>
        <p:nvSpPr>
          <p:cNvPr id="6" name="AutoShape 6"/>
          <p:cNvSpPr/>
          <p:nvPr/>
        </p:nvSpPr>
        <p:spPr>
          <a:xfrm flipV="1">
            <a:off x="1135815" y="642258"/>
            <a:ext cx="0" cy="8181975"/>
          </a:xfrm>
          <a:prstGeom prst="line">
            <a:avLst/>
          </a:prstGeom>
          <a:ln w="47625" cap="flat">
            <a:solidFill>
              <a:srgbClr val="EF5B00"/>
            </a:solidFill>
            <a:prstDash val="solid"/>
            <a:headEnd type="none" w="sm" len="sm"/>
            <a:tailEnd type="none" w="sm" len="sm"/>
          </a:ln>
        </p:spPr>
      </p:sp>
      <p:sp>
        <p:nvSpPr>
          <p:cNvPr id="7" name="AutoShape 7"/>
          <p:cNvSpPr/>
          <p:nvPr/>
        </p:nvSpPr>
        <p:spPr>
          <a:xfrm>
            <a:off x="1004888" y="8800490"/>
            <a:ext cx="16361527" cy="0"/>
          </a:xfrm>
          <a:prstGeom prst="line">
            <a:avLst/>
          </a:prstGeom>
          <a:ln w="47625" cap="flat">
            <a:solidFill>
              <a:srgbClr val="EF5B00"/>
            </a:solidFill>
            <a:prstDash val="solid"/>
            <a:headEnd type="none" w="sm" len="sm"/>
            <a:tailEnd type="none" w="sm" len="sm"/>
          </a:ln>
        </p:spPr>
      </p:sp>
      <p:sp>
        <p:nvSpPr>
          <p:cNvPr id="8" name="AutoShape 8"/>
          <p:cNvSpPr/>
          <p:nvPr/>
        </p:nvSpPr>
        <p:spPr>
          <a:xfrm flipV="1">
            <a:off x="17390227" y="618445"/>
            <a:ext cx="23812" cy="8181975"/>
          </a:xfrm>
          <a:prstGeom prst="line">
            <a:avLst/>
          </a:prstGeom>
          <a:ln w="47625" cap="flat">
            <a:solidFill>
              <a:srgbClr val="EF5B00"/>
            </a:solidFill>
            <a:prstDash val="solid"/>
            <a:headEnd type="none" w="sm" len="sm"/>
            <a:tailEnd type="none" w="sm" len="sm"/>
          </a:ln>
        </p:spPr>
      </p:sp>
      <p:grpSp>
        <p:nvGrpSpPr>
          <p:cNvPr id="9" name="Group 9"/>
          <p:cNvGrpSpPr/>
          <p:nvPr/>
        </p:nvGrpSpPr>
        <p:grpSpPr>
          <a:xfrm>
            <a:off x="0" y="0"/>
            <a:ext cx="47625" cy="10287000"/>
            <a:chOff x="0" y="0"/>
            <a:chExt cx="12543" cy="2709333"/>
          </a:xfrm>
        </p:grpSpPr>
        <p:sp>
          <p:nvSpPr>
            <p:cNvPr id="10" name="Freeform 10"/>
            <p:cNvSpPr/>
            <p:nvPr/>
          </p:nvSpPr>
          <p:spPr>
            <a:xfrm>
              <a:off x="0" y="0"/>
              <a:ext cx="12543" cy="2709333"/>
            </a:xfrm>
            <a:custGeom>
              <a:avLst/>
              <a:gdLst/>
              <a:ahLst/>
              <a:cxnLst/>
              <a:rect l="l" t="t" r="r" b="b"/>
              <a:pathLst>
                <a:path w="12543" h="2709333">
                  <a:moveTo>
                    <a:pt x="0" y="0"/>
                  </a:moveTo>
                  <a:lnTo>
                    <a:pt x="12543" y="0"/>
                  </a:lnTo>
                  <a:lnTo>
                    <a:pt x="12543" y="2709333"/>
                  </a:lnTo>
                  <a:lnTo>
                    <a:pt x="0" y="2709333"/>
                  </a:lnTo>
                  <a:close/>
                </a:path>
              </a:pathLst>
            </a:custGeom>
            <a:solidFill>
              <a:srgbClr val="FFFFFF"/>
            </a:solidFill>
          </p:spPr>
        </p:sp>
        <p:sp>
          <p:nvSpPr>
            <p:cNvPr id="11" name="TextBox 11"/>
            <p:cNvSpPr txBox="1"/>
            <p:nvPr/>
          </p:nvSpPr>
          <p:spPr>
            <a:xfrm>
              <a:off x="0" y="-47625"/>
              <a:ext cx="812800" cy="860425"/>
            </a:xfrm>
            <a:prstGeom prst="rect">
              <a:avLst/>
            </a:prstGeom>
          </p:spPr>
          <p:txBody>
            <a:bodyPr lIns="50800" tIns="50800" rIns="50800" bIns="50800" rtlCol="0" anchor="ctr"/>
            <a:lstStyle/>
            <a:p>
              <a:pPr algn="ctr">
                <a:lnSpc>
                  <a:spcPts val="2435"/>
                </a:lnSpc>
              </a:pPr>
              <a:endParaRPr/>
            </a:p>
          </p:txBody>
        </p:sp>
      </p:grpSp>
      <p:sp>
        <p:nvSpPr>
          <p:cNvPr id="12" name="Freeform 12"/>
          <p:cNvSpPr/>
          <p:nvPr/>
        </p:nvSpPr>
        <p:spPr>
          <a:xfrm>
            <a:off x="1004888" y="7460955"/>
            <a:ext cx="4414936" cy="2061857"/>
          </a:xfrm>
          <a:custGeom>
            <a:avLst/>
            <a:gdLst/>
            <a:ahLst/>
            <a:cxnLst/>
            <a:rect l="l" t="t" r="r" b="b"/>
            <a:pathLst>
              <a:path w="4414936" h="2061857">
                <a:moveTo>
                  <a:pt x="0" y="0"/>
                </a:moveTo>
                <a:lnTo>
                  <a:pt x="4414936" y="0"/>
                </a:lnTo>
                <a:lnTo>
                  <a:pt x="4414936" y="2061857"/>
                </a:lnTo>
                <a:lnTo>
                  <a:pt x="0" y="2061857"/>
                </a:lnTo>
                <a:lnTo>
                  <a:pt x="0" y="0"/>
                </a:lnTo>
                <a:close/>
              </a:path>
            </a:pathLst>
          </a:custGeom>
          <a:blipFill>
            <a:blip r:embed="rId2">
              <a:extLst>
                <a:ext uri="{28A0092B-C50C-407E-A947-70E740481C1C}">
                  <a14:useLocalDpi xmlns:a14="http://schemas.microsoft.com/office/drawing/2010/main" val="0"/>
                </a:ext>
              </a:extLst>
            </a:blip>
            <a:stretch>
              <a:fillRect/>
            </a:stretch>
          </a:blipFill>
        </p:spPr>
      </p:sp>
      <p:sp>
        <p:nvSpPr>
          <p:cNvPr id="13" name="Freeform 13"/>
          <p:cNvSpPr>
            <a:spLocks/>
          </p:cNvSpPr>
          <p:nvPr/>
        </p:nvSpPr>
        <p:spPr>
          <a:xfrm>
            <a:off x="8499602" y="-2593749"/>
            <a:ext cx="11888179" cy="15850905"/>
          </a:xfrm>
          <a:custGeom>
            <a:avLst/>
            <a:gdLst/>
            <a:ahLst/>
            <a:cxnLst/>
            <a:rect l="l" t="t" r="r" b="b"/>
            <a:pathLst>
              <a:path w="11888179" h="15850905">
                <a:moveTo>
                  <a:pt x="0" y="0"/>
                </a:moveTo>
                <a:lnTo>
                  <a:pt x="11888179" y="0"/>
                </a:lnTo>
                <a:lnTo>
                  <a:pt x="11888179" y="15850906"/>
                </a:lnTo>
                <a:lnTo>
                  <a:pt x="0" y="15850906"/>
                </a:lnTo>
                <a:lnTo>
                  <a:pt x="0" y="0"/>
                </a:lnTo>
                <a:close/>
              </a:path>
            </a:pathLst>
          </a:custGeom>
          <a:blipFill>
            <a:blip r:embed="rId3">
              <a:extLst>
                <a:ext uri="{28A0092B-C50C-407E-A947-70E740481C1C}">
                  <a14:useLocalDpi xmlns:a14="http://schemas.microsoft.com/office/drawing/2010/main" val="0"/>
                </a:ext>
              </a:extLst>
            </a:blip>
            <a:stretch>
              <a:fillRect/>
            </a:stretch>
          </a:blipFill>
        </p:spPr>
      </p:sp>
      <p:sp>
        <p:nvSpPr>
          <p:cNvPr id="14" name="TextBox 14"/>
          <p:cNvSpPr txBox="1"/>
          <p:nvPr/>
        </p:nvSpPr>
        <p:spPr>
          <a:xfrm>
            <a:off x="1004888" y="1362075"/>
            <a:ext cx="10061930" cy="4410161"/>
          </a:xfrm>
          <a:prstGeom prst="rect">
            <a:avLst/>
          </a:prstGeom>
        </p:spPr>
        <p:txBody>
          <a:bodyPr wrap="square" lIns="0" tIns="0" rIns="0" bIns="0" rtlCol="0" anchor="t">
            <a:spAutoFit/>
          </a:bodyPr>
          <a:lstStyle/>
          <a:p>
            <a:pPr>
              <a:lnSpc>
                <a:spcPts val="8230"/>
              </a:lnSpc>
            </a:pPr>
            <a:r>
              <a:rPr lang="en-US" sz="10689" spc="-416" dirty="0" err="1">
                <a:solidFill>
                  <a:srgbClr val="FFFFFF"/>
                </a:solidFill>
                <a:latin typeface="Poppins 1 Bold"/>
              </a:rPr>
              <a:t>Serviços</a:t>
            </a:r>
            <a:r>
              <a:rPr lang="en-US" sz="10689" spc="-416" dirty="0">
                <a:solidFill>
                  <a:srgbClr val="FFFFFF"/>
                </a:solidFill>
                <a:latin typeface="Poppins 1 Bold"/>
              </a:rPr>
              <a:t> </a:t>
            </a:r>
          </a:p>
          <a:p>
            <a:pPr>
              <a:lnSpc>
                <a:spcPts val="8230"/>
              </a:lnSpc>
            </a:pPr>
            <a:r>
              <a:rPr lang="en-US" sz="10689" spc="-416" dirty="0" err="1">
                <a:solidFill>
                  <a:srgbClr val="FFFFFF"/>
                </a:solidFill>
                <a:latin typeface="Poppins 1 Bold"/>
              </a:rPr>
              <a:t>ofertados</a:t>
            </a:r>
            <a:r>
              <a:rPr lang="en-US" sz="10689" spc="-416" dirty="0">
                <a:solidFill>
                  <a:srgbClr val="FFFFFF"/>
                </a:solidFill>
                <a:latin typeface="Poppins 1 Bold"/>
              </a:rPr>
              <a:t> à </a:t>
            </a:r>
            <a:r>
              <a:rPr lang="en-US" sz="10689" spc="-416" dirty="0" err="1">
                <a:solidFill>
                  <a:srgbClr val="FFFFFF"/>
                </a:solidFill>
                <a:latin typeface="Poppins 1 Bold"/>
              </a:rPr>
              <a:t>População</a:t>
            </a:r>
            <a:r>
              <a:rPr lang="en-US" sz="10689" spc="-416" dirty="0">
                <a:solidFill>
                  <a:srgbClr val="FFFFFF"/>
                </a:solidFill>
                <a:latin typeface="Poppins 1 Bold"/>
              </a:rPr>
              <a:t> </a:t>
            </a:r>
          </a:p>
          <a:p>
            <a:pPr>
              <a:lnSpc>
                <a:spcPts val="8230"/>
              </a:lnSpc>
            </a:pPr>
            <a:r>
              <a:rPr lang="en-US" sz="10689" spc="-416" dirty="0">
                <a:solidFill>
                  <a:srgbClr val="FFFFFF"/>
                </a:solidFill>
                <a:latin typeface="Poppins 1 Bold"/>
              </a:rPr>
              <a:t>de </a:t>
            </a:r>
            <a:r>
              <a:rPr lang="en-US" sz="10689" spc="-416" dirty="0" err="1">
                <a:solidFill>
                  <a:srgbClr val="FFFFFF"/>
                </a:solidFill>
                <a:latin typeface="Poppins 1 Bold"/>
              </a:rPr>
              <a:t>Rua</a:t>
            </a:r>
            <a:endParaRPr lang="en-US" sz="10689" spc="-416" dirty="0">
              <a:solidFill>
                <a:srgbClr val="FFFFFF"/>
              </a:solidFill>
              <a:latin typeface="Poppins 1 Bold"/>
            </a:endParaRPr>
          </a:p>
        </p:txBody>
      </p:sp>
      <p:sp>
        <p:nvSpPr>
          <p:cNvPr id="15" name="TextBox 15"/>
          <p:cNvSpPr txBox="1"/>
          <p:nvPr/>
        </p:nvSpPr>
        <p:spPr>
          <a:xfrm>
            <a:off x="1004888" y="6210037"/>
            <a:ext cx="10061930" cy="936942"/>
          </a:xfrm>
          <a:prstGeom prst="rect">
            <a:avLst/>
          </a:prstGeom>
        </p:spPr>
        <p:txBody>
          <a:bodyPr lIns="0" tIns="0" rIns="0" bIns="0" rtlCol="0" anchor="t">
            <a:spAutoFit/>
          </a:bodyPr>
          <a:lstStyle/>
          <a:p>
            <a:pPr>
              <a:lnSpc>
                <a:spcPts val="3079"/>
              </a:lnSpc>
            </a:pPr>
            <a:r>
              <a:rPr lang="en-US" sz="3999" spc="-155" dirty="0" err="1">
                <a:solidFill>
                  <a:srgbClr val="FFFFFF"/>
                </a:solidFill>
                <a:latin typeface="Poppins 1 Bold"/>
              </a:rPr>
              <a:t>Secretaria</a:t>
            </a:r>
            <a:r>
              <a:rPr lang="en-US" sz="3999" spc="-155" dirty="0">
                <a:solidFill>
                  <a:srgbClr val="FFFFFF"/>
                </a:solidFill>
                <a:latin typeface="Poppins 1 Bold"/>
              </a:rPr>
              <a:t> de </a:t>
            </a:r>
          </a:p>
          <a:p>
            <a:pPr>
              <a:lnSpc>
                <a:spcPts val="3465"/>
              </a:lnSpc>
            </a:pPr>
            <a:r>
              <a:rPr lang="en-US" sz="4500" spc="-175" dirty="0" err="1">
                <a:solidFill>
                  <a:srgbClr val="FFFFFF"/>
                </a:solidFill>
                <a:latin typeface="Poppins 1 Bold"/>
              </a:rPr>
              <a:t>Assistência</a:t>
            </a:r>
            <a:r>
              <a:rPr lang="en-US" sz="4500" spc="-175" dirty="0">
                <a:solidFill>
                  <a:srgbClr val="FFFFFF"/>
                </a:solidFill>
                <a:latin typeface="Poppins 1 Bold"/>
              </a:rPr>
              <a:t> Social</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1039134"/>
            <a:ext cx="7212381" cy="1742552"/>
          </a:xfrm>
          <a:prstGeom prst="rect">
            <a:avLst/>
          </a:prstGeom>
        </p:spPr>
        <p:txBody>
          <a:bodyPr lIns="0" tIns="0" rIns="0" bIns="0" rtlCol="0" anchor="t">
            <a:spAutoFit/>
          </a:bodyPr>
          <a:lstStyle/>
          <a:p>
            <a:pPr>
              <a:lnSpc>
                <a:spcPts val="6170"/>
              </a:lnSpc>
            </a:pPr>
            <a:r>
              <a:rPr lang="en-US" sz="8013" spc="-312">
                <a:solidFill>
                  <a:srgbClr val="000000"/>
                </a:solidFill>
                <a:latin typeface="Poppins 1 Bold"/>
              </a:rPr>
              <a:t>Casa de Passagem</a:t>
            </a:r>
          </a:p>
        </p:txBody>
      </p:sp>
      <p:grpSp>
        <p:nvGrpSpPr>
          <p:cNvPr id="3" name="Group 3"/>
          <p:cNvGrpSpPr/>
          <p:nvPr/>
        </p:nvGrpSpPr>
        <p:grpSpPr>
          <a:xfrm>
            <a:off x="1028700" y="2805877"/>
            <a:ext cx="3435944" cy="417760"/>
            <a:chOff x="0" y="0"/>
            <a:chExt cx="1253442" cy="152400"/>
          </a:xfrm>
        </p:grpSpPr>
        <p:sp>
          <p:nvSpPr>
            <p:cNvPr id="4" name="Freeform 4"/>
            <p:cNvSpPr/>
            <p:nvPr/>
          </p:nvSpPr>
          <p:spPr>
            <a:xfrm>
              <a:off x="0" y="0"/>
              <a:ext cx="1253442" cy="152400"/>
            </a:xfrm>
            <a:custGeom>
              <a:avLst/>
              <a:gdLst/>
              <a:ahLst/>
              <a:cxnLst/>
              <a:rect l="l" t="t" r="r" b="b"/>
              <a:pathLst>
                <a:path w="1253442" h="152400">
                  <a:moveTo>
                    <a:pt x="0" y="0"/>
                  </a:moveTo>
                  <a:lnTo>
                    <a:pt x="1253442" y="0"/>
                  </a:lnTo>
                  <a:lnTo>
                    <a:pt x="1253442" y="152400"/>
                  </a:lnTo>
                  <a:lnTo>
                    <a:pt x="0" y="152400"/>
                  </a:lnTo>
                  <a:close/>
                </a:path>
              </a:pathLst>
            </a:custGeom>
            <a:solidFill>
              <a:srgbClr val="EF5B00"/>
            </a:solidFill>
          </p:spPr>
        </p:sp>
      </p:grpSp>
      <p:grpSp>
        <p:nvGrpSpPr>
          <p:cNvPr id="5" name="Group 5"/>
          <p:cNvGrpSpPr/>
          <p:nvPr/>
        </p:nvGrpSpPr>
        <p:grpSpPr>
          <a:xfrm>
            <a:off x="8896295" y="5045296"/>
            <a:ext cx="5180021" cy="6733105"/>
            <a:chOff x="0" y="0"/>
            <a:chExt cx="1488712" cy="1935061"/>
          </a:xfrm>
        </p:grpSpPr>
        <p:sp>
          <p:nvSpPr>
            <p:cNvPr id="6" name="Freeform 6"/>
            <p:cNvSpPr/>
            <p:nvPr/>
          </p:nvSpPr>
          <p:spPr>
            <a:xfrm>
              <a:off x="0" y="0"/>
              <a:ext cx="1488712" cy="1935061"/>
            </a:xfrm>
            <a:custGeom>
              <a:avLst/>
              <a:gdLst/>
              <a:ahLst/>
              <a:cxnLst/>
              <a:rect l="l" t="t" r="r" b="b"/>
              <a:pathLst>
                <a:path w="1488712" h="1935061">
                  <a:moveTo>
                    <a:pt x="0" y="0"/>
                  </a:moveTo>
                  <a:lnTo>
                    <a:pt x="1488712" y="0"/>
                  </a:lnTo>
                  <a:lnTo>
                    <a:pt x="1488712" y="1935061"/>
                  </a:lnTo>
                  <a:lnTo>
                    <a:pt x="0" y="1935061"/>
                  </a:lnTo>
                  <a:close/>
                </a:path>
              </a:pathLst>
            </a:custGeom>
            <a:solidFill>
              <a:srgbClr val="EF5B00"/>
            </a:solidFill>
          </p:spPr>
        </p:sp>
      </p:grpSp>
      <p:grpSp>
        <p:nvGrpSpPr>
          <p:cNvPr id="7" name="Group 7"/>
          <p:cNvGrpSpPr/>
          <p:nvPr/>
        </p:nvGrpSpPr>
        <p:grpSpPr>
          <a:xfrm>
            <a:off x="-716578" y="5413791"/>
            <a:ext cx="8843282" cy="3844509"/>
            <a:chOff x="0" y="0"/>
            <a:chExt cx="2016086" cy="876469"/>
          </a:xfrm>
        </p:grpSpPr>
        <p:sp>
          <p:nvSpPr>
            <p:cNvPr id="8" name="Freeform 8"/>
            <p:cNvSpPr/>
            <p:nvPr/>
          </p:nvSpPr>
          <p:spPr>
            <a:xfrm>
              <a:off x="0" y="0"/>
              <a:ext cx="2016086" cy="876469"/>
            </a:xfrm>
            <a:custGeom>
              <a:avLst/>
              <a:gdLst/>
              <a:ahLst/>
              <a:cxnLst/>
              <a:rect l="l" t="t" r="r" b="b"/>
              <a:pathLst>
                <a:path w="2016086" h="876469">
                  <a:moveTo>
                    <a:pt x="0" y="0"/>
                  </a:moveTo>
                  <a:lnTo>
                    <a:pt x="2016086" y="0"/>
                  </a:lnTo>
                  <a:lnTo>
                    <a:pt x="2016086" y="876469"/>
                  </a:lnTo>
                  <a:lnTo>
                    <a:pt x="0" y="876469"/>
                  </a:lnTo>
                  <a:close/>
                </a:path>
              </a:pathLst>
            </a:custGeom>
            <a:solidFill>
              <a:srgbClr val="EF5B00"/>
            </a:solidFill>
          </p:spPr>
        </p:sp>
      </p:grpSp>
      <p:sp>
        <p:nvSpPr>
          <p:cNvPr id="9" name="Freeform 9"/>
          <p:cNvSpPr/>
          <p:nvPr/>
        </p:nvSpPr>
        <p:spPr>
          <a:xfrm>
            <a:off x="-723349" y="5413791"/>
            <a:ext cx="7591853" cy="3825505"/>
          </a:xfrm>
          <a:custGeom>
            <a:avLst/>
            <a:gdLst/>
            <a:ahLst/>
            <a:cxnLst/>
            <a:rect l="l" t="t" r="r" b="b"/>
            <a:pathLst>
              <a:path w="7591853" h="3825505">
                <a:moveTo>
                  <a:pt x="0" y="0"/>
                </a:moveTo>
                <a:lnTo>
                  <a:pt x="7591853" y="0"/>
                </a:lnTo>
                <a:lnTo>
                  <a:pt x="7591853" y="3825505"/>
                </a:lnTo>
                <a:lnTo>
                  <a:pt x="0" y="3825505"/>
                </a:lnTo>
                <a:lnTo>
                  <a:pt x="0" y="0"/>
                </a:lnTo>
                <a:close/>
              </a:path>
            </a:pathLst>
          </a:custGeom>
          <a:blipFill>
            <a:blip r:embed="rId2" cstate="print">
              <a:extLst>
                <a:ext uri="{28A0092B-C50C-407E-A947-70E740481C1C}">
                  <a14:useLocalDpi xmlns:a14="http://schemas.microsoft.com/office/drawing/2010/main" val="0"/>
                </a:ext>
              </a:extLst>
            </a:blip>
            <a:stretch>
              <a:fillRect/>
            </a:stretch>
          </a:blipFill>
        </p:spPr>
      </p:sp>
      <p:sp>
        <p:nvSpPr>
          <p:cNvPr id="10" name="Freeform 10"/>
          <p:cNvSpPr/>
          <p:nvPr/>
        </p:nvSpPr>
        <p:spPr>
          <a:xfrm>
            <a:off x="8896295" y="71468"/>
            <a:ext cx="9645306" cy="6380538"/>
          </a:xfrm>
          <a:custGeom>
            <a:avLst/>
            <a:gdLst/>
            <a:ahLst/>
            <a:cxnLst/>
            <a:rect l="l" t="t" r="r" b="b"/>
            <a:pathLst>
              <a:path w="9645306" h="6380538">
                <a:moveTo>
                  <a:pt x="0" y="0"/>
                </a:moveTo>
                <a:lnTo>
                  <a:pt x="9645306" y="0"/>
                </a:lnTo>
                <a:lnTo>
                  <a:pt x="9645306" y="6380538"/>
                </a:lnTo>
                <a:lnTo>
                  <a:pt x="0" y="6380538"/>
                </a:lnTo>
                <a:lnTo>
                  <a:pt x="0" y="0"/>
                </a:lnTo>
                <a:close/>
              </a:path>
            </a:pathLst>
          </a:custGeom>
          <a:blipFill>
            <a:blip r:embed="rId3" cstate="print">
              <a:extLst>
                <a:ext uri="{28A0092B-C50C-407E-A947-70E740481C1C}">
                  <a14:useLocalDpi xmlns:a14="http://schemas.microsoft.com/office/drawing/2010/main" val="0"/>
                </a:ext>
              </a:extLst>
            </a:blip>
            <a:stretch>
              <a:fillRect t="-965" b="-965"/>
            </a:stretch>
          </a:blipFill>
        </p:spPr>
      </p:sp>
      <p:sp>
        <p:nvSpPr>
          <p:cNvPr id="11" name="TextBox 11"/>
          <p:cNvSpPr txBox="1"/>
          <p:nvPr/>
        </p:nvSpPr>
        <p:spPr>
          <a:xfrm>
            <a:off x="1028700" y="3382282"/>
            <a:ext cx="6205289" cy="1469535"/>
          </a:xfrm>
          <a:prstGeom prst="rect">
            <a:avLst/>
          </a:prstGeom>
        </p:spPr>
        <p:txBody>
          <a:bodyPr lIns="0" tIns="0" rIns="0" bIns="0" rtlCol="0" anchor="t">
            <a:spAutoFit/>
          </a:bodyPr>
          <a:lstStyle/>
          <a:p>
            <a:pPr>
              <a:lnSpc>
                <a:spcPts val="3898"/>
              </a:lnSpc>
            </a:pPr>
            <a:r>
              <a:rPr lang="en-US" sz="2784">
                <a:solidFill>
                  <a:srgbClr val="000000"/>
                </a:solidFill>
                <a:latin typeface="Poppins 1"/>
              </a:rPr>
              <a:t>Equipamento 24h aberto para acolhimento aos migrantes e municípes em situação de rua.</a:t>
            </a:r>
          </a:p>
        </p:txBody>
      </p:sp>
      <p:sp>
        <p:nvSpPr>
          <p:cNvPr id="12" name="Freeform 12"/>
          <p:cNvSpPr/>
          <p:nvPr/>
        </p:nvSpPr>
        <p:spPr>
          <a:xfrm>
            <a:off x="10949748" y="6452006"/>
            <a:ext cx="7591853" cy="3872594"/>
          </a:xfrm>
          <a:custGeom>
            <a:avLst/>
            <a:gdLst/>
            <a:ahLst/>
            <a:cxnLst/>
            <a:rect l="l" t="t" r="r" b="b"/>
            <a:pathLst>
              <a:path w="7591853" h="3872594">
                <a:moveTo>
                  <a:pt x="0" y="0"/>
                </a:moveTo>
                <a:lnTo>
                  <a:pt x="7591853" y="0"/>
                </a:lnTo>
                <a:lnTo>
                  <a:pt x="7591853" y="3872595"/>
                </a:lnTo>
                <a:lnTo>
                  <a:pt x="0" y="3872595"/>
                </a:lnTo>
                <a:lnTo>
                  <a:pt x="0" y="0"/>
                </a:lnTo>
                <a:close/>
              </a:path>
            </a:pathLst>
          </a:custGeom>
          <a:blipFill>
            <a:blip r:embed="rId4" cstate="print">
              <a:extLst>
                <a:ext uri="{28A0092B-C50C-407E-A947-70E740481C1C}">
                  <a14:useLocalDpi xmlns:a14="http://schemas.microsoft.com/office/drawing/2010/main" val="0"/>
                </a:ext>
              </a:extLst>
            </a:blip>
            <a:stretch>
              <a:fillRect/>
            </a:stretch>
          </a:blipFill>
        </p:spPr>
      </p:sp>
      <p:sp>
        <p:nvSpPr>
          <p:cNvPr id="13" name="TextBox 13"/>
          <p:cNvSpPr txBox="1"/>
          <p:nvPr/>
        </p:nvSpPr>
        <p:spPr>
          <a:xfrm>
            <a:off x="1028700" y="9595942"/>
            <a:ext cx="5571171" cy="266700"/>
          </a:xfrm>
          <a:prstGeom prst="rect">
            <a:avLst/>
          </a:prstGeom>
        </p:spPr>
        <p:txBody>
          <a:bodyPr lIns="0" tIns="0" rIns="0" bIns="0" rtlCol="0" anchor="t">
            <a:spAutoFit/>
          </a:bodyPr>
          <a:lstStyle/>
          <a:p>
            <a:pPr>
              <a:lnSpc>
                <a:spcPts val="2088"/>
              </a:lnSpc>
            </a:pPr>
            <a:r>
              <a:rPr lang="en-US" sz="1739" spc="-147">
                <a:solidFill>
                  <a:srgbClr val="000000"/>
                </a:solidFill>
                <a:latin typeface="Poppins 1 Italics"/>
              </a:rPr>
              <a:t>Secretaria de Assistência Social </a:t>
            </a:r>
          </a:p>
        </p:txBody>
      </p:sp>
      <p:sp>
        <p:nvSpPr>
          <p:cNvPr id="14" name="TextBox 14"/>
          <p:cNvSpPr txBox="1"/>
          <p:nvPr/>
        </p:nvSpPr>
        <p:spPr>
          <a:xfrm>
            <a:off x="1028700" y="9862642"/>
            <a:ext cx="5571171" cy="142875"/>
          </a:xfrm>
          <a:prstGeom prst="rect">
            <a:avLst/>
          </a:prstGeom>
        </p:spPr>
        <p:txBody>
          <a:bodyPr lIns="0" tIns="0" rIns="0" bIns="0" rtlCol="0" anchor="t">
            <a:spAutoFit/>
          </a:bodyPr>
          <a:lstStyle/>
          <a:p>
            <a:pPr>
              <a:lnSpc>
                <a:spcPts val="1199"/>
              </a:lnSpc>
            </a:pPr>
            <a:r>
              <a:rPr lang="en-US" sz="999" spc="-84">
                <a:solidFill>
                  <a:srgbClr val="000000"/>
                </a:solidFill>
                <a:latin typeface="Poppins 1 Italics"/>
              </a:rPr>
              <a:t>Assessoria - Nayara Francesco  / Supervisão - Mariza Araújo </a:t>
            </a:r>
          </a:p>
        </p:txBody>
      </p:sp>
    </p:spTree>
  </p:cSld>
  <p:clrMapOvr>
    <a:masterClrMapping/>
  </p:clrMapOvr>
  <p:transition spd="slow">
    <p:push/>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1039134"/>
            <a:ext cx="7212381" cy="1742552"/>
          </a:xfrm>
          <a:prstGeom prst="rect">
            <a:avLst/>
          </a:prstGeom>
        </p:spPr>
        <p:txBody>
          <a:bodyPr lIns="0" tIns="0" rIns="0" bIns="0" rtlCol="0" anchor="t">
            <a:spAutoFit/>
          </a:bodyPr>
          <a:lstStyle/>
          <a:p>
            <a:pPr>
              <a:lnSpc>
                <a:spcPts val="6170"/>
              </a:lnSpc>
            </a:pPr>
            <a:r>
              <a:rPr lang="en-US" sz="8013" spc="-312">
                <a:solidFill>
                  <a:srgbClr val="000000"/>
                </a:solidFill>
                <a:latin typeface="Poppins 1 Bold"/>
              </a:rPr>
              <a:t>Casa de Passagem</a:t>
            </a:r>
          </a:p>
        </p:txBody>
      </p:sp>
      <p:grpSp>
        <p:nvGrpSpPr>
          <p:cNvPr id="3" name="Group 3"/>
          <p:cNvGrpSpPr/>
          <p:nvPr/>
        </p:nvGrpSpPr>
        <p:grpSpPr>
          <a:xfrm>
            <a:off x="1028700" y="2805877"/>
            <a:ext cx="3435944" cy="417760"/>
            <a:chOff x="0" y="0"/>
            <a:chExt cx="1253442" cy="152400"/>
          </a:xfrm>
        </p:grpSpPr>
        <p:sp>
          <p:nvSpPr>
            <p:cNvPr id="4" name="Freeform 4"/>
            <p:cNvSpPr/>
            <p:nvPr/>
          </p:nvSpPr>
          <p:spPr>
            <a:xfrm>
              <a:off x="0" y="0"/>
              <a:ext cx="1253442" cy="152400"/>
            </a:xfrm>
            <a:custGeom>
              <a:avLst/>
              <a:gdLst/>
              <a:ahLst/>
              <a:cxnLst/>
              <a:rect l="l" t="t" r="r" b="b"/>
              <a:pathLst>
                <a:path w="1253442" h="152400">
                  <a:moveTo>
                    <a:pt x="0" y="0"/>
                  </a:moveTo>
                  <a:lnTo>
                    <a:pt x="1253442" y="0"/>
                  </a:lnTo>
                  <a:lnTo>
                    <a:pt x="1253442" y="152400"/>
                  </a:lnTo>
                  <a:lnTo>
                    <a:pt x="0" y="152400"/>
                  </a:lnTo>
                  <a:close/>
                </a:path>
              </a:pathLst>
            </a:custGeom>
            <a:solidFill>
              <a:srgbClr val="EF5B00"/>
            </a:solidFill>
          </p:spPr>
        </p:sp>
      </p:grpSp>
      <p:grpSp>
        <p:nvGrpSpPr>
          <p:cNvPr id="5" name="Group 5"/>
          <p:cNvGrpSpPr/>
          <p:nvPr/>
        </p:nvGrpSpPr>
        <p:grpSpPr>
          <a:xfrm>
            <a:off x="8896295" y="5045296"/>
            <a:ext cx="5180021" cy="6733105"/>
            <a:chOff x="0" y="0"/>
            <a:chExt cx="1488712" cy="1935061"/>
          </a:xfrm>
        </p:grpSpPr>
        <p:sp>
          <p:nvSpPr>
            <p:cNvPr id="6" name="Freeform 6"/>
            <p:cNvSpPr/>
            <p:nvPr/>
          </p:nvSpPr>
          <p:spPr>
            <a:xfrm>
              <a:off x="0" y="0"/>
              <a:ext cx="1488712" cy="1935061"/>
            </a:xfrm>
            <a:custGeom>
              <a:avLst/>
              <a:gdLst/>
              <a:ahLst/>
              <a:cxnLst/>
              <a:rect l="l" t="t" r="r" b="b"/>
              <a:pathLst>
                <a:path w="1488712" h="1935061">
                  <a:moveTo>
                    <a:pt x="0" y="0"/>
                  </a:moveTo>
                  <a:lnTo>
                    <a:pt x="1488712" y="0"/>
                  </a:lnTo>
                  <a:lnTo>
                    <a:pt x="1488712" y="1935061"/>
                  </a:lnTo>
                  <a:lnTo>
                    <a:pt x="0" y="1935061"/>
                  </a:lnTo>
                  <a:close/>
                </a:path>
              </a:pathLst>
            </a:custGeom>
            <a:solidFill>
              <a:srgbClr val="EF5B00"/>
            </a:solidFill>
          </p:spPr>
        </p:sp>
      </p:grpSp>
      <p:grpSp>
        <p:nvGrpSpPr>
          <p:cNvPr id="7" name="Group 7"/>
          <p:cNvGrpSpPr/>
          <p:nvPr/>
        </p:nvGrpSpPr>
        <p:grpSpPr>
          <a:xfrm>
            <a:off x="-716578" y="5413791"/>
            <a:ext cx="8843282" cy="3844509"/>
            <a:chOff x="0" y="0"/>
            <a:chExt cx="2016086" cy="876469"/>
          </a:xfrm>
        </p:grpSpPr>
        <p:sp>
          <p:nvSpPr>
            <p:cNvPr id="8" name="Freeform 8"/>
            <p:cNvSpPr/>
            <p:nvPr/>
          </p:nvSpPr>
          <p:spPr>
            <a:xfrm>
              <a:off x="0" y="0"/>
              <a:ext cx="2016086" cy="876469"/>
            </a:xfrm>
            <a:custGeom>
              <a:avLst/>
              <a:gdLst/>
              <a:ahLst/>
              <a:cxnLst/>
              <a:rect l="l" t="t" r="r" b="b"/>
              <a:pathLst>
                <a:path w="2016086" h="876469">
                  <a:moveTo>
                    <a:pt x="0" y="0"/>
                  </a:moveTo>
                  <a:lnTo>
                    <a:pt x="2016086" y="0"/>
                  </a:lnTo>
                  <a:lnTo>
                    <a:pt x="2016086" y="876469"/>
                  </a:lnTo>
                  <a:lnTo>
                    <a:pt x="0" y="876469"/>
                  </a:lnTo>
                  <a:close/>
                </a:path>
              </a:pathLst>
            </a:custGeom>
            <a:solidFill>
              <a:srgbClr val="EF5B00"/>
            </a:solidFill>
          </p:spPr>
        </p:sp>
      </p:grpSp>
      <p:sp>
        <p:nvSpPr>
          <p:cNvPr id="9" name="Freeform 9"/>
          <p:cNvSpPr/>
          <p:nvPr/>
        </p:nvSpPr>
        <p:spPr>
          <a:xfrm>
            <a:off x="-723349" y="3595272"/>
            <a:ext cx="7591853" cy="5644024"/>
          </a:xfrm>
          <a:custGeom>
            <a:avLst/>
            <a:gdLst/>
            <a:ahLst/>
            <a:cxnLst/>
            <a:rect l="l" t="t" r="r" b="b"/>
            <a:pathLst>
              <a:path w="7591853" h="5644024">
                <a:moveTo>
                  <a:pt x="0" y="0"/>
                </a:moveTo>
                <a:lnTo>
                  <a:pt x="7591853" y="0"/>
                </a:lnTo>
                <a:lnTo>
                  <a:pt x="7591853" y="5644024"/>
                </a:lnTo>
                <a:lnTo>
                  <a:pt x="0" y="5644024"/>
                </a:lnTo>
                <a:lnTo>
                  <a:pt x="0" y="0"/>
                </a:lnTo>
                <a:close/>
              </a:path>
            </a:pathLst>
          </a:custGeom>
          <a:blipFill>
            <a:blip r:embed="rId2" cstate="print">
              <a:extLst>
                <a:ext uri="{28A0092B-C50C-407E-A947-70E740481C1C}">
                  <a14:useLocalDpi xmlns:a14="http://schemas.microsoft.com/office/drawing/2010/main" val="0"/>
                </a:ext>
              </a:extLst>
            </a:blip>
            <a:stretch>
              <a:fillRect/>
            </a:stretch>
          </a:blipFill>
        </p:spPr>
      </p:sp>
      <p:sp>
        <p:nvSpPr>
          <p:cNvPr id="10" name="Freeform 10"/>
          <p:cNvSpPr/>
          <p:nvPr/>
        </p:nvSpPr>
        <p:spPr>
          <a:xfrm>
            <a:off x="8896295" y="71468"/>
            <a:ext cx="9645306" cy="6380538"/>
          </a:xfrm>
          <a:custGeom>
            <a:avLst/>
            <a:gdLst/>
            <a:ahLst/>
            <a:cxnLst/>
            <a:rect l="l" t="t" r="r" b="b"/>
            <a:pathLst>
              <a:path w="9645306" h="6380538">
                <a:moveTo>
                  <a:pt x="0" y="0"/>
                </a:moveTo>
                <a:lnTo>
                  <a:pt x="9645306" y="0"/>
                </a:lnTo>
                <a:lnTo>
                  <a:pt x="9645306" y="6380538"/>
                </a:lnTo>
                <a:lnTo>
                  <a:pt x="0" y="6380538"/>
                </a:lnTo>
                <a:lnTo>
                  <a:pt x="0" y="0"/>
                </a:lnTo>
                <a:close/>
              </a:path>
            </a:pathLst>
          </a:custGeom>
          <a:blipFill>
            <a:blip r:embed="rId3" cstate="print">
              <a:extLst>
                <a:ext uri="{28A0092B-C50C-407E-A947-70E740481C1C}">
                  <a14:useLocalDpi xmlns:a14="http://schemas.microsoft.com/office/drawing/2010/main" val="0"/>
                </a:ext>
              </a:extLst>
            </a:blip>
            <a:stretch>
              <a:fillRect t="-575" b="-575"/>
            </a:stretch>
          </a:blipFill>
        </p:spPr>
      </p:sp>
      <p:sp>
        <p:nvSpPr>
          <p:cNvPr id="11" name="Freeform 11"/>
          <p:cNvSpPr/>
          <p:nvPr/>
        </p:nvSpPr>
        <p:spPr>
          <a:xfrm>
            <a:off x="10949748" y="6499096"/>
            <a:ext cx="7591853" cy="3825505"/>
          </a:xfrm>
          <a:custGeom>
            <a:avLst/>
            <a:gdLst/>
            <a:ahLst/>
            <a:cxnLst/>
            <a:rect l="l" t="t" r="r" b="b"/>
            <a:pathLst>
              <a:path w="7591853" h="3825505">
                <a:moveTo>
                  <a:pt x="0" y="0"/>
                </a:moveTo>
                <a:lnTo>
                  <a:pt x="7591853" y="0"/>
                </a:lnTo>
                <a:lnTo>
                  <a:pt x="7591853" y="3825505"/>
                </a:lnTo>
                <a:lnTo>
                  <a:pt x="0" y="3825505"/>
                </a:lnTo>
                <a:lnTo>
                  <a:pt x="0" y="0"/>
                </a:lnTo>
                <a:close/>
              </a:path>
            </a:pathLst>
          </a:custGeom>
          <a:blipFill>
            <a:blip r:embed="rId4" cstate="print">
              <a:extLst>
                <a:ext uri="{28A0092B-C50C-407E-A947-70E740481C1C}">
                  <a14:useLocalDpi xmlns:a14="http://schemas.microsoft.com/office/drawing/2010/main" val="0"/>
                </a:ext>
              </a:extLst>
            </a:blip>
            <a:stretch>
              <a:fillRect t="-13519" b="-13519"/>
            </a:stretch>
          </a:blipFill>
        </p:spPr>
      </p:sp>
      <p:sp>
        <p:nvSpPr>
          <p:cNvPr id="12" name="TextBox 12"/>
          <p:cNvSpPr txBox="1"/>
          <p:nvPr/>
        </p:nvSpPr>
        <p:spPr>
          <a:xfrm>
            <a:off x="1028700" y="9595942"/>
            <a:ext cx="5571171" cy="266700"/>
          </a:xfrm>
          <a:prstGeom prst="rect">
            <a:avLst/>
          </a:prstGeom>
        </p:spPr>
        <p:txBody>
          <a:bodyPr lIns="0" tIns="0" rIns="0" bIns="0" rtlCol="0" anchor="t">
            <a:spAutoFit/>
          </a:bodyPr>
          <a:lstStyle/>
          <a:p>
            <a:pPr>
              <a:lnSpc>
                <a:spcPts val="2088"/>
              </a:lnSpc>
            </a:pPr>
            <a:r>
              <a:rPr lang="en-US" sz="1739" spc="-147">
                <a:solidFill>
                  <a:srgbClr val="000000"/>
                </a:solidFill>
                <a:latin typeface="Poppins 1 Italics"/>
              </a:rPr>
              <a:t>Secretaria de Assistência Social </a:t>
            </a:r>
          </a:p>
        </p:txBody>
      </p:sp>
      <p:sp>
        <p:nvSpPr>
          <p:cNvPr id="13" name="TextBox 13"/>
          <p:cNvSpPr txBox="1"/>
          <p:nvPr/>
        </p:nvSpPr>
        <p:spPr>
          <a:xfrm>
            <a:off x="1028700" y="9862642"/>
            <a:ext cx="5571171" cy="142875"/>
          </a:xfrm>
          <a:prstGeom prst="rect">
            <a:avLst/>
          </a:prstGeom>
        </p:spPr>
        <p:txBody>
          <a:bodyPr lIns="0" tIns="0" rIns="0" bIns="0" rtlCol="0" anchor="t">
            <a:spAutoFit/>
          </a:bodyPr>
          <a:lstStyle/>
          <a:p>
            <a:pPr>
              <a:lnSpc>
                <a:spcPts val="1199"/>
              </a:lnSpc>
            </a:pPr>
            <a:r>
              <a:rPr lang="en-US" sz="999" spc="-84">
                <a:solidFill>
                  <a:srgbClr val="000000"/>
                </a:solidFill>
                <a:latin typeface="Poppins 1 Italics"/>
              </a:rPr>
              <a:t>Assessoria - Nayara Francesco  / Supervisão - Mariza Araújo </a:t>
            </a:r>
          </a:p>
        </p:txBody>
      </p:sp>
    </p:spTree>
  </p:cSld>
  <p:clrMapOvr>
    <a:masterClrMapping/>
  </p:clrMapOvr>
  <p:transition spd="slow">
    <p:push/>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10"/>
          <p:cNvSpPr/>
          <p:nvPr/>
        </p:nvSpPr>
        <p:spPr>
          <a:xfrm>
            <a:off x="8416018" y="12351"/>
            <a:ext cx="8843282" cy="6004812"/>
          </a:xfrm>
          <a:custGeom>
            <a:avLst/>
            <a:gdLst/>
            <a:ahLst/>
            <a:cxnLst/>
            <a:rect l="l" t="t" r="r" b="b"/>
            <a:pathLst>
              <a:path w="9645306" h="6380538">
                <a:moveTo>
                  <a:pt x="0" y="0"/>
                </a:moveTo>
                <a:lnTo>
                  <a:pt x="9645306" y="0"/>
                </a:lnTo>
                <a:lnTo>
                  <a:pt x="9645306" y="6380538"/>
                </a:lnTo>
                <a:lnTo>
                  <a:pt x="0" y="6380538"/>
                </a:lnTo>
                <a:lnTo>
                  <a:pt x="0" y="0"/>
                </a:lnTo>
                <a:close/>
              </a:path>
            </a:pathLst>
          </a:custGeom>
          <a:blipFill>
            <a:blip r:embed="rId2" cstate="print">
              <a:extLst>
                <a:ext uri="{28A0092B-C50C-407E-A947-70E740481C1C}">
                  <a14:useLocalDpi xmlns:a14="http://schemas.microsoft.com/office/drawing/2010/main" val="0"/>
                </a:ext>
              </a:extLst>
            </a:blip>
            <a:stretch>
              <a:fillRect/>
            </a:stretch>
          </a:blipFill>
        </p:spPr>
      </p:sp>
      <p:sp>
        <p:nvSpPr>
          <p:cNvPr id="2" name="TextBox 2"/>
          <p:cNvSpPr txBox="1"/>
          <p:nvPr/>
        </p:nvSpPr>
        <p:spPr>
          <a:xfrm>
            <a:off x="1028700" y="1039134"/>
            <a:ext cx="7212381" cy="1742552"/>
          </a:xfrm>
          <a:prstGeom prst="rect">
            <a:avLst/>
          </a:prstGeom>
        </p:spPr>
        <p:txBody>
          <a:bodyPr lIns="0" tIns="0" rIns="0" bIns="0" rtlCol="0" anchor="t">
            <a:spAutoFit/>
          </a:bodyPr>
          <a:lstStyle/>
          <a:p>
            <a:pPr>
              <a:lnSpc>
                <a:spcPts val="6170"/>
              </a:lnSpc>
            </a:pPr>
            <a:r>
              <a:rPr lang="en-US" sz="8013" spc="-312" dirty="0">
                <a:solidFill>
                  <a:srgbClr val="000000"/>
                </a:solidFill>
                <a:latin typeface="Poppins 1 Bold"/>
              </a:rPr>
              <a:t>Casa de </a:t>
            </a:r>
            <a:r>
              <a:rPr lang="en-US" sz="8013" spc="-312" dirty="0" err="1">
                <a:solidFill>
                  <a:srgbClr val="000000"/>
                </a:solidFill>
                <a:latin typeface="Poppins 1 Bold"/>
              </a:rPr>
              <a:t>Passagem</a:t>
            </a:r>
            <a:endParaRPr lang="en-US" sz="8013" spc="-312" dirty="0">
              <a:solidFill>
                <a:srgbClr val="000000"/>
              </a:solidFill>
              <a:latin typeface="Poppins 1 Bold"/>
            </a:endParaRPr>
          </a:p>
        </p:txBody>
      </p:sp>
      <p:grpSp>
        <p:nvGrpSpPr>
          <p:cNvPr id="3" name="Group 3"/>
          <p:cNvGrpSpPr/>
          <p:nvPr/>
        </p:nvGrpSpPr>
        <p:grpSpPr>
          <a:xfrm>
            <a:off x="1028700" y="2805877"/>
            <a:ext cx="3435944" cy="417760"/>
            <a:chOff x="0" y="0"/>
            <a:chExt cx="1253442" cy="152400"/>
          </a:xfrm>
        </p:grpSpPr>
        <p:sp>
          <p:nvSpPr>
            <p:cNvPr id="4" name="Freeform 4"/>
            <p:cNvSpPr/>
            <p:nvPr/>
          </p:nvSpPr>
          <p:spPr>
            <a:xfrm>
              <a:off x="0" y="0"/>
              <a:ext cx="1253442" cy="152400"/>
            </a:xfrm>
            <a:custGeom>
              <a:avLst/>
              <a:gdLst/>
              <a:ahLst/>
              <a:cxnLst/>
              <a:rect l="l" t="t" r="r" b="b"/>
              <a:pathLst>
                <a:path w="1253442" h="152400">
                  <a:moveTo>
                    <a:pt x="0" y="0"/>
                  </a:moveTo>
                  <a:lnTo>
                    <a:pt x="1253442" y="0"/>
                  </a:lnTo>
                  <a:lnTo>
                    <a:pt x="1253442" y="152400"/>
                  </a:lnTo>
                  <a:lnTo>
                    <a:pt x="0" y="152400"/>
                  </a:lnTo>
                  <a:close/>
                </a:path>
              </a:pathLst>
            </a:custGeom>
            <a:solidFill>
              <a:srgbClr val="EF5B00"/>
            </a:solidFill>
          </p:spPr>
        </p:sp>
      </p:grpSp>
      <p:grpSp>
        <p:nvGrpSpPr>
          <p:cNvPr id="5" name="Group 5"/>
          <p:cNvGrpSpPr/>
          <p:nvPr/>
        </p:nvGrpSpPr>
        <p:grpSpPr>
          <a:xfrm>
            <a:off x="8896295" y="5045296"/>
            <a:ext cx="5180021" cy="6733105"/>
            <a:chOff x="0" y="0"/>
            <a:chExt cx="1488712" cy="1935061"/>
          </a:xfrm>
        </p:grpSpPr>
        <p:sp>
          <p:nvSpPr>
            <p:cNvPr id="6" name="Freeform 6"/>
            <p:cNvSpPr/>
            <p:nvPr/>
          </p:nvSpPr>
          <p:spPr>
            <a:xfrm>
              <a:off x="0" y="0"/>
              <a:ext cx="1488712" cy="1935061"/>
            </a:xfrm>
            <a:custGeom>
              <a:avLst/>
              <a:gdLst/>
              <a:ahLst/>
              <a:cxnLst/>
              <a:rect l="l" t="t" r="r" b="b"/>
              <a:pathLst>
                <a:path w="1488712" h="1935061">
                  <a:moveTo>
                    <a:pt x="0" y="0"/>
                  </a:moveTo>
                  <a:lnTo>
                    <a:pt x="1488712" y="0"/>
                  </a:lnTo>
                  <a:lnTo>
                    <a:pt x="1488712" y="1935061"/>
                  </a:lnTo>
                  <a:lnTo>
                    <a:pt x="0" y="1935061"/>
                  </a:lnTo>
                  <a:close/>
                </a:path>
              </a:pathLst>
            </a:custGeom>
            <a:solidFill>
              <a:srgbClr val="EF5B00"/>
            </a:solidFill>
          </p:spPr>
        </p:sp>
      </p:grpSp>
      <p:grpSp>
        <p:nvGrpSpPr>
          <p:cNvPr id="7" name="Group 7"/>
          <p:cNvGrpSpPr/>
          <p:nvPr/>
        </p:nvGrpSpPr>
        <p:grpSpPr>
          <a:xfrm>
            <a:off x="-716578" y="5413791"/>
            <a:ext cx="8843282" cy="3844509"/>
            <a:chOff x="0" y="0"/>
            <a:chExt cx="2016086" cy="876469"/>
          </a:xfrm>
        </p:grpSpPr>
        <p:sp>
          <p:nvSpPr>
            <p:cNvPr id="8" name="Freeform 8"/>
            <p:cNvSpPr/>
            <p:nvPr/>
          </p:nvSpPr>
          <p:spPr>
            <a:xfrm>
              <a:off x="0" y="0"/>
              <a:ext cx="2016086" cy="876469"/>
            </a:xfrm>
            <a:custGeom>
              <a:avLst/>
              <a:gdLst/>
              <a:ahLst/>
              <a:cxnLst/>
              <a:rect l="l" t="t" r="r" b="b"/>
              <a:pathLst>
                <a:path w="2016086" h="876469">
                  <a:moveTo>
                    <a:pt x="0" y="0"/>
                  </a:moveTo>
                  <a:lnTo>
                    <a:pt x="2016086" y="0"/>
                  </a:lnTo>
                  <a:lnTo>
                    <a:pt x="2016086" y="876469"/>
                  </a:lnTo>
                  <a:lnTo>
                    <a:pt x="0" y="876469"/>
                  </a:lnTo>
                  <a:close/>
                </a:path>
              </a:pathLst>
            </a:custGeom>
            <a:solidFill>
              <a:srgbClr val="EF5B00"/>
            </a:solidFill>
          </p:spPr>
        </p:sp>
      </p:grpSp>
      <p:sp>
        <p:nvSpPr>
          <p:cNvPr id="9" name="Freeform 9"/>
          <p:cNvSpPr/>
          <p:nvPr/>
        </p:nvSpPr>
        <p:spPr>
          <a:xfrm>
            <a:off x="-723349" y="3595272"/>
            <a:ext cx="7591853" cy="5644024"/>
          </a:xfrm>
          <a:custGeom>
            <a:avLst/>
            <a:gdLst/>
            <a:ahLst/>
            <a:cxnLst/>
            <a:rect l="l" t="t" r="r" b="b"/>
            <a:pathLst>
              <a:path w="7591853" h="5644024">
                <a:moveTo>
                  <a:pt x="0" y="0"/>
                </a:moveTo>
                <a:lnTo>
                  <a:pt x="7591853" y="0"/>
                </a:lnTo>
                <a:lnTo>
                  <a:pt x="7591853" y="5644024"/>
                </a:lnTo>
                <a:lnTo>
                  <a:pt x="0" y="5644024"/>
                </a:lnTo>
                <a:lnTo>
                  <a:pt x="0" y="0"/>
                </a:lnTo>
                <a:close/>
              </a:path>
            </a:pathLst>
          </a:custGeom>
          <a:blipFill>
            <a:blip r:embed="rId3" cstate="print">
              <a:extLst>
                <a:ext uri="{28A0092B-C50C-407E-A947-70E740481C1C}">
                  <a14:useLocalDpi xmlns:a14="http://schemas.microsoft.com/office/drawing/2010/main" val="0"/>
                </a:ext>
              </a:extLst>
            </a:blip>
            <a:stretch>
              <a:fillRect/>
            </a:stretch>
          </a:blipFill>
        </p:spPr>
      </p:sp>
      <p:sp>
        <p:nvSpPr>
          <p:cNvPr id="11" name="Freeform 11"/>
          <p:cNvSpPr/>
          <p:nvPr/>
        </p:nvSpPr>
        <p:spPr>
          <a:xfrm>
            <a:off x="12098813" y="5045296"/>
            <a:ext cx="6442788" cy="5279305"/>
          </a:xfrm>
          <a:custGeom>
            <a:avLst/>
            <a:gdLst/>
            <a:ahLst/>
            <a:cxnLst/>
            <a:rect l="l" t="t" r="r" b="b"/>
            <a:pathLst>
              <a:path w="6442788" h="5279305">
                <a:moveTo>
                  <a:pt x="0" y="0"/>
                </a:moveTo>
                <a:lnTo>
                  <a:pt x="6442788" y="0"/>
                </a:lnTo>
                <a:lnTo>
                  <a:pt x="6442788" y="5279305"/>
                </a:lnTo>
                <a:lnTo>
                  <a:pt x="0" y="5279305"/>
                </a:lnTo>
                <a:lnTo>
                  <a:pt x="0" y="0"/>
                </a:lnTo>
                <a:close/>
              </a:path>
            </a:pathLst>
          </a:custGeom>
          <a:blipFill>
            <a:blip r:embed="rId4" cstate="print">
              <a:extLst>
                <a:ext uri="{28A0092B-C50C-407E-A947-70E740481C1C}">
                  <a14:useLocalDpi xmlns:a14="http://schemas.microsoft.com/office/drawing/2010/main" val="0"/>
                </a:ext>
              </a:extLst>
            </a:blip>
            <a:stretch>
              <a:fillRect/>
            </a:stretch>
          </a:blipFill>
        </p:spPr>
      </p:sp>
      <p:sp>
        <p:nvSpPr>
          <p:cNvPr id="12" name="TextBox 12"/>
          <p:cNvSpPr txBox="1"/>
          <p:nvPr/>
        </p:nvSpPr>
        <p:spPr>
          <a:xfrm>
            <a:off x="1028700" y="9595942"/>
            <a:ext cx="5571171" cy="266700"/>
          </a:xfrm>
          <a:prstGeom prst="rect">
            <a:avLst/>
          </a:prstGeom>
        </p:spPr>
        <p:txBody>
          <a:bodyPr lIns="0" tIns="0" rIns="0" bIns="0" rtlCol="0" anchor="t">
            <a:spAutoFit/>
          </a:bodyPr>
          <a:lstStyle/>
          <a:p>
            <a:pPr>
              <a:lnSpc>
                <a:spcPts val="2088"/>
              </a:lnSpc>
            </a:pPr>
            <a:r>
              <a:rPr lang="en-US" sz="1739" spc="-147">
                <a:solidFill>
                  <a:srgbClr val="000000"/>
                </a:solidFill>
                <a:latin typeface="Poppins 1 Italics"/>
              </a:rPr>
              <a:t>Secretaria de Assistência Social </a:t>
            </a:r>
          </a:p>
        </p:txBody>
      </p:sp>
      <p:sp>
        <p:nvSpPr>
          <p:cNvPr id="13" name="TextBox 13"/>
          <p:cNvSpPr txBox="1"/>
          <p:nvPr/>
        </p:nvSpPr>
        <p:spPr>
          <a:xfrm>
            <a:off x="1028700" y="9862642"/>
            <a:ext cx="5571171" cy="142875"/>
          </a:xfrm>
          <a:prstGeom prst="rect">
            <a:avLst/>
          </a:prstGeom>
        </p:spPr>
        <p:txBody>
          <a:bodyPr lIns="0" tIns="0" rIns="0" bIns="0" rtlCol="0" anchor="t">
            <a:spAutoFit/>
          </a:bodyPr>
          <a:lstStyle/>
          <a:p>
            <a:pPr>
              <a:lnSpc>
                <a:spcPts val="1199"/>
              </a:lnSpc>
            </a:pPr>
            <a:r>
              <a:rPr lang="en-US" sz="999" spc="-84">
                <a:solidFill>
                  <a:srgbClr val="000000"/>
                </a:solidFill>
                <a:latin typeface="Poppins 1 Italics"/>
              </a:rPr>
              <a:t>Assessoria - Nayara Francesco  / Supervisão - Mariza Araújo </a:t>
            </a:r>
          </a:p>
        </p:txBody>
      </p:sp>
      <p:grpSp>
        <p:nvGrpSpPr>
          <p:cNvPr id="14" name="Group 14"/>
          <p:cNvGrpSpPr/>
          <p:nvPr/>
        </p:nvGrpSpPr>
        <p:grpSpPr>
          <a:xfrm>
            <a:off x="7053764" y="4218899"/>
            <a:ext cx="4753082" cy="577905"/>
            <a:chOff x="0" y="0"/>
            <a:chExt cx="1253442" cy="152400"/>
          </a:xfrm>
        </p:grpSpPr>
        <p:sp>
          <p:nvSpPr>
            <p:cNvPr id="15" name="Freeform 15"/>
            <p:cNvSpPr/>
            <p:nvPr/>
          </p:nvSpPr>
          <p:spPr>
            <a:xfrm>
              <a:off x="0" y="0"/>
              <a:ext cx="1253442" cy="152400"/>
            </a:xfrm>
            <a:custGeom>
              <a:avLst/>
              <a:gdLst/>
              <a:ahLst/>
              <a:cxnLst/>
              <a:rect l="l" t="t" r="r" b="b"/>
              <a:pathLst>
                <a:path w="1253442" h="152400">
                  <a:moveTo>
                    <a:pt x="0" y="0"/>
                  </a:moveTo>
                  <a:lnTo>
                    <a:pt x="1253442" y="0"/>
                  </a:lnTo>
                  <a:lnTo>
                    <a:pt x="1253442" y="152400"/>
                  </a:lnTo>
                  <a:lnTo>
                    <a:pt x="0" y="152400"/>
                  </a:lnTo>
                  <a:close/>
                </a:path>
              </a:pathLst>
            </a:custGeom>
            <a:solidFill>
              <a:srgbClr val="EF5B00"/>
            </a:solidFill>
          </p:spPr>
        </p:sp>
      </p:grpSp>
      <p:sp>
        <p:nvSpPr>
          <p:cNvPr id="16" name="TextBox 16"/>
          <p:cNvSpPr txBox="1"/>
          <p:nvPr/>
        </p:nvSpPr>
        <p:spPr>
          <a:xfrm>
            <a:off x="7374305" y="4333199"/>
            <a:ext cx="4112000" cy="410210"/>
          </a:xfrm>
          <a:prstGeom prst="rect">
            <a:avLst/>
          </a:prstGeom>
        </p:spPr>
        <p:txBody>
          <a:bodyPr lIns="0" tIns="0" rIns="0" bIns="0" rtlCol="0" anchor="t">
            <a:spAutoFit/>
          </a:bodyPr>
          <a:lstStyle/>
          <a:p>
            <a:pPr>
              <a:lnSpc>
                <a:spcPts val="2695"/>
              </a:lnSpc>
            </a:pPr>
            <a:r>
              <a:rPr lang="en-US" sz="3500" spc="-136">
                <a:solidFill>
                  <a:srgbClr val="000000"/>
                </a:solidFill>
                <a:latin typeface="Poppins 1 Ultra-Bold"/>
              </a:rPr>
              <a:t>Espaço para Pets</a:t>
            </a:r>
          </a:p>
        </p:txBody>
      </p:sp>
    </p:spTree>
  </p:cSld>
  <p:clrMapOvr>
    <a:masterClrMapping/>
  </p:clrMapOvr>
  <p:transition spd="slow">
    <p:push/>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1039134"/>
            <a:ext cx="7212381" cy="1742552"/>
          </a:xfrm>
          <a:prstGeom prst="rect">
            <a:avLst/>
          </a:prstGeom>
        </p:spPr>
        <p:txBody>
          <a:bodyPr lIns="0" tIns="0" rIns="0" bIns="0" rtlCol="0" anchor="t">
            <a:spAutoFit/>
          </a:bodyPr>
          <a:lstStyle/>
          <a:p>
            <a:pPr>
              <a:lnSpc>
                <a:spcPts val="6170"/>
              </a:lnSpc>
            </a:pPr>
            <a:r>
              <a:rPr lang="en-US" sz="8013" spc="-312">
                <a:solidFill>
                  <a:srgbClr val="000000"/>
                </a:solidFill>
                <a:latin typeface="Poppins 1 Bold"/>
              </a:rPr>
              <a:t>Casa de Passagem</a:t>
            </a:r>
          </a:p>
        </p:txBody>
      </p:sp>
      <p:grpSp>
        <p:nvGrpSpPr>
          <p:cNvPr id="3" name="Group 3"/>
          <p:cNvGrpSpPr/>
          <p:nvPr/>
        </p:nvGrpSpPr>
        <p:grpSpPr>
          <a:xfrm>
            <a:off x="1028700" y="2805877"/>
            <a:ext cx="3435944" cy="417760"/>
            <a:chOff x="0" y="0"/>
            <a:chExt cx="1253442" cy="152400"/>
          </a:xfrm>
        </p:grpSpPr>
        <p:sp>
          <p:nvSpPr>
            <p:cNvPr id="4" name="Freeform 4"/>
            <p:cNvSpPr/>
            <p:nvPr/>
          </p:nvSpPr>
          <p:spPr>
            <a:xfrm>
              <a:off x="0" y="0"/>
              <a:ext cx="1253442" cy="152400"/>
            </a:xfrm>
            <a:custGeom>
              <a:avLst/>
              <a:gdLst/>
              <a:ahLst/>
              <a:cxnLst/>
              <a:rect l="l" t="t" r="r" b="b"/>
              <a:pathLst>
                <a:path w="1253442" h="152400">
                  <a:moveTo>
                    <a:pt x="0" y="0"/>
                  </a:moveTo>
                  <a:lnTo>
                    <a:pt x="1253442" y="0"/>
                  </a:lnTo>
                  <a:lnTo>
                    <a:pt x="1253442" y="152400"/>
                  </a:lnTo>
                  <a:lnTo>
                    <a:pt x="0" y="152400"/>
                  </a:lnTo>
                  <a:close/>
                </a:path>
              </a:pathLst>
            </a:custGeom>
            <a:solidFill>
              <a:srgbClr val="EF5B00"/>
            </a:solidFill>
          </p:spPr>
        </p:sp>
      </p:grpSp>
      <p:grpSp>
        <p:nvGrpSpPr>
          <p:cNvPr id="5" name="Group 5"/>
          <p:cNvGrpSpPr/>
          <p:nvPr/>
        </p:nvGrpSpPr>
        <p:grpSpPr>
          <a:xfrm>
            <a:off x="8896295" y="7888799"/>
            <a:ext cx="9645306" cy="3889602"/>
            <a:chOff x="0" y="0"/>
            <a:chExt cx="2772013" cy="1117852"/>
          </a:xfrm>
        </p:grpSpPr>
        <p:sp>
          <p:nvSpPr>
            <p:cNvPr id="6" name="Freeform 6"/>
            <p:cNvSpPr/>
            <p:nvPr/>
          </p:nvSpPr>
          <p:spPr>
            <a:xfrm>
              <a:off x="0" y="0"/>
              <a:ext cx="2772013" cy="1117852"/>
            </a:xfrm>
            <a:custGeom>
              <a:avLst/>
              <a:gdLst/>
              <a:ahLst/>
              <a:cxnLst/>
              <a:rect l="l" t="t" r="r" b="b"/>
              <a:pathLst>
                <a:path w="2772013" h="1117852">
                  <a:moveTo>
                    <a:pt x="0" y="0"/>
                  </a:moveTo>
                  <a:lnTo>
                    <a:pt x="2772013" y="0"/>
                  </a:lnTo>
                  <a:lnTo>
                    <a:pt x="2772013" y="1117852"/>
                  </a:lnTo>
                  <a:lnTo>
                    <a:pt x="0" y="1117852"/>
                  </a:lnTo>
                  <a:close/>
                </a:path>
              </a:pathLst>
            </a:custGeom>
            <a:solidFill>
              <a:srgbClr val="EF5B00"/>
            </a:solidFill>
          </p:spPr>
        </p:sp>
      </p:grpSp>
      <p:grpSp>
        <p:nvGrpSpPr>
          <p:cNvPr id="7" name="Group 7"/>
          <p:cNvGrpSpPr/>
          <p:nvPr/>
        </p:nvGrpSpPr>
        <p:grpSpPr>
          <a:xfrm>
            <a:off x="-716578" y="5413791"/>
            <a:ext cx="9860578" cy="3844509"/>
            <a:chOff x="0" y="0"/>
            <a:chExt cx="2248008" cy="876469"/>
          </a:xfrm>
        </p:grpSpPr>
        <p:sp>
          <p:nvSpPr>
            <p:cNvPr id="8" name="Freeform 8"/>
            <p:cNvSpPr/>
            <p:nvPr/>
          </p:nvSpPr>
          <p:spPr>
            <a:xfrm>
              <a:off x="0" y="0"/>
              <a:ext cx="2248008" cy="876469"/>
            </a:xfrm>
            <a:custGeom>
              <a:avLst/>
              <a:gdLst/>
              <a:ahLst/>
              <a:cxnLst/>
              <a:rect l="l" t="t" r="r" b="b"/>
              <a:pathLst>
                <a:path w="2248008" h="876469">
                  <a:moveTo>
                    <a:pt x="0" y="0"/>
                  </a:moveTo>
                  <a:lnTo>
                    <a:pt x="2248008" y="0"/>
                  </a:lnTo>
                  <a:lnTo>
                    <a:pt x="2248008" y="876469"/>
                  </a:lnTo>
                  <a:lnTo>
                    <a:pt x="0" y="876469"/>
                  </a:lnTo>
                  <a:close/>
                </a:path>
              </a:pathLst>
            </a:custGeom>
            <a:solidFill>
              <a:srgbClr val="EF5B00"/>
            </a:solidFill>
          </p:spPr>
        </p:sp>
      </p:grpSp>
      <p:sp>
        <p:nvSpPr>
          <p:cNvPr id="9" name="Freeform 9"/>
          <p:cNvSpPr/>
          <p:nvPr/>
        </p:nvSpPr>
        <p:spPr>
          <a:xfrm>
            <a:off x="-723349" y="3595272"/>
            <a:ext cx="8352325" cy="5644024"/>
          </a:xfrm>
          <a:custGeom>
            <a:avLst/>
            <a:gdLst/>
            <a:ahLst/>
            <a:cxnLst/>
            <a:rect l="l" t="t" r="r" b="b"/>
            <a:pathLst>
              <a:path w="8352325" h="5644024">
                <a:moveTo>
                  <a:pt x="0" y="0"/>
                </a:moveTo>
                <a:lnTo>
                  <a:pt x="8352325" y="0"/>
                </a:lnTo>
                <a:lnTo>
                  <a:pt x="8352325" y="5644024"/>
                </a:lnTo>
                <a:lnTo>
                  <a:pt x="0" y="5644024"/>
                </a:lnTo>
                <a:lnTo>
                  <a:pt x="0" y="0"/>
                </a:lnTo>
                <a:close/>
              </a:path>
            </a:pathLst>
          </a:custGeom>
          <a:blipFill>
            <a:blip r:embed="rId2" cstate="print">
              <a:extLst>
                <a:ext uri="{28A0092B-C50C-407E-A947-70E740481C1C}">
                  <a14:useLocalDpi xmlns:a14="http://schemas.microsoft.com/office/drawing/2010/main" val="0"/>
                </a:ext>
              </a:extLst>
            </a:blip>
            <a:stretch>
              <a:fillRect/>
            </a:stretch>
          </a:blipFill>
        </p:spPr>
      </p:sp>
      <p:sp>
        <p:nvSpPr>
          <p:cNvPr id="10" name="Freeform 10"/>
          <p:cNvSpPr/>
          <p:nvPr/>
        </p:nvSpPr>
        <p:spPr>
          <a:xfrm>
            <a:off x="8896295" y="71468"/>
            <a:ext cx="9645306" cy="9533999"/>
          </a:xfrm>
          <a:custGeom>
            <a:avLst/>
            <a:gdLst/>
            <a:ahLst/>
            <a:cxnLst/>
            <a:rect l="l" t="t" r="r" b="b"/>
            <a:pathLst>
              <a:path w="9645306" h="9533999">
                <a:moveTo>
                  <a:pt x="0" y="0"/>
                </a:moveTo>
                <a:lnTo>
                  <a:pt x="9645306" y="0"/>
                </a:lnTo>
                <a:lnTo>
                  <a:pt x="9645306" y="9533999"/>
                </a:lnTo>
                <a:lnTo>
                  <a:pt x="0" y="9533999"/>
                </a:lnTo>
                <a:lnTo>
                  <a:pt x="0" y="0"/>
                </a:lnTo>
                <a:close/>
              </a:path>
            </a:pathLst>
          </a:custGeom>
          <a:blipFill>
            <a:blip r:embed="rId3" cstate="print">
              <a:extLst>
                <a:ext uri="{28A0092B-C50C-407E-A947-70E740481C1C}">
                  <a14:useLocalDpi xmlns:a14="http://schemas.microsoft.com/office/drawing/2010/main" val="0"/>
                </a:ext>
              </a:extLst>
            </a:blip>
            <a:stretch>
              <a:fillRect/>
            </a:stretch>
          </a:blipFill>
        </p:spPr>
      </p:sp>
      <p:sp>
        <p:nvSpPr>
          <p:cNvPr id="11" name="TextBox 11"/>
          <p:cNvSpPr txBox="1"/>
          <p:nvPr/>
        </p:nvSpPr>
        <p:spPr>
          <a:xfrm>
            <a:off x="1028700" y="9595942"/>
            <a:ext cx="5571171" cy="266700"/>
          </a:xfrm>
          <a:prstGeom prst="rect">
            <a:avLst/>
          </a:prstGeom>
        </p:spPr>
        <p:txBody>
          <a:bodyPr lIns="0" tIns="0" rIns="0" bIns="0" rtlCol="0" anchor="t">
            <a:spAutoFit/>
          </a:bodyPr>
          <a:lstStyle/>
          <a:p>
            <a:pPr>
              <a:lnSpc>
                <a:spcPts val="2088"/>
              </a:lnSpc>
            </a:pPr>
            <a:r>
              <a:rPr lang="en-US" sz="1739" spc="-147">
                <a:solidFill>
                  <a:srgbClr val="000000"/>
                </a:solidFill>
                <a:latin typeface="Poppins 1 Italics"/>
              </a:rPr>
              <a:t>Secretaria de Assistência Social </a:t>
            </a:r>
          </a:p>
        </p:txBody>
      </p:sp>
      <p:sp>
        <p:nvSpPr>
          <p:cNvPr id="12" name="TextBox 12"/>
          <p:cNvSpPr txBox="1"/>
          <p:nvPr/>
        </p:nvSpPr>
        <p:spPr>
          <a:xfrm>
            <a:off x="1028700" y="9862642"/>
            <a:ext cx="5571171" cy="142875"/>
          </a:xfrm>
          <a:prstGeom prst="rect">
            <a:avLst/>
          </a:prstGeom>
        </p:spPr>
        <p:txBody>
          <a:bodyPr lIns="0" tIns="0" rIns="0" bIns="0" rtlCol="0" anchor="t">
            <a:spAutoFit/>
          </a:bodyPr>
          <a:lstStyle/>
          <a:p>
            <a:pPr>
              <a:lnSpc>
                <a:spcPts val="1199"/>
              </a:lnSpc>
            </a:pPr>
            <a:r>
              <a:rPr lang="en-US" sz="999" spc="-84">
                <a:solidFill>
                  <a:srgbClr val="000000"/>
                </a:solidFill>
                <a:latin typeface="Poppins 1 Italics"/>
              </a:rPr>
              <a:t>Assessoria - Nayara Francesco  / Supervisão - Mariza Araújo </a:t>
            </a:r>
          </a:p>
        </p:txBody>
      </p:sp>
      <p:grpSp>
        <p:nvGrpSpPr>
          <p:cNvPr id="13" name="Group 13"/>
          <p:cNvGrpSpPr/>
          <p:nvPr/>
        </p:nvGrpSpPr>
        <p:grpSpPr>
          <a:xfrm>
            <a:off x="7698703" y="8036471"/>
            <a:ext cx="6722338" cy="817337"/>
            <a:chOff x="0" y="0"/>
            <a:chExt cx="1253442" cy="152400"/>
          </a:xfrm>
        </p:grpSpPr>
        <p:sp>
          <p:nvSpPr>
            <p:cNvPr id="14" name="Freeform 14"/>
            <p:cNvSpPr/>
            <p:nvPr/>
          </p:nvSpPr>
          <p:spPr>
            <a:xfrm>
              <a:off x="0" y="0"/>
              <a:ext cx="1253442" cy="152400"/>
            </a:xfrm>
            <a:custGeom>
              <a:avLst/>
              <a:gdLst/>
              <a:ahLst/>
              <a:cxnLst/>
              <a:rect l="l" t="t" r="r" b="b"/>
              <a:pathLst>
                <a:path w="1253442" h="152400">
                  <a:moveTo>
                    <a:pt x="0" y="0"/>
                  </a:moveTo>
                  <a:lnTo>
                    <a:pt x="1253442" y="0"/>
                  </a:lnTo>
                  <a:lnTo>
                    <a:pt x="1253442" y="152400"/>
                  </a:lnTo>
                  <a:lnTo>
                    <a:pt x="0" y="152400"/>
                  </a:lnTo>
                  <a:close/>
                </a:path>
              </a:pathLst>
            </a:custGeom>
            <a:solidFill>
              <a:srgbClr val="EF5B00"/>
            </a:solidFill>
          </p:spPr>
        </p:sp>
      </p:grpSp>
      <p:sp>
        <p:nvSpPr>
          <p:cNvPr id="15" name="TextBox 15"/>
          <p:cNvSpPr txBox="1"/>
          <p:nvPr/>
        </p:nvSpPr>
        <p:spPr>
          <a:xfrm>
            <a:off x="8012481" y="8130497"/>
            <a:ext cx="6113832" cy="743585"/>
          </a:xfrm>
          <a:prstGeom prst="rect">
            <a:avLst/>
          </a:prstGeom>
        </p:spPr>
        <p:txBody>
          <a:bodyPr lIns="0" tIns="0" rIns="0" bIns="0" rtlCol="0" anchor="t">
            <a:spAutoFit/>
          </a:bodyPr>
          <a:lstStyle/>
          <a:p>
            <a:pPr>
              <a:lnSpc>
                <a:spcPts val="2695"/>
              </a:lnSpc>
            </a:pPr>
            <a:r>
              <a:rPr lang="en-US" sz="3500" spc="-136">
                <a:solidFill>
                  <a:srgbClr val="000000"/>
                </a:solidFill>
                <a:latin typeface="Poppins 1 Ultra-Bold"/>
              </a:rPr>
              <a:t>Equipe durante ceia de Natal ofertada aos usuários</a:t>
            </a:r>
          </a:p>
        </p:txBody>
      </p:sp>
    </p:spTree>
  </p:cSld>
  <p:clrMapOvr>
    <a:masterClrMapping/>
  </p:clrMapOvr>
  <p:transition spd="slow">
    <p:push/>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1039134"/>
            <a:ext cx="7212381" cy="1742552"/>
          </a:xfrm>
          <a:prstGeom prst="rect">
            <a:avLst/>
          </a:prstGeom>
        </p:spPr>
        <p:txBody>
          <a:bodyPr lIns="0" tIns="0" rIns="0" bIns="0" rtlCol="0" anchor="t">
            <a:spAutoFit/>
          </a:bodyPr>
          <a:lstStyle/>
          <a:p>
            <a:pPr>
              <a:lnSpc>
                <a:spcPts val="6170"/>
              </a:lnSpc>
            </a:pPr>
            <a:r>
              <a:rPr lang="en-US" sz="8013" spc="-312">
                <a:solidFill>
                  <a:srgbClr val="000000"/>
                </a:solidFill>
                <a:latin typeface="Poppins 1 Bold"/>
              </a:rPr>
              <a:t>Casa de Passagem</a:t>
            </a:r>
          </a:p>
        </p:txBody>
      </p:sp>
      <p:grpSp>
        <p:nvGrpSpPr>
          <p:cNvPr id="3" name="Group 3"/>
          <p:cNvGrpSpPr/>
          <p:nvPr/>
        </p:nvGrpSpPr>
        <p:grpSpPr>
          <a:xfrm>
            <a:off x="1028700" y="2805877"/>
            <a:ext cx="3435944" cy="417760"/>
            <a:chOff x="0" y="0"/>
            <a:chExt cx="1253442" cy="152400"/>
          </a:xfrm>
        </p:grpSpPr>
        <p:sp>
          <p:nvSpPr>
            <p:cNvPr id="4" name="Freeform 4"/>
            <p:cNvSpPr/>
            <p:nvPr/>
          </p:nvSpPr>
          <p:spPr>
            <a:xfrm>
              <a:off x="0" y="0"/>
              <a:ext cx="1253442" cy="152400"/>
            </a:xfrm>
            <a:custGeom>
              <a:avLst/>
              <a:gdLst/>
              <a:ahLst/>
              <a:cxnLst/>
              <a:rect l="l" t="t" r="r" b="b"/>
              <a:pathLst>
                <a:path w="1253442" h="152400">
                  <a:moveTo>
                    <a:pt x="0" y="0"/>
                  </a:moveTo>
                  <a:lnTo>
                    <a:pt x="1253442" y="0"/>
                  </a:lnTo>
                  <a:lnTo>
                    <a:pt x="1253442" y="152400"/>
                  </a:lnTo>
                  <a:lnTo>
                    <a:pt x="0" y="152400"/>
                  </a:lnTo>
                  <a:close/>
                </a:path>
              </a:pathLst>
            </a:custGeom>
            <a:solidFill>
              <a:srgbClr val="EF5B00"/>
            </a:solidFill>
          </p:spPr>
        </p:sp>
      </p:grpSp>
      <p:grpSp>
        <p:nvGrpSpPr>
          <p:cNvPr id="5" name="Group 5"/>
          <p:cNvGrpSpPr/>
          <p:nvPr/>
        </p:nvGrpSpPr>
        <p:grpSpPr>
          <a:xfrm>
            <a:off x="14076316" y="-833354"/>
            <a:ext cx="5180021" cy="11650006"/>
            <a:chOff x="0" y="0"/>
            <a:chExt cx="1488712" cy="3348154"/>
          </a:xfrm>
        </p:grpSpPr>
        <p:sp>
          <p:nvSpPr>
            <p:cNvPr id="6" name="Freeform 6"/>
            <p:cNvSpPr/>
            <p:nvPr/>
          </p:nvSpPr>
          <p:spPr>
            <a:xfrm>
              <a:off x="0" y="0"/>
              <a:ext cx="1488712" cy="3348154"/>
            </a:xfrm>
            <a:custGeom>
              <a:avLst/>
              <a:gdLst/>
              <a:ahLst/>
              <a:cxnLst/>
              <a:rect l="l" t="t" r="r" b="b"/>
              <a:pathLst>
                <a:path w="1488712" h="3348154">
                  <a:moveTo>
                    <a:pt x="0" y="0"/>
                  </a:moveTo>
                  <a:lnTo>
                    <a:pt x="1488712" y="0"/>
                  </a:lnTo>
                  <a:lnTo>
                    <a:pt x="1488712" y="3348154"/>
                  </a:lnTo>
                  <a:lnTo>
                    <a:pt x="0" y="3348154"/>
                  </a:lnTo>
                  <a:close/>
                </a:path>
              </a:pathLst>
            </a:custGeom>
            <a:solidFill>
              <a:srgbClr val="EF5B00"/>
            </a:solidFill>
          </p:spPr>
        </p:sp>
      </p:grpSp>
      <p:grpSp>
        <p:nvGrpSpPr>
          <p:cNvPr id="7" name="Group 7"/>
          <p:cNvGrpSpPr/>
          <p:nvPr/>
        </p:nvGrpSpPr>
        <p:grpSpPr>
          <a:xfrm>
            <a:off x="-716578" y="5413791"/>
            <a:ext cx="8843282" cy="3844509"/>
            <a:chOff x="0" y="0"/>
            <a:chExt cx="2016086" cy="876469"/>
          </a:xfrm>
        </p:grpSpPr>
        <p:sp>
          <p:nvSpPr>
            <p:cNvPr id="8" name="Freeform 8"/>
            <p:cNvSpPr/>
            <p:nvPr/>
          </p:nvSpPr>
          <p:spPr>
            <a:xfrm>
              <a:off x="0" y="0"/>
              <a:ext cx="2016086" cy="876469"/>
            </a:xfrm>
            <a:custGeom>
              <a:avLst/>
              <a:gdLst/>
              <a:ahLst/>
              <a:cxnLst/>
              <a:rect l="l" t="t" r="r" b="b"/>
              <a:pathLst>
                <a:path w="2016086" h="876469">
                  <a:moveTo>
                    <a:pt x="0" y="0"/>
                  </a:moveTo>
                  <a:lnTo>
                    <a:pt x="2016086" y="0"/>
                  </a:lnTo>
                  <a:lnTo>
                    <a:pt x="2016086" y="876469"/>
                  </a:lnTo>
                  <a:lnTo>
                    <a:pt x="0" y="876469"/>
                  </a:lnTo>
                  <a:close/>
                </a:path>
              </a:pathLst>
            </a:custGeom>
            <a:solidFill>
              <a:srgbClr val="EF5B00"/>
            </a:solidFill>
          </p:spPr>
        </p:sp>
      </p:grpSp>
      <p:sp>
        <p:nvSpPr>
          <p:cNvPr id="9" name="Freeform 9"/>
          <p:cNvSpPr/>
          <p:nvPr/>
        </p:nvSpPr>
        <p:spPr>
          <a:xfrm>
            <a:off x="14714689" y="3445961"/>
            <a:ext cx="4541648" cy="7118890"/>
          </a:xfrm>
          <a:custGeom>
            <a:avLst/>
            <a:gdLst/>
            <a:ahLst/>
            <a:cxnLst/>
            <a:rect l="l" t="t" r="r" b="b"/>
            <a:pathLst>
              <a:path w="4541648" h="7118890">
                <a:moveTo>
                  <a:pt x="0" y="0"/>
                </a:moveTo>
                <a:lnTo>
                  <a:pt x="4541648" y="0"/>
                </a:lnTo>
                <a:lnTo>
                  <a:pt x="4541648" y="7118890"/>
                </a:lnTo>
                <a:lnTo>
                  <a:pt x="0" y="7118890"/>
                </a:lnTo>
                <a:lnTo>
                  <a:pt x="0" y="0"/>
                </a:lnTo>
                <a:close/>
              </a:path>
            </a:pathLst>
          </a:custGeom>
          <a:blipFill>
            <a:blip r:embed="rId2" cstate="print">
              <a:extLst>
                <a:ext uri="{28A0092B-C50C-407E-A947-70E740481C1C}">
                  <a14:useLocalDpi xmlns:a14="http://schemas.microsoft.com/office/drawing/2010/main" val="0"/>
                </a:ext>
              </a:extLst>
            </a:blip>
            <a:stretch>
              <a:fillRect/>
            </a:stretch>
          </a:blipFill>
        </p:spPr>
      </p:sp>
      <p:sp>
        <p:nvSpPr>
          <p:cNvPr id="10" name="Freeform 10"/>
          <p:cNvSpPr/>
          <p:nvPr/>
        </p:nvSpPr>
        <p:spPr>
          <a:xfrm>
            <a:off x="0" y="4107241"/>
            <a:ext cx="9645306" cy="4476853"/>
          </a:xfrm>
          <a:custGeom>
            <a:avLst/>
            <a:gdLst/>
            <a:ahLst/>
            <a:cxnLst/>
            <a:rect l="l" t="t" r="r" b="b"/>
            <a:pathLst>
              <a:path w="9645306" h="4476853">
                <a:moveTo>
                  <a:pt x="0" y="0"/>
                </a:moveTo>
                <a:lnTo>
                  <a:pt x="9645306" y="0"/>
                </a:lnTo>
                <a:lnTo>
                  <a:pt x="9645306" y="4476852"/>
                </a:lnTo>
                <a:lnTo>
                  <a:pt x="0" y="4476852"/>
                </a:lnTo>
                <a:lnTo>
                  <a:pt x="0" y="0"/>
                </a:lnTo>
                <a:close/>
              </a:path>
            </a:pathLst>
          </a:custGeom>
          <a:blipFill>
            <a:blip r:embed="rId3" cstate="print">
              <a:extLst>
                <a:ext uri="{28A0092B-C50C-407E-A947-70E740481C1C}">
                  <a14:useLocalDpi xmlns:a14="http://schemas.microsoft.com/office/drawing/2010/main" val="0"/>
                </a:ext>
              </a:extLst>
            </a:blip>
            <a:stretch>
              <a:fillRect/>
            </a:stretch>
          </a:blipFill>
        </p:spPr>
      </p:sp>
      <p:sp>
        <p:nvSpPr>
          <p:cNvPr id="11" name="Freeform 11"/>
          <p:cNvSpPr/>
          <p:nvPr/>
        </p:nvSpPr>
        <p:spPr>
          <a:xfrm>
            <a:off x="8567921" y="10930"/>
            <a:ext cx="5774528" cy="10805722"/>
          </a:xfrm>
          <a:custGeom>
            <a:avLst/>
            <a:gdLst/>
            <a:ahLst/>
            <a:cxnLst/>
            <a:rect l="l" t="t" r="r" b="b"/>
            <a:pathLst>
              <a:path w="5774528" h="10805722">
                <a:moveTo>
                  <a:pt x="0" y="0"/>
                </a:moveTo>
                <a:lnTo>
                  <a:pt x="5774529" y="0"/>
                </a:lnTo>
                <a:lnTo>
                  <a:pt x="5774529" y="10805722"/>
                </a:lnTo>
                <a:lnTo>
                  <a:pt x="0" y="10805722"/>
                </a:lnTo>
                <a:lnTo>
                  <a:pt x="0" y="0"/>
                </a:lnTo>
                <a:close/>
              </a:path>
            </a:pathLst>
          </a:custGeom>
          <a:blipFill>
            <a:blip r:embed="rId4" cstate="print">
              <a:extLst>
                <a:ext uri="{28A0092B-C50C-407E-A947-70E740481C1C}">
                  <a14:useLocalDpi xmlns:a14="http://schemas.microsoft.com/office/drawing/2010/main" val="0"/>
                </a:ext>
              </a:extLst>
            </a:blip>
            <a:stretch>
              <a:fillRect/>
            </a:stretch>
          </a:blipFill>
        </p:spPr>
      </p:sp>
      <p:sp>
        <p:nvSpPr>
          <p:cNvPr id="12" name="TextBox 12"/>
          <p:cNvSpPr txBox="1"/>
          <p:nvPr/>
        </p:nvSpPr>
        <p:spPr>
          <a:xfrm>
            <a:off x="1028700" y="9595942"/>
            <a:ext cx="5571171" cy="266700"/>
          </a:xfrm>
          <a:prstGeom prst="rect">
            <a:avLst/>
          </a:prstGeom>
        </p:spPr>
        <p:txBody>
          <a:bodyPr lIns="0" tIns="0" rIns="0" bIns="0" rtlCol="0" anchor="t">
            <a:spAutoFit/>
          </a:bodyPr>
          <a:lstStyle/>
          <a:p>
            <a:pPr>
              <a:lnSpc>
                <a:spcPts val="2088"/>
              </a:lnSpc>
            </a:pPr>
            <a:r>
              <a:rPr lang="en-US" sz="1739" spc="-147">
                <a:solidFill>
                  <a:srgbClr val="000000"/>
                </a:solidFill>
                <a:latin typeface="Poppins 1 Italics"/>
              </a:rPr>
              <a:t>Secretaria de Assistência Social </a:t>
            </a:r>
          </a:p>
        </p:txBody>
      </p:sp>
      <p:sp>
        <p:nvSpPr>
          <p:cNvPr id="13" name="TextBox 13"/>
          <p:cNvSpPr txBox="1"/>
          <p:nvPr/>
        </p:nvSpPr>
        <p:spPr>
          <a:xfrm>
            <a:off x="1028700" y="9862642"/>
            <a:ext cx="5571171" cy="142875"/>
          </a:xfrm>
          <a:prstGeom prst="rect">
            <a:avLst/>
          </a:prstGeom>
        </p:spPr>
        <p:txBody>
          <a:bodyPr lIns="0" tIns="0" rIns="0" bIns="0" rtlCol="0" anchor="t">
            <a:spAutoFit/>
          </a:bodyPr>
          <a:lstStyle/>
          <a:p>
            <a:pPr>
              <a:lnSpc>
                <a:spcPts val="1199"/>
              </a:lnSpc>
            </a:pPr>
            <a:r>
              <a:rPr lang="en-US" sz="999" spc="-84">
                <a:solidFill>
                  <a:srgbClr val="000000"/>
                </a:solidFill>
                <a:latin typeface="Poppins 1 Italics"/>
              </a:rPr>
              <a:t>Assessoria - Nayara Francesco  / Supervisão - Mariza Araújo </a:t>
            </a:r>
          </a:p>
        </p:txBody>
      </p:sp>
      <p:grpSp>
        <p:nvGrpSpPr>
          <p:cNvPr id="14" name="Group 14"/>
          <p:cNvGrpSpPr/>
          <p:nvPr/>
        </p:nvGrpSpPr>
        <p:grpSpPr>
          <a:xfrm>
            <a:off x="5264314" y="7500768"/>
            <a:ext cx="4238117" cy="515292"/>
            <a:chOff x="0" y="0"/>
            <a:chExt cx="1253442" cy="152400"/>
          </a:xfrm>
        </p:grpSpPr>
        <p:sp>
          <p:nvSpPr>
            <p:cNvPr id="15" name="Freeform 15"/>
            <p:cNvSpPr/>
            <p:nvPr/>
          </p:nvSpPr>
          <p:spPr>
            <a:xfrm>
              <a:off x="0" y="0"/>
              <a:ext cx="1253442" cy="152400"/>
            </a:xfrm>
            <a:custGeom>
              <a:avLst/>
              <a:gdLst/>
              <a:ahLst/>
              <a:cxnLst/>
              <a:rect l="l" t="t" r="r" b="b"/>
              <a:pathLst>
                <a:path w="1253442" h="152400">
                  <a:moveTo>
                    <a:pt x="0" y="0"/>
                  </a:moveTo>
                  <a:lnTo>
                    <a:pt x="1253442" y="0"/>
                  </a:lnTo>
                  <a:lnTo>
                    <a:pt x="1253442" y="152400"/>
                  </a:lnTo>
                  <a:lnTo>
                    <a:pt x="0" y="152400"/>
                  </a:lnTo>
                  <a:close/>
                </a:path>
              </a:pathLst>
            </a:custGeom>
            <a:solidFill>
              <a:srgbClr val="EF5B00"/>
            </a:solidFill>
          </p:spPr>
        </p:sp>
      </p:grpSp>
      <p:sp>
        <p:nvSpPr>
          <p:cNvPr id="16" name="TextBox 16"/>
          <p:cNvSpPr txBox="1"/>
          <p:nvPr/>
        </p:nvSpPr>
        <p:spPr>
          <a:xfrm>
            <a:off x="5407189" y="7605851"/>
            <a:ext cx="3083281" cy="410210"/>
          </a:xfrm>
          <a:prstGeom prst="rect">
            <a:avLst/>
          </a:prstGeom>
        </p:spPr>
        <p:txBody>
          <a:bodyPr lIns="0" tIns="0" rIns="0" bIns="0" rtlCol="0" anchor="t">
            <a:spAutoFit/>
          </a:bodyPr>
          <a:lstStyle/>
          <a:p>
            <a:pPr>
              <a:lnSpc>
                <a:spcPts val="2695"/>
              </a:lnSpc>
            </a:pPr>
            <a:r>
              <a:rPr lang="en-US" sz="3500" spc="-136">
                <a:solidFill>
                  <a:srgbClr val="000000"/>
                </a:solidFill>
                <a:latin typeface="Poppins 1 Ultra-Bold"/>
              </a:rPr>
              <a:t>Ações sociais</a:t>
            </a:r>
          </a:p>
        </p:txBody>
      </p:sp>
    </p:spTree>
  </p:cSld>
  <p:clrMapOvr>
    <a:masterClrMapping/>
  </p:clrMapOvr>
  <p:transition spd="slow">
    <p:push/>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10"/>
          <p:cNvSpPr/>
          <p:nvPr/>
        </p:nvSpPr>
        <p:spPr>
          <a:xfrm>
            <a:off x="8458200" y="58767"/>
            <a:ext cx="10302209" cy="4986529"/>
          </a:xfrm>
          <a:custGeom>
            <a:avLst/>
            <a:gdLst/>
            <a:ahLst/>
            <a:cxnLst/>
            <a:rect l="l" t="t" r="r" b="b"/>
            <a:pathLst>
              <a:path w="10835609" h="5072032">
                <a:moveTo>
                  <a:pt x="0" y="0"/>
                </a:moveTo>
                <a:lnTo>
                  <a:pt x="10835609" y="0"/>
                </a:lnTo>
                <a:lnTo>
                  <a:pt x="10835609" y="5072032"/>
                </a:lnTo>
                <a:lnTo>
                  <a:pt x="0" y="5072032"/>
                </a:lnTo>
                <a:lnTo>
                  <a:pt x="0" y="0"/>
                </a:lnTo>
                <a:close/>
              </a:path>
            </a:pathLst>
          </a:custGeom>
          <a:blipFill>
            <a:blip r:embed="rId2" cstate="print">
              <a:extLst>
                <a:ext uri="{28A0092B-C50C-407E-A947-70E740481C1C}">
                  <a14:useLocalDpi xmlns:a14="http://schemas.microsoft.com/office/drawing/2010/main" val="0"/>
                </a:ext>
              </a:extLst>
            </a:blip>
            <a:stretch>
              <a:fillRect/>
            </a:stretch>
          </a:blipFill>
        </p:spPr>
      </p:sp>
      <p:sp>
        <p:nvSpPr>
          <p:cNvPr id="2" name="TextBox 2"/>
          <p:cNvSpPr txBox="1"/>
          <p:nvPr/>
        </p:nvSpPr>
        <p:spPr>
          <a:xfrm>
            <a:off x="1028700" y="1039134"/>
            <a:ext cx="7212381" cy="1742552"/>
          </a:xfrm>
          <a:prstGeom prst="rect">
            <a:avLst/>
          </a:prstGeom>
        </p:spPr>
        <p:txBody>
          <a:bodyPr lIns="0" tIns="0" rIns="0" bIns="0" rtlCol="0" anchor="t">
            <a:spAutoFit/>
          </a:bodyPr>
          <a:lstStyle/>
          <a:p>
            <a:pPr>
              <a:lnSpc>
                <a:spcPts val="6170"/>
              </a:lnSpc>
            </a:pPr>
            <a:r>
              <a:rPr lang="en-US" sz="8013" spc="-312">
                <a:solidFill>
                  <a:srgbClr val="000000"/>
                </a:solidFill>
                <a:latin typeface="Poppins 1 Bold"/>
              </a:rPr>
              <a:t>Casa de Passagem</a:t>
            </a:r>
          </a:p>
        </p:txBody>
      </p:sp>
      <p:grpSp>
        <p:nvGrpSpPr>
          <p:cNvPr id="3" name="Group 3"/>
          <p:cNvGrpSpPr/>
          <p:nvPr/>
        </p:nvGrpSpPr>
        <p:grpSpPr>
          <a:xfrm>
            <a:off x="1028700" y="2805877"/>
            <a:ext cx="3435944" cy="417760"/>
            <a:chOff x="0" y="0"/>
            <a:chExt cx="1253442" cy="152400"/>
          </a:xfrm>
        </p:grpSpPr>
        <p:sp>
          <p:nvSpPr>
            <p:cNvPr id="4" name="Freeform 4"/>
            <p:cNvSpPr/>
            <p:nvPr/>
          </p:nvSpPr>
          <p:spPr>
            <a:xfrm>
              <a:off x="0" y="0"/>
              <a:ext cx="1253442" cy="152400"/>
            </a:xfrm>
            <a:custGeom>
              <a:avLst/>
              <a:gdLst/>
              <a:ahLst/>
              <a:cxnLst/>
              <a:rect l="l" t="t" r="r" b="b"/>
              <a:pathLst>
                <a:path w="1253442" h="152400">
                  <a:moveTo>
                    <a:pt x="0" y="0"/>
                  </a:moveTo>
                  <a:lnTo>
                    <a:pt x="1253442" y="0"/>
                  </a:lnTo>
                  <a:lnTo>
                    <a:pt x="1253442" y="152400"/>
                  </a:lnTo>
                  <a:lnTo>
                    <a:pt x="0" y="152400"/>
                  </a:lnTo>
                  <a:close/>
                </a:path>
              </a:pathLst>
            </a:custGeom>
            <a:solidFill>
              <a:srgbClr val="EF5B00"/>
            </a:solidFill>
          </p:spPr>
        </p:sp>
      </p:grpSp>
      <p:grpSp>
        <p:nvGrpSpPr>
          <p:cNvPr id="5" name="Group 5"/>
          <p:cNvGrpSpPr/>
          <p:nvPr/>
        </p:nvGrpSpPr>
        <p:grpSpPr>
          <a:xfrm>
            <a:off x="8896295" y="5045296"/>
            <a:ext cx="5180021" cy="6733105"/>
            <a:chOff x="0" y="0"/>
            <a:chExt cx="1488712" cy="1935061"/>
          </a:xfrm>
        </p:grpSpPr>
        <p:sp>
          <p:nvSpPr>
            <p:cNvPr id="6" name="Freeform 6"/>
            <p:cNvSpPr/>
            <p:nvPr/>
          </p:nvSpPr>
          <p:spPr>
            <a:xfrm>
              <a:off x="0" y="0"/>
              <a:ext cx="1488712" cy="1935061"/>
            </a:xfrm>
            <a:custGeom>
              <a:avLst/>
              <a:gdLst/>
              <a:ahLst/>
              <a:cxnLst/>
              <a:rect l="l" t="t" r="r" b="b"/>
              <a:pathLst>
                <a:path w="1488712" h="1935061">
                  <a:moveTo>
                    <a:pt x="0" y="0"/>
                  </a:moveTo>
                  <a:lnTo>
                    <a:pt x="1488712" y="0"/>
                  </a:lnTo>
                  <a:lnTo>
                    <a:pt x="1488712" y="1935061"/>
                  </a:lnTo>
                  <a:lnTo>
                    <a:pt x="0" y="1935061"/>
                  </a:lnTo>
                  <a:close/>
                </a:path>
              </a:pathLst>
            </a:custGeom>
            <a:solidFill>
              <a:srgbClr val="EF5B00"/>
            </a:solidFill>
          </p:spPr>
        </p:sp>
      </p:grpSp>
      <p:grpSp>
        <p:nvGrpSpPr>
          <p:cNvPr id="7" name="Group 7"/>
          <p:cNvGrpSpPr/>
          <p:nvPr/>
        </p:nvGrpSpPr>
        <p:grpSpPr>
          <a:xfrm>
            <a:off x="-716578" y="5413791"/>
            <a:ext cx="8843282" cy="3844509"/>
            <a:chOff x="0" y="0"/>
            <a:chExt cx="2016086" cy="876469"/>
          </a:xfrm>
        </p:grpSpPr>
        <p:sp>
          <p:nvSpPr>
            <p:cNvPr id="8" name="Freeform 8"/>
            <p:cNvSpPr/>
            <p:nvPr/>
          </p:nvSpPr>
          <p:spPr>
            <a:xfrm>
              <a:off x="0" y="0"/>
              <a:ext cx="2016086" cy="876469"/>
            </a:xfrm>
            <a:custGeom>
              <a:avLst/>
              <a:gdLst/>
              <a:ahLst/>
              <a:cxnLst/>
              <a:rect l="l" t="t" r="r" b="b"/>
              <a:pathLst>
                <a:path w="2016086" h="876469">
                  <a:moveTo>
                    <a:pt x="0" y="0"/>
                  </a:moveTo>
                  <a:lnTo>
                    <a:pt x="2016086" y="0"/>
                  </a:lnTo>
                  <a:lnTo>
                    <a:pt x="2016086" y="876469"/>
                  </a:lnTo>
                  <a:lnTo>
                    <a:pt x="0" y="876469"/>
                  </a:lnTo>
                  <a:close/>
                </a:path>
              </a:pathLst>
            </a:custGeom>
            <a:solidFill>
              <a:srgbClr val="EF5B00"/>
            </a:solidFill>
          </p:spPr>
        </p:sp>
      </p:grpSp>
      <p:sp>
        <p:nvSpPr>
          <p:cNvPr id="9" name="Freeform 9"/>
          <p:cNvSpPr/>
          <p:nvPr/>
        </p:nvSpPr>
        <p:spPr>
          <a:xfrm>
            <a:off x="-723349" y="3595272"/>
            <a:ext cx="7591853" cy="5644024"/>
          </a:xfrm>
          <a:custGeom>
            <a:avLst/>
            <a:gdLst/>
            <a:ahLst/>
            <a:cxnLst/>
            <a:rect l="l" t="t" r="r" b="b"/>
            <a:pathLst>
              <a:path w="7591853" h="5644024">
                <a:moveTo>
                  <a:pt x="0" y="0"/>
                </a:moveTo>
                <a:lnTo>
                  <a:pt x="7591853" y="0"/>
                </a:lnTo>
                <a:lnTo>
                  <a:pt x="7591853" y="5644024"/>
                </a:lnTo>
                <a:lnTo>
                  <a:pt x="0" y="5644024"/>
                </a:lnTo>
                <a:lnTo>
                  <a:pt x="0" y="0"/>
                </a:lnTo>
                <a:close/>
              </a:path>
            </a:pathLst>
          </a:custGeom>
          <a:blipFill>
            <a:blip r:embed="rId3" cstate="print">
              <a:extLst>
                <a:ext uri="{28A0092B-C50C-407E-A947-70E740481C1C}">
                  <a14:useLocalDpi xmlns:a14="http://schemas.microsoft.com/office/drawing/2010/main" val="0"/>
                </a:ext>
              </a:extLst>
            </a:blip>
            <a:stretch>
              <a:fillRect/>
            </a:stretch>
          </a:blipFill>
        </p:spPr>
      </p:sp>
      <p:sp>
        <p:nvSpPr>
          <p:cNvPr id="11" name="Freeform 11"/>
          <p:cNvSpPr/>
          <p:nvPr/>
        </p:nvSpPr>
        <p:spPr>
          <a:xfrm>
            <a:off x="10949748" y="5143500"/>
            <a:ext cx="7591853" cy="5181101"/>
          </a:xfrm>
          <a:custGeom>
            <a:avLst/>
            <a:gdLst/>
            <a:ahLst/>
            <a:cxnLst/>
            <a:rect l="l" t="t" r="r" b="b"/>
            <a:pathLst>
              <a:path w="7591853" h="5181101">
                <a:moveTo>
                  <a:pt x="0" y="0"/>
                </a:moveTo>
                <a:lnTo>
                  <a:pt x="7591853" y="0"/>
                </a:lnTo>
                <a:lnTo>
                  <a:pt x="7591853" y="5181101"/>
                </a:lnTo>
                <a:lnTo>
                  <a:pt x="0" y="5181101"/>
                </a:lnTo>
                <a:lnTo>
                  <a:pt x="0" y="0"/>
                </a:lnTo>
                <a:close/>
              </a:path>
            </a:pathLst>
          </a:custGeom>
          <a:blipFill>
            <a:blip r:embed="rId4" cstate="print">
              <a:extLst>
                <a:ext uri="{28A0092B-C50C-407E-A947-70E740481C1C}">
                  <a14:useLocalDpi xmlns:a14="http://schemas.microsoft.com/office/drawing/2010/main" val="0"/>
                </a:ext>
              </a:extLst>
            </a:blip>
            <a:stretch>
              <a:fillRect/>
            </a:stretch>
          </a:blipFill>
        </p:spPr>
      </p:sp>
      <p:sp>
        <p:nvSpPr>
          <p:cNvPr id="12" name="TextBox 12"/>
          <p:cNvSpPr txBox="1"/>
          <p:nvPr/>
        </p:nvSpPr>
        <p:spPr>
          <a:xfrm>
            <a:off x="1028700" y="9595942"/>
            <a:ext cx="5571171" cy="266700"/>
          </a:xfrm>
          <a:prstGeom prst="rect">
            <a:avLst/>
          </a:prstGeom>
        </p:spPr>
        <p:txBody>
          <a:bodyPr lIns="0" tIns="0" rIns="0" bIns="0" rtlCol="0" anchor="t">
            <a:spAutoFit/>
          </a:bodyPr>
          <a:lstStyle/>
          <a:p>
            <a:pPr>
              <a:lnSpc>
                <a:spcPts val="2088"/>
              </a:lnSpc>
            </a:pPr>
            <a:r>
              <a:rPr lang="en-US" sz="1739" spc="-147">
                <a:solidFill>
                  <a:srgbClr val="000000"/>
                </a:solidFill>
                <a:latin typeface="Poppins 1 Italics"/>
              </a:rPr>
              <a:t>Secretaria de Assistência Social </a:t>
            </a:r>
          </a:p>
        </p:txBody>
      </p:sp>
      <p:sp>
        <p:nvSpPr>
          <p:cNvPr id="13" name="TextBox 13"/>
          <p:cNvSpPr txBox="1"/>
          <p:nvPr/>
        </p:nvSpPr>
        <p:spPr>
          <a:xfrm>
            <a:off x="1028700" y="9862642"/>
            <a:ext cx="5571171" cy="142875"/>
          </a:xfrm>
          <a:prstGeom prst="rect">
            <a:avLst/>
          </a:prstGeom>
        </p:spPr>
        <p:txBody>
          <a:bodyPr lIns="0" tIns="0" rIns="0" bIns="0" rtlCol="0" anchor="t">
            <a:spAutoFit/>
          </a:bodyPr>
          <a:lstStyle/>
          <a:p>
            <a:pPr>
              <a:lnSpc>
                <a:spcPts val="1199"/>
              </a:lnSpc>
            </a:pPr>
            <a:r>
              <a:rPr lang="en-US" sz="999" spc="-84">
                <a:solidFill>
                  <a:srgbClr val="000000"/>
                </a:solidFill>
                <a:latin typeface="Poppins 1 Italics"/>
              </a:rPr>
              <a:t>Assessoria - Nayara Francesco  / Supervisão - Mariza Araújo </a:t>
            </a:r>
          </a:p>
        </p:txBody>
      </p:sp>
      <p:grpSp>
        <p:nvGrpSpPr>
          <p:cNvPr id="14" name="Group 14"/>
          <p:cNvGrpSpPr/>
          <p:nvPr/>
        </p:nvGrpSpPr>
        <p:grpSpPr>
          <a:xfrm>
            <a:off x="6801829" y="7246517"/>
            <a:ext cx="4009809" cy="487534"/>
            <a:chOff x="0" y="0"/>
            <a:chExt cx="1253442" cy="152400"/>
          </a:xfrm>
        </p:grpSpPr>
        <p:sp>
          <p:nvSpPr>
            <p:cNvPr id="15" name="Freeform 15"/>
            <p:cNvSpPr/>
            <p:nvPr/>
          </p:nvSpPr>
          <p:spPr>
            <a:xfrm>
              <a:off x="0" y="0"/>
              <a:ext cx="1253442" cy="152400"/>
            </a:xfrm>
            <a:custGeom>
              <a:avLst/>
              <a:gdLst/>
              <a:ahLst/>
              <a:cxnLst/>
              <a:rect l="l" t="t" r="r" b="b"/>
              <a:pathLst>
                <a:path w="1253442" h="152400">
                  <a:moveTo>
                    <a:pt x="0" y="0"/>
                  </a:moveTo>
                  <a:lnTo>
                    <a:pt x="1253442" y="0"/>
                  </a:lnTo>
                  <a:lnTo>
                    <a:pt x="1253442" y="152400"/>
                  </a:lnTo>
                  <a:lnTo>
                    <a:pt x="0" y="152400"/>
                  </a:lnTo>
                  <a:close/>
                </a:path>
              </a:pathLst>
            </a:custGeom>
            <a:solidFill>
              <a:srgbClr val="EF5B00"/>
            </a:solidFill>
          </p:spPr>
        </p:sp>
      </p:grpSp>
      <p:sp>
        <p:nvSpPr>
          <p:cNvPr id="16" name="TextBox 16"/>
          <p:cNvSpPr txBox="1"/>
          <p:nvPr/>
        </p:nvSpPr>
        <p:spPr>
          <a:xfrm>
            <a:off x="7728357" y="7323840"/>
            <a:ext cx="3083281" cy="410210"/>
          </a:xfrm>
          <a:prstGeom prst="rect">
            <a:avLst/>
          </a:prstGeom>
        </p:spPr>
        <p:txBody>
          <a:bodyPr lIns="0" tIns="0" rIns="0" bIns="0" rtlCol="0" anchor="t">
            <a:spAutoFit/>
          </a:bodyPr>
          <a:lstStyle/>
          <a:p>
            <a:pPr>
              <a:lnSpc>
                <a:spcPts val="2695"/>
              </a:lnSpc>
            </a:pPr>
            <a:r>
              <a:rPr lang="en-US" sz="3500" spc="-136">
                <a:solidFill>
                  <a:srgbClr val="000000"/>
                </a:solidFill>
                <a:latin typeface="Poppins 1 Ultra-Bold"/>
              </a:rPr>
              <a:t>Festa Julina</a:t>
            </a:r>
          </a:p>
        </p:txBody>
      </p:sp>
    </p:spTree>
  </p:cSld>
  <p:clrMapOvr>
    <a:masterClrMapping/>
  </p:clrMapOvr>
  <p:transition spd="slow">
    <p:push/>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1" y="1039134"/>
            <a:ext cx="4838700" cy="1679114"/>
          </a:xfrm>
          <a:prstGeom prst="rect">
            <a:avLst/>
          </a:prstGeom>
        </p:spPr>
        <p:txBody>
          <a:bodyPr wrap="square" lIns="0" tIns="0" rIns="0" bIns="0" rtlCol="0" anchor="t">
            <a:spAutoFit/>
          </a:bodyPr>
          <a:lstStyle/>
          <a:p>
            <a:pPr>
              <a:lnSpc>
                <a:spcPts val="6170"/>
              </a:lnSpc>
            </a:pPr>
            <a:r>
              <a:rPr lang="en-US" sz="8013" spc="-312" dirty="0" err="1">
                <a:solidFill>
                  <a:srgbClr val="000000"/>
                </a:solidFill>
                <a:latin typeface="Poppins 1 Bold"/>
              </a:rPr>
              <a:t>Fórum</a:t>
            </a:r>
            <a:r>
              <a:rPr lang="en-US" sz="8013" spc="-312" dirty="0">
                <a:solidFill>
                  <a:srgbClr val="000000"/>
                </a:solidFill>
                <a:latin typeface="Poppins 1 Bold"/>
              </a:rPr>
              <a:t> Pop </a:t>
            </a:r>
            <a:r>
              <a:rPr lang="en-US" sz="8013" spc="-312" dirty="0" err="1">
                <a:solidFill>
                  <a:srgbClr val="000000"/>
                </a:solidFill>
                <a:latin typeface="Poppins 1 Bold"/>
              </a:rPr>
              <a:t>Rua</a:t>
            </a:r>
            <a:endParaRPr lang="en-US" sz="8013" spc="-312" dirty="0">
              <a:solidFill>
                <a:srgbClr val="000000"/>
              </a:solidFill>
              <a:latin typeface="Poppins 1 Bold"/>
            </a:endParaRPr>
          </a:p>
        </p:txBody>
      </p:sp>
      <p:grpSp>
        <p:nvGrpSpPr>
          <p:cNvPr id="3" name="Group 3"/>
          <p:cNvGrpSpPr/>
          <p:nvPr/>
        </p:nvGrpSpPr>
        <p:grpSpPr>
          <a:xfrm>
            <a:off x="1028700" y="2805877"/>
            <a:ext cx="3435944" cy="417760"/>
            <a:chOff x="0" y="0"/>
            <a:chExt cx="1253442" cy="152400"/>
          </a:xfrm>
        </p:grpSpPr>
        <p:sp>
          <p:nvSpPr>
            <p:cNvPr id="4" name="Freeform 4"/>
            <p:cNvSpPr/>
            <p:nvPr/>
          </p:nvSpPr>
          <p:spPr>
            <a:xfrm>
              <a:off x="0" y="0"/>
              <a:ext cx="1253442" cy="152400"/>
            </a:xfrm>
            <a:custGeom>
              <a:avLst/>
              <a:gdLst/>
              <a:ahLst/>
              <a:cxnLst/>
              <a:rect l="l" t="t" r="r" b="b"/>
              <a:pathLst>
                <a:path w="1253442" h="152400">
                  <a:moveTo>
                    <a:pt x="0" y="0"/>
                  </a:moveTo>
                  <a:lnTo>
                    <a:pt x="1253442" y="0"/>
                  </a:lnTo>
                  <a:lnTo>
                    <a:pt x="1253442" y="152400"/>
                  </a:lnTo>
                  <a:lnTo>
                    <a:pt x="0" y="152400"/>
                  </a:lnTo>
                  <a:close/>
                </a:path>
              </a:pathLst>
            </a:custGeom>
            <a:solidFill>
              <a:srgbClr val="EF5B00"/>
            </a:solidFill>
          </p:spPr>
        </p:sp>
      </p:grpSp>
      <p:grpSp>
        <p:nvGrpSpPr>
          <p:cNvPr id="5" name="Group 5"/>
          <p:cNvGrpSpPr/>
          <p:nvPr/>
        </p:nvGrpSpPr>
        <p:grpSpPr>
          <a:xfrm>
            <a:off x="10144871" y="3129272"/>
            <a:ext cx="5180021" cy="6733105"/>
            <a:chOff x="0" y="0"/>
            <a:chExt cx="1488712" cy="1935061"/>
          </a:xfrm>
        </p:grpSpPr>
        <p:sp>
          <p:nvSpPr>
            <p:cNvPr id="6" name="Freeform 6"/>
            <p:cNvSpPr/>
            <p:nvPr/>
          </p:nvSpPr>
          <p:spPr>
            <a:xfrm>
              <a:off x="0" y="0"/>
              <a:ext cx="1488712" cy="1935061"/>
            </a:xfrm>
            <a:custGeom>
              <a:avLst/>
              <a:gdLst/>
              <a:ahLst/>
              <a:cxnLst/>
              <a:rect l="l" t="t" r="r" b="b"/>
              <a:pathLst>
                <a:path w="1488712" h="1935061">
                  <a:moveTo>
                    <a:pt x="0" y="0"/>
                  </a:moveTo>
                  <a:lnTo>
                    <a:pt x="1488712" y="0"/>
                  </a:lnTo>
                  <a:lnTo>
                    <a:pt x="1488712" y="1935061"/>
                  </a:lnTo>
                  <a:lnTo>
                    <a:pt x="0" y="1935061"/>
                  </a:lnTo>
                  <a:close/>
                </a:path>
              </a:pathLst>
            </a:custGeom>
            <a:solidFill>
              <a:srgbClr val="EF5B00"/>
            </a:solidFill>
          </p:spPr>
        </p:sp>
      </p:grpSp>
      <p:grpSp>
        <p:nvGrpSpPr>
          <p:cNvPr id="7" name="Group 7"/>
          <p:cNvGrpSpPr/>
          <p:nvPr/>
        </p:nvGrpSpPr>
        <p:grpSpPr>
          <a:xfrm>
            <a:off x="-442001" y="6216234"/>
            <a:ext cx="8843282" cy="3844509"/>
            <a:chOff x="0" y="0"/>
            <a:chExt cx="2016086" cy="876469"/>
          </a:xfrm>
        </p:grpSpPr>
        <p:sp>
          <p:nvSpPr>
            <p:cNvPr id="8" name="Freeform 8"/>
            <p:cNvSpPr/>
            <p:nvPr/>
          </p:nvSpPr>
          <p:spPr>
            <a:xfrm>
              <a:off x="0" y="0"/>
              <a:ext cx="2016086" cy="876469"/>
            </a:xfrm>
            <a:custGeom>
              <a:avLst/>
              <a:gdLst/>
              <a:ahLst/>
              <a:cxnLst/>
              <a:rect l="l" t="t" r="r" b="b"/>
              <a:pathLst>
                <a:path w="2016086" h="876469">
                  <a:moveTo>
                    <a:pt x="0" y="0"/>
                  </a:moveTo>
                  <a:lnTo>
                    <a:pt x="2016086" y="0"/>
                  </a:lnTo>
                  <a:lnTo>
                    <a:pt x="2016086" y="876469"/>
                  </a:lnTo>
                  <a:lnTo>
                    <a:pt x="0" y="876469"/>
                  </a:lnTo>
                  <a:close/>
                </a:path>
              </a:pathLst>
            </a:custGeom>
            <a:solidFill>
              <a:srgbClr val="EF5B00"/>
            </a:solidFill>
          </p:spPr>
        </p:sp>
      </p:grpSp>
      <p:grpSp>
        <p:nvGrpSpPr>
          <p:cNvPr id="14" name="Group 14"/>
          <p:cNvGrpSpPr/>
          <p:nvPr/>
        </p:nvGrpSpPr>
        <p:grpSpPr>
          <a:xfrm>
            <a:off x="6801829" y="7246517"/>
            <a:ext cx="4009809" cy="487534"/>
            <a:chOff x="0" y="0"/>
            <a:chExt cx="1253442" cy="152400"/>
          </a:xfrm>
        </p:grpSpPr>
        <p:sp>
          <p:nvSpPr>
            <p:cNvPr id="15" name="Freeform 15"/>
            <p:cNvSpPr/>
            <p:nvPr/>
          </p:nvSpPr>
          <p:spPr>
            <a:xfrm>
              <a:off x="0" y="0"/>
              <a:ext cx="1253442" cy="152400"/>
            </a:xfrm>
            <a:custGeom>
              <a:avLst/>
              <a:gdLst/>
              <a:ahLst/>
              <a:cxnLst/>
              <a:rect l="l" t="t" r="r" b="b"/>
              <a:pathLst>
                <a:path w="1253442" h="152400">
                  <a:moveTo>
                    <a:pt x="0" y="0"/>
                  </a:moveTo>
                  <a:lnTo>
                    <a:pt x="1253442" y="0"/>
                  </a:lnTo>
                  <a:lnTo>
                    <a:pt x="1253442" y="152400"/>
                  </a:lnTo>
                  <a:lnTo>
                    <a:pt x="0" y="152400"/>
                  </a:lnTo>
                  <a:close/>
                </a:path>
              </a:pathLst>
            </a:custGeom>
            <a:solidFill>
              <a:srgbClr val="EF5B00"/>
            </a:solidFill>
          </p:spPr>
        </p:sp>
      </p:grpSp>
      <p:pic>
        <p:nvPicPr>
          <p:cNvPr id="18" name="Imagem 17">
            <a:extLst>
              <a:ext uri="{FF2B5EF4-FFF2-40B4-BE49-F238E27FC236}">
                <a16:creationId xmlns:a16="http://schemas.microsoft.com/office/drawing/2014/main" id="{5A363BF9-0360-668D-0FF9-9AB0BE7C21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06266" y="-124325"/>
            <a:ext cx="10381733" cy="6944225"/>
          </a:xfrm>
          <a:prstGeom prst="rect">
            <a:avLst/>
          </a:prstGeom>
        </p:spPr>
      </p:pic>
      <p:pic>
        <p:nvPicPr>
          <p:cNvPr id="23" name="Imagem 22">
            <a:extLst>
              <a:ext uri="{FF2B5EF4-FFF2-40B4-BE49-F238E27FC236}">
                <a16:creationId xmlns:a16="http://schemas.microsoft.com/office/drawing/2014/main" id="{698FFFDB-E8C8-C1E9-02C8-F562B619949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867" y="5372100"/>
            <a:ext cx="7513984" cy="5009322"/>
          </a:xfrm>
          <a:prstGeom prst="rect">
            <a:avLst/>
          </a:prstGeom>
        </p:spPr>
      </p:pic>
    </p:spTree>
    <p:extLst>
      <p:ext uri="{BB962C8B-B14F-4D97-AF65-F5344CB8AC3E}">
        <p14:creationId xmlns:p14="http://schemas.microsoft.com/office/powerpoint/2010/main" val="2070343025"/>
      </p:ext>
    </p:extLst>
  </p:cSld>
  <p:clrMapOvr>
    <a:masterClrMapping/>
  </p:clrMapOvr>
  <p:transition spd="slow">
    <p:push/>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609600" y="1039134"/>
            <a:ext cx="8267549" cy="1635128"/>
          </a:xfrm>
          <a:prstGeom prst="rect">
            <a:avLst/>
          </a:prstGeom>
        </p:spPr>
        <p:txBody>
          <a:bodyPr wrap="square" lIns="0" tIns="0" rIns="0" bIns="0" rtlCol="0" anchor="t">
            <a:spAutoFit/>
          </a:bodyPr>
          <a:lstStyle/>
          <a:p>
            <a:pPr>
              <a:lnSpc>
                <a:spcPts val="6170"/>
              </a:lnSpc>
            </a:pPr>
            <a:r>
              <a:rPr lang="pt-BR" sz="7200" spc="-312" dirty="0">
                <a:solidFill>
                  <a:srgbClr val="000000"/>
                </a:solidFill>
                <a:latin typeface="Poppins 1 Bold"/>
              </a:rPr>
              <a:t>Caminhada em Favor da Luta Antimanicomial</a:t>
            </a:r>
            <a:endParaRPr lang="en-US" sz="7200" spc="-312" dirty="0">
              <a:solidFill>
                <a:srgbClr val="000000"/>
              </a:solidFill>
              <a:latin typeface="Poppins 1 Bold"/>
            </a:endParaRPr>
          </a:p>
        </p:txBody>
      </p:sp>
      <p:grpSp>
        <p:nvGrpSpPr>
          <p:cNvPr id="3" name="Group 3"/>
          <p:cNvGrpSpPr/>
          <p:nvPr/>
        </p:nvGrpSpPr>
        <p:grpSpPr>
          <a:xfrm>
            <a:off x="1028701" y="3665706"/>
            <a:ext cx="3435944" cy="417760"/>
            <a:chOff x="0" y="0"/>
            <a:chExt cx="1253442" cy="152400"/>
          </a:xfrm>
        </p:grpSpPr>
        <p:sp>
          <p:nvSpPr>
            <p:cNvPr id="4" name="Freeform 4"/>
            <p:cNvSpPr/>
            <p:nvPr/>
          </p:nvSpPr>
          <p:spPr>
            <a:xfrm>
              <a:off x="0" y="0"/>
              <a:ext cx="1253442" cy="152400"/>
            </a:xfrm>
            <a:custGeom>
              <a:avLst/>
              <a:gdLst/>
              <a:ahLst/>
              <a:cxnLst/>
              <a:rect l="l" t="t" r="r" b="b"/>
              <a:pathLst>
                <a:path w="1253442" h="152400">
                  <a:moveTo>
                    <a:pt x="0" y="0"/>
                  </a:moveTo>
                  <a:lnTo>
                    <a:pt x="1253442" y="0"/>
                  </a:lnTo>
                  <a:lnTo>
                    <a:pt x="1253442" y="152400"/>
                  </a:lnTo>
                  <a:lnTo>
                    <a:pt x="0" y="152400"/>
                  </a:lnTo>
                  <a:close/>
                </a:path>
              </a:pathLst>
            </a:custGeom>
            <a:solidFill>
              <a:srgbClr val="EF5B00"/>
            </a:solidFill>
          </p:spPr>
        </p:sp>
      </p:grpSp>
      <p:grpSp>
        <p:nvGrpSpPr>
          <p:cNvPr id="5" name="Group 5"/>
          <p:cNvGrpSpPr/>
          <p:nvPr/>
        </p:nvGrpSpPr>
        <p:grpSpPr>
          <a:xfrm>
            <a:off x="9453669" y="2537116"/>
            <a:ext cx="6207050" cy="7749884"/>
            <a:chOff x="0" y="0"/>
            <a:chExt cx="1488712" cy="1935061"/>
          </a:xfrm>
        </p:grpSpPr>
        <p:sp>
          <p:nvSpPr>
            <p:cNvPr id="6" name="Freeform 6"/>
            <p:cNvSpPr/>
            <p:nvPr/>
          </p:nvSpPr>
          <p:spPr>
            <a:xfrm>
              <a:off x="0" y="0"/>
              <a:ext cx="1488712" cy="1935061"/>
            </a:xfrm>
            <a:custGeom>
              <a:avLst/>
              <a:gdLst/>
              <a:ahLst/>
              <a:cxnLst/>
              <a:rect l="l" t="t" r="r" b="b"/>
              <a:pathLst>
                <a:path w="1488712" h="1935061">
                  <a:moveTo>
                    <a:pt x="0" y="0"/>
                  </a:moveTo>
                  <a:lnTo>
                    <a:pt x="1488712" y="0"/>
                  </a:lnTo>
                  <a:lnTo>
                    <a:pt x="1488712" y="1935061"/>
                  </a:lnTo>
                  <a:lnTo>
                    <a:pt x="0" y="1935061"/>
                  </a:lnTo>
                  <a:close/>
                </a:path>
              </a:pathLst>
            </a:custGeom>
            <a:solidFill>
              <a:srgbClr val="EF5B00"/>
            </a:solidFill>
          </p:spPr>
        </p:sp>
      </p:grpSp>
      <p:grpSp>
        <p:nvGrpSpPr>
          <p:cNvPr id="7" name="Group 7"/>
          <p:cNvGrpSpPr/>
          <p:nvPr/>
        </p:nvGrpSpPr>
        <p:grpSpPr>
          <a:xfrm>
            <a:off x="33867" y="6412058"/>
            <a:ext cx="8843282" cy="3844509"/>
            <a:chOff x="0" y="0"/>
            <a:chExt cx="2016086" cy="876469"/>
          </a:xfrm>
        </p:grpSpPr>
        <p:sp>
          <p:nvSpPr>
            <p:cNvPr id="8" name="Freeform 8"/>
            <p:cNvSpPr/>
            <p:nvPr/>
          </p:nvSpPr>
          <p:spPr>
            <a:xfrm>
              <a:off x="0" y="0"/>
              <a:ext cx="2016086" cy="876469"/>
            </a:xfrm>
            <a:custGeom>
              <a:avLst/>
              <a:gdLst/>
              <a:ahLst/>
              <a:cxnLst/>
              <a:rect l="l" t="t" r="r" b="b"/>
              <a:pathLst>
                <a:path w="2016086" h="876469">
                  <a:moveTo>
                    <a:pt x="0" y="0"/>
                  </a:moveTo>
                  <a:lnTo>
                    <a:pt x="2016086" y="0"/>
                  </a:lnTo>
                  <a:lnTo>
                    <a:pt x="2016086" y="876469"/>
                  </a:lnTo>
                  <a:lnTo>
                    <a:pt x="0" y="876469"/>
                  </a:lnTo>
                  <a:close/>
                </a:path>
              </a:pathLst>
            </a:custGeom>
            <a:solidFill>
              <a:srgbClr val="EF5B00"/>
            </a:solidFill>
          </p:spPr>
        </p:sp>
      </p:grpSp>
      <p:grpSp>
        <p:nvGrpSpPr>
          <p:cNvPr id="14" name="Group 14"/>
          <p:cNvGrpSpPr/>
          <p:nvPr/>
        </p:nvGrpSpPr>
        <p:grpSpPr>
          <a:xfrm>
            <a:off x="7881816" y="7650954"/>
            <a:ext cx="4009809" cy="487534"/>
            <a:chOff x="0" y="0"/>
            <a:chExt cx="1253442" cy="152400"/>
          </a:xfrm>
        </p:grpSpPr>
        <p:sp>
          <p:nvSpPr>
            <p:cNvPr id="15" name="Freeform 15"/>
            <p:cNvSpPr/>
            <p:nvPr/>
          </p:nvSpPr>
          <p:spPr>
            <a:xfrm>
              <a:off x="0" y="0"/>
              <a:ext cx="1253442" cy="152400"/>
            </a:xfrm>
            <a:custGeom>
              <a:avLst/>
              <a:gdLst/>
              <a:ahLst/>
              <a:cxnLst/>
              <a:rect l="l" t="t" r="r" b="b"/>
              <a:pathLst>
                <a:path w="1253442" h="152400">
                  <a:moveTo>
                    <a:pt x="0" y="0"/>
                  </a:moveTo>
                  <a:lnTo>
                    <a:pt x="1253442" y="0"/>
                  </a:lnTo>
                  <a:lnTo>
                    <a:pt x="1253442" y="152400"/>
                  </a:lnTo>
                  <a:lnTo>
                    <a:pt x="0" y="152400"/>
                  </a:lnTo>
                  <a:close/>
                </a:path>
              </a:pathLst>
            </a:custGeom>
            <a:solidFill>
              <a:srgbClr val="EF5B00"/>
            </a:solidFill>
          </p:spPr>
        </p:sp>
      </p:grpSp>
      <p:pic>
        <p:nvPicPr>
          <p:cNvPr id="12" name="Imagem 11">
            <a:extLst>
              <a:ext uri="{FF2B5EF4-FFF2-40B4-BE49-F238E27FC236}">
                <a16:creationId xmlns:a16="http://schemas.microsoft.com/office/drawing/2014/main" id="{3333A1AA-CF50-01F6-8C7D-3A2A5193FA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326" y="4867853"/>
            <a:ext cx="8157274" cy="4984577"/>
          </a:xfrm>
          <a:prstGeom prst="rect">
            <a:avLst/>
          </a:prstGeom>
        </p:spPr>
      </p:pic>
      <p:pic>
        <p:nvPicPr>
          <p:cNvPr id="19" name="Imagem 18">
            <a:extLst>
              <a:ext uri="{FF2B5EF4-FFF2-40B4-BE49-F238E27FC236}">
                <a16:creationId xmlns:a16="http://schemas.microsoft.com/office/drawing/2014/main" id="{51477821-6502-DE11-CCEB-34C41B57A4A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9177867" y="519567"/>
            <a:ext cx="9116170" cy="9247866"/>
          </a:xfrm>
          <a:prstGeom prst="rect">
            <a:avLst/>
          </a:prstGeom>
        </p:spPr>
      </p:pic>
    </p:spTree>
    <p:extLst>
      <p:ext uri="{BB962C8B-B14F-4D97-AF65-F5344CB8AC3E}">
        <p14:creationId xmlns:p14="http://schemas.microsoft.com/office/powerpoint/2010/main" val="4068301160"/>
      </p:ext>
    </p:extLst>
  </p:cSld>
  <p:clrMapOvr>
    <a:masterClrMapping/>
  </p:clrMapOvr>
  <p:transition spd="slow">
    <p:push/>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701375"/>
            <a:ext cx="7212381" cy="1742552"/>
          </a:xfrm>
          <a:prstGeom prst="rect">
            <a:avLst/>
          </a:prstGeom>
        </p:spPr>
        <p:txBody>
          <a:bodyPr lIns="0" tIns="0" rIns="0" bIns="0" rtlCol="0" anchor="t">
            <a:spAutoFit/>
          </a:bodyPr>
          <a:lstStyle/>
          <a:p>
            <a:pPr>
              <a:lnSpc>
                <a:spcPts val="6170"/>
              </a:lnSpc>
            </a:pPr>
            <a:r>
              <a:rPr lang="en-US" sz="8013" spc="-312">
                <a:solidFill>
                  <a:srgbClr val="000000"/>
                </a:solidFill>
                <a:latin typeface="Poppins 1 Ultra-Bold"/>
              </a:rPr>
              <a:t>Amigos da Rua</a:t>
            </a:r>
          </a:p>
        </p:txBody>
      </p:sp>
      <p:grpSp>
        <p:nvGrpSpPr>
          <p:cNvPr id="3" name="Group 3"/>
          <p:cNvGrpSpPr/>
          <p:nvPr/>
        </p:nvGrpSpPr>
        <p:grpSpPr>
          <a:xfrm>
            <a:off x="1028700" y="2421596"/>
            <a:ext cx="3435944" cy="417760"/>
            <a:chOff x="0" y="0"/>
            <a:chExt cx="1253442" cy="152400"/>
          </a:xfrm>
        </p:grpSpPr>
        <p:sp>
          <p:nvSpPr>
            <p:cNvPr id="4" name="Freeform 4"/>
            <p:cNvSpPr/>
            <p:nvPr/>
          </p:nvSpPr>
          <p:spPr>
            <a:xfrm>
              <a:off x="0" y="0"/>
              <a:ext cx="1253442" cy="152400"/>
            </a:xfrm>
            <a:custGeom>
              <a:avLst/>
              <a:gdLst/>
              <a:ahLst/>
              <a:cxnLst/>
              <a:rect l="l" t="t" r="r" b="b"/>
              <a:pathLst>
                <a:path w="1253442" h="152400">
                  <a:moveTo>
                    <a:pt x="0" y="0"/>
                  </a:moveTo>
                  <a:lnTo>
                    <a:pt x="1253442" y="0"/>
                  </a:lnTo>
                  <a:lnTo>
                    <a:pt x="1253442" y="152400"/>
                  </a:lnTo>
                  <a:lnTo>
                    <a:pt x="0" y="152400"/>
                  </a:lnTo>
                  <a:close/>
                </a:path>
              </a:pathLst>
            </a:custGeom>
            <a:solidFill>
              <a:srgbClr val="EF5B00"/>
            </a:solidFill>
          </p:spPr>
        </p:sp>
      </p:grpSp>
      <p:grpSp>
        <p:nvGrpSpPr>
          <p:cNvPr id="5" name="Group 5"/>
          <p:cNvGrpSpPr/>
          <p:nvPr/>
        </p:nvGrpSpPr>
        <p:grpSpPr>
          <a:xfrm>
            <a:off x="8896295" y="5045296"/>
            <a:ext cx="5180021" cy="6733105"/>
            <a:chOff x="0" y="0"/>
            <a:chExt cx="1488712" cy="1935061"/>
          </a:xfrm>
        </p:grpSpPr>
        <p:sp>
          <p:nvSpPr>
            <p:cNvPr id="6" name="Freeform 6"/>
            <p:cNvSpPr/>
            <p:nvPr/>
          </p:nvSpPr>
          <p:spPr>
            <a:xfrm>
              <a:off x="0" y="0"/>
              <a:ext cx="1488712" cy="1935061"/>
            </a:xfrm>
            <a:custGeom>
              <a:avLst/>
              <a:gdLst/>
              <a:ahLst/>
              <a:cxnLst/>
              <a:rect l="l" t="t" r="r" b="b"/>
              <a:pathLst>
                <a:path w="1488712" h="1935061">
                  <a:moveTo>
                    <a:pt x="0" y="0"/>
                  </a:moveTo>
                  <a:lnTo>
                    <a:pt x="1488712" y="0"/>
                  </a:lnTo>
                  <a:lnTo>
                    <a:pt x="1488712" y="1935061"/>
                  </a:lnTo>
                  <a:lnTo>
                    <a:pt x="0" y="1935061"/>
                  </a:lnTo>
                  <a:close/>
                </a:path>
              </a:pathLst>
            </a:custGeom>
            <a:solidFill>
              <a:srgbClr val="EF5B00"/>
            </a:solidFill>
          </p:spPr>
        </p:sp>
      </p:grpSp>
      <p:grpSp>
        <p:nvGrpSpPr>
          <p:cNvPr id="7" name="Group 7"/>
          <p:cNvGrpSpPr/>
          <p:nvPr/>
        </p:nvGrpSpPr>
        <p:grpSpPr>
          <a:xfrm>
            <a:off x="-716578" y="5413791"/>
            <a:ext cx="8843282" cy="3844509"/>
            <a:chOff x="0" y="0"/>
            <a:chExt cx="2016086" cy="876469"/>
          </a:xfrm>
        </p:grpSpPr>
        <p:sp>
          <p:nvSpPr>
            <p:cNvPr id="8" name="Freeform 8"/>
            <p:cNvSpPr/>
            <p:nvPr/>
          </p:nvSpPr>
          <p:spPr>
            <a:xfrm>
              <a:off x="0" y="0"/>
              <a:ext cx="2016086" cy="876469"/>
            </a:xfrm>
            <a:custGeom>
              <a:avLst/>
              <a:gdLst/>
              <a:ahLst/>
              <a:cxnLst/>
              <a:rect l="l" t="t" r="r" b="b"/>
              <a:pathLst>
                <a:path w="2016086" h="876469">
                  <a:moveTo>
                    <a:pt x="0" y="0"/>
                  </a:moveTo>
                  <a:lnTo>
                    <a:pt x="2016086" y="0"/>
                  </a:lnTo>
                  <a:lnTo>
                    <a:pt x="2016086" y="876469"/>
                  </a:lnTo>
                  <a:lnTo>
                    <a:pt x="0" y="876469"/>
                  </a:lnTo>
                  <a:close/>
                </a:path>
              </a:pathLst>
            </a:custGeom>
            <a:solidFill>
              <a:srgbClr val="EF5B00"/>
            </a:solidFill>
          </p:spPr>
        </p:sp>
      </p:grpSp>
      <p:sp>
        <p:nvSpPr>
          <p:cNvPr id="9" name="Freeform 9"/>
          <p:cNvSpPr/>
          <p:nvPr/>
        </p:nvSpPr>
        <p:spPr>
          <a:xfrm>
            <a:off x="-723349" y="5413791"/>
            <a:ext cx="7591853" cy="3844509"/>
          </a:xfrm>
          <a:custGeom>
            <a:avLst/>
            <a:gdLst/>
            <a:ahLst/>
            <a:cxnLst/>
            <a:rect l="l" t="t" r="r" b="b"/>
            <a:pathLst>
              <a:path w="7591853" h="3844509">
                <a:moveTo>
                  <a:pt x="0" y="0"/>
                </a:moveTo>
                <a:lnTo>
                  <a:pt x="7591853" y="0"/>
                </a:lnTo>
                <a:lnTo>
                  <a:pt x="7591853" y="3844509"/>
                </a:lnTo>
                <a:lnTo>
                  <a:pt x="0" y="3844509"/>
                </a:lnTo>
                <a:lnTo>
                  <a:pt x="0" y="0"/>
                </a:lnTo>
                <a:close/>
              </a:path>
            </a:pathLst>
          </a:custGeom>
          <a:blipFill>
            <a:blip r:embed="rId2" cstate="print">
              <a:extLst>
                <a:ext uri="{28A0092B-C50C-407E-A947-70E740481C1C}">
                  <a14:useLocalDpi xmlns:a14="http://schemas.microsoft.com/office/drawing/2010/main" val="0"/>
                </a:ext>
              </a:extLst>
            </a:blip>
            <a:stretch>
              <a:fillRect/>
            </a:stretch>
          </a:blipFill>
        </p:spPr>
      </p:sp>
      <p:sp>
        <p:nvSpPr>
          <p:cNvPr id="10" name="Freeform 10"/>
          <p:cNvSpPr/>
          <p:nvPr/>
        </p:nvSpPr>
        <p:spPr>
          <a:xfrm>
            <a:off x="8896295" y="71468"/>
            <a:ext cx="9645306" cy="6380538"/>
          </a:xfrm>
          <a:custGeom>
            <a:avLst/>
            <a:gdLst/>
            <a:ahLst/>
            <a:cxnLst/>
            <a:rect l="l" t="t" r="r" b="b"/>
            <a:pathLst>
              <a:path w="9645306" h="6380538">
                <a:moveTo>
                  <a:pt x="0" y="0"/>
                </a:moveTo>
                <a:lnTo>
                  <a:pt x="9645306" y="0"/>
                </a:lnTo>
                <a:lnTo>
                  <a:pt x="9645306" y="6380538"/>
                </a:lnTo>
                <a:lnTo>
                  <a:pt x="0" y="6380538"/>
                </a:lnTo>
                <a:lnTo>
                  <a:pt x="0" y="0"/>
                </a:lnTo>
                <a:close/>
              </a:path>
            </a:pathLst>
          </a:custGeom>
          <a:blipFill>
            <a:blip r:embed="rId3" cstate="print">
              <a:extLst>
                <a:ext uri="{28A0092B-C50C-407E-A947-70E740481C1C}">
                  <a14:useLocalDpi xmlns:a14="http://schemas.microsoft.com/office/drawing/2010/main" val="0"/>
                </a:ext>
              </a:extLst>
            </a:blip>
            <a:stretch>
              <a:fillRect/>
            </a:stretch>
          </a:blipFill>
        </p:spPr>
      </p:sp>
      <p:sp>
        <p:nvSpPr>
          <p:cNvPr id="11" name="TextBox 11"/>
          <p:cNvSpPr txBox="1"/>
          <p:nvPr/>
        </p:nvSpPr>
        <p:spPr>
          <a:xfrm>
            <a:off x="1028700" y="2949575"/>
            <a:ext cx="6395477" cy="2259124"/>
          </a:xfrm>
          <a:prstGeom prst="rect">
            <a:avLst/>
          </a:prstGeom>
        </p:spPr>
        <p:txBody>
          <a:bodyPr lIns="0" tIns="0" rIns="0" bIns="0" rtlCol="0" anchor="t">
            <a:spAutoFit/>
          </a:bodyPr>
          <a:lstStyle/>
          <a:p>
            <a:pPr>
              <a:lnSpc>
                <a:spcPts val="3607"/>
              </a:lnSpc>
            </a:pPr>
            <a:r>
              <a:rPr lang="en-US" sz="2576">
                <a:solidFill>
                  <a:srgbClr val="000000"/>
                </a:solidFill>
                <a:latin typeface="Poppins 1"/>
              </a:rPr>
              <a:t>Parceiros de ONGs e Instituições Religiosas que executam trabalho voluntário com a população em situação de rua em parceria com o Poder Público. </a:t>
            </a:r>
          </a:p>
        </p:txBody>
      </p:sp>
      <p:sp>
        <p:nvSpPr>
          <p:cNvPr id="12" name="Freeform 12"/>
          <p:cNvSpPr/>
          <p:nvPr/>
        </p:nvSpPr>
        <p:spPr>
          <a:xfrm>
            <a:off x="10949748" y="6452006"/>
            <a:ext cx="7591853" cy="3872594"/>
          </a:xfrm>
          <a:custGeom>
            <a:avLst/>
            <a:gdLst/>
            <a:ahLst/>
            <a:cxnLst/>
            <a:rect l="l" t="t" r="r" b="b"/>
            <a:pathLst>
              <a:path w="7591853" h="3872594">
                <a:moveTo>
                  <a:pt x="0" y="0"/>
                </a:moveTo>
                <a:lnTo>
                  <a:pt x="7591853" y="0"/>
                </a:lnTo>
                <a:lnTo>
                  <a:pt x="7591853" y="3872595"/>
                </a:lnTo>
                <a:lnTo>
                  <a:pt x="0" y="3872595"/>
                </a:lnTo>
                <a:lnTo>
                  <a:pt x="0" y="0"/>
                </a:lnTo>
                <a:close/>
              </a:path>
            </a:pathLst>
          </a:custGeom>
          <a:blipFill>
            <a:blip r:embed="rId4" cstate="print">
              <a:extLst>
                <a:ext uri="{28A0092B-C50C-407E-A947-70E740481C1C}">
                  <a14:useLocalDpi xmlns:a14="http://schemas.microsoft.com/office/drawing/2010/main" val="0"/>
                </a:ext>
              </a:extLst>
            </a:blip>
            <a:stretch>
              <a:fillRect/>
            </a:stretch>
          </a:blipFill>
        </p:spPr>
      </p:sp>
      <p:sp>
        <p:nvSpPr>
          <p:cNvPr id="13" name="TextBox 13"/>
          <p:cNvSpPr txBox="1"/>
          <p:nvPr/>
        </p:nvSpPr>
        <p:spPr>
          <a:xfrm>
            <a:off x="1028700" y="9595942"/>
            <a:ext cx="5571171" cy="266700"/>
          </a:xfrm>
          <a:prstGeom prst="rect">
            <a:avLst/>
          </a:prstGeom>
        </p:spPr>
        <p:txBody>
          <a:bodyPr lIns="0" tIns="0" rIns="0" bIns="0" rtlCol="0" anchor="t">
            <a:spAutoFit/>
          </a:bodyPr>
          <a:lstStyle/>
          <a:p>
            <a:pPr>
              <a:lnSpc>
                <a:spcPts val="2088"/>
              </a:lnSpc>
            </a:pPr>
            <a:r>
              <a:rPr lang="en-US" sz="1739" spc="-147">
                <a:solidFill>
                  <a:srgbClr val="000000"/>
                </a:solidFill>
                <a:latin typeface="Poppins 1 Italics"/>
              </a:rPr>
              <a:t>Secretaria de Assistência Social </a:t>
            </a:r>
          </a:p>
        </p:txBody>
      </p:sp>
      <p:sp>
        <p:nvSpPr>
          <p:cNvPr id="14" name="TextBox 14"/>
          <p:cNvSpPr txBox="1"/>
          <p:nvPr/>
        </p:nvSpPr>
        <p:spPr>
          <a:xfrm>
            <a:off x="1028700" y="9862642"/>
            <a:ext cx="5571171" cy="142875"/>
          </a:xfrm>
          <a:prstGeom prst="rect">
            <a:avLst/>
          </a:prstGeom>
        </p:spPr>
        <p:txBody>
          <a:bodyPr lIns="0" tIns="0" rIns="0" bIns="0" rtlCol="0" anchor="t">
            <a:spAutoFit/>
          </a:bodyPr>
          <a:lstStyle/>
          <a:p>
            <a:pPr>
              <a:lnSpc>
                <a:spcPts val="1199"/>
              </a:lnSpc>
            </a:pPr>
            <a:r>
              <a:rPr lang="en-US" sz="999" spc="-84">
                <a:solidFill>
                  <a:srgbClr val="000000"/>
                </a:solidFill>
                <a:latin typeface="Poppins 1 Italics"/>
              </a:rPr>
              <a:t>Assessoria - Nayara Francesco  / Supervisão - Mariza Araújo </a:t>
            </a:r>
          </a:p>
        </p:txBody>
      </p:sp>
    </p:spTree>
  </p:cSld>
  <p:clrMapOvr>
    <a:masterClrMapping/>
  </p:clrMapOvr>
  <p:transition spd="slow">
    <p:push/>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rot="-231677">
            <a:off x="1631573" y="1328147"/>
            <a:ext cx="9170836" cy="8228957"/>
            <a:chOff x="0" y="0"/>
            <a:chExt cx="12823190" cy="11506200"/>
          </a:xfrm>
        </p:grpSpPr>
        <p:sp>
          <p:nvSpPr>
            <p:cNvPr id="3" name="Freeform 3"/>
            <p:cNvSpPr/>
            <p:nvPr/>
          </p:nvSpPr>
          <p:spPr>
            <a:xfrm>
              <a:off x="364490" y="283210"/>
              <a:ext cx="12143740" cy="9904730"/>
            </a:xfrm>
            <a:custGeom>
              <a:avLst/>
              <a:gdLst/>
              <a:ahLst/>
              <a:cxnLst/>
              <a:rect l="l" t="t" r="r" b="b"/>
              <a:pathLst>
                <a:path w="12143740" h="9904730">
                  <a:moveTo>
                    <a:pt x="12143740" y="9904730"/>
                  </a:moveTo>
                  <a:lnTo>
                    <a:pt x="0" y="9904730"/>
                  </a:lnTo>
                  <a:lnTo>
                    <a:pt x="0" y="0"/>
                  </a:lnTo>
                  <a:lnTo>
                    <a:pt x="12143740" y="0"/>
                  </a:lnTo>
                  <a:lnTo>
                    <a:pt x="12143740" y="9904730"/>
                  </a:lnTo>
                  <a:close/>
                </a:path>
              </a:pathLst>
            </a:custGeom>
            <a:blipFill>
              <a:blip r:embed="rId2" cstate="print">
                <a:extLst>
                  <a:ext uri="{28A0092B-C50C-407E-A947-70E740481C1C}">
                    <a14:useLocalDpi xmlns:a14="http://schemas.microsoft.com/office/drawing/2010/main" val="0"/>
                  </a:ext>
                </a:extLst>
              </a:blip>
              <a:stretch>
                <a:fillRect/>
              </a:stretch>
            </a:blipFill>
          </p:spPr>
        </p:sp>
        <p:sp>
          <p:nvSpPr>
            <p:cNvPr id="4" name="Freeform 4"/>
            <p:cNvSpPr/>
            <p:nvPr/>
          </p:nvSpPr>
          <p:spPr>
            <a:xfrm>
              <a:off x="0" y="0"/>
              <a:ext cx="12823190" cy="11506200"/>
            </a:xfrm>
            <a:custGeom>
              <a:avLst/>
              <a:gdLst/>
              <a:ahLst/>
              <a:cxnLst/>
              <a:rect l="l" t="t" r="r" b="b"/>
              <a:pathLst>
                <a:path w="12823190" h="11506200">
                  <a:moveTo>
                    <a:pt x="12823190" y="11506200"/>
                  </a:moveTo>
                  <a:lnTo>
                    <a:pt x="0" y="11506200"/>
                  </a:lnTo>
                  <a:lnTo>
                    <a:pt x="0" y="0"/>
                  </a:lnTo>
                  <a:lnTo>
                    <a:pt x="12823190" y="0"/>
                  </a:lnTo>
                  <a:lnTo>
                    <a:pt x="12823190" y="11506200"/>
                  </a:lnTo>
                  <a:close/>
                </a:path>
              </a:pathLst>
            </a:custGeom>
            <a:blipFill>
              <a:blip r:embed="rId3" cstate="print">
                <a:extLst>
                  <a:ext uri="{28A0092B-C50C-407E-A947-70E740481C1C}">
                    <a14:useLocalDpi xmlns:a14="http://schemas.microsoft.com/office/drawing/2010/main" val="0"/>
                  </a:ext>
                </a:extLst>
              </a:blip>
              <a:stretch>
                <a:fillRect t="-11" b="-11"/>
              </a:stretch>
            </a:blipFill>
          </p:spPr>
        </p:sp>
      </p:grpSp>
      <p:sp>
        <p:nvSpPr>
          <p:cNvPr id="5" name="TextBox 5"/>
          <p:cNvSpPr txBox="1"/>
          <p:nvPr/>
        </p:nvSpPr>
        <p:spPr>
          <a:xfrm rot="-237847">
            <a:off x="2736653" y="8671472"/>
            <a:ext cx="8251581" cy="518432"/>
          </a:xfrm>
          <a:prstGeom prst="rect">
            <a:avLst/>
          </a:prstGeom>
        </p:spPr>
        <p:txBody>
          <a:bodyPr lIns="0" tIns="0" rIns="0" bIns="0" rtlCol="0" anchor="t">
            <a:spAutoFit/>
          </a:bodyPr>
          <a:lstStyle/>
          <a:p>
            <a:pPr algn="just">
              <a:lnSpc>
                <a:spcPts val="3975"/>
              </a:lnSpc>
              <a:spcBef>
                <a:spcPct val="0"/>
              </a:spcBef>
            </a:pPr>
            <a:r>
              <a:rPr lang="en-US" sz="2839">
                <a:solidFill>
                  <a:srgbClr val="221E1F"/>
                </a:solidFill>
                <a:latin typeface="Poppins 1 Light"/>
              </a:rPr>
              <a:t>Sr. Alberto fazendo a mudança para a ILPI</a:t>
            </a:r>
          </a:p>
        </p:txBody>
      </p:sp>
      <p:sp>
        <p:nvSpPr>
          <p:cNvPr id="6" name="TextBox 6"/>
          <p:cNvSpPr txBox="1"/>
          <p:nvPr/>
        </p:nvSpPr>
        <p:spPr>
          <a:xfrm>
            <a:off x="11688129" y="2717229"/>
            <a:ext cx="5571171" cy="7379589"/>
          </a:xfrm>
          <a:prstGeom prst="rect">
            <a:avLst/>
          </a:prstGeom>
        </p:spPr>
        <p:txBody>
          <a:bodyPr lIns="0" tIns="0" rIns="0" bIns="0" rtlCol="0" anchor="t">
            <a:spAutoFit/>
          </a:bodyPr>
          <a:lstStyle/>
          <a:p>
            <a:pPr algn="r">
              <a:lnSpc>
                <a:spcPts val="3275"/>
              </a:lnSpc>
            </a:pPr>
            <a:r>
              <a:rPr lang="en-US" sz="2339">
                <a:solidFill>
                  <a:srgbClr val="000000"/>
                </a:solidFill>
                <a:latin typeface="Poppins 1"/>
              </a:rPr>
              <a:t>O Sr Alberto chegou no CENTRO POP em 2018, com muitos problemas de saúde. Ele era encaminhado para o UPA , mas quando recebia alta, não tinha para onde ir. Ele permaneceu em situação de rua por 3 anos e há 5 anos ficou em acompanhamento pela rede do SUAS. Em junho deste ano ele conseguiu uma vaga para viver em uma </a:t>
            </a:r>
            <a:r>
              <a:rPr lang="en-US" sz="2339">
                <a:solidFill>
                  <a:srgbClr val="000000"/>
                </a:solidFill>
                <a:latin typeface="Poppins 1 Bold"/>
              </a:rPr>
              <a:t>Instituição de Longa Permanência para Idosos</a:t>
            </a:r>
            <a:r>
              <a:rPr lang="en-US" sz="2339">
                <a:solidFill>
                  <a:srgbClr val="000000"/>
                </a:solidFill>
                <a:latin typeface="Poppins 1"/>
              </a:rPr>
              <a:t>. Hoje ele está bem de saúde, vivendo em um lugar confortável e com convívio social. Ele possui tratamento contínuo na rede de Saúde Municipal e foi inscrito no </a:t>
            </a:r>
            <a:r>
              <a:rPr lang="en-US" sz="2339">
                <a:solidFill>
                  <a:srgbClr val="000000"/>
                </a:solidFill>
                <a:latin typeface="Poppins 1"/>
                <a:hlinkClick r:id="rId4" tooltip="https://www.gov.br/mds/pt-br/acoes-e-programas/assistencia-social/beneficios-assistenciais/beneficio-assistencial-ao-idoso-e-a-pessoa-com-deficiencia-bpc"/>
              </a:rPr>
              <a:t>Benefício de Prestação Continuada (BPC</a:t>
            </a:r>
            <a:r>
              <a:rPr lang="en-US" sz="2339" u="sng">
                <a:solidFill>
                  <a:srgbClr val="000000"/>
                </a:solidFill>
                <a:latin typeface="Poppins 1"/>
                <a:hlinkClick r:id="rId4" tooltip="https://www.gov.br/mds/pt-br/acoes-e-programas/assistencia-social/beneficios-assistenciais/beneficio-assistencial-ao-idoso-e-a-pessoa-com-deficiencia-bpc"/>
              </a:rPr>
              <a:t>)</a:t>
            </a:r>
          </a:p>
          <a:p>
            <a:pPr algn="r">
              <a:lnSpc>
                <a:spcPts val="3275"/>
              </a:lnSpc>
            </a:pPr>
            <a:endParaRPr lang="en-US" sz="2339" u="sng">
              <a:solidFill>
                <a:srgbClr val="000000"/>
              </a:solidFill>
              <a:latin typeface="Poppins 1"/>
              <a:hlinkClick r:id="rId4" tooltip="https://www.gov.br/mds/pt-br/acoes-e-programas/assistencia-social/beneficios-assistenciais/beneficio-assistencial-ao-idoso-e-a-pessoa-com-deficiencia-bpc"/>
            </a:endParaRPr>
          </a:p>
        </p:txBody>
      </p:sp>
      <p:sp>
        <p:nvSpPr>
          <p:cNvPr id="7" name="TextBox 7"/>
          <p:cNvSpPr txBox="1"/>
          <p:nvPr/>
        </p:nvSpPr>
        <p:spPr>
          <a:xfrm>
            <a:off x="12453261" y="1190625"/>
            <a:ext cx="4806039" cy="915633"/>
          </a:xfrm>
          <a:prstGeom prst="rect">
            <a:avLst/>
          </a:prstGeom>
        </p:spPr>
        <p:txBody>
          <a:bodyPr lIns="0" tIns="0" rIns="0" bIns="0" rtlCol="0" anchor="t">
            <a:spAutoFit/>
          </a:bodyPr>
          <a:lstStyle/>
          <a:p>
            <a:pPr>
              <a:lnSpc>
                <a:spcPts val="6095"/>
              </a:lnSpc>
            </a:pPr>
            <a:r>
              <a:rPr lang="en-US" sz="7087" spc="-276">
                <a:solidFill>
                  <a:srgbClr val="000000"/>
                </a:solidFill>
                <a:latin typeface="Poppins 1 Ultra-Bold"/>
              </a:rPr>
              <a:t>Nova Vida</a:t>
            </a:r>
          </a:p>
        </p:txBody>
      </p:sp>
    </p:spTree>
  </p:cSld>
  <p:clrMapOvr>
    <a:masterClrMapping/>
  </p:clrMapOvr>
  <p:transition spd="slow">
    <p:push/>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1039134"/>
            <a:ext cx="7212381" cy="1742552"/>
          </a:xfrm>
          <a:prstGeom prst="rect">
            <a:avLst/>
          </a:prstGeom>
        </p:spPr>
        <p:txBody>
          <a:bodyPr lIns="0" tIns="0" rIns="0" bIns="0" rtlCol="0" anchor="t">
            <a:spAutoFit/>
          </a:bodyPr>
          <a:lstStyle/>
          <a:p>
            <a:pPr>
              <a:lnSpc>
                <a:spcPts val="6170"/>
              </a:lnSpc>
            </a:pPr>
            <a:r>
              <a:rPr lang="en-US" sz="8013" spc="-312">
                <a:solidFill>
                  <a:srgbClr val="000000"/>
                </a:solidFill>
                <a:latin typeface="Poppins 1 Ultra-Bold"/>
              </a:rPr>
              <a:t>Abordagem</a:t>
            </a:r>
          </a:p>
          <a:p>
            <a:pPr>
              <a:lnSpc>
                <a:spcPts val="6170"/>
              </a:lnSpc>
            </a:pPr>
            <a:r>
              <a:rPr lang="en-US" sz="8013" spc="-312">
                <a:solidFill>
                  <a:srgbClr val="000000"/>
                </a:solidFill>
                <a:latin typeface="Poppins 1 Ultra-Bold"/>
              </a:rPr>
              <a:t>Social</a:t>
            </a:r>
          </a:p>
        </p:txBody>
      </p:sp>
      <p:grpSp>
        <p:nvGrpSpPr>
          <p:cNvPr id="3" name="Group 3"/>
          <p:cNvGrpSpPr/>
          <p:nvPr/>
        </p:nvGrpSpPr>
        <p:grpSpPr>
          <a:xfrm>
            <a:off x="1028700" y="3033713"/>
            <a:ext cx="3435944" cy="417760"/>
            <a:chOff x="0" y="0"/>
            <a:chExt cx="1253442" cy="152400"/>
          </a:xfrm>
        </p:grpSpPr>
        <p:sp>
          <p:nvSpPr>
            <p:cNvPr id="4" name="Freeform 4"/>
            <p:cNvSpPr/>
            <p:nvPr/>
          </p:nvSpPr>
          <p:spPr>
            <a:xfrm>
              <a:off x="0" y="0"/>
              <a:ext cx="1253442" cy="152400"/>
            </a:xfrm>
            <a:custGeom>
              <a:avLst/>
              <a:gdLst/>
              <a:ahLst/>
              <a:cxnLst/>
              <a:rect l="l" t="t" r="r" b="b"/>
              <a:pathLst>
                <a:path w="1253442" h="152400">
                  <a:moveTo>
                    <a:pt x="0" y="0"/>
                  </a:moveTo>
                  <a:lnTo>
                    <a:pt x="1253442" y="0"/>
                  </a:lnTo>
                  <a:lnTo>
                    <a:pt x="1253442" y="152400"/>
                  </a:lnTo>
                  <a:lnTo>
                    <a:pt x="0" y="152400"/>
                  </a:lnTo>
                  <a:close/>
                </a:path>
              </a:pathLst>
            </a:custGeom>
            <a:solidFill>
              <a:srgbClr val="EF5B00"/>
            </a:solidFill>
          </p:spPr>
        </p:sp>
      </p:grpSp>
      <p:sp>
        <p:nvSpPr>
          <p:cNvPr id="5" name="TextBox 5"/>
          <p:cNvSpPr txBox="1"/>
          <p:nvPr/>
        </p:nvSpPr>
        <p:spPr>
          <a:xfrm>
            <a:off x="1028700" y="3895174"/>
            <a:ext cx="6205289" cy="1957556"/>
          </a:xfrm>
          <a:prstGeom prst="rect">
            <a:avLst/>
          </a:prstGeom>
        </p:spPr>
        <p:txBody>
          <a:bodyPr lIns="0" tIns="0" rIns="0" bIns="0" rtlCol="0" anchor="t">
            <a:spAutoFit/>
          </a:bodyPr>
          <a:lstStyle/>
          <a:p>
            <a:pPr>
              <a:lnSpc>
                <a:spcPts val="3898"/>
              </a:lnSpc>
            </a:pPr>
            <a:r>
              <a:rPr lang="en-US" sz="2784" dirty="0" err="1">
                <a:solidFill>
                  <a:srgbClr val="000000"/>
                </a:solidFill>
                <a:latin typeface="Poppins 1"/>
              </a:rPr>
              <a:t>Realiza</a:t>
            </a:r>
            <a:r>
              <a:rPr lang="en-US" sz="2784" dirty="0">
                <a:solidFill>
                  <a:srgbClr val="000000"/>
                </a:solidFill>
                <a:latin typeface="Poppins 1"/>
              </a:rPr>
              <a:t> </a:t>
            </a:r>
            <a:r>
              <a:rPr lang="en-US" sz="2784" dirty="0" err="1">
                <a:solidFill>
                  <a:srgbClr val="000000"/>
                </a:solidFill>
                <a:latin typeface="Poppins 1"/>
              </a:rPr>
              <a:t>busca</a:t>
            </a:r>
            <a:r>
              <a:rPr lang="en-US" sz="2784" dirty="0">
                <a:solidFill>
                  <a:srgbClr val="000000"/>
                </a:solidFill>
                <a:latin typeface="Poppins 1"/>
              </a:rPr>
              <a:t> </a:t>
            </a:r>
            <a:r>
              <a:rPr lang="en-US" sz="2784" dirty="0" err="1">
                <a:solidFill>
                  <a:srgbClr val="000000"/>
                </a:solidFill>
                <a:latin typeface="Poppins 1"/>
              </a:rPr>
              <a:t>ativa</a:t>
            </a:r>
            <a:r>
              <a:rPr lang="en-US" sz="2784" dirty="0">
                <a:solidFill>
                  <a:srgbClr val="000000"/>
                </a:solidFill>
                <a:latin typeface="Poppins 1"/>
              </a:rPr>
              <a:t> de </a:t>
            </a:r>
            <a:r>
              <a:rPr lang="en-US" sz="2784" dirty="0" err="1">
                <a:solidFill>
                  <a:srgbClr val="000000"/>
                </a:solidFill>
                <a:latin typeface="Poppins 1"/>
              </a:rPr>
              <a:t>pessoas</a:t>
            </a:r>
            <a:r>
              <a:rPr lang="en-US" sz="2784" dirty="0">
                <a:solidFill>
                  <a:srgbClr val="000000"/>
                </a:solidFill>
                <a:latin typeface="Poppins 1"/>
              </a:rPr>
              <a:t> </a:t>
            </a:r>
            <a:r>
              <a:rPr lang="en-US" sz="2784" dirty="0" err="1">
                <a:solidFill>
                  <a:srgbClr val="000000"/>
                </a:solidFill>
                <a:latin typeface="Poppins 1"/>
              </a:rPr>
              <a:t>em</a:t>
            </a:r>
            <a:r>
              <a:rPr lang="en-US" sz="2784" dirty="0">
                <a:solidFill>
                  <a:srgbClr val="000000"/>
                </a:solidFill>
                <a:latin typeface="Poppins 1"/>
              </a:rPr>
              <a:t> </a:t>
            </a:r>
            <a:r>
              <a:rPr lang="en-US" sz="2784" dirty="0" err="1">
                <a:solidFill>
                  <a:srgbClr val="000000"/>
                </a:solidFill>
                <a:latin typeface="Poppins 1"/>
              </a:rPr>
              <a:t>situação</a:t>
            </a:r>
            <a:r>
              <a:rPr lang="en-US" sz="2784" dirty="0">
                <a:solidFill>
                  <a:srgbClr val="000000"/>
                </a:solidFill>
                <a:latin typeface="Poppins 1"/>
              </a:rPr>
              <a:t> de </a:t>
            </a:r>
            <a:r>
              <a:rPr lang="en-US" sz="2784" dirty="0" err="1">
                <a:solidFill>
                  <a:srgbClr val="000000"/>
                </a:solidFill>
                <a:latin typeface="Poppins 1"/>
              </a:rPr>
              <a:t>rua</a:t>
            </a:r>
            <a:r>
              <a:rPr lang="en-US" sz="2784" dirty="0">
                <a:solidFill>
                  <a:srgbClr val="000000"/>
                </a:solidFill>
                <a:latin typeface="Poppins 1"/>
              </a:rPr>
              <a:t> e de </a:t>
            </a:r>
            <a:r>
              <a:rPr lang="en-US" sz="2784" dirty="0" err="1">
                <a:solidFill>
                  <a:srgbClr val="000000"/>
                </a:solidFill>
                <a:latin typeface="Poppins 1"/>
              </a:rPr>
              <a:t>trabalho</a:t>
            </a:r>
            <a:r>
              <a:rPr lang="en-US" sz="2784" dirty="0">
                <a:solidFill>
                  <a:srgbClr val="000000"/>
                </a:solidFill>
                <a:latin typeface="Poppins 1"/>
              </a:rPr>
              <a:t> </a:t>
            </a:r>
            <a:r>
              <a:rPr lang="en-US" sz="2784" dirty="0" err="1">
                <a:solidFill>
                  <a:srgbClr val="000000"/>
                </a:solidFill>
                <a:latin typeface="Poppins 1"/>
              </a:rPr>
              <a:t>infantil</a:t>
            </a:r>
            <a:r>
              <a:rPr lang="en-US" sz="2784" dirty="0">
                <a:solidFill>
                  <a:srgbClr val="000000"/>
                </a:solidFill>
                <a:latin typeface="Poppins 1"/>
              </a:rPr>
              <a:t> e é a porta de entrada </a:t>
            </a:r>
            <a:r>
              <a:rPr lang="en-US" sz="2784" dirty="0" err="1">
                <a:solidFill>
                  <a:srgbClr val="000000"/>
                </a:solidFill>
                <a:latin typeface="Poppins 1"/>
              </a:rPr>
              <a:t>aos</a:t>
            </a:r>
            <a:r>
              <a:rPr lang="en-US" sz="2784" dirty="0">
                <a:solidFill>
                  <a:srgbClr val="000000"/>
                </a:solidFill>
                <a:latin typeface="Poppins 1"/>
              </a:rPr>
              <a:t> </a:t>
            </a:r>
            <a:r>
              <a:rPr lang="en-US" sz="2784" dirty="0" err="1">
                <a:solidFill>
                  <a:srgbClr val="000000"/>
                </a:solidFill>
                <a:latin typeface="Poppins 1"/>
              </a:rPr>
              <a:t>serviços</a:t>
            </a:r>
            <a:r>
              <a:rPr lang="en-US" sz="2784" dirty="0">
                <a:solidFill>
                  <a:srgbClr val="000000"/>
                </a:solidFill>
                <a:latin typeface="Poppins 1"/>
              </a:rPr>
              <a:t>. </a:t>
            </a:r>
          </a:p>
        </p:txBody>
      </p:sp>
      <p:grpSp>
        <p:nvGrpSpPr>
          <p:cNvPr id="6" name="Group 6"/>
          <p:cNvGrpSpPr>
            <a:grpSpLocks noChangeAspect="1"/>
          </p:cNvGrpSpPr>
          <p:nvPr/>
        </p:nvGrpSpPr>
        <p:grpSpPr>
          <a:xfrm>
            <a:off x="10527968" y="-1299705"/>
            <a:ext cx="11789856" cy="11789809"/>
            <a:chOff x="0" y="0"/>
            <a:chExt cx="6350025" cy="6350000"/>
          </a:xfrm>
        </p:grpSpPr>
        <p:sp>
          <p:nvSpPr>
            <p:cNvPr id="7" name="Freeform 7"/>
            <p:cNvSpPr/>
            <p:nvPr/>
          </p:nvSpPr>
          <p:spPr>
            <a:xfrm>
              <a:off x="0" y="0"/>
              <a:ext cx="6350026" cy="6350000"/>
            </a:xfrm>
            <a:custGeom>
              <a:avLst/>
              <a:gdLst/>
              <a:ahLst/>
              <a:cxnLst/>
              <a:rect l="l" t="t" r="r" b="b"/>
              <a:pathLst>
                <a:path w="6350026" h="6350000">
                  <a:moveTo>
                    <a:pt x="0" y="0"/>
                  </a:moveTo>
                  <a:lnTo>
                    <a:pt x="6350026" y="0"/>
                  </a:lnTo>
                  <a:lnTo>
                    <a:pt x="6350026" y="6350000"/>
                  </a:lnTo>
                  <a:lnTo>
                    <a:pt x="0" y="6350000"/>
                  </a:lnTo>
                  <a:close/>
                </a:path>
              </a:pathLst>
            </a:custGeom>
            <a:blipFill>
              <a:blip r:embed="rId2" cstate="print">
                <a:extLst>
                  <a:ext uri="{28A0092B-C50C-407E-A947-70E740481C1C}">
                    <a14:useLocalDpi xmlns:a14="http://schemas.microsoft.com/office/drawing/2010/main" val="0"/>
                  </a:ext>
                </a:extLst>
              </a:blip>
              <a:stretch>
                <a:fillRect/>
              </a:stretch>
            </a:blipFill>
          </p:spPr>
        </p:sp>
      </p:grpSp>
      <p:grpSp>
        <p:nvGrpSpPr>
          <p:cNvPr id="8" name="Group 8"/>
          <p:cNvGrpSpPr/>
          <p:nvPr/>
        </p:nvGrpSpPr>
        <p:grpSpPr>
          <a:xfrm>
            <a:off x="8481390" y="1228648"/>
            <a:ext cx="5180021" cy="6733105"/>
            <a:chOff x="0" y="0"/>
            <a:chExt cx="1488712" cy="1935061"/>
          </a:xfrm>
        </p:grpSpPr>
        <p:sp>
          <p:nvSpPr>
            <p:cNvPr id="9" name="Freeform 9"/>
            <p:cNvSpPr/>
            <p:nvPr/>
          </p:nvSpPr>
          <p:spPr>
            <a:xfrm>
              <a:off x="0" y="0"/>
              <a:ext cx="1488712" cy="1935061"/>
            </a:xfrm>
            <a:custGeom>
              <a:avLst/>
              <a:gdLst/>
              <a:ahLst/>
              <a:cxnLst/>
              <a:rect l="l" t="t" r="r" b="b"/>
              <a:pathLst>
                <a:path w="1488712" h="1935061">
                  <a:moveTo>
                    <a:pt x="0" y="0"/>
                  </a:moveTo>
                  <a:lnTo>
                    <a:pt x="1488712" y="0"/>
                  </a:lnTo>
                  <a:lnTo>
                    <a:pt x="1488712" y="1935061"/>
                  </a:lnTo>
                  <a:lnTo>
                    <a:pt x="0" y="1935061"/>
                  </a:lnTo>
                  <a:close/>
                </a:path>
              </a:pathLst>
            </a:custGeom>
            <a:solidFill>
              <a:srgbClr val="EF5B00"/>
            </a:solidFill>
          </p:spPr>
        </p:sp>
      </p:grpSp>
      <p:grpSp>
        <p:nvGrpSpPr>
          <p:cNvPr id="10" name="Group 10"/>
          <p:cNvGrpSpPr/>
          <p:nvPr/>
        </p:nvGrpSpPr>
        <p:grpSpPr>
          <a:xfrm>
            <a:off x="1028700" y="6208600"/>
            <a:ext cx="7015033" cy="3049700"/>
            <a:chOff x="0" y="0"/>
            <a:chExt cx="2016086" cy="876469"/>
          </a:xfrm>
        </p:grpSpPr>
        <p:sp>
          <p:nvSpPr>
            <p:cNvPr id="11" name="Freeform 11"/>
            <p:cNvSpPr/>
            <p:nvPr/>
          </p:nvSpPr>
          <p:spPr>
            <a:xfrm>
              <a:off x="0" y="0"/>
              <a:ext cx="2016086" cy="876469"/>
            </a:xfrm>
            <a:custGeom>
              <a:avLst/>
              <a:gdLst/>
              <a:ahLst/>
              <a:cxnLst/>
              <a:rect l="l" t="t" r="r" b="b"/>
              <a:pathLst>
                <a:path w="2016086" h="876469">
                  <a:moveTo>
                    <a:pt x="0" y="0"/>
                  </a:moveTo>
                  <a:lnTo>
                    <a:pt x="2016086" y="0"/>
                  </a:lnTo>
                  <a:lnTo>
                    <a:pt x="2016086" y="876469"/>
                  </a:lnTo>
                  <a:lnTo>
                    <a:pt x="0" y="876469"/>
                  </a:lnTo>
                  <a:close/>
                </a:path>
              </a:pathLst>
            </a:custGeom>
            <a:solidFill>
              <a:srgbClr val="EF5B00"/>
            </a:solidFill>
          </p:spPr>
        </p:sp>
      </p:grpSp>
      <p:grpSp>
        <p:nvGrpSpPr>
          <p:cNvPr id="12" name="Group 12"/>
          <p:cNvGrpSpPr>
            <a:grpSpLocks noChangeAspect="1"/>
          </p:cNvGrpSpPr>
          <p:nvPr/>
        </p:nvGrpSpPr>
        <p:grpSpPr>
          <a:xfrm>
            <a:off x="7511787" y="1725545"/>
            <a:ext cx="5739333" cy="5739310"/>
            <a:chOff x="0" y="0"/>
            <a:chExt cx="6350025" cy="6350000"/>
          </a:xfrm>
        </p:grpSpPr>
        <p:sp>
          <p:nvSpPr>
            <p:cNvPr id="13" name="Freeform 13"/>
            <p:cNvSpPr/>
            <p:nvPr/>
          </p:nvSpPr>
          <p:spPr>
            <a:xfrm>
              <a:off x="0" y="0"/>
              <a:ext cx="6350026" cy="6350000"/>
            </a:xfrm>
            <a:custGeom>
              <a:avLst/>
              <a:gdLst/>
              <a:ahLst/>
              <a:cxnLst/>
              <a:rect l="l" t="t" r="r" b="b"/>
              <a:pathLst>
                <a:path w="6350026" h="6350000">
                  <a:moveTo>
                    <a:pt x="0" y="0"/>
                  </a:moveTo>
                  <a:lnTo>
                    <a:pt x="6350026" y="0"/>
                  </a:lnTo>
                  <a:lnTo>
                    <a:pt x="6350026" y="6350000"/>
                  </a:lnTo>
                  <a:lnTo>
                    <a:pt x="0" y="6350000"/>
                  </a:lnTo>
                  <a:close/>
                </a:path>
              </a:pathLst>
            </a:custGeom>
            <a:blipFill>
              <a:blip r:embed="rId3" cstate="print">
                <a:extLst>
                  <a:ext uri="{28A0092B-C50C-407E-A947-70E740481C1C}">
                    <a14:useLocalDpi xmlns:a14="http://schemas.microsoft.com/office/drawing/2010/main" val="0"/>
                  </a:ext>
                </a:extLst>
              </a:blip>
              <a:stretch>
                <a:fillRect/>
              </a:stretch>
            </a:blipFill>
          </p:spPr>
        </p:sp>
      </p:grpSp>
      <p:sp>
        <p:nvSpPr>
          <p:cNvPr id="14" name="Freeform 14"/>
          <p:cNvSpPr/>
          <p:nvPr/>
        </p:nvSpPr>
        <p:spPr>
          <a:xfrm>
            <a:off x="1028700" y="6384153"/>
            <a:ext cx="6022323" cy="2947065"/>
          </a:xfrm>
          <a:custGeom>
            <a:avLst/>
            <a:gdLst/>
            <a:ahLst/>
            <a:cxnLst/>
            <a:rect l="l" t="t" r="r" b="b"/>
            <a:pathLst>
              <a:path w="6022323" h="2947065">
                <a:moveTo>
                  <a:pt x="0" y="0"/>
                </a:moveTo>
                <a:lnTo>
                  <a:pt x="6022323" y="0"/>
                </a:lnTo>
                <a:lnTo>
                  <a:pt x="6022323" y="2947065"/>
                </a:lnTo>
                <a:lnTo>
                  <a:pt x="0" y="2947065"/>
                </a:lnTo>
                <a:lnTo>
                  <a:pt x="0" y="0"/>
                </a:lnTo>
                <a:close/>
              </a:path>
            </a:pathLst>
          </a:custGeom>
          <a:blipFill>
            <a:blip r:embed="rId4" cstate="print">
              <a:extLst>
                <a:ext uri="{28A0092B-C50C-407E-A947-70E740481C1C}">
                  <a14:useLocalDpi xmlns:a14="http://schemas.microsoft.com/office/drawing/2010/main" val="0"/>
                </a:ext>
              </a:extLst>
            </a:blip>
            <a:stretch>
              <a:fillRect/>
            </a:stretch>
          </a:blipFill>
        </p:spPr>
      </p:sp>
      <p:sp>
        <p:nvSpPr>
          <p:cNvPr id="15" name="TextBox 15"/>
          <p:cNvSpPr txBox="1"/>
          <p:nvPr/>
        </p:nvSpPr>
        <p:spPr>
          <a:xfrm>
            <a:off x="1028700" y="9595942"/>
            <a:ext cx="5571171" cy="266700"/>
          </a:xfrm>
          <a:prstGeom prst="rect">
            <a:avLst/>
          </a:prstGeom>
        </p:spPr>
        <p:txBody>
          <a:bodyPr lIns="0" tIns="0" rIns="0" bIns="0" rtlCol="0" anchor="t">
            <a:spAutoFit/>
          </a:bodyPr>
          <a:lstStyle/>
          <a:p>
            <a:pPr>
              <a:lnSpc>
                <a:spcPts val="2088"/>
              </a:lnSpc>
            </a:pPr>
            <a:r>
              <a:rPr lang="en-US" sz="1739" spc="-147">
                <a:solidFill>
                  <a:srgbClr val="000000"/>
                </a:solidFill>
                <a:latin typeface="Poppins 1 Italics"/>
              </a:rPr>
              <a:t>Secretaria de Assistência Social </a:t>
            </a:r>
          </a:p>
        </p:txBody>
      </p:sp>
      <p:sp>
        <p:nvSpPr>
          <p:cNvPr id="16" name="TextBox 16"/>
          <p:cNvSpPr txBox="1"/>
          <p:nvPr/>
        </p:nvSpPr>
        <p:spPr>
          <a:xfrm>
            <a:off x="1028700" y="9862642"/>
            <a:ext cx="5571171" cy="142875"/>
          </a:xfrm>
          <a:prstGeom prst="rect">
            <a:avLst/>
          </a:prstGeom>
        </p:spPr>
        <p:txBody>
          <a:bodyPr lIns="0" tIns="0" rIns="0" bIns="0" rtlCol="0" anchor="t">
            <a:spAutoFit/>
          </a:bodyPr>
          <a:lstStyle/>
          <a:p>
            <a:pPr>
              <a:lnSpc>
                <a:spcPts val="1199"/>
              </a:lnSpc>
            </a:pPr>
            <a:r>
              <a:rPr lang="en-US" sz="999" spc="-84">
                <a:solidFill>
                  <a:srgbClr val="000000"/>
                </a:solidFill>
                <a:latin typeface="Poppins 1 Italics"/>
              </a:rPr>
              <a:t>Assessoria - Nayara Francesco  / Supervisão - Mariza Araújo </a:t>
            </a:r>
          </a:p>
        </p:txBody>
      </p:sp>
    </p:spTree>
  </p:cSld>
  <p:clrMapOvr>
    <a:masterClrMapping/>
  </p:clrMapOvr>
  <p:transition spd="slow">
    <p:push/>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715546" y="459983"/>
            <a:ext cx="5952101" cy="5340797"/>
            <a:chOff x="0" y="0"/>
            <a:chExt cx="12823190" cy="11506200"/>
          </a:xfrm>
        </p:grpSpPr>
        <p:sp>
          <p:nvSpPr>
            <p:cNvPr id="3" name="Freeform 3"/>
            <p:cNvSpPr/>
            <p:nvPr/>
          </p:nvSpPr>
          <p:spPr>
            <a:xfrm>
              <a:off x="364490" y="283210"/>
              <a:ext cx="12143740" cy="9904730"/>
            </a:xfrm>
            <a:custGeom>
              <a:avLst/>
              <a:gdLst/>
              <a:ahLst/>
              <a:cxnLst/>
              <a:rect l="l" t="t" r="r" b="b"/>
              <a:pathLst>
                <a:path w="12143740" h="9904730">
                  <a:moveTo>
                    <a:pt x="12143740" y="9904730"/>
                  </a:moveTo>
                  <a:lnTo>
                    <a:pt x="0" y="9904730"/>
                  </a:lnTo>
                  <a:lnTo>
                    <a:pt x="0" y="0"/>
                  </a:lnTo>
                  <a:lnTo>
                    <a:pt x="12143740" y="0"/>
                  </a:lnTo>
                  <a:lnTo>
                    <a:pt x="12143740" y="9904730"/>
                  </a:lnTo>
                  <a:close/>
                </a:path>
              </a:pathLst>
            </a:custGeom>
            <a:blipFill>
              <a:blip r:embed="rId2" cstate="print">
                <a:extLst>
                  <a:ext uri="{28A0092B-C50C-407E-A947-70E740481C1C}">
                    <a14:useLocalDpi xmlns:a14="http://schemas.microsoft.com/office/drawing/2010/main" val="0"/>
                  </a:ext>
                </a:extLst>
              </a:blip>
              <a:stretch>
                <a:fillRect/>
              </a:stretch>
            </a:blipFill>
          </p:spPr>
        </p:sp>
        <p:sp>
          <p:nvSpPr>
            <p:cNvPr id="4" name="Freeform 4"/>
            <p:cNvSpPr/>
            <p:nvPr/>
          </p:nvSpPr>
          <p:spPr>
            <a:xfrm>
              <a:off x="0" y="0"/>
              <a:ext cx="12823190" cy="11506200"/>
            </a:xfrm>
            <a:custGeom>
              <a:avLst/>
              <a:gdLst/>
              <a:ahLst/>
              <a:cxnLst/>
              <a:rect l="l" t="t" r="r" b="b"/>
              <a:pathLst>
                <a:path w="12823190" h="11506200">
                  <a:moveTo>
                    <a:pt x="12823190" y="11506200"/>
                  </a:moveTo>
                  <a:lnTo>
                    <a:pt x="0" y="11506200"/>
                  </a:lnTo>
                  <a:lnTo>
                    <a:pt x="0" y="0"/>
                  </a:lnTo>
                  <a:lnTo>
                    <a:pt x="12823190" y="0"/>
                  </a:lnTo>
                  <a:lnTo>
                    <a:pt x="12823190" y="11506200"/>
                  </a:lnTo>
                  <a:close/>
                </a:path>
              </a:pathLst>
            </a:custGeom>
            <a:blipFill>
              <a:blip r:embed="rId3" cstate="print">
                <a:extLst>
                  <a:ext uri="{28A0092B-C50C-407E-A947-70E740481C1C}">
                    <a14:useLocalDpi xmlns:a14="http://schemas.microsoft.com/office/drawing/2010/main" val="0"/>
                  </a:ext>
                </a:extLst>
              </a:blip>
              <a:stretch>
                <a:fillRect t="-11" b="-11"/>
              </a:stretch>
            </a:blipFill>
          </p:spPr>
        </p:sp>
      </p:grpSp>
      <p:grpSp>
        <p:nvGrpSpPr>
          <p:cNvPr id="5" name="Group 5"/>
          <p:cNvGrpSpPr>
            <a:grpSpLocks noChangeAspect="1"/>
          </p:cNvGrpSpPr>
          <p:nvPr/>
        </p:nvGrpSpPr>
        <p:grpSpPr>
          <a:xfrm rot="72959">
            <a:off x="8949294" y="522538"/>
            <a:ext cx="5952101" cy="5340797"/>
            <a:chOff x="0" y="0"/>
            <a:chExt cx="12823190" cy="11506200"/>
          </a:xfrm>
        </p:grpSpPr>
        <p:sp>
          <p:nvSpPr>
            <p:cNvPr id="6" name="Freeform 6"/>
            <p:cNvSpPr/>
            <p:nvPr/>
          </p:nvSpPr>
          <p:spPr>
            <a:xfrm>
              <a:off x="364490" y="283210"/>
              <a:ext cx="12143740" cy="9904730"/>
            </a:xfrm>
            <a:custGeom>
              <a:avLst/>
              <a:gdLst/>
              <a:ahLst/>
              <a:cxnLst/>
              <a:rect l="l" t="t" r="r" b="b"/>
              <a:pathLst>
                <a:path w="12143740" h="9904730">
                  <a:moveTo>
                    <a:pt x="12143740" y="9904730"/>
                  </a:moveTo>
                  <a:lnTo>
                    <a:pt x="0" y="9904730"/>
                  </a:lnTo>
                  <a:lnTo>
                    <a:pt x="0" y="0"/>
                  </a:lnTo>
                  <a:lnTo>
                    <a:pt x="12143740" y="0"/>
                  </a:lnTo>
                  <a:lnTo>
                    <a:pt x="12143740" y="9904730"/>
                  </a:lnTo>
                  <a:close/>
                </a:path>
              </a:pathLst>
            </a:custGeom>
            <a:blipFill>
              <a:blip r:embed="rId4" cstate="print">
                <a:extLst>
                  <a:ext uri="{28A0092B-C50C-407E-A947-70E740481C1C}">
                    <a14:useLocalDpi xmlns:a14="http://schemas.microsoft.com/office/drawing/2010/main" val="0"/>
                  </a:ext>
                </a:extLst>
              </a:blip>
              <a:stretch>
                <a:fillRect/>
              </a:stretch>
            </a:blipFill>
          </p:spPr>
        </p:sp>
        <p:sp>
          <p:nvSpPr>
            <p:cNvPr id="7" name="Freeform 7"/>
            <p:cNvSpPr/>
            <p:nvPr/>
          </p:nvSpPr>
          <p:spPr>
            <a:xfrm>
              <a:off x="0" y="0"/>
              <a:ext cx="12823190" cy="11506200"/>
            </a:xfrm>
            <a:custGeom>
              <a:avLst/>
              <a:gdLst/>
              <a:ahLst/>
              <a:cxnLst/>
              <a:rect l="l" t="t" r="r" b="b"/>
              <a:pathLst>
                <a:path w="12823190" h="11506200">
                  <a:moveTo>
                    <a:pt x="12823190" y="11506200"/>
                  </a:moveTo>
                  <a:lnTo>
                    <a:pt x="0" y="11506200"/>
                  </a:lnTo>
                  <a:lnTo>
                    <a:pt x="0" y="0"/>
                  </a:lnTo>
                  <a:lnTo>
                    <a:pt x="12823190" y="0"/>
                  </a:lnTo>
                  <a:lnTo>
                    <a:pt x="12823190" y="11506200"/>
                  </a:lnTo>
                  <a:close/>
                </a:path>
              </a:pathLst>
            </a:custGeom>
            <a:blipFill>
              <a:blip r:embed="rId3" cstate="print">
                <a:extLst>
                  <a:ext uri="{28A0092B-C50C-407E-A947-70E740481C1C}">
                    <a14:useLocalDpi xmlns:a14="http://schemas.microsoft.com/office/drawing/2010/main" val="0"/>
                  </a:ext>
                </a:extLst>
              </a:blip>
              <a:stretch>
                <a:fillRect t="-11" b="-11"/>
              </a:stretch>
            </a:blipFill>
          </p:spPr>
        </p:sp>
      </p:grpSp>
      <p:grpSp>
        <p:nvGrpSpPr>
          <p:cNvPr id="8" name="Group 8"/>
          <p:cNvGrpSpPr>
            <a:grpSpLocks noChangeAspect="1"/>
          </p:cNvGrpSpPr>
          <p:nvPr/>
        </p:nvGrpSpPr>
        <p:grpSpPr>
          <a:xfrm>
            <a:off x="4004750" y="4146145"/>
            <a:ext cx="5952101" cy="5340797"/>
            <a:chOff x="0" y="0"/>
            <a:chExt cx="12823190" cy="11506200"/>
          </a:xfrm>
        </p:grpSpPr>
        <p:sp>
          <p:nvSpPr>
            <p:cNvPr id="9" name="Freeform 9"/>
            <p:cNvSpPr/>
            <p:nvPr/>
          </p:nvSpPr>
          <p:spPr>
            <a:xfrm>
              <a:off x="364490" y="283210"/>
              <a:ext cx="12143740" cy="9904730"/>
            </a:xfrm>
            <a:custGeom>
              <a:avLst/>
              <a:gdLst/>
              <a:ahLst/>
              <a:cxnLst/>
              <a:rect l="l" t="t" r="r" b="b"/>
              <a:pathLst>
                <a:path w="12143740" h="9904730">
                  <a:moveTo>
                    <a:pt x="12143740" y="9904730"/>
                  </a:moveTo>
                  <a:lnTo>
                    <a:pt x="0" y="9904730"/>
                  </a:lnTo>
                  <a:lnTo>
                    <a:pt x="0" y="0"/>
                  </a:lnTo>
                  <a:lnTo>
                    <a:pt x="12143740" y="0"/>
                  </a:lnTo>
                  <a:lnTo>
                    <a:pt x="12143740" y="9904730"/>
                  </a:lnTo>
                  <a:close/>
                </a:path>
              </a:pathLst>
            </a:custGeom>
            <a:blipFill>
              <a:blip r:embed="rId5" cstate="print">
                <a:extLst>
                  <a:ext uri="{28A0092B-C50C-407E-A947-70E740481C1C}">
                    <a14:useLocalDpi xmlns:a14="http://schemas.microsoft.com/office/drawing/2010/main" val="0"/>
                  </a:ext>
                </a:extLst>
              </a:blip>
              <a:stretch>
                <a:fillRect/>
              </a:stretch>
            </a:blipFill>
          </p:spPr>
        </p:sp>
        <p:sp>
          <p:nvSpPr>
            <p:cNvPr id="10" name="Freeform 10"/>
            <p:cNvSpPr/>
            <p:nvPr/>
          </p:nvSpPr>
          <p:spPr>
            <a:xfrm>
              <a:off x="0" y="0"/>
              <a:ext cx="12823190" cy="11506200"/>
            </a:xfrm>
            <a:custGeom>
              <a:avLst/>
              <a:gdLst/>
              <a:ahLst/>
              <a:cxnLst/>
              <a:rect l="l" t="t" r="r" b="b"/>
              <a:pathLst>
                <a:path w="12823190" h="11506200">
                  <a:moveTo>
                    <a:pt x="12823190" y="11506200"/>
                  </a:moveTo>
                  <a:lnTo>
                    <a:pt x="0" y="11506200"/>
                  </a:lnTo>
                  <a:lnTo>
                    <a:pt x="0" y="0"/>
                  </a:lnTo>
                  <a:lnTo>
                    <a:pt x="12823190" y="0"/>
                  </a:lnTo>
                  <a:lnTo>
                    <a:pt x="12823190" y="11506200"/>
                  </a:lnTo>
                  <a:close/>
                </a:path>
              </a:pathLst>
            </a:custGeom>
            <a:blipFill>
              <a:blip r:embed="rId3" cstate="print">
                <a:extLst>
                  <a:ext uri="{28A0092B-C50C-407E-A947-70E740481C1C}">
                    <a14:useLocalDpi xmlns:a14="http://schemas.microsoft.com/office/drawing/2010/main" val="0"/>
                  </a:ext>
                </a:extLst>
              </a:blip>
              <a:stretch>
                <a:fillRect t="-11" b="-11"/>
              </a:stretch>
            </a:blipFill>
          </p:spPr>
        </p:sp>
      </p:grpSp>
      <p:grpSp>
        <p:nvGrpSpPr>
          <p:cNvPr id="11" name="Group 11"/>
          <p:cNvGrpSpPr>
            <a:grpSpLocks noChangeAspect="1"/>
          </p:cNvGrpSpPr>
          <p:nvPr/>
        </p:nvGrpSpPr>
        <p:grpSpPr>
          <a:xfrm>
            <a:off x="11637839" y="4478207"/>
            <a:ext cx="5952101" cy="5340797"/>
            <a:chOff x="0" y="0"/>
            <a:chExt cx="12823190" cy="11506200"/>
          </a:xfrm>
        </p:grpSpPr>
        <p:sp>
          <p:nvSpPr>
            <p:cNvPr id="12" name="Freeform 12"/>
            <p:cNvSpPr/>
            <p:nvPr/>
          </p:nvSpPr>
          <p:spPr>
            <a:xfrm>
              <a:off x="364490" y="283210"/>
              <a:ext cx="12143740" cy="9904730"/>
            </a:xfrm>
            <a:custGeom>
              <a:avLst/>
              <a:gdLst/>
              <a:ahLst/>
              <a:cxnLst/>
              <a:rect l="l" t="t" r="r" b="b"/>
              <a:pathLst>
                <a:path w="12143740" h="9904730">
                  <a:moveTo>
                    <a:pt x="12143740" y="9904730"/>
                  </a:moveTo>
                  <a:lnTo>
                    <a:pt x="0" y="9904730"/>
                  </a:lnTo>
                  <a:lnTo>
                    <a:pt x="0" y="0"/>
                  </a:lnTo>
                  <a:lnTo>
                    <a:pt x="12143740" y="0"/>
                  </a:lnTo>
                  <a:lnTo>
                    <a:pt x="12143740" y="9904730"/>
                  </a:lnTo>
                  <a:close/>
                </a:path>
              </a:pathLst>
            </a:custGeom>
            <a:blipFill>
              <a:blip r:embed="rId6" cstate="print">
                <a:extLst>
                  <a:ext uri="{28A0092B-C50C-407E-A947-70E740481C1C}">
                    <a14:useLocalDpi xmlns:a14="http://schemas.microsoft.com/office/drawing/2010/main" val="0"/>
                  </a:ext>
                </a:extLst>
              </a:blip>
              <a:stretch>
                <a:fillRect/>
              </a:stretch>
            </a:blipFill>
          </p:spPr>
        </p:sp>
        <p:sp>
          <p:nvSpPr>
            <p:cNvPr id="13" name="Freeform 13"/>
            <p:cNvSpPr/>
            <p:nvPr/>
          </p:nvSpPr>
          <p:spPr>
            <a:xfrm>
              <a:off x="0" y="0"/>
              <a:ext cx="12823190" cy="11506200"/>
            </a:xfrm>
            <a:custGeom>
              <a:avLst/>
              <a:gdLst/>
              <a:ahLst/>
              <a:cxnLst/>
              <a:rect l="l" t="t" r="r" b="b"/>
              <a:pathLst>
                <a:path w="12823190" h="11506200">
                  <a:moveTo>
                    <a:pt x="12823190" y="11506200"/>
                  </a:moveTo>
                  <a:lnTo>
                    <a:pt x="0" y="11506200"/>
                  </a:lnTo>
                  <a:lnTo>
                    <a:pt x="0" y="0"/>
                  </a:lnTo>
                  <a:lnTo>
                    <a:pt x="12823190" y="0"/>
                  </a:lnTo>
                  <a:lnTo>
                    <a:pt x="12823190" y="11506200"/>
                  </a:lnTo>
                  <a:close/>
                </a:path>
              </a:pathLst>
            </a:custGeom>
            <a:blipFill>
              <a:blip r:embed="rId3" cstate="print">
                <a:extLst>
                  <a:ext uri="{28A0092B-C50C-407E-A947-70E740481C1C}">
                    <a14:useLocalDpi xmlns:a14="http://schemas.microsoft.com/office/drawing/2010/main" val="0"/>
                  </a:ext>
                </a:extLst>
              </a:blip>
              <a:stretch>
                <a:fillRect t="-11" b="-11"/>
              </a:stretch>
            </a:blipFill>
          </p:spPr>
        </p:sp>
      </p:grpSp>
      <p:sp>
        <p:nvSpPr>
          <p:cNvPr id="14" name="TextBox 14"/>
          <p:cNvSpPr txBox="1"/>
          <p:nvPr/>
        </p:nvSpPr>
        <p:spPr>
          <a:xfrm>
            <a:off x="715546" y="7571142"/>
            <a:ext cx="4806039" cy="1687158"/>
          </a:xfrm>
          <a:prstGeom prst="rect">
            <a:avLst/>
          </a:prstGeom>
        </p:spPr>
        <p:txBody>
          <a:bodyPr lIns="0" tIns="0" rIns="0" bIns="0" rtlCol="0" anchor="t">
            <a:spAutoFit/>
          </a:bodyPr>
          <a:lstStyle/>
          <a:p>
            <a:pPr>
              <a:lnSpc>
                <a:spcPts val="6095"/>
              </a:lnSpc>
            </a:pPr>
            <a:r>
              <a:rPr lang="en-US" sz="7087" spc="-276">
                <a:solidFill>
                  <a:srgbClr val="000000"/>
                </a:solidFill>
                <a:latin typeface="Poppins 1 Ultra-Bold"/>
              </a:rPr>
              <a:t>Seu Alberto</a:t>
            </a:r>
          </a:p>
        </p:txBody>
      </p:sp>
    </p:spTree>
  </p:cSld>
  <p:clrMapOvr>
    <a:masterClrMapping/>
  </p:clrMapOvr>
  <p:transition spd="slow">
    <p:push/>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6169581" y="2428446"/>
            <a:ext cx="11510026" cy="7429754"/>
          </a:xfrm>
          <a:prstGeom prst="rect">
            <a:avLst/>
          </a:prstGeom>
        </p:spPr>
        <p:txBody>
          <a:bodyPr lIns="0" tIns="0" rIns="0" bIns="0" rtlCol="0" anchor="t">
            <a:spAutoFit/>
          </a:bodyPr>
          <a:lstStyle/>
          <a:p>
            <a:pPr algn="r">
              <a:lnSpc>
                <a:spcPts val="3135"/>
              </a:lnSpc>
            </a:pPr>
            <a:r>
              <a:rPr lang="en-US" sz="2239">
                <a:solidFill>
                  <a:srgbClr val="000000"/>
                </a:solidFill>
                <a:latin typeface="Poppins 1"/>
              </a:rPr>
              <a:t>Alexandra, sempre era abordada de baixo da ponte do bairro São João e usava álcool. Aparentava transtorno mental.</a:t>
            </a:r>
          </a:p>
          <a:p>
            <a:pPr algn="r">
              <a:lnSpc>
                <a:spcPts val="3135"/>
              </a:lnSpc>
            </a:pPr>
            <a:r>
              <a:rPr lang="en-US" sz="2239">
                <a:solidFill>
                  <a:srgbClr val="000000"/>
                </a:solidFill>
                <a:latin typeface="Poppins 1"/>
              </a:rPr>
              <a:t>Chegou muito debilitada e em uso acentuado de substância psicoativa, o que dificultava e muito nossa intervenção.</a:t>
            </a:r>
          </a:p>
          <a:p>
            <a:pPr algn="r">
              <a:lnSpc>
                <a:spcPts val="3135"/>
              </a:lnSpc>
            </a:pPr>
            <a:r>
              <a:rPr lang="en-US" sz="2239">
                <a:solidFill>
                  <a:srgbClr val="000000"/>
                </a:solidFill>
                <a:latin typeface="Poppins 1"/>
              </a:rPr>
              <a:t>Alexandra foi expulsa da família que não entendia seus problemas de saúde mental.</a:t>
            </a:r>
          </a:p>
          <a:p>
            <a:pPr algn="r">
              <a:lnSpc>
                <a:spcPts val="3135"/>
              </a:lnSpc>
            </a:pPr>
            <a:r>
              <a:rPr lang="en-US" sz="2239">
                <a:solidFill>
                  <a:srgbClr val="000000"/>
                </a:solidFill>
                <a:latin typeface="Poppins 1"/>
              </a:rPr>
              <a:t>Em consulta, foi diagnosticada com esquizofrenia.</a:t>
            </a:r>
          </a:p>
          <a:p>
            <a:pPr algn="r">
              <a:lnSpc>
                <a:spcPts val="3135"/>
              </a:lnSpc>
            </a:pPr>
            <a:r>
              <a:rPr lang="en-US" sz="2239">
                <a:solidFill>
                  <a:srgbClr val="000000"/>
                </a:solidFill>
                <a:latin typeface="Poppins 1"/>
              </a:rPr>
              <a:t>Na busca pela família, objetivando o fortalecimento de vínculos, descobrimos que os filhos não tinham contato com Alexandra há mais de 20 anos. Iniciamos então um árduo trabalho de orientação quanto às limitações de Alexandra,.</a:t>
            </a:r>
          </a:p>
          <a:p>
            <a:pPr algn="r">
              <a:lnSpc>
                <a:spcPts val="3135"/>
              </a:lnSpc>
            </a:pPr>
            <a:endParaRPr lang="en-US" sz="2239">
              <a:solidFill>
                <a:srgbClr val="000000"/>
              </a:solidFill>
              <a:latin typeface="Poppins 1"/>
            </a:endParaRPr>
          </a:p>
          <a:p>
            <a:pPr algn="r">
              <a:lnSpc>
                <a:spcPts val="3135"/>
              </a:lnSpc>
            </a:pPr>
            <a:r>
              <a:rPr lang="en-US" sz="2239">
                <a:solidFill>
                  <a:srgbClr val="000000"/>
                </a:solidFill>
                <a:latin typeface="Poppins 1"/>
              </a:rPr>
              <a:t>Depois de um ano iniciado o acompanhamento no Centro Pop, Alexandra foi estabilizada com medicações adequadas,  e foi inscrita no </a:t>
            </a:r>
            <a:r>
              <a:rPr lang="en-US" sz="2239" u="sng">
                <a:solidFill>
                  <a:srgbClr val="000000"/>
                </a:solidFill>
                <a:latin typeface="Poppins 1"/>
                <a:hlinkClick r:id="rId2" tooltip="https://www.gov.br/mds/pt-br/acoes-e-programas/assistencia-social/beneficios-assistenciais/beneficio-assistencial-ao-idoso-e-a-pessoa-com-deficiencia-bpc"/>
              </a:rPr>
              <a:t>Benefício de Prestação Continuada (BPC</a:t>
            </a:r>
            <a:r>
              <a:rPr lang="en-US" sz="2239">
                <a:solidFill>
                  <a:srgbClr val="000000"/>
                </a:solidFill>
                <a:latin typeface="Poppins 1"/>
              </a:rPr>
              <a:t>.  </a:t>
            </a:r>
          </a:p>
          <a:p>
            <a:pPr algn="r">
              <a:lnSpc>
                <a:spcPts val="3135"/>
              </a:lnSpc>
            </a:pPr>
            <a:endParaRPr lang="en-US" sz="2239">
              <a:solidFill>
                <a:srgbClr val="000000"/>
              </a:solidFill>
              <a:latin typeface="Poppins 1"/>
            </a:endParaRPr>
          </a:p>
          <a:p>
            <a:pPr algn="r">
              <a:lnSpc>
                <a:spcPts val="3135"/>
              </a:lnSpc>
            </a:pPr>
            <a:r>
              <a:rPr lang="en-US" sz="2239">
                <a:solidFill>
                  <a:srgbClr val="000000"/>
                </a:solidFill>
                <a:latin typeface="Poppins 1"/>
              </a:rPr>
              <a:t>Hoje ela reside com o filho.</a:t>
            </a:r>
          </a:p>
          <a:p>
            <a:pPr algn="r">
              <a:lnSpc>
                <a:spcPts val="3135"/>
              </a:lnSpc>
            </a:pPr>
            <a:r>
              <a:rPr lang="en-US" sz="2239">
                <a:solidFill>
                  <a:srgbClr val="000000"/>
                </a:solidFill>
                <a:latin typeface="Poppins 1"/>
              </a:rPr>
              <a:t>Está cuidada, amada e teve seus direitos enquanto pessoa humana garantidos com ofertas de políticas públicas que promoveram sua reinserção.</a:t>
            </a:r>
          </a:p>
          <a:p>
            <a:pPr algn="r">
              <a:lnSpc>
                <a:spcPts val="3135"/>
              </a:lnSpc>
            </a:pPr>
            <a:endParaRPr lang="en-US" sz="2239">
              <a:solidFill>
                <a:srgbClr val="000000"/>
              </a:solidFill>
              <a:latin typeface="Poppins 1"/>
            </a:endParaRPr>
          </a:p>
        </p:txBody>
      </p:sp>
      <p:sp>
        <p:nvSpPr>
          <p:cNvPr id="3" name="TextBox 3"/>
          <p:cNvSpPr txBox="1"/>
          <p:nvPr/>
        </p:nvSpPr>
        <p:spPr>
          <a:xfrm>
            <a:off x="10732866" y="626987"/>
            <a:ext cx="6526434" cy="1687158"/>
          </a:xfrm>
          <a:prstGeom prst="rect">
            <a:avLst/>
          </a:prstGeom>
        </p:spPr>
        <p:txBody>
          <a:bodyPr lIns="0" tIns="0" rIns="0" bIns="0" rtlCol="0" anchor="t">
            <a:spAutoFit/>
          </a:bodyPr>
          <a:lstStyle/>
          <a:p>
            <a:pPr algn="r">
              <a:lnSpc>
                <a:spcPts val="6095"/>
              </a:lnSpc>
            </a:pPr>
            <a:r>
              <a:rPr lang="en-US" sz="7087" spc="-276">
                <a:solidFill>
                  <a:srgbClr val="000000"/>
                </a:solidFill>
                <a:latin typeface="Poppins 1 Ultra-Bold"/>
              </a:rPr>
              <a:t>De volta para a Família</a:t>
            </a:r>
          </a:p>
        </p:txBody>
      </p:sp>
      <p:sp>
        <p:nvSpPr>
          <p:cNvPr id="4" name="Freeform 4"/>
          <p:cNvSpPr/>
          <p:nvPr/>
        </p:nvSpPr>
        <p:spPr>
          <a:xfrm>
            <a:off x="-328011" y="-722878"/>
            <a:ext cx="5872526" cy="12700678"/>
          </a:xfrm>
          <a:custGeom>
            <a:avLst/>
            <a:gdLst/>
            <a:ahLst/>
            <a:cxnLst/>
            <a:rect l="l" t="t" r="r" b="b"/>
            <a:pathLst>
              <a:path w="5872526" h="12700678">
                <a:moveTo>
                  <a:pt x="0" y="0"/>
                </a:moveTo>
                <a:lnTo>
                  <a:pt x="5872526" y="0"/>
                </a:lnTo>
                <a:lnTo>
                  <a:pt x="5872526" y="12700678"/>
                </a:lnTo>
                <a:lnTo>
                  <a:pt x="0" y="12700678"/>
                </a:lnTo>
                <a:lnTo>
                  <a:pt x="0" y="0"/>
                </a:lnTo>
                <a:close/>
              </a:path>
            </a:pathLst>
          </a:custGeom>
          <a:blipFill>
            <a:blip r:embed="rId3" cstate="print">
              <a:extLst>
                <a:ext uri="{28A0092B-C50C-407E-A947-70E740481C1C}">
                  <a14:useLocalDpi xmlns:a14="http://schemas.microsoft.com/office/drawing/2010/main" val="0"/>
                </a:ext>
              </a:extLst>
            </a:blip>
            <a:stretch>
              <a:fillRect/>
            </a:stretch>
          </a:blipFill>
        </p:spPr>
      </p:sp>
    </p:spTree>
  </p:cSld>
  <p:clrMapOvr>
    <a:masterClrMapping/>
  </p:clrMapOvr>
  <p:transition spd="slow">
    <p:push/>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1028700" y="1028700"/>
            <a:ext cx="5952101" cy="5340797"/>
            <a:chOff x="0" y="0"/>
            <a:chExt cx="12823190" cy="11506200"/>
          </a:xfrm>
        </p:grpSpPr>
        <p:sp>
          <p:nvSpPr>
            <p:cNvPr id="3" name="Freeform 3"/>
            <p:cNvSpPr/>
            <p:nvPr/>
          </p:nvSpPr>
          <p:spPr>
            <a:xfrm>
              <a:off x="364490" y="283210"/>
              <a:ext cx="12143740" cy="9904730"/>
            </a:xfrm>
            <a:custGeom>
              <a:avLst/>
              <a:gdLst/>
              <a:ahLst/>
              <a:cxnLst/>
              <a:rect l="l" t="t" r="r" b="b"/>
              <a:pathLst>
                <a:path w="12143740" h="9904730">
                  <a:moveTo>
                    <a:pt x="12143740" y="9904730"/>
                  </a:moveTo>
                  <a:lnTo>
                    <a:pt x="0" y="9904730"/>
                  </a:lnTo>
                  <a:lnTo>
                    <a:pt x="0" y="0"/>
                  </a:lnTo>
                  <a:lnTo>
                    <a:pt x="12143740" y="0"/>
                  </a:lnTo>
                  <a:lnTo>
                    <a:pt x="12143740" y="9904730"/>
                  </a:lnTo>
                  <a:close/>
                </a:path>
              </a:pathLst>
            </a:custGeom>
            <a:blipFill>
              <a:blip r:embed="rId2" cstate="print">
                <a:extLst>
                  <a:ext uri="{28A0092B-C50C-407E-A947-70E740481C1C}">
                    <a14:useLocalDpi xmlns:a14="http://schemas.microsoft.com/office/drawing/2010/main" val="0"/>
                  </a:ext>
                </a:extLst>
              </a:blip>
              <a:stretch>
                <a:fillRect/>
              </a:stretch>
            </a:blipFill>
          </p:spPr>
        </p:sp>
        <p:sp>
          <p:nvSpPr>
            <p:cNvPr id="4" name="Freeform 4"/>
            <p:cNvSpPr/>
            <p:nvPr/>
          </p:nvSpPr>
          <p:spPr>
            <a:xfrm>
              <a:off x="0" y="0"/>
              <a:ext cx="12823190" cy="11506200"/>
            </a:xfrm>
            <a:custGeom>
              <a:avLst/>
              <a:gdLst/>
              <a:ahLst/>
              <a:cxnLst/>
              <a:rect l="l" t="t" r="r" b="b"/>
              <a:pathLst>
                <a:path w="12823190" h="11506200">
                  <a:moveTo>
                    <a:pt x="12823190" y="11506200"/>
                  </a:moveTo>
                  <a:lnTo>
                    <a:pt x="0" y="11506200"/>
                  </a:lnTo>
                  <a:lnTo>
                    <a:pt x="0" y="0"/>
                  </a:lnTo>
                  <a:lnTo>
                    <a:pt x="12823190" y="0"/>
                  </a:lnTo>
                  <a:lnTo>
                    <a:pt x="12823190" y="11506200"/>
                  </a:lnTo>
                  <a:close/>
                </a:path>
              </a:pathLst>
            </a:custGeom>
            <a:blipFill>
              <a:blip r:embed="rId3" cstate="print">
                <a:extLst>
                  <a:ext uri="{28A0092B-C50C-407E-A947-70E740481C1C}">
                    <a14:useLocalDpi xmlns:a14="http://schemas.microsoft.com/office/drawing/2010/main" val="0"/>
                  </a:ext>
                </a:extLst>
              </a:blip>
              <a:stretch>
                <a:fillRect t="-11" b="-11"/>
              </a:stretch>
            </a:blipFill>
          </p:spPr>
        </p:sp>
      </p:grpSp>
      <p:grpSp>
        <p:nvGrpSpPr>
          <p:cNvPr id="5" name="Group 5"/>
          <p:cNvGrpSpPr>
            <a:grpSpLocks noChangeAspect="1"/>
          </p:cNvGrpSpPr>
          <p:nvPr/>
        </p:nvGrpSpPr>
        <p:grpSpPr>
          <a:xfrm rot="72959">
            <a:off x="11251199" y="1091255"/>
            <a:ext cx="5952101" cy="5340797"/>
            <a:chOff x="0" y="0"/>
            <a:chExt cx="12823190" cy="11506200"/>
          </a:xfrm>
        </p:grpSpPr>
        <p:sp>
          <p:nvSpPr>
            <p:cNvPr id="6" name="Freeform 6"/>
            <p:cNvSpPr/>
            <p:nvPr/>
          </p:nvSpPr>
          <p:spPr>
            <a:xfrm>
              <a:off x="364490" y="283210"/>
              <a:ext cx="12143740" cy="9904730"/>
            </a:xfrm>
            <a:custGeom>
              <a:avLst/>
              <a:gdLst/>
              <a:ahLst/>
              <a:cxnLst/>
              <a:rect l="l" t="t" r="r" b="b"/>
              <a:pathLst>
                <a:path w="12143740" h="9904730">
                  <a:moveTo>
                    <a:pt x="12143740" y="9904730"/>
                  </a:moveTo>
                  <a:lnTo>
                    <a:pt x="0" y="9904730"/>
                  </a:lnTo>
                  <a:lnTo>
                    <a:pt x="0" y="0"/>
                  </a:lnTo>
                  <a:lnTo>
                    <a:pt x="12143740" y="0"/>
                  </a:lnTo>
                  <a:lnTo>
                    <a:pt x="12143740" y="9904730"/>
                  </a:lnTo>
                  <a:close/>
                </a:path>
              </a:pathLst>
            </a:custGeom>
            <a:blipFill>
              <a:blip r:embed="rId4" cstate="print">
                <a:extLst>
                  <a:ext uri="{28A0092B-C50C-407E-A947-70E740481C1C}">
                    <a14:useLocalDpi xmlns:a14="http://schemas.microsoft.com/office/drawing/2010/main" val="0"/>
                  </a:ext>
                </a:extLst>
              </a:blip>
              <a:stretch>
                <a:fillRect/>
              </a:stretch>
            </a:blipFill>
          </p:spPr>
        </p:sp>
        <p:sp>
          <p:nvSpPr>
            <p:cNvPr id="7" name="Freeform 7"/>
            <p:cNvSpPr/>
            <p:nvPr/>
          </p:nvSpPr>
          <p:spPr>
            <a:xfrm>
              <a:off x="0" y="0"/>
              <a:ext cx="12823190" cy="11506200"/>
            </a:xfrm>
            <a:custGeom>
              <a:avLst/>
              <a:gdLst/>
              <a:ahLst/>
              <a:cxnLst/>
              <a:rect l="l" t="t" r="r" b="b"/>
              <a:pathLst>
                <a:path w="12823190" h="11506200">
                  <a:moveTo>
                    <a:pt x="12823190" y="11506200"/>
                  </a:moveTo>
                  <a:lnTo>
                    <a:pt x="0" y="11506200"/>
                  </a:lnTo>
                  <a:lnTo>
                    <a:pt x="0" y="0"/>
                  </a:lnTo>
                  <a:lnTo>
                    <a:pt x="12823190" y="0"/>
                  </a:lnTo>
                  <a:lnTo>
                    <a:pt x="12823190" y="11506200"/>
                  </a:lnTo>
                  <a:close/>
                </a:path>
              </a:pathLst>
            </a:custGeom>
            <a:blipFill>
              <a:blip r:embed="rId3" cstate="print">
                <a:extLst>
                  <a:ext uri="{28A0092B-C50C-407E-A947-70E740481C1C}">
                    <a14:useLocalDpi xmlns:a14="http://schemas.microsoft.com/office/drawing/2010/main" val="0"/>
                  </a:ext>
                </a:extLst>
              </a:blip>
              <a:stretch>
                <a:fillRect t="-11" b="-11"/>
              </a:stretch>
            </a:blipFill>
          </p:spPr>
        </p:sp>
      </p:grpSp>
      <p:grpSp>
        <p:nvGrpSpPr>
          <p:cNvPr id="8" name="Group 8"/>
          <p:cNvGrpSpPr>
            <a:grpSpLocks noChangeAspect="1"/>
          </p:cNvGrpSpPr>
          <p:nvPr/>
        </p:nvGrpSpPr>
        <p:grpSpPr>
          <a:xfrm>
            <a:off x="6167950" y="3917503"/>
            <a:ext cx="5952101" cy="5340797"/>
            <a:chOff x="0" y="0"/>
            <a:chExt cx="12823190" cy="11506200"/>
          </a:xfrm>
        </p:grpSpPr>
        <p:sp>
          <p:nvSpPr>
            <p:cNvPr id="9" name="Freeform 9"/>
            <p:cNvSpPr/>
            <p:nvPr/>
          </p:nvSpPr>
          <p:spPr>
            <a:xfrm>
              <a:off x="364490" y="283210"/>
              <a:ext cx="12143740" cy="9904730"/>
            </a:xfrm>
            <a:custGeom>
              <a:avLst/>
              <a:gdLst/>
              <a:ahLst/>
              <a:cxnLst/>
              <a:rect l="l" t="t" r="r" b="b"/>
              <a:pathLst>
                <a:path w="12143740" h="9904730">
                  <a:moveTo>
                    <a:pt x="12143740" y="9904730"/>
                  </a:moveTo>
                  <a:lnTo>
                    <a:pt x="0" y="9904730"/>
                  </a:lnTo>
                  <a:lnTo>
                    <a:pt x="0" y="0"/>
                  </a:lnTo>
                  <a:lnTo>
                    <a:pt x="12143740" y="0"/>
                  </a:lnTo>
                  <a:lnTo>
                    <a:pt x="12143740" y="9904730"/>
                  </a:lnTo>
                  <a:close/>
                </a:path>
              </a:pathLst>
            </a:custGeom>
            <a:blipFill>
              <a:blip r:embed="rId5" cstate="print">
                <a:extLst>
                  <a:ext uri="{28A0092B-C50C-407E-A947-70E740481C1C}">
                    <a14:useLocalDpi xmlns:a14="http://schemas.microsoft.com/office/drawing/2010/main" val="0"/>
                  </a:ext>
                </a:extLst>
              </a:blip>
              <a:stretch>
                <a:fillRect/>
              </a:stretch>
            </a:blipFill>
          </p:spPr>
        </p:sp>
        <p:sp>
          <p:nvSpPr>
            <p:cNvPr id="10" name="Freeform 10"/>
            <p:cNvSpPr/>
            <p:nvPr/>
          </p:nvSpPr>
          <p:spPr>
            <a:xfrm>
              <a:off x="0" y="0"/>
              <a:ext cx="12823190" cy="11506200"/>
            </a:xfrm>
            <a:custGeom>
              <a:avLst/>
              <a:gdLst/>
              <a:ahLst/>
              <a:cxnLst/>
              <a:rect l="l" t="t" r="r" b="b"/>
              <a:pathLst>
                <a:path w="12823190" h="11506200">
                  <a:moveTo>
                    <a:pt x="12823190" y="11506200"/>
                  </a:moveTo>
                  <a:lnTo>
                    <a:pt x="0" y="11506200"/>
                  </a:lnTo>
                  <a:lnTo>
                    <a:pt x="0" y="0"/>
                  </a:lnTo>
                  <a:lnTo>
                    <a:pt x="12823190" y="0"/>
                  </a:lnTo>
                  <a:lnTo>
                    <a:pt x="12823190" y="11506200"/>
                  </a:lnTo>
                  <a:close/>
                </a:path>
              </a:pathLst>
            </a:custGeom>
            <a:blipFill>
              <a:blip r:embed="rId3" cstate="print">
                <a:extLst>
                  <a:ext uri="{28A0092B-C50C-407E-A947-70E740481C1C}">
                    <a14:useLocalDpi xmlns:a14="http://schemas.microsoft.com/office/drawing/2010/main" val="0"/>
                  </a:ext>
                </a:extLst>
              </a:blip>
              <a:stretch>
                <a:fillRect t="-11" b="-11"/>
              </a:stretch>
            </a:blipFill>
          </p:spPr>
        </p:sp>
      </p:grpSp>
      <p:sp>
        <p:nvSpPr>
          <p:cNvPr id="11" name="TextBox 11"/>
          <p:cNvSpPr txBox="1"/>
          <p:nvPr/>
        </p:nvSpPr>
        <p:spPr>
          <a:xfrm>
            <a:off x="1361910" y="8342667"/>
            <a:ext cx="4806039" cy="915633"/>
          </a:xfrm>
          <a:prstGeom prst="rect">
            <a:avLst/>
          </a:prstGeom>
        </p:spPr>
        <p:txBody>
          <a:bodyPr lIns="0" tIns="0" rIns="0" bIns="0" rtlCol="0" anchor="t">
            <a:spAutoFit/>
          </a:bodyPr>
          <a:lstStyle/>
          <a:p>
            <a:pPr>
              <a:lnSpc>
                <a:spcPts val="6095"/>
              </a:lnSpc>
            </a:pPr>
            <a:r>
              <a:rPr lang="en-US" sz="7087" spc="-276">
                <a:solidFill>
                  <a:srgbClr val="000000"/>
                </a:solidFill>
                <a:latin typeface="Poppins 1 Ultra-Bold"/>
              </a:rPr>
              <a:t>Alexandra</a:t>
            </a:r>
          </a:p>
        </p:txBody>
      </p:sp>
      <p:sp>
        <p:nvSpPr>
          <p:cNvPr id="12" name="TextBox 12"/>
          <p:cNvSpPr txBox="1"/>
          <p:nvPr/>
        </p:nvSpPr>
        <p:spPr>
          <a:xfrm>
            <a:off x="2280405" y="5800091"/>
            <a:ext cx="3639191" cy="314604"/>
          </a:xfrm>
          <a:prstGeom prst="rect">
            <a:avLst/>
          </a:prstGeom>
        </p:spPr>
        <p:txBody>
          <a:bodyPr lIns="0" tIns="0" rIns="0" bIns="0" rtlCol="0" anchor="t">
            <a:spAutoFit/>
          </a:bodyPr>
          <a:lstStyle/>
          <a:p>
            <a:pPr algn="just">
              <a:lnSpc>
                <a:spcPts val="2452"/>
              </a:lnSpc>
              <a:spcBef>
                <a:spcPct val="0"/>
              </a:spcBef>
            </a:pPr>
            <a:r>
              <a:rPr lang="en-US" sz="1751">
                <a:solidFill>
                  <a:srgbClr val="221E1F"/>
                </a:solidFill>
                <a:latin typeface="Poppins 1 Light"/>
              </a:rPr>
              <a:t>Alexandra em casa com o filho</a:t>
            </a:r>
          </a:p>
        </p:txBody>
      </p:sp>
    </p:spTree>
  </p:cSld>
  <p:clrMapOvr>
    <a:masterClrMapping/>
  </p:clrMapOvr>
  <p:transition spd="slow">
    <p:push/>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rot="-231677">
            <a:off x="1631573" y="1328147"/>
            <a:ext cx="9170836" cy="8228957"/>
            <a:chOff x="0" y="0"/>
            <a:chExt cx="12823190" cy="11506200"/>
          </a:xfrm>
        </p:grpSpPr>
        <p:sp>
          <p:nvSpPr>
            <p:cNvPr id="3" name="Freeform 3"/>
            <p:cNvSpPr/>
            <p:nvPr/>
          </p:nvSpPr>
          <p:spPr>
            <a:xfrm>
              <a:off x="364490" y="283210"/>
              <a:ext cx="12143740" cy="9904730"/>
            </a:xfrm>
            <a:custGeom>
              <a:avLst/>
              <a:gdLst/>
              <a:ahLst/>
              <a:cxnLst/>
              <a:rect l="l" t="t" r="r" b="b"/>
              <a:pathLst>
                <a:path w="12143740" h="9904730">
                  <a:moveTo>
                    <a:pt x="12143740" y="9904730"/>
                  </a:moveTo>
                  <a:lnTo>
                    <a:pt x="0" y="9904730"/>
                  </a:lnTo>
                  <a:lnTo>
                    <a:pt x="0" y="0"/>
                  </a:lnTo>
                  <a:lnTo>
                    <a:pt x="12143740" y="0"/>
                  </a:lnTo>
                  <a:lnTo>
                    <a:pt x="12143740" y="9904730"/>
                  </a:lnTo>
                  <a:close/>
                </a:path>
              </a:pathLst>
            </a:custGeom>
            <a:blipFill>
              <a:blip r:embed="rId2" cstate="print">
                <a:extLst>
                  <a:ext uri="{28A0092B-C50C-407E-A947-70E740481C1C}">
                    <a14:useLocalDpi xmlns:a14="http://schemas.microsoft.com/office/drawing/2010/main" val="0"/>
                  </a:ext>
                </a:extLst>
              </a:blip>
              <a:stretch>
                <a:fillRect/>
              </a:stretch>
            </a:blipFill>
          </p:spPr>
        </p:sp>
        <p:sp>
          <p:nvSpPr>
            <p:cNvPr id="4" name="Freeform 4"/>
            <p:cNvSpPr/>
            <p:nvPr/>
          </p:nvSpPr>
          <p:spPr>
            <a:xfrm>
              <a:off x="0" y="0"/>
              <a:ext cx="12823190" cy="11506200"/>
            </a:xfrm>
            <a:custGeom>
              <a:avLst/>
              <a:gdLst/>
              <a:ahLst/>
              <a:cxnLst/>
              <a:rect l="l" t="t" r="r" b="b"/>
              <a:pathLst>
                <a:path w="12823190" h="11506200">
                  <a:moveTo>
                    <a:pt x="12823190" y="11506200"/>
                  </a:moveTo>
                  <a:lnTo>
                    <a:pt x="0" y="11506200"/>
                  </a:lnTo>
                  <a:lnTo>
                    <a:pt x="0" y="0"/>
                  </a:lnTo>
                  <a:lnTo>
                    <a:pt x="12823190" y="0"/>
                  </a:lnTo>
                  <a:lnTo>
                    <a:pt x="12823190" y="11506200"/>
                  </a:lnTo>
                  <a:close/>
                </a:path>
              </a:pathLst>
            </a:custGeom>
            <a:blipFill>
              <a:blip r:embed="rId3" cstate="print">
                <a:extLst>
                  <a:ext uri="{28A0092B-C50C-407E-A947-70E740481C1C}">
                    <a14:useLocalDpi xmlns:a14="http://schemas.microsoft.com/office/drawing/2010/main" val="0"/>
                  </a:ext>
                </a:extLst>
              </a:blip>
              <a:stretch>
                <a:fillRect t="-11" b="-11"/>
              </a:stretch>
            </a:blipFill>
          </p:spPr>
        </p:sp>
      </p:grpSp>
      <p:sp>
        <p:nvSpPr>
          <p:cNvPr id="5" name="TextBox 5"/>
          <p:cNvSpPr txBox="1"/>
          <p:nvPr/>
        </p:nvSpPr>
        <p:spPr>
          <a:xfrm rot="-237847">
            <a:off x="2719332" y="8612764"/>
            <a:ext cx="9184190" cy="442867"/>
          </a:xfrm>
          <a:prstGeom prst="rect">
            <a:avLst/>
          </a:prstGeom>
        </p:spPr>
        <p:txBody>
          <a:bodyPr lIns="0" tIns="0" rIns="0" bIns="0" rtlCol="0" anchor="t">
            <a:spAutoFit/>
          </a:bodyPr>
          <a:lstStyle/>
          <a:p>
            <a:pPr algn="just">
              <a:lnSpc>
                <a:spcPts val="3415"/>
              </a:lnSpc>
              <a:spcBef>
                <a:spcPct val="0"/>
              </a:spcBef>
            </a:pPr>
            <a:r>
              <a:rPr lang="en-US" sz="2439">
                <a:solidFill>
                  <a:srgbClr val="221E1F"/>
                </a:solidFill>
                <a:latin typeface="Poppins 1 Light"/>
              </a:rPr>
              <a:t>André comemorando o aniversário no Centro Pop</a:t>
            </a:r>
          </a:p>
        </p:txBody>
      </p:sp>
      <p:sp>
        <p:nvSpPr>
          <p:cNvPr id="6" name="TextBox 6"/>
          <p:cNvSpPr txBox="1"/>
          <p:nvPr/>
        </p:nvSpPr>
        <p:spPr>
          <a:xfrm>
            <a:off x="11688129" y="2277873"/>
            <a:ext cx="5571171" cy="8586724"/>
          </a:xfrm>
          <a:prstGeom prst="rect">
            <a:avLst/>
          </a:prstGeom>
        </p:spPr>
        <p:txBody>
          <a:bodyPr lIns="0" tIns="0" rIns="0" bIns="0" rtlCol="0" anchor="t">
            <a:spAutoFit/>
          </a:bodyPr>
          <a:lstStyle/>
          <a:p>
            <a:pPr algn="r">
              <a:lnSpc>
                <a:spcPts val="3415"/>
              </a:lnSpc>
            </a:pPr>
            <a:r>
              <a:rPr lang="en-US" sz="2439">
                <a:solidFill>
                  <a:srgbClr val="000000"/>
                </a:solidFill>
                <a:latin typeface="Poppins 1"/>
              </a:rPr>
              <a:t>André, 41 anos, pessoa adulta, ainda em acompanhamento e em processo desligamento do serviço, chegou ao Centro Pop, desvinculado da família, principalmente pelo uso de substâncias psicoativas. Foi trabalhando com as questões de saúde, autonomia, mercado de trabalho, encaminhamentos para entrevistas, dentre outros, até conseguir emprego. Ele será desligado após receber o primeiro salário, e auxiliaremos na busca  em alugar uma casa. Articulamos junto à sociedade civil para doação de itens e utensílios domésticas.</a:t>
            </a:r>
          </a:p>
          <a:p>
            <a:pPr algn="r">
              <a:lnSpc>
                <a:spcPts val="3415"/>
              </a:lnSpc>
            </a:pPr>
            <a:endParaRPr lang="en-US" sz="2439">
              <a:solidFill>
                <a:srgbClr val="000000"/>
              </a:solidFill>
              <a:latin typeface="Poppins 1"/>
            </a:endParaRPr>
          </a:p>
          <a:p>
            <a:pPr algn="r">
              <a:lnSpc>
                <a:spcPts val="3415"/>
              </a:lnSpc>
            </a:pPr>
            <a:endParaRPr lang="en-US" sz="2439">
              <a:solidFill>
                <a:srgbClr val="000000"/>
              </a:solidFill>
              <a:latin typeface="Poppins 1"/>
            </a:endParaRPr>
          </a:p>
        </p:txBody>
      </p:sp>
      <p:sp>
        <p:nvSpPr>
          <p:cNvPr id="7" name="TextBox 7"/>
          <p:cNvSpPr txBox="1"/>
          <p:nvPr/>
        </p:nvSpPr>
        <p:spPr>
          <a:xfrm>
            <a:off x="12453261" y="1190625"/>
            <a:ext cx="4806039" cy="915633"/>
          </a:xfrm>
          <a:prstGeom prst="rect">
            <a:avLst/>
          </a:prstGeom>
        </p:spPr>
        <p:txBody>
          <a:bodyPr lIns="0" tIns="0" rIns="0" bIns="0" rtlCol="0" anchor="t">
            <a:spAutoFit/>
          </a:bodyPr>
          <a:lstStyle/>
          <a:p>
            <a:pPr>
              <a:lnSpc>
                <a:spcPts val="6095"/>
              </a:lnSpc>
            </a:pPr>
            <a:r>
              <a:rPr lang="en-US" sz="7087" spc="-276">
                <a:solidFill>
                  <a:srgbClr val="000000"/>
                </a:solidFill>
                <a:latin typeface="Poppins 1 Ultra-Bold"/>
              </a:rPr>
              <a:t>Recomeço</a:t>
            </a:r>
          </a:p>
        </p:txBody>
      </p:sp>
    </p:spTree>
  </p:cSld>
  <p:clrMapOvr>
    <a:masterClrMapping/>
  </p:clrMapOvr>
  <p:transition spd="slow">
    <p:push/>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cstate="print">
              <a:extLst>
                <a:ext uri="{28A0092B-C50C-407E-A947-70E740481C1C}">
                  <a14:useLocalDpi xmlns:a14="http://schemas.microsoft.com/office/drawing/2010/main" val="0"/>
                </a:ext>
              </a:extLst>
            </a:blip>
            <a:stretch>
              <a:fillRect/>
            </a:stretch>
          </a:blipFill>
        </p:spPr>
      </p:sp>
      <p:grpSp>
        <p:nvGrpSpPr>
          <p:cNvPr id="3" name="Group 3"/>
          <p:cNvGrpSpPr/>
          <p:nvPr/>
        </p:nvGrpSpPr>
        <p:grpSpPr>
          <a:xfrm>
            <a:off x="0" y="5143500"/>
            <a:ext cx="18931002" cy="5143500"/>
            <a:chOff x="0" y="0"/>
            <a:chExt cx="6906081" cy="1876363"/>
          </a:xfrm>
        </p:grpSpPr>
        <p:sp>
          <p:nvSpPr>
            <p:cNvPr id="4" name="Freeform 4"/>
            <p:cNvSpPr/>
            <p:nvPr/>
          </p:nvSpPr>
          <p:spPr>
            <a:xfrm>
              <a:off x="0" y="0"/>
              <a:ext cx="6906081" cy="1876363"/>
            </a:xfrm>
            <a:custGeom>
              <a:avLst/>
              <a:gdLst/>
              <a:ahLst/>
              <a:cxnLst/>
              <a:rect l="l" t="t" r="r" b="b"/>
              <a:pathLst>
                <a:path w="6906081" h="1876363">
                  <a:moveTo>
                    <a:pt x="0" y="0"/>
                  </a:moveTo>
                  <a:lnTo>
                    <a:pt x="6906081" y="0"/>
                  </a:lnTo>
                  <a:lnTo>
                    <a:pt x="6906081" y="1876363"/>
                  </a:lnTo>
                  <a:lnTo>
                    <a:pt x="0" y="1876363"/>
                  </a:lnTo>
                  <a:close/>
                </a:path>
              </a:pathLst>
            </a:custGeom>
            <a:solidFill>
              <a:srgbClr val="EF5B00">
                <a:alpha val="43922"/>
              </a:srgbClr>
            </a:solidFill>
          </p:spPr>
        </p:sp>
      </p:grpSp>
      <p:sp>
        <p:nvSpPr>
          <p:cNvPr id="5" name="Freeform 5"/>
          <p:cNvSpPr/>
          <p:nvPr/>
        </p:nvSpPr>
        <p:spPr>
          <a:xfrm>
            <a:off x="1028700" y="7904797"/>
            <a:ext cx="4414936" cy="2061857"/>
          </a:xfrm>
          <a:custGeom>
            <a:avLst/>
            <a:gdLst/>
            <a:ahLst/>
            <a:cxnLst/>
            <a:rect l="l" t="t" r="r" b="b"/>
            <a:pathLst>
              <a:path w="4414936" h="2061857">
                <a:moveTo>
                  <a:pt x="0" y="0"/>
                </a:moveTo>
                <a:lnTo>
                  <a:pt x="4414936" y="0"/>
                </a:lnTo>
                <a:lnTo>
                  <a:pt x="4414936" y="2061857"/>
                </a:lnTo>
                <a:lnTo>
                  <a:pt x="0" y="2061857"/>
                </a:lnTo>
                <a:lnTo>
                  <a:pt x="0" y="0"/>
                </a:lnTo>
                <a:close/>
              </a:path>
            </a:pathLst>
          </a:custGeom>
          <a:blipFill>
            <a:blip r:embed="rId3">
              <a:extLst>
                <a:ext uri="{28A0092B-C50C-407E-A947-70E740481C1C}">
                  <a14:useLocalDpi xmlns:a14="http://schemas.microsoft.com/office/drawing/2010/main" val="0"/>
                </a:ext>
              </a:extLst>
            </a:blip>
            <a:stretch>
              <a:fillRect/>
            </a:stretch>
          </a:blipFill>
        </p:spPr>
      </p:sp>
      <p:grpSp>
        <p:nvGrpSpPr>
          <p:cNvPr id="6" name="Group 6"/>
          <p:cNvGrpSpPr/>
          <p:nvPr/>
        </p:nvGrpSpPr>
        <p:grpSpPr>
          <a:xfrm>
            <a:off x="0" y="5143500"/>
            <a:ext cx="18931002" cy="2244893"/>
            <a:chOff x="0" y="0"/>
            <a:chExt cx="6906081" cy="818943"/>
          </a:xfrm>
        </p:grpSpPr>
        <p:sp>
          <p:nvSpPr>
            <p:cNvPr id="7" name="Freeform 7"/>
            <p:cNvSpPr/>
            <p:nvPr/>
          </p:nvSpPr>
          <p:spPr>
            <a:xfrm>
              <a:off x="0" y="0"/>
              <a:ext cx="6906081" cy="818943"/>
            </a:xfrm>
            <a:custGeom>
              <a:avLst/>
              <a:gdLst/>
              <a:ahLst/>
              <a:cxnLst/>
              <a:rect l="l" t="t" r="r" b="b"/>
              <a:pathLst>
                <a:path w="6906081" h="818943">
                  <a:moveTo>
                    <a:pt x="0" y="0"/>
                  </a:moveTo>
                  <a:lnTo>
                    <a:pt x="6906081" y="0"/>
                  </a:lnTo>
                  <a:lnTo>
                    <a:pt x="6906081" y="818943"/>
                  </a:lnTo>
                  <a:lnTo>
                    <a:pt x="0" y="818943"/>
                  </a:lnTo>
                  <a:close/>
                </a:path>
              </a:pathLst>
            </a:custGeom>
            <a:solidFill>
              <a:srgbClr val="EF5B00"/>
            </a:solidFill>
          </p:spPr>
        </p:sp>
      </p:grpSp>
      <p:sp>
        <p:nvSpPr>
          <p:cNvPr id="8" name="TextBox 8"/>
          <p:cNvSpPr txBox="1"/>
          <p:nvPr/>
        </p:nvSpPr>
        <p:spPr>
          <a:xfrm>
            <a:off x="3629058" y="5696977"/>
            <a:ext cx="10982260" cy="1304716"/>
          </a:xfrm>
          <a:prstGeom prst="rect">
            <a:avLst/>
          </a:prstGeom>
        </p:spPr>
        <p:txBody>
          <a:bodyPr lIns="0" tIns="0" rIns="0" bIns="0" rtlCol="0" anchor="t">
            <a:spAutoFit/>
          </a:bodyPr>
          <a:lstStyle/>
          <a:p>
            <a:pPr algn="ctr">
              <a:lnSpc>
                <a:spcPts val="9329"/>
              </a:lnSpc>
            </a:pPr>
            <a:r>
              <a:rPr lang="en-US" sz="12116" spc="-472" dirty="0">
                <a:solidFill>
                  <a:srgbClr val="FFFFFF"/>
                </a:solidFill>
                <a:latin typeface="Poppins 1 Ultra-Bold"/>
              </a:rPr>
              <a:t>OBRIGADO</a:t>
            </a:r>
          </a:p>
        </p:txBody>
      </p:sp>
      <p:sp>
        <p:nvSpPr>
          <p:cNvPr id="9" name="TextBox 9"/>
          <p:cNvSpPr txBox="1"/>
          <p:nvPr/>
        </p:nvSpPr>
        <p:spPr>
          <a:xfrm>
            <a:off x="4255910" y="8743413"/>
            <a:ext cx="10061930" cy="936942"/>
          </a:xfrm>
          <a:prstGeom prst="rect">
            <a:avLst/>
          </a:prstGeom>
        </p:spPr>
        <p:txBody>
          <a:bodyPr lIns="0" tIns="0" rIns="0" bIns="0" rtlCol="0" anchor="t">
            <a:spAutoFit/>
          </a:bodyPr>
          <a:lstStyle/>
          <a:p>
            <a:pPr algn="ctr">
              <a:lnSpc>
                <a:spcPts val="3079"/>
              </a:lnSpc>
            </a:pPr>
            <a:r>
              <a:rPr lang="en-US" sz="3999" spc="-155">
                <a:solidFill>
                  <a:srgbClr val="FFFFFF"/>
                </a:solidFill>
                <a:latin typeface="Poppins 1 Bold"/>
              </a:rPr>
              <a:t>Secretaria de </a:t>
            </a:r>
          </a:p>
          <a:p>
            <a:pPr algn="ctr">
              <a:lnSpc>
                <a:spcPts val="3465"/>
              </a:lnSpc>
            </a:pPr>
            <a:r>
              <a:rPr lang="en-US" sz="4500" spc="-175">
                <a:solidFill>
                  <a:srgbClr val="FFFFFF"/>
                </a:solidFill>
                <a:latin typeface="Poppins 1 Bold"/>
              </a:rPr>
              <a:t>Assistência Social</a:t>
            </a:r>
          </a:p>
        </p:txBody>
      </p:sp>
      <p:sp>
        <p:nvSpPr>
          <p:cNvPr id="10" name="TextBox 10"/>
          <p:cNvSpPr txBox="1"/>
          <p:nvPr/>
        </p:nvSpPr>
        <p:spPr>
          <a:xfrm>
            <a:off x="10302744" y="8783577"/>
            <a:ext cx="10061930" cy="875665"/>
          </a:xfrm>
          <a:prstGeom prst="rect">
            <a:avLst/>
          </a:prstGeom>
        </p:spPr>
        <p:txBody>
          <a:bodyPr lIns="0" tIns="0" rIns="0" bIns="0" rtlCol="0" anchor="t">
            <a:spAutoFit/>
          </a:bodyPr>
          <a:lstStyle/>
          <a:p>
            <a:pPr algn="ctr">
              <a:lnSpc>
                <a:spcPts val="3079"/>
              </a:lnSpc>
            </a:pPr>
            <a:r>
              <a:rPr lang="en-US" sz="3999" spc="-155">
                <a:solidFill>
                  <a:srgbClr val="FFFFFF"/>
                </a:solidFill>
                <a:latin typeface="Poppins 1 Bold"/>
              </a:rPr>
              <a:t>Gestão Prefeito </a:t>
            </a:r>
          </a:p>
          <a:p>
            <a:pPr algn="ctr">
              <a:lnSpc>
                <a:spcPts val="3079"/>
              </a:lnSpc>
            </a:pPr>
            <a:r>
              <a:rPr lang="en-US" sz="3999" spc="-155">
                <a:solidFill>
                  <a:srgbClr val="FFFFFF"/>
                </a:solidFill>
                <a:latin typeface="Poppins 1 Bold"/>
              </a:rPr>
              <a:t>Izaias Santana</a:t>
            </a:r>
          </a:p>
        </p:txBody>
      </p:sp>
    </p:spTree>
  </p:cSld>
  <p:clrMapOvr>
    <a:masterClrMapping/>
  </p:clrMapOvr>
  <p:transition spd="slow">
    <p:push/>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2501934" y="-847069"/>
            <a:ext cx="5990569" cy="11981138"/>
            <a:chOff x="0" y="0"/>
            <a:chExt cx="3175000" cy="6350000"/>
          </a:xfrm>
        </p:grpSpPr>
        <p:sp>
          <p:nvSpPr>
            <p:cNvPr id="3" name="Freeform 3"/>
            <p:cNvSpPr/>
            <p:nvPr/>
          </p:nvSpPr>
          <p:spPr>
            <a:xfrm>
              <a:off x="0" y="0"/>
              <a:ext cx="3175000" cy="6350000"/>
            </a:xfrm>
            <a:custGeom>
              <a:avLst/>
              <a:gdLst/>
              <a:ahLst/>
              <a:cxnLst/>
              <a:rect l="l" t="t" r="r" b="b"/>
              <a:pathLst>
                <a:path w="3175000" h="6350000">
                  <a:moveTo>
                    <a:pt x="2667000" y="6350000"/>
                  </a:moveTo>
                  <a:lnTo>
                    <a:pt x="508000" y="6350000"/>
                  </a:lnTo>
                  <a:cubicBezTo>
                    <a:pt x="227330" y="6350000"/>
                    <a:pt x="0" y="6122670"/>
                    <a:pt x="0" y="5842000"/>
                  </a:cubicBezTo>
                  <a:lnTo>
                    <a:pt x="0" y="508000"/>
                  </a:lnTo>
                  <a:cubicBezTo>
                    <a:pt x="0" y="227330"/>
                    <a:pt x="227330" y="0"/>
                    <a:pt x="508000" y="0"/>
                  </a:cubicBezTo>
                  <a:lnTo>
                    <a:pt x="2667000" y="0"/>
                  </a:lnTo>
                  <a:cubicBezTo>
                    <a:pt x="2947670" y="0"/>
                    <a:pt x="3175000" y="227330"/>
                    <a:pt x="3175000" y="508000"/>
                  </a:cubicBezTo>
                  <a:lnTo>
                    <a:pt x="3175000" y="5842000"/>
                  </a:lnTo>
                  <a:cubicBezTo>
                    <a:pt x="3175000" y="6122670"/>
                    <a:pt x="2947670" y="6350000"/>
                    <a:pt x="2667000" y="6350000"/>
                  </a:cubicBezTo>
                  <a:close/>
                </a:path>
              </a:pathLst>
            </a:custGeom>
            <a:blipFill>
              <a:blip r:embed="rId2" cstate="print">
                <a:extLst>
                  <a:ext uri="{28A0092B-C50C-407E-A947-70E740481C1C}">
                    <a14:useLocalDpi xmlns:a14="http://schemas.microsoft.com/office/drawing/2010/main" val="0"/>
                  </a:ext>
                </a:extLst>
              </a:blip>
              <a:stretch>
                <a:fillRect/>
              </a:stretch>
            </a:blipFill>
          </p:spPr>
        </p:sp>
      </p:grpSp>
      <p:sp>
        <p:nvSpPr>
          <p:cNvPr id="4" name="TextBox 4"/>
          <p:cNvSpPr txBox="1"/>
          <p:nvPr/>
        </p:nvSpPr>
        <p:spPr>
          <a:xfrm>
            <a:off x="8813947" y="509004"/>
            <a:ext cx="6730586" cy="1832188"/>
          </a:xfrm>
          <a:prstGeom prst="rect">
            <a:avLst/>
          </a:prstGeom>
        </p:spPr>
        <p:txBody>
          <a:bodyPr lIns="0" tIns="0" rIns="0" bIns="0" rtlCol="0" anchor="t">
            <a:spAutoFit/>
          </a:bodyPr>
          <a:lstStyle/>
          <a:p>
            <a:pPr>
              <a:lnSpc>
                <a:spcPts val="6494"/>
              </a:lnSpc>
            </a:pPr>
            <a:r>
              <a:rPr lang="en-US" sz="8434" spc="-328">
                <a:solidFill>
                  <a:srgbClr val="000000"/>
                </a:solidFill>
                <a:latin typeface="Poppins 1 Ultra-Bold"/>
              </a:rPr>
              <a:t>Abordagem Social</a:t>
            </a:r>
          </a:p>
        </p:txBody>
      </p:sp>
      <p:grpSp>
        <p:nvGrpSpPr>
          <p:cNvPr id="5" name="Group 5"/>
          <p:cNvGrpSpPr/>
          <p:nvPr/>
        </p:nvGrpSpPr>
        <p:grpSpPr>
          <a:xfrm>
            <a:off x="8813947" y="2712667"/>
            <a:ext cx="3435944" cy="417760"/>
            <a:chOff x="0" y="0"/>
            <a:chExt cx="1253442" cy="152400"/>
          </a:xfrm>
        </p:grpSpPr>
        <p:sp>
          <p:nvSpPr>
            <p:cNvPr id="6" name="Freeform 6"/>
            <p:cNvSpPr/>
            <p:nvPr/>
          </p:nvSpPr>
          <p:spPr>
            <a:xfrm>
              <a:off x="0" y="0"/>
              <a:ext cx="1253442" cy="152400"/>
            </a:xfrm>
            <a:custGeom>
              <a:avLst/>
              <a:gdLst/>
              <a:ahLst/>
              <a:cxnLst/>
              <a:rect l="l" t="t" r="r" b="b"/>
              <a:pathLst>
                <a:path w="1253442" h="152400">
                  <a:moveTo>
                    <a:pt x="0" y="0"/>
                  </a:moveTo>
                  <a:lnTo>
                    <a:pt x="1253442" y="0"/>
                  </a:lnTo>
                  <a:lnTo>
                    <a:pt x="1253442" y="152400"/>
                  </a:lnTo>
                  <a:lnTo>
                    <a:pt x="0" y="152400"/>
                  </a:lnTo>
                  <a:close/>
                </a:path>
              </a:pathLst>
            </a:custGeom>
            <a:solidFill>
              <a:srgbClr val="EF5B00"/>
            </a:solidFill>
          </p:spPr>
        </p:sp>
      </p:grpSp>
      <p:grpSp>
        <p:nvGrpSpPr>
          <p:cNvPr id="7" name="Group 7"/>
          <p:cNvGrpSpPr/>
          <p:nvPr/>
        </p:nvGrpSpPr>
        <p:grpSpPr>
          <a:xfrm>
            <a:off x="5697244" y="9258300"/>
            <a:ext cx="4388590" cy="533588"/>
            <a:chOff x="0" y="0"/>
            <a:chExt cx="1253442" cy="152400"/>
          </a:xfrm>
        </p:grpSpPr>
        <p:sp>
          <p:nvSpPr>
            <p:cNvPr id="8" name="Freeform 8"/>
            <p:cNvSpPr/>
            <p:nvPr/>
          </p:nvSpPr>
          <p:spPr>
            <a:xfrm>
              <a:off x="0" y="0"/>
              <a:ext cx="1253442" cy="152400"/>
            </a:xfrm>
            <a:custGeom>
              <a:avLst/>
              <a:gdLst/>
              <a:ahLst/>
              <a:cxnLst/>
              <a:rect l="l" t="t" r="r" b="b"/>
              <a:pathLst>
                <a:path w="1253442" h="152400">
                  <a:moveTo>
                    <a:pt x="0" y="0"/>
                  </a:moveTo>
                  <a:lnTo>
                    <a:pt x="1253442" y="0"/>
                  </a:lnTo>
                  <a:lnTo>
                    <a:pt x="1253442" y="152400"/>
                  </a:lnTo>
                  <a:lnTo>
                    <a:pt x="0" y="152400"/>
                  </a:lnTo>
                  <a:close/>
                </a:path>
              </a:pathLst>
            </a:custGeom>
            <a:solidFill>
              <a:srgbClr val="EF5B00"/>
            </a:solidFill>
          </p:spPr>
        </p:sp>
      </p:grpSp>
      <p:sp>
        <p:nvSpPr>
          <p:cNvPr id="9" name="TextBox 9"/>
          <p:cNvSpPr txBox="1"/>
          <p:nvPr/>
        </p:nvSpPr>
        <p:spPr>
          <a:xfrm>
            <a:off x="6160972" y="9372600"/>
            <a:ext cx="6730586" cy="410210"/>
          </a:xfrm>
          <a:prstGeom prst="rect">
            <a:avLst/>
          </a:prstGeom>
        </p:spPr>
        <p:txBody>
          <a:bodyPr lIns="0" tIns="0" rIns="0" bIns="0" rtlCol="0" anchor="t">
            <a:spAutoFit/>
          </a:bodyPr>
          <a:lstStyle/>
          <a:p>
            <a:pPr>
              <a:lnSpc>
                <a:spcPts val="2695"/>
              </a:lnSpc>
            </a:pPr>
            <a:r>
              <a:rPr lang="en-US" sz="3500" spc="-136">
                <a:solidFill>
                  <a:srgbClr val="000000"/>
                </a:solidFill>
                <a:latin typeface="Poppins 1 Bold"/>
              </a:rPr>
              <a:t>Parque da Cidade</a:t>
            </a:r>
          </a:p>
        </p:txBody>
      </p:sp>
      <p:sp>
        <p:nvSpPr>
          <p:cNvPr id="10" name="Freeform 10"/>
          <p:cNvSpPr/>
          <p:nvPr/>
        </p:nvSpPr>
        <p:spPr>
          <a:xfrm>
            <a:off x="8813947" y="3994571"/>
            <a:ext cx="8445353" cy="4132791"/>
          </a:xfrm>
          <a:custGeom>
            <a:avLst/>
            <a:gdLst/>
            <a:ahLst/>
            <a:cxnLst/>
            <a:rect l="l" t="t" r="r" b="b"/>
            <a:pathLst>
              <a:path w="8445353" h="4132791">
                <a:moveTo>
                  <a:pt x="0" y="0"/>
                </a:moveTo>
                <a:lnTo>
                  <a:pt x="8445353" y="0"/>
                </a:lnTo>
                <a:lnTo>
                  <a:pt x="8445353" y="4132791"/>
                </a:lnTo>
                <a:lnTo>
                  <a:pt x="0" y="4132791"/>
                </a:lnTo>
                <a:lnTo>
                  <a:pt x="0" y="0"/>
                </a:lnTo>
                <a:close/>
              </a:path>
            </a:pathLst>
          </a:custGeom>
          <a:blipFill>
            <a:blip r:embed="rId3" cstate="print">
              <a:extLst>
                <a:ext uri="{28A0092B-C50C-407E-A947-70E740481C1C}">
                  <a14:useLocalDpi xmlns:a14="http://schemas.microsoft.com/office/drawing/2010/main" val="0"/>
                </a:ext>
              </a:extLst>
            </a:blip>
            <a:stretch>
              <a:fillRect/>
            </a:stretch>
          </a:blipFill>
        </p:spPr>
      </p:sp>
      <p:grpSp>
        <p:nvGrpSpPr>
          <p:cNvPr id="11" name="Group 11"/>
          <p:cNvGrpSpPr/>
          <p:nvPr/>
        </p:nvGrpSpPr>
        <p:grpSpPr>
          <a:xfrm>
            <a:off x="12929658" y="7860568"/>
            <a:ext cx="4388590" cy="533588"/>
            <a:chOff x="0" y="0"/>
            <a:chExt cx="1253442" cy="152400"/>
          </a:xfrm>
        </p:grpSpPr>
        <p:sp>
          <p:nvSpPr>
            <p:cNvPr id="12" name="Freeform 12"/>
            <p:cNvSpPr/>
            <p:nvPr/>
          </p:nvSpPr>
          <p:spPr>
            <a:xfrm>
              <a:off x="0" y="0"/>
              <a:ext cx="1253442" cy="152400"/>
            </a:xfrm>
            <a:custGeom>
              <a:avLst/>
              <a:gdLst/>
              <a:ahLst/>
              <a:cxnLst/>
              <a:rect l="l" t="t" r="r" b="b"/>
              <a:pathLst>
                <a:path w="1253442" h="152400">
                  <a:moveTo>
                    <a:pt x="0" y="0"/>
                  </a:moveTo>
                  <a:lnTo>
                    <a:pt x="1253442" y="0"/>
                  </a:lnTo>
                  <a:lnTo>
                    <a:pt x="1253442" y="152400"/>
                  </a:lnTo>
                  <a:lnTo>
                    <a:pt x="0" y="152400"/>
                  </a:lnTo>
                  <a:close/>
                </a:path>
              </a:pathLst>
            </a:custGeom>
            <a:solidFill>
              <a:srgbClr val="EF5B00"/>
            </a:solidFill>
          </p:spPr>
        </p:sp>
      </p:grpSp>
      <p:sp>
        <p:nvSpPr>
          <p:cNvPr id="13" name="TextBox 13"/>
          <p:cNvSpPr txBox="1"/>
          <p:nvPr/>
        </p:nvSpPr>
        <p:spPr>
          <a:xfrm>
            <a:off x="13212411" y="7983946"/>
            <a:ext cx="6730586" cy="410210"/>
          </a:xfrm>
          <a:prstGeom prst="rect">
            <a:avLst/>
          </a:prstGeom>
        </p:spPr>
        <p:txBody>
          <a:bodyPr lIns="0" tIns="0" rIns="0" bIns="0" rtlCol="0" anchor="t">
            <a:spAutoFit/>
          </a:bodyPr>
          <a:lstStyle/>
          <a:p>
            <a:pPr>
              <a:lnSpc>
                <a:spcPts val="2695"/>
              </a:lnSpc>
            </a:pPr>
            <a:r>
              <a:rPr lang="en-US" sz="3500" spc="-136">
                <a:solidFill>
                  <a:srgbClr val="000000"/>
                </a:solidFill>
                <a:latin typeface="Poppins 1 Bold"/>
              </a:rPr>
              <a:t>Largo do Riachuelo</a:t>
            </a:r>
          </a:p>
        </p:txBody>
      </p:sp>
    </p:spTree>
  </p:cSld>
  <p:clrMapOvr>
    <a:masterClrMapping/>
  </p:clrMapOvr>
  <p:transition spd="slow">
    <p:push/>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2501934" y="-847069"/>
            <a:ext cx="5990569" cy="11981138"/>
            <a:chOff x="0" y="0"/>
            <a:chExt cx="3175000" cy="6350000"/>
          </a:xfrm>
        </p:grpSpPr>
        <p:sp>
          <p:nvSpPr>
            <p:cNvPr id="3" name="Freeform 3"/>
            <p:cNvSpPr/>
            <p:nvPr/>
          </p:nvSpPr>
          <p:spPr>
            <a:xfrm>
              <a:off x="0" y="0"/>
              <a:ext cx="3175000" cy="6350000"/>
            </a:xfrm>
            <a:custGeom>
              <a:avLst/>
              <a:gdLst/>
              <a:ahLst/>
              <a:cxnLst/>
              <a:rect l="l" t="t" r="r" b="b"/>
              <a:pathLst>
                <a:path w="3175000" h="6350000">
                  <a:moveTo>
                    <a:pt x="2667000" y="6350000"/>
                  </a:moveTo>
                  <a:lnTo>
                    <a:pt x="508000" y="6350000"/>
                  </a:lnTo>
                  <a:cubicBezTo>
                    <a:pt x="227330" y="6350000"/>
                    <a:pt x="0" y="6122670"/>
                    <a:pt x="0" y="5842000"/>
                  </a:cubicBezTo>
                  <a:lnTo>
                    <a:pt x="0" y="508000"/>
                  </a:lnTo>
                  <a:cubicBezTo>
                    <a:pt x="0" y="227330"/>
                    <a:pt x="227330" y="0"/>
                    <a:pt x="508000" y="0"/>
                  </a:cubicBezTo>
                  <a:lnTo>
                    <a:pt x="2667000" y="0"/>
                  </a:lnTo>
                  <a:cubicBezTo>
                    <a:pt x="2947670" y="0"/>
                    <a:pt x="3175000" y="227330"/>
                    <a:pt x="3175000" y="508000"/>
                  </a:cubicBezTo>
                  <a:lnTo>
                    <a:pt x="3175000" y="5842000"/>
                  </a:lnTo>
                  <a:cubicBezTo>
                    <a:pt x="3175000" y="6122670"/>
                    <a:pt x="2947670" y="6350000"/>
                    <a:pt x="2667000" y="6350000"/>
                  </a:cubicBezTo>
                  <a:close/>
                </a:path>
              </a:pathLst>
            </a:custGeom>
            <a:blipFill>
              <a:blip r:embed="rId2" cstate="print">
                <a:extLst>
                  <a:ext uri="{28A0092B-C50C-407E-A947-70E740481C1C}">
                    <a14:useLocalDpi xmlns:a14="http://schemas.microsoft.com/office/drawing/2010/main" val="0"/>
                  </a:ext>
                </a:extLst>
              </a:blip>
              <a:stretch>
                <a:fillRect/>
              </a:stretch>
            </a:blipFill>
          </p:spPr>
        </p:sp>
      </p:grpSp>
      <p:sp>
        <p:nvSpPr>
          <p:cNvPr id="4" name="TextBox 4"/>
          <p:cNvSpPr txBox="1"/>
          <p:nvPr/>
        </p:nvSpPr>
        <p:spPr>
          <a:xfrm>
            <a:off x="8813947" y="634849"/>
            <a:ext cx="6730586" cy="1832188"/>
          </a:xfrm>
          <a:prstGeom prst="rect">
            <a:avLst/>
          </a:prstGeom>
        </p:spPr>
        <p:txBody>
          <a:bodyPr lIns="0" tIns="0" rIns="0" bIns="0" rtlCol="0" anchor="t">
            <a:spAutoFit/>
          </a:bodyPr>
          <a:lstStyle/>
          <a:p>
            <a:pPr>
              <a:lnSpc>
                <a:spcPts val="6494"/>
              </a:lnSpc>
            </a:pPr>
            <a:r>
              <a:rPr lang="en-US" sz="8434" spc="-328">
                <a:solidFill>
                  <a:srgbClr val="000000"/>
                </a:solidFill>
                <a:latin typeface="Poppins 1 Ultra-Bold"/>
              </a:rPr>
              <a:t>Abordagem Social</a:t>
            </a:r>
          </a:p>
        </p:txBody>
      </p:sp>
      <p:grpSp>
        <p:nvGrpSpPr>
          <p:cNvPr id="5" name="Group 5"/>
          <p:cNvGrpSpPr/>
          <p:nvPr/>
        </p:nvGrpSpPr>
        <p:grpSpPr>
          <a:xfrm>
            <a:off x="8813947" y="2476562"/>
            <a:ext cx="3435944" cy="417760"/>
            <a:chOff x="0" y="0"/>
            <a:chExt cx="1253442" cy="152400"/>
          </a:xfrm>
        </p:grpSpPr>
        <p:sp>
          <p:nvSpPr>
            <p:cNvPr id="6" name="Freeform 6"/>
            <p:cNvSpPr/>
            <p:nvPr/>
          </p:nvSpPr>
          <p:spPr>
            <a:xfrm>
              <a:off x="0" y="0"/>
              <a:ext cx="1253442" cy="152400"/>
            </a:xfrm>
            <a:custGeom>
              <a:avLst/>
              <a:gdLst/>
              <a:ahLst/>
              <a:cxnLst/>
              <a:rect l="l" t="t" r="r" b="b"/>
              <a:pathLst>
                <a:path w="1253442" h="152400">
                  <a:moveTo>
                    <a:pt x="0" y="0"/>
                  </a:moveTo>
                  <a:lnTo>
                    <a:pt x="1253442" y="0"/>
                  </a:lnTo>
                  <a:lnTo>
                    <a:pt x="1253442" y="152400"/>
                  </a:lnTo>
                  <a:lnTo>
                    <a:pt x="0" y="152400"/>
                  </a:lnTo>
                  <a:close/>
                </a:path>
              </a:pathLst>
            </a:custGeom>
            <a:solidFill>
              <a:srgbClr val="EF5B00"/>
            </a:solidFill>
          </p:spPr>
        </p:sp>
      </p:grpSp>
      <p:grpSp>
        <p:nvGrpSpPr>
          <p:cNvPr id="7" name="Group 7"/>
          <p:cNvGrpSpPr/>
          <p:nvPr/>
        </p:nvGrpSpPr>
        <p:grpSpPr>
          <a:xfrm>
            <a:off x="-885405" y="8996225"/>
            <a:ext cx="5188958" cy="630901"/>
            <a:chOff x="0" y="0"/>
            <a:chExt cx="1253442" cy="152400"/>
          </a:xfrm>
        </p:grpSpPr>
        <p:sp>
          <p:nvSpPr>
            <p:cNvPr id="8" name="Freeform 8"/>
            <p:cNvSpPr/>
            <p:nvPr/>
          </p:nvSpPr>
          <p:spPr>
            <a:xfrm>
              <a:off x="0" y="0"/>
              <a:ext cx="1253442" cy="152400"/>
            </a:xfrm>
            <a:custGeom>
              <a:avLst/>
              <a:gdLst/>
              <a:ahLst/>
              <a:cxnLst/>
              <a:rect l="l" t="t" r="r" b="b"/>
              <a:pathLst>
                <a:path w="1253442" h="152400">
                  <a:moveTo>
                    <a:pt x="0" y="0"/>
                  </a:moveTo>
                  <a:lnTo>
                    <a:pt x="1253442" y="0"/>
                  </a:lnTo>
                  <a:lnTo>
                    <a:pt x="1253442" y="152400"/>
                  </a:lnTo>
                  <a:lnTo>
                    <a:pt x="0" y="152400"/>
                  </a:lnTo>
                  <a:close/>
                </a:path>
              </a:pathLst>
            </a:custGeom>
            <a:solidFill>
              <a:srgbClr val="EF5B00"/>
            </a:solidFill>
          </p:spPr>
        </p:sp>
      </p:grpSp>
      <p:sp>
        <p:nvSpPr>
          <p:cNvPr id="9" name="TextBox 9"/>
          <p:cNvSpPr txBox="1"/>
          <p:nvPr/>
        </p:nvSpPr>
        <p:spPr>
          <a:xfrm>
            <a:off x="2501934" y="9163720"/>
            <a:ext cx="6730586" cy="410210"/>
          </a:xfrm>
          <a:prstGeom prst="rect">
            <a:avLst/>
          </a:prstGeom>
        </p:spPr>
        <p:txBody>
          <a:bodyPr lIns="0" tIns="0" rIns="0" bIns="0" rtlCol="0" anchor="t">
            <a:spAutoFit/>
          </a:bodyPr>
          <a:lstStyle/>
          <a:p>
            <a:pPr>
              <a:lnSpc>
                <a:spcPts val="2695"/>
              </a:lnSpc>
            </a:pPr>
            <a:r>
              <a:rPr lang="en-US" sz="3500" spc="-136">
                <a:solidFill>
                  <a:srgbClr val="000000"/>
                </a:solidFill>
                <a:latin typeface="Poppins 1 Ultra-Bold"/>
              </a:rPr>
              <a:t>Pontes</a:t>
            </a:r>
          </a:p>
        </p:txBody>
      </p:sp>
      <p:sp>
        <p:nvSpPr>
          <p:cNvPr id="10" name="Freeform 10"/>
          <p:cNvSpPr/>
          <p:nvPr/>
        </p:nvSpPr>
        <p:spPr>
          <a:xfrm>
            <a:off x="8813947" y="3122922"/>
            <a:ext cx="8445353" cy="3464355"/>
          </a:xfrm>
          <a:custGeom>
            <a:avLst/>
            <a:gdLst/>
            <a:ahLst/>
            <a:cxnLst/>
            <a:rect l="l" t="t" r="r" b="b"/>
            <a:pathLst>
              <a:path w="8445353" h="3464355">
                <a:moveTo>
                  <a:pt x="0" y="0"/>
                </a:moveTo>
                <a:lnTo>
                  <a:pt x="8445353" y="0"/>
                </a:lnTo>
                <a:lnTo>
                  <a:pt x="8445353" y="3464355"/>
                </a:lnTo>
                <a:lnTo>
                  <a:pt x="0" y="3464355"/>
                </a:lnTo>
                <a:lnTo>
                  <a:pt x="0" y="0"/>
                </a:lnTo>
                <a:close/>
              </a:path>
            </a:pathLst>
          </a:custGeom>
          <a:blipFill>
            <a:blip r:embed="rId3" cstate="print">
              <a:extLst>
                <a:ext uri="{28A0092B-C50C-407E-A947-70E740481C1C}">
                  <a14:useLocalDpi xmlns:a14="http://schemas.microsoft.com/office/drawing/2010/main" val="0"/>
                </a:ext>
              </a:extLst>
            </a:blip>
            <a:stretch>
              <a:fillRect/>
            </a:stretch>
          </a:blipFill>
        </p:spPr>
      </p:sp>
      <p:sp>
        <p:nvSpPr>
          <p:cNvPr id="11" name="Freeform 11"/>
          <p:cNvSpPr/>
          <p:nvPr/>
        </p:nvSpPr>
        <p:spPr>
          <a:xfrm>
            <a:off x="8813947" y="6815877"/>
            <a:ext cx="8445353" cy="3283409"/>
          </a:xfrm>
          <a:custGeom>
            <a:avLst/>
            <a:gdLst/>
            <a:ahLst/>
            <a:cxnLst/>
            <a:rect l="l" t="t" r="r" b="b"/>
            <a:pathLst>
              <a:path w="8445353" h="3283409">
                <a:moveTo>
                  <a:pt x="0" y="0"/>
                </a:moveTo>
                <a:lnTo>
                  <a:pt x="8445353" y="0"/>
                </a:lnTo>
                <a:lnTo>
                  <a:pt x="8445353" y="3283409"/>
                </a:lnTo>
                <a:lnTo>
                  <a:pt x="0" y="3283409"/>
                </a:lnTo>
                <a:lnTo>
                  <a:pt x="0" y="0"/>
                </a:lnTo>
                <a:close/>
              </a:path>
            </a:pathLst>
          </a:custGeom>
          <a:blipFill>
            <a:blip r:embed="rId4" cstate="print">
              <a:extLst>
                <a:ext uri="{28A0092B-C50C-407E-A947-70E740481C1C}">
                  <a14:useLocalDpi xmlns:a14="http://schemas.microsoft.com/office/drawing/2010/main" val="0"/>
                </a:ext>
              </a:extLst>
            </a:blip>
            <a:stretch>
              <a:fillRect/>
            </a:stretch>
          </a:blipFill>
        </p:spPr>
      </p:sp>
    </p:spTree>
  </p:cSld>
  <p:clrMapOvr>
    <a:masterClrMapping/>
  </p:clrMapOvr>
  <p:transition spd="slow">
    <p:push/>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1028700" y="-847069"/>
            <a:ext cx="5990569" cy="11981138"/>
            <a:chOff x="0" y="0"/>
            <a:chExt cx="3175000" cy="6350000"/>
          </a:xfrm>
        </p:grpSpPr>
        <p:sp>
          <p:nvSpPr>
            <p:cNvPr id="3" name="Freeform 3"/>
            <p:cNvSpPr/>
            <p:nvPr/>
          </p:nvSpPr>
          <p:spPr>
            <a:xfrm>
              <a:off x="0" y="0"/>
              <a:ext cx="3175000" cy="6350000"/>
            </a:xfrm>
            <a:custGeom>
              <a:avLst/>
              <a:gdLst/>
              <a:ahLst/>
              <a:cxnLst/>
              <a:rect l="l" t="t" r="r" b="b"/>
              <a:pathLst>
                <a:path w="3175000" h="6350000">
                  <a:moveTo>
                    <a:pt x="2667000" y="6350000"/>
                  </a:moveTo>
                  <a:lnTo>
                    <a:pt x="508000" y="6350000"/>
                  </a:lnTo>
                  <a:cubicBezTo>
                    <a:pt x="227330" y="6350000"/>
                    <a:pt x="0" y="6122670"/>
                    <a:pt x="0" y="5842000"/>
                  </a:cubicBezTo>
                  <a:lnTo>
                    <a:pt x="0" y="508000"/>
                  </a:lnTo>
                  <a:cubicBezTo>
                    <a:pt x="0" y="227330"/>
                    <a:pt x="227330" y="0"/>
                    <a:pt x="508000" y="0"/>
                  </a:cubicBezTo>
                  <a:lnTo>
                    <a:pt x="2667000" y="0"/>
                  </a:lnTo>
                  <a:cubicBezTo>
                    <a:pt x="2947670" y="0"/>
                    <a:pt x="3175000" y="227330"/>
                    <a:pt x="3175000" y="508000"/>
                  </a:cubicBezTo>
                  <a:lnTo>
                    <a:pt x="3175000" y="5842000"/>
                  </a:lnTo>
                  <a:cubicBezTo>
                    <a:pt x="3175000" y="6122670"/>
                    <a:pt x="2947670" y="6350000"/>
                    <a:pt x="2667000" y="6350000"/>
                  </a:cubicBezTo>
                  <a:close/>
                </a:path>
              </a:pathLst>
            </a:custGeom>
            <a:blipFill>
              <a:blip r:embed="rId2" cstate="print">
                <a:extLst>
                  <a:ext uri="{28A0092B-C50C-407E-A947-70E740481C1C}">
                    <a14:useLocalDpi xmlns:a14="http://schemas.microsoft.com/office/drawing/2010/main" val="0"/>
                  </a:ext>
                </a:extLst>
              </a:blip>
              <a:stretch>
                <a:fillRect/>
              </a:stretch>
            </a:blipFill>
          </p:spPr>
        </p:sp>
      </p:grpSp>
      <p:sp>
        <p:nvSpPr>
          <p:cNvPr id="4" name="TextBox 4"/>
          <p:cNvSpPr txBox="1"/>
          <p:nvPr/>
        </p:nvSpPr>
        <p:spPr>
          <a:xfrm>
            <a:off x="7389877" y="338414"/>
            <a:ext cx="6730586" cy="1832188"/>
          </a:xfrm>
          <a:prstGeom prst="rect">
            <a:avLst/>
          </a:prstGeom>
        </p:spPr>
        <p:txBody>
          <a:bodyPr lIns="0" tIns="0" rIns="0" bIns="0" rtlCol="0" anchor="t">
            <a:spAutoFit/>
          </a:bodyPr>
          <a:lstStyle/>
          <a:p>
            <a:pPr>
              <a:lnSpc>
                <a:spcPts val="6494"/>
              </a:lnSpc>
            </a:pPr>
            <a:r>
              <a:rPr lang="en-US" sz="8434" spc="-328">
                <a:solidFill>
                  <a:srgbClr val="000000"/>
                </a:solidFill>
                <a:latin typeface="Poppins 1 Ultra-Bold"/>
              </a:rPr>
              <a:t>Abordagem Social</a:t>
            </a:r>
          </a:p>
        </p:txBody>
      </p:sp>
      <p:grpSp>
        <p:nvGrpSpPr>
          <p:cNvPr id="5" name="Group 5"/>
          <p:cNvGrpSpPr/>
          <p:nvPr/>
        </p:nvGrpSpPr>
        <p:grpSpPr>
          <a:xfrm>
            <a:off x="7389877" y="2270330"/>
            <a:ext cx="7002759" cy="851432"/>
            <a:chOff x="0" y="0"/>
            <a:chExt cx="1253442" cy="152400"/>
          </a:xfrm>
        </p:grpSpPr>
        <p:sp>
          <p:nvSpPr>
            <p:cNvPr id="6" name="Freeform 6"/>
            <p:cNvSpPr/>
            <p:nvPr/>
          </p:nvSpPr>
          <p:spPr>
            <a:xfrm>
              <a:off x="0" y="0"/>
              <a:ext cx="1253442" cy="152400"/>
            </a:xfrm>
            <a:custGeom>
              <a:avLst/>
              <a:gdLst/>
              <a:ahLst/>
              <a:cxnLst/>
              <a:rect l="l" t="t" r="r" b="b"/>
              <a:pathLst>
                <a:path w="1253442" h="152400">
                  <a:moveTo>
                    <a:pt x="0" y="0"/>
                  </a:moveTo>
                  <a:lnTo>
                    <a:pt x="1253442" y="0"/>
                  </a:lnTo>
                  <a:lnTo>
                    <a:pt x="1253442" y="152400"/>
                  </a:lnTo>
                  <a:lnTo>
                    <a:pt x="0" y="152400"/>
                  </a:lnTo>
                  <a:close/>
                </a:path>
              </a:pathLst>
            </a:custGeom>
            <a:solidFill>
              <a:srgbClr val="EF5B00"/>
            </a:solidFill>
          </p:spPr>
        </p:sp>
      </p:grpSp>
      <p:sp>
        <p:nvSpPr>
          <p:cNvPr id="7" name="TextBox 7"/>
          <p:cNvSpPr txBox="1"/>
          <p:nvPr/>
        </p:nvSpPr>
        <p:spPr>
          <a:xfrm>
            <a:off x="7662050" y="2508455"/>
            <a:ext cx="6730586" cy="410210"/>
          </a:xfrm>
          <a:prstGeom prst="rect">
            <a:avLst/>
          </a:prstGeom>
        </p:spPr>
        <p:txBody>
          <a:bodyPr lIns="0" tIns="0" rIns="0" bIns="0" rtlCol="0" anchor="t">
            <a:spAutoFit/>
          </a:bodyPr>
          <a:lstStyle/>
          <a:p>
            <a:pPr>
              <a:lnSpc>
                <a:spcPts val="2695"/>
              </a:lnSpc>
            </a:pPr>
            <a:r>
              <a:rPr lang="en-US" sz="3500" spc="-136">
                <a:solidFill>
                  <a:srgbClr val="000000"/>
                </a:solidFill>
                <a:latin typeface="Poppins 1 Ultra-Bold"/>
              </a:rPr>
              <a:t>Operação Inverno (Jun a Jul) </a:t>
            </a:r>
          </a:p>
        </p:txBody>
      </p:sp>
      <p:sp>
        <p:nvSpPr>
          <p:cNvPr id="8" name="Freeform 8"/>
          <p:cNvSpPr/>
          <p:nvPr/>
        </p:nvSpPr>
        <p:spPr>
          <a:xfrm>
            <a:off x="10334986" y="4896299"/>
            <a:ext cx="8115300" cy="5390701"/>
          </a:xfrm>
          <a:custGeom>
            <a:avLst/>
            <a:gdLst/>
            <a:ahLst/>
            <a:cxnLst/>
            <a:rect l="l" t="t" r="r" b="b"/>
            <a:pathLst>
              <a:path w="8115300" h="5390701">
                <a:moveTo>
                  <a:pt x="0" y="0"/>
                </a:moveTo>
                <a:lnTo>
                  <a:pt x="8115300" y="0"/>
                </a:lnTo>
                <a:lnTo>
                  <a:pt x="8115300" y="5390701"/>
                </a:lnTo>
                <a:lnTo>
                  <a:pt x="0" y="5390701"/>
                </a:lnTo>
                <a:lnTo>
                  <a:pt x="0" y="0"/>
                </a:lnTo>
                <a:close/>
              </a:path>
            </a:pathLst>
          </a:custGeom>
          <a:blipFill>
            <a:blip r:embed="rId3" cstate="print">
              <a:extLst>
                <a:ext uri="{28A0092B-C50C-407E-A947-70E740481C1C}">
                  <a14:useLocalDpi xmlns:a14="http://schemas.microsoft.com/office/drawing/2010/main" val="0"/>
                </a:ext>
              </a:extLst>
            </a:blip>
            <a:stretch>
              <a:fillRect/>
            </a:stretch>
          </a:blipFill>
        </p:spPr>
      </p:sp>
      <p:sp>
        <p:nvSpPr>
          <p:cNvPr id="9" name="TextBox 9"/>
          <p:cNvSpPr txBox="1"/>
          <p:nvPr/>
        </p:nvSpPr>
        <p:spPr>
          <a:xfrm>
            <a:off x="7389877" y="3264637"/>
            <a:ext cx="9869423" cy="1957556"/>
          </a:xfrm>
          <a:prstGeom prst="rect">
            <a:avLst/>
          </a:prstGeom>
        </p:spPr>
        <p:txBody>
          <a:bodyPr lIns="0" tIns="0" rIns="0" bIns="0" rtlCol="0" anchor="t">
            <a:spAutoFit/>
          </a:bodyPr>
          <a:lstStyle/>
          <a:p>
            <a:pPr>
              <a:lnSpc>
                <a:spcPts val="3898"/>
              </a:lnSpc>
            </a:pPr>
            <a:r>
              <a:rPr lang="en-US" sz="2784">
                <a:solidFill>
                  <a:srgbClr val="000000"/>
                </a:solidFill>
                <a:latin typeface="Poppins 1"/>
              </a:rPr>
              <a:t>Visa anualmente intensificar a proteção às pessoas que estão em sitaução de rua durante a estação do Inverno, onde as baixas temperaturas podem causar a morte.</a:t>
            </a:r>
          </a:p>
        </p:txBody>
      </p:sp>
      <p:sp>
        <p:nvSpPr>
          <p:cNvPr id="10" name="Freeform 10"/>
          <p:cNvSpPr/>
          <p:nvPr/>
        </p:nvSpPr>
        <p:spPr>
          <a:xfrm>
            <a:off x="7389877" y="5317442"/>
            <a:ext cx="2422867" cy="5390701"/>
          </a:xfrm>
          <a:custGeom>
            <a:avLst/>
            <a:gdLst/>
            <a:ahLst/>
            <a:cxnLst/>
            <a:rect l="l" t="t" r="r" b="b"/>
            <a:pathLst>
              <a:path w="2422867" h="5390701">
                <a:moveTo>
                  <a:pt x="0" y="0"/>
                </a:moveTo>
                <a:lnTo>
                  <a:pt x="2422867" y="0"/>
                </a:lnTo>
                <a:lnTo>
                  <a:pt x="2422867" y="5390701"/>
                </a:lnTo>
                <a:lnTo>
                  <a:pt x="0" y="5390701"/>
                </a:lnTo>
                <a:lnTo>
                  <a:pt x="0" y="0"/>
                </a:lnTo>
                <a:close/>
              </a:path>
            </a:pathLst>
          </a:custGeom>
          <a:blipFill>
            <a:blip r:embed="rId4" cstate="print">
              <a:extLst>
                <a:ext uri="{28A0092B-C50C-407E-A947-70E740481C1C}">
                  <a14:useLocalDpi xmlns:a14="http://schemas.microsoft.com/office/drawing/2010/main" val="0"/>
                </a:ext>
              </a:extLst>
            </a:blip>
            <a:stretch>
              <a:fillRect/>
            </a:stretch>
          </a:blipFill>
        </p:spPr>
      </p:sp>
    </p:spTree>
  </p:cSld>
  <p:clrMapOvr>
    <a:masterClrMapping/>
  </p:clrMapOvr>
  <p:transition spd="slow">
    <p:push/>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1028700" y="-847069"/>
            <a:ext cx="5990569" cy="11981138"/>
            <a:chOff x="0" y="0"/>
            <a:chExt cx="3175000" cy="6350000"/>
          </a:xfrm>
        </p:grpSpPr>
        <p:sp>
          <p:nvSpPr>
            <p:cNvPr id="3" name="Freeform 3"/>
            <p:cNvSpPr/>
            <p:nvPr/>
          </p:nvSpPr>
          <p:spPr>
            <a:xfrm>
              <a:off x="0" y="0"/>
              <a:ext cx="3175000" cy="6350000"/>
            </a:xfrm>
            <a:custGeom>
              <a:avLst/>
              <a:gdLst/>
              <a:ahLst/>
              <a:cxnLst/>
              <a:rect l="l" t="t" r="r" b="b"/>
              <a:pathLst>
                <a:path w="3175000" h="6350000">
                  <a:moveTo>
                    <a:pt x="2667000" y="6350000"/>
                  </a:moveTo>
                  <a:lnTo>
                    <a:pt x="508000" y="6350000"/>
                  </a:lnTo>
                  <a:cubicBezTo>
                    <a:pt x="227330" y="6350000"/>
                    <a:pt x="0" y="6122670"/>
                    <a:pt x="0" y="5842000"/>
                  </a:cubicBezTo>
                  <a:lnTo>
                    <a:pt x="0" y="508000"/>
                  </a:lnTo>
                  <a:cubicBezTo>
                    <a:pt x="0" y="227330"/>
                    <a:pt x="227330" y="0"/>
                    <a:pt x="508000" y="0"/>
                  </a:cubicBezTo>
                  <a:lnTo>
                    <a:pt x="2667000" y="0"/>
                  </a:lnTo>
                  <a:cubicBezTo>
                    <a:pt x="2947670" y="0"/>
                    <a:pt x="3175000" y="227330"/>
                    <a:pt x="3175000" y="508000"/>
                  </a:cubicBezTo>
                  <a:lnTo>
                    <a:pt x="3175000" y="5842000"/>
                  </a:lnTo>
                  <a:cubicBezTo>
                    <a:pt x="3175000" y="6122670"/>
                    <a:pt x="2947670" y="6350000"/>
                    <a:pt x="2667000" y="6350000"/>
                  </a:cubicBezTo>
                  <a:close/>
                </a:path>
              </a:pathLst>
            </a:custGeom>
            <a:blipFill>
              <a:blip r:embed="rId2" cstate="print">
                <a:extLst>
                  <a:ext uri="{28A0092B-C50C-407E-A947-70E740481C1C}">
                    <a14:useLocalDpi xmlns:a14="http://schemas.microsoft.com/office/drawing/2010/main" val="0"/>
                  </a:ext>
                </a:extLst>
              </a:blip>
              <a:stretch>
                <a:fillRect/>
              </a:stretch>
            </a:blipFill>
          </p:spPr>
        </p:sp>
      </p:grpSp>
      <p:sp>
        <p:nvSpPr>
          <p:cNvPr id="4" name="TextBox 4"/>
          <p:cNvSpPr txBox="1"/>
          <p:nvPr/>
        </p:nvSpPr>
        <p:spPr>
          <a:xfrm>
            <a:off x="7389877" y="338414"/>
            <a:ext cx="6730586" cy="1832188"/>
          </a:xfrm>
          <a:prstGeom prst="rect">
            <a:avLst/>
          </a:prstGeom>
        </p:spPr>
        <p:txBody>
          <a:bodyPr lIns="0" tIns="0" rIns="0" bIns="0" rtlCol="0" anchor="t">
            <a:spAutoFit/>
          </a:bodyPr>
          <a:lstStyle/>
          <a:p>
            <a:pPr>
              <a:lnSpc>
                <a:spcPts val="6494"/>
              </a:lnSpc>
            </a:pPr>
            <a:r>
              <a:rPr lang="en-US" sz="8434" spc="-328">
                <a:solidFill>
                  <a:srgbClr val="000000"/>
                </a:solidFill>
                <a:latin typeface="Poppins 1 Ultra-Bold"/>
              </a:rPr>
              <a:t>Abordagem Social</a:t>
            </a:r>
          </a:p>
        </p:txBody>
      </p:sp>
      <p:grpSp>
        <p:nvGrpSpPr>
          <p:cNvPr id="5" name="Group 5"/>
          <p:cNvGrpSpPr/>
          <p:nvPr/>
        </p:nvGrpSpPr>
        <p:grpSpPr>
          <a:xfrm>
            <a:off x="7389877" y="2270330"/>
            <a:ext cx="7002759" cy="851432"/>
            <a:chOff x="0" y="0"/>
            <a:chExt cx="1253442" cy="152400"/>
          </a:xfrm>
        </p:grpSpPr>
        <p:sp>
          <p:nvSpPr>
            <p:cNvPr id="6" name="Freeform 6"/>
            <p:cNvSpPr/>
            <p:nvPr/>
          </p:nvSpPr>
          <p:spPr>
            <a:xfrm>
              <a:off x="0" y="0"/>
              <a:ext cx="1253442" cy="152400"/>
            </a:xfrm>
            <a:custGeom>
              <a:avLst/>
              <a:gdLst/>
              <a:ahLst/>
              <a:cxnLst/>
              <a:rect l="l" t="t" r="r" b="b"/>
              <a:pathLst>
                <a:path w="1253442" h="152400">
                  <a:moveTo>
                    <a:pt x="0" y="0"/>
                  </a:moveTo>
                  <a:lnTo>
                    <a:pt x="1253442" y="0"/>
                  </a:lnTo>
                  <a:lnTo>
                    <a:pt x="1253442" y="152400"/>
                  </a:lnTo>
                  <a:lnTo>
                    <a:pt x="0" y="152400"/>
                  </a:lnTo>
                  <a:close/>
                </a:path>
              </a:pathLst>
            </a:custGeom>
            <a:solidFill>
              <a:srgbClr val="EF5B00"/>
            </a:solidFill>
          </p:spPr>
        </p:sp>
      </p:grpSp>
      <p:sp>
        <p:nvSpPr>
          <p:cNvPr id="7" name="TextBox 7"/>
          <p:cNvSpPr txBox="1"/>
          <p:nvPr/>
        </p:nvSpPr>
        <p:spPr>
          <a:xfrm>
            <a:off x="7662050" y="2508455"/>
            <a:ext cx="6730586" cy="410210"/>
          </a:xfrm>
          <a:prstGeom prst="rect">
            <a:avLst/>
          </a:prstGeom>
        </p:spPr>
        <p:txBody>
          <a:bodyPr lIns="0" tIns="0" rIns="0" bIns="0" rtlCol="0" anchor="t">
            <a:spAutoFit/>
          </a:bodyPr>
          <a:lstStyle/>
          <a:p>
            <a:pPr>
              <a:lnSpc>
                <a:spcPts val="2695"/>
              </a:lnSpc>
            </a:pPr>
            <a:r>
              <a:rPr lang="en-US" sz="3500" spc="-136">
                <a:solidFill>
                  <a:srgbClr val="000000"/>
                </a:solidFill>
                <a:latin typeface="Poppins 1 Bold"/>
              </a:rPr>
              <a:t>Operação Intersetorial</a:t>
            </a:r>
          </a:p>
        </p:txBody>
      </p:sp>
      <p:sp>
        <p:nvSpPr>
          <p:cNvPr id="8" name="Freeform 8"/>
          <p:cNvSpPr/>
          <p:nvPr/>
        </p:nvSpPr>
        <p:spPr>
          <a:xfrm>
            <a:off x="10334986" y="5317442"/>
            <a:ext cx="8115300" cy="4969558"/>
          </a:xfrm>
          <a:custGeom>
            <a:avLst/>
            <a:gdLst/>
            <a:ahLst/>
            <a:cxnLst/>
            <a:rect l="l" t="t" r="r" b="b"/>
            <a:pathLst>
              <a:path w="8115300" h="4969558">
                <a:moveTo>
                  <a:pt x="0" y="0"/>
                </a:moveTo>
                <a:lnTo>
                  <a:pt x="8115300" y="0"/>
                </a:lnTo>
                <a:lnTo>
                  <a:pt x="8115300" y="4969558"/>
                </a:lnTo>
                <a:lnTo>
                  <a:pt x="0" y="4969558"/>
                </a:lnTo>
                <a:lnTo>
                  <a:pt x="0" y="0"/>
                </a:lnTo>
                <a:close/>
              </a:path>
            </a:pathLst>
          </a:custGeom>
          <a:blipFill>
            <a:blip r:embed="rId3" cstate="print">
              <a:extLst>
                <a:ext uri="{28A0092B-C50C-407E-A947-70E740481C1C}">
                  <a14:useLocalDpi xmlns:a14="http://schemas.microsoft.com/office/drawing/2010/main" val="0"/>
                </a:ext>
              </a:extLst>
            </a:blip>
            <a:stretch>
              <a:fillRect/>
            </a:stretch>
          </a:blipFill>
        </p:spPr>
      </p:sp>
      <p:sp>
        <p:nvSpPr>
          <p:cNvPr id="9" name="TextBox 9"/>
          <p:cNvSpPr txBox="1"/>
          <p:nvPr/>
        </p:nvSpPr>
        <p:spPr>
          <a:xfrm>
            <a:off x="7389877" y="3264637"/>
            <a:ext cx="10898123" cy="1975477"/>
          </a:xfrm>
          <a:prstGeom prst="rect">
            <a:avLst/>
          </a:prstGeom>
        </p:spPr>
        <p:txBody>
          <a:bodyPr wrap="square" lIns="0" tIns="0" rIns="0" bIns="0" rtlCol="0" anchor="t">
            <a:spAutoFit/>
          </a:bodyPr>
          <a:lstStyle/>
          <a:p>
            <a:pPr>
              <a:lnSpc>
                <a:spcPts val="3898"/>
              </a:lnSpc>
            </a:pPr>
            <a:r>
              <a:rPr lang="en-US" sz="2784" dirty="0">
                <a:solidFill>
                  <a:srgbClr val="000000"/>
                </a:solidFill>
                <a:latin typeface="Poppins 1"/>
              </a:rPr>
              <a:t>A </a:t>
            </a:r>
            <a:r>
              <a:rPr lang="en-US" sz="2784" dirty="0" err="1">
                <a:solidFill>
                  <a:srgbClr val="000000"/>
                </a:solidFill>
                <a:latin typeface="Poppins 1"/>
              </a:rPr>
              <a:t>Secretaria</a:t>
            </a:r>
            <a:r>
              <a:rPr lang="en-US" sz="2784" dirty="0">
                <a:solidFill>
                  <a:srgbClr val="000000"/>
                </a:solidFill>
                <a:latin typeface="Poppins 1"/>
              </a:rPr>
              <a:t> de </a:t>
            </a:r>
            <a:r>
              <a:rPr lang="en-US" sz="2784" dirty="0" err="1">
                <a:solidFill>
                  <a:srgbClr val="000000"/>
                </a:solidFill>
                <a:latin typeface="Poppins 1"/>
              </a:rPr>
              <a:t>Assistência</a:t>
            </a:r>
            <a:r>
              <a:rPr lang="en-US" sz="2784" dirty="0">
                <a:solidFill>
                  <a:srgbClr val="000000"/>
                </a:solidFill>
                <a:latin typeface="Poppins 1"/>
              </a:rPr>
              <a:t> Social visa </a:t>
            </a:r>
            <a:r>
              <a:rPr lang="en-US" sz="2784" dirty="0" err="1">
                <a:solidFill>
                  <a:srgbClr val="000000"/>
                </a:solidFill>
                <a:latin typeface="Poppins 1"/>
              </a:rPr>
              <a:t>trabalhar</a:t>
            </a:r>
            <a:r>
              <a:rPr lang="en-US" sz="2784" dirty="0">
                <a:solidFill>
                  <a:srgbClr val="000000"/>
                </a:solidFill>
                <a:latin typeface="Poppins 1"/>
              </a:rPr>
              <a:t> </a:t>
            </a:r>
            <a:r>
              <a:rPr lang="en-US" sz="2784" dirty="0" err="1">
                <a:solidFill>
                  <a:srgbClr val="000000"/>
                </a:solidFill>
                <a:latin typeface="Poppins 1"/>
              </a:rPr>
              <a:t>em</a:t>
            </a:r>
            <a:r>
              <a:rPr lang="en-US" sz="2784" dirty="0">
                <a:solidFill>
                  <a:srgbClr val="000000"/>
                </a:solidFill>
                <a:latin typeface="Poppins 1"/>
              </a:rPr>
              <a:t> conjunto </a:t>
            </a:r>
            <a:r>
              <a:rPr lang="en-US" sz="2784" dirty="0" err="1">
                <a:solidFill>
                  <a:srgbClr val="000000"/>
                </a:solidFill>
                <a:latin typeface="Poppins 1"/>
              </a:rPr>
              <a:t>às</a:t>
            </a:r>
            <a:r>
              <a:rPr lang="en-US" sz="2784" dirty="0">
                <a:solidFill>
                  <a:srgbClr val="000000"/>
                </a:solidFill>
                <a:latin typeface="Poppins 1"/>
              </a:rPr>
              <a:t> </a:t>
            </a:r>
            <a:r>
              <a:rPr lang="en-US" sz="2784" dirty="0" err="1">
                <a:solidFill>
                  <a:srgbClr val="000000"/>
                </a:solidFill>
                <a:latin typeface="Poppins 1"/>
              </a:rPr>
              <a:t>secretarias</a:t>
            </a:r>
            <a:r>
              <a:rPr lang="en-US" sz="2784" dirty="0">
                <a:solidFill>
                  <a:srgbClr val="000000"/>
                </a:solidFill>
                <a:latin typeface="Poppins 1"/>
              </a:rPr>
              <a:t> de </a:t>
            </a:r>
            <a:r>
              <a:rPr lang="en-US" sz="2784" dirty="0" err="1">
                <a:solidFill>
                  <a:srgbClr val="000000"/>
                </a:solidFill>
                <a:latin typeface="Poppins 1"/>
              </a:rPr>
              <a:t>Meio</a:t>
            </a:r>
            <a:r>
              <a:rPr lang="en-US" sz="2784" dirty="0">
                <a:solidFill>
                  <a:srgbClr val="000000"/>
                </a:solidFill>
                <a:latin typeface="Poppins 1"/>
              </a:rPr>
              <a:t> </a:t>
            </a:r>
            <a:r>
              <a:rPr lang="en-US" sz="2784" dirty="0" err="1">
                <a:solidFill>
                  <a:srgbClr val="000000"/>
                </a:solidFill>
                <a:latin typeface="Poppins 1"/>
              </a:rPr>
              <a:t>Ambiente</a:t>
            </a:r>
            <a:r>
              <a:rPr lang="en-US" sz="2784" dirty="0">
                <a:solidFill>
                  <a:srgbClr val="000000"/>
                </a:solidFill>
                <a:latin typeface="Poppins 1"/>
              </a:rPr>
              <a:t> e </a:t>
            </a:r>
            <a:r>
              <a:rPr lang="en-US" sz="2784" dirty="0" err="1">
                <a:solidFill>
                  <a:srgbClr val="000000"/>
                </a:solidFill>
                <a:latin typeface="Poppins 1"/>
              </a:rPr>
              <a:t>Segurança</a:t>
            </a:r>
            <a:r>
              <a:rPr lang="en-US" sz="2784" dirty="0">
                <a:solidFill>
                  <a:srgbClr val="000000"/>
                </a:solidFill>
                <a:latin typeface="Poppins 1"/>
              </a:rPr>
              <a:t> e </a:t>
            </a:r>
            <a:r>
              <a:rPr lang="en-US" sz="2784" dirty="0" err="1">
                <a:solidFill>
                  <a:srgbClr val="000000"/>
                </a:solidFill>
                <a:latin typeface="Poppins 1"/>
              </a:rPr>
              <a:t>Defesa</a:t>
            </a:r>
            <a:r>
              <a:rPr lang="en-US" sz="2784" dirty="0">
                <a:solidFill>
                  <a:srgbClr val="000000"/>
                </a:solidFill>
                <a:latin typeface="Poppins 1"/>
              </a:rPr>
              <a:t> do </a:t>
            </a:r>
            <a:r>
              <a:rPr lang="en-US" sz="2784" dirty="0" err="1">
                <a:solidFill>
                  <a:srgbClr val="000000"/>
                </a:solidFill>
                <a:latin typeface="Poppins 1"/>
              </a:rPr>
              <a:t>Cidadão</a:t>
            </a:r>
            <a:r>
              <a:rPr lang="en-US" sz="2784" dirty="0">
                <a:solidFill>
                  <a:srgbClr val="000000"/>
                </a:solidFill>
                <a:latin typeface="Poppins 1"/>
              </a:rPr>
              <a:t>, </a:t>
            </a:r>
            <a:r>
              <a:rPr lang="en-US" sz="2784" dirty="0" err="1">
                <a:solidFill>
                  <a:srgbClr val="000000"/>
                </a:solidFill>
                <a:latin typeface="Poppins 1"/>
              </a:rPr>
              <a:t>afim</a:t>
            </a:r>
            <a:r>
              <a:rPr lang="en-US" sz="2784" dirty="0">
                <a:solidFill>
                  <a:srgbClr val="000000"/>
                </a:solidFill>
                <a:latin typeface="Poppins 1"/>
              </a:rPr>
              <a:t> de </a:t>
            </a:r>
            <a:r>
              <a:rPr lang="en-US" sz="2784" dirty="0" err="1">
                <a:solidFill>
                  <a:srgbClr val="000000"/>
                </a:solidFill>
                <a:latin typeface="Poppins 1"/>
              </a:rPr>
              <a:t>ofertar</a:t>
            </a:r>
            <a:r>
              <a:rPr lang="en-US" sz="2784" dirty="0">
                <a:solidFill>
                  <a:srgbClr val="000000"/>
                </a:solidFill>
                <a:latin typeface="Poppins 1"/>
              </a:rPr>
              <a:t> </a:t>
            </a:r>
            <a:r>
              <a:rPr lang="en-US" sz="2784" dirty="0" err="1">
                <a:solidFill>
                  <a:srgbClr val="000000"/>
                </a:solidFill>
                <a:latin typeface="Poppins 1"/>
              </a:rPr>
              <a:t>os</a:t>
            </a:r>
            <a:r>
              <a:rPr lang="en-US" sz="2784" dirty="0">
                <a:solidFill>
                  <a:srgbClr val="000000"/>
                </a:solidFill>
                <a:latin typeface="Poppins 1"/>
              </a:rPr>
              <a:t> </a:t>
            </a:r>
            <a:r>
              <a:rPr lang="en-US" sz="2784" dirty="0" err="1">
                <a:solidFill>
                  <a:srgbClr val="000000"/>
                </a:solidFill>
                <a:latin typeface="Poppins 1"/>
              </a:rPr>
              <a:t>serviços</a:t>
            </a:r>
            <a:r>
              <a:rPr lang="en-US" sz="2784" dirty="0">
                <a:solidFill>
                  <a:srgbClr val="000000"/>
                </a:solidFill>
                <a:latin typeface="Poppins 1"/>
              </a:rPr>
              <a:t> </a:t>
            </a:r>
            <a:r>
              <a:rPr lang="en-US" sz="2784" dirty="0" err="1">
                <a:solidFill>
                  <a:srgbClr val="000000"/>
                </a:solidFill>
                <a:latin typeface="Poppins 1"/>
              </a:rPr>
              <a:t>assistenciais</a:t>
            </a:r>
            <a:r>
              <a:rPr lang="en-US" sz="2784" dirty="0">
                <a:solidFill>
                  <a:srgbClr val="000000"/>
                </a:solidFill>
                <a:latin typeface="Poppins 1"/>
              </a:rPr>
              <a:t> e </a:t>
            </a:r>
            <a:r>
              <a:rPr lang="en-US" sz="2784" dirty="0" err="1">
                <a:solidFill>
                  <a:srgbClr val="000000"/>
                </a:solidFill>
                <a:latin typeface="Poppins 1"/>
              </a:rPr>
              <a:t>limpeza</a:t>
            </a:r>
            <a:r>
              <a:rPr lang="en-US" sz="2784" dirty="0">
                <a:solidFill>
                  <a:srgbClr val="000000"/>
                </a:solidFill>
                <a:latin typeface="Poppins 1"/>
              </a:rPr>
              <a:t> dos </a:t>
            </a:r>
            <a:r>
              <a:rPr lang="en-US" sz="2784" dirty="0" err="1">
                <a:solidFill>
                  <a:srgbClr val="000000"/>
                </a:solidFill>
                <a:latin typeface="Poppins 1"/>
              </a:rPr>
              <a:t>espaços</a:t>
            </a:r>
            <a:r>
              <a:rPr lang="en-US" sz="2784" dirty="0">
                <a:solidFill>
                  <a:srgbClr val="000000"/>
                </a:solidFill>
                <a:latin typeface="Poppins 1"/>
              </a:rPr>
              <a:t> </a:t>
            </a:r>
            <a:r>
              <a:rPr lang="en-US" sz="2784" dirty="0" err="1">
                <a:solidFill>
                  <a:srgbClr val="000000"/>
                </a:solidFill>
                <a:latin typeface="Poppins 1"/>
              </a:rPr>
              <a:t>públicos</a:t>
            </a:r>
            <a:r>
              <a:rPr lang="en-US" sz="2784" dirty="0">
                <a:solidFill>
                  <a:srgbClr val="000000"/>
                </a:solidFill>
                <a:latin typeface="Poppins 1"/>
              </a:rPr>
              <a:t> de forma </a:t>
            </a:r>
            <a:r>
              <a:rPr lang="en-US" sz="2784" dirty="0" err="1">
                <a:solidFill>
                  <a:srgbClr val="000000"/>
                </a:solidFill>
                <a:latin typeface="Poppins 1"/>
              </a:rPr>
              <a:t>qualificada</a:t>
            </a:r>
            <a:r>
              <a:rPr lang="en-US" sz="2784" dirty="0">
                <a:solidFill>
                  <a:srgbClr val="000000"/>
                </a:solidFill>
                <a:latin typeface="Poppins 1"/>
              </a:rPr>
              <a:t>. </a:t>
            </a:r>
          </a:p>
        </p:txBody>
      </p:sp>
      <p:sp>
        <p:nvSpPr>
          <p:cNvPr id="10" name="Freeform 10"/>
          <p:cNvSpPr/>
          <p:nvPr/>
        </p:nvSpPr>
        <p:spPr>
          <a:xfrm>
            <a:off x="7389877" y="5805463"/>
            <a:ext cx="2422867" cy="4902680"/>
          </a:xfrm>
          <a:custGeom>
            <a:avLst/>
            <a:gdLst/>
            <a:ahLst/>
            <a:cxnLst/>
            <a:rect l="l" t="t" r="r" b="b"/>
            <a:pathLst>
              <a:path w="2422867" h="4902680">
                <a:moveTo>
                  <a:pt x="0" y="0"/>
                </a:moveTo>
                <a:lnTo>
                  <a:pt x="2422867" y="0"/>
                </a:lnTo>
                <a:lnTo>
                  <a:pt x="2422867" y="4902680"/>
                </a:lnTo>
                <a:lnTo>
                  <a:pt x="0" y="4902680"/>
                </a:lnTo>
                <a:lnTo>
                  <a:pt x="0" y="0"/>
                </a:lnTo>
                <a:close/>
              </a:path>
            </a:pathLst>
          </a:custGeom>
          <a:blipFill>
            <a:blip r:embed="rId4" cstate="print">
              <a:extLst>
                <a:ext uri="{28A0092B-C50C-407E-A947-70E740481C1C}">
                  <a14:useLocalDpi xmlns:a14="http://schemas.microsoft.com/office/drawing/2010/main" val="0"/>
                </a:ext>
              </a:extLst>
            </a:blip>
            <a:stretch>
              <a:fillRect/>
            </a:stretch>
          </a:blipFill>
        </p:spPr>
      </p:sp>
    </p:spTree>
  </p:cSld>
  <p:clrMapOvr>
    <a:masterClrMapping/>
  </p:clrMapOvr>
  <p:transition spd="slow">
    <p:push/>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1028700" y="-847069"/>
            <a:ext cx="5990569" cy="11981138"/>
            <a:chOff x="0" y="0"/>
            <a:chExt cx="3175000" cy="6350000"/>
          </a:xfrm>
        </p:grpSpPr>
        <p:sp>
          <p:nvSpPr>
            <p:cNvPr id="3" name="Freeform 3"/>
            <p:cNvSpPr/>
            <p:nvPr/>
          </p:nvSpPr>
          <p:spPr>
            <a:xfrm>
              <a:off x="0" y="0"/>
              <a:ext cx="3175000" cy="6350000"/>
            </a:xfrm>
            <a:custGeom>
              <a:avLst/>
              <a:gdLst/>
              <a:ahLst/>
              <a:cxnLst/>
              <a:rect l="l" t="t" r="r" b="b"/>
              <a:pathLst>
                <a:path w="3175000" h="6350000">
                  <a:moveTo>
                    <a:pt x="2667000" y="6350000"/>
                  </a:moveTo>
                  <a:lnTo>
                    <a:pt x="508000" y="6350000"/>
                  </a:lnTo>
                  <a:cubicBezTo>
                    <a:pt x="227330" y="6350000"/>
                    <a:pt x="0" y="6122670"/>
                    <a:pt x="0" y="5842000"/>
                  </a:cubicBezTo>
                  <a:lnTo>
                    <a:pt x="0" y="508000"/>
                  </a:lnTo>
                  <a:cubicBezTo>
                    <a:pt x="0" y="227330"/>
                    <a:pt x="227330" y="0"/>
                    <a:pt x="508000" y="0"/>
                  </a:cubicBezTo>
                  <a:lnTo>
                    <a:pt x="2667000" y="0"/>
                  </a:lnTo>
                  <a:cubicBezTo>
                    <a:pt x="2947670" y="0"/>
                    <a:pt x="3175000" y="227330"/>
                    <a:pt x="3175000" y="508000"/>
                  </a:cubicBezTo>
                  <a:lnTo>
                    <a:pt x="3175000" y="5842000"/>
                  </a:lnTo>
                  <a:cubicBezTo>
                    <a:pt x="3175000" y="6122670"/>
                    <a:pt x="2947670" y="6350000"/>
                    <a:pt x="2667000" y="6350000"/>
                  </a:cubicBezTo>
                  <a:close/>
                </a:path>
              </a:pathLst>
            </a:custGeom>
            <a:blipFill>
              <a:blip r:embed="rId2" cstate="print">
                <a:extLst>
                  <a:ext uri="{28A0092B-C50C-407E-A947-70E740481C1C}">
                    <a14:useLocalDpi xmlns:a14="http://schemas.microsoft.com/office/drawing/2010/main" val="0"/>
                  </a:ext>
                </a:extLst>
              </a:blip>
              <a:stretch>
                <a:fillRect/>
              </a:stretch>
            </a:blipFill>
          </p:spPr>
        </p:sp>
      </p:grpSp>
      <p:sp>
        <p:nvSpPr>
          <p:cNvPr id="4" name="TextBox 4"/>
          <p:cNvSpPr txBox="1"/>
          <p:nvPr/>
        </p:nvSpPr>
        <p:spPr>
          <a:xfrm>
            <a:off x="7389877" y="338414"/>
            <a:ext cx="6730586" cy="1832188"/>
          </a:xfrm>
          <a:prstGeom prst="rect">
            <a:avLst/>
          </a:prstGeom>
        </p:spPr>
        <p:txBody>
          <a:bodyPr lIns="0" tIns="0" rIns="0" bIns="0" rtlCol="0" anchor="t">
            <a:spAutoFit/>
          </a:bodyPr>
          <a:lstStyle/>
          <a:p>
            <a:pPr>
              <a:lnSpc>
                <a:spcPts val="6494"/>
              </a:lnSpc>
            </a:pPr>
            <a:r>
              <a:rPr lang="en-US" sz="8434" spc="-328">
                <a:solidFill>
                  <a:srgbClr val="000000"/>
                </a:solidFill>
                <a:latin typeface="Poppins 1 Ultra-Bold"/>
              </a:rPr>
              <a:t>Abordagem Social</a:t>
            </a:r>
          </a:p>
        </p:txBody>
      </p:sp>
      <p:grpSp>
        <p:nvGrpSpPr>
          <p:cNvPr id="5" name="Group 5"/>
          <p:cNvGrpSpPr/>
          <p:nvPr/>
        </p:nvGrpSpPr>
        <p:grpSpPr>
          <a:xfrm>
            <a:off x="7389877" y="2270330"/>
            <a:ext cx="7002759" cy="851432"/>
            <a:chOff x="0" y="0"/>
            <a:chExt cx="1253442" cy="152400"/>
          </a:xfrm>
        </p:grpSpPr>
        <p:sp>
          <p:nvSpPr>
            <p:cNvPr id="6" name="Freeform 6"/>
            <p:cNvSpPr/>
            <p:nvPr/>
          </p:nvSpPr>
          <p:spPr>
            <a:xfrm>
              <a:off x="0" y="0"/>
              <a:ext cx="1253442" cy="152400"/>
            </a:xfrm>
            <a:custGeom>
              <a:avLst/>
              <a:gdLst/>
              <a:ahLst/>
              <a:cxnLst/>
              <a:rect l="l" t="t" r="r" b="b"/>
              <a:pathLst>
                <a:path w="1253442" h="152400">
                  <a:moveTo>
                    <a:pt x="0" y="0"/>
                  </a:moveTo>
                  <a:lnTo>
                    <a:pt x="1253442" y="0"/>
                  </a:lnTo>
                  <a:lnTo>
                    <a:pt x="1253442" y="152400"/>
                  </a:lnTo>
                  <a:lnTo>
                    <a:pt x="0" y="152400"/>
                  </a:lnTo>
                  <a:close/>
                </a:path>
              </a:pathLst>
            </a:custGeom>
            <a:solidFill>
              <a:srgbClr val="EF5B00"/>
            </a:solidFill>
          </p:spPr>
        </p:sp>
      </p:grpSp>
      <p:sp>
        <p:nvSpPr>
          <p:cNvPr id="7" name="TextBox 7"/>
          <p:cNvSpPr txBox="1"/>
          <p:nvPr/>
        </p:nvSpPr>
        <p:spPr>
          <a:xfrm>
            <a:off x="7662050" y="2508455"/>
            <a:ext cx="6730586" cy="410210"/>
          </a:xfrm>
          <a:prstGeom prst="rect">
            <a:avLst/>
          </a:prstGeom>
        </p:spPr>
        <p:txBody>
          <a:bodyPr lIns="0" tIns="0" rIns="0" bIns="0" rtlCol="0" anchor="t">
            <a:spAutoFit/>
          </a:bodyPr>
          <a:lstStyle/>
          <a:p>
            <a:pPr>
              <a:lnSpc>
                <a:spcPts val="2695"/>
              </a:lnSpc>
            </a:pPr>
            <a:r>
              <a:rPr lang="en-US" sz="3500" spc="-136">
                <a:solidFill>
                  <a:srgbClr val="000000"/>
                </a:solidFill>
                <a:latin typeface="Poppins 1 Bold"/>
              </a:rPr>
              <a:t>Consutório na Rua</a:t>
            </a:r>
          </a:p>
        </p:txBody>
      </p:sp>
      <p:sp>
        <p:nvSpPr>
          <p:cNvPr id="8" name="Freeform 8"/>
          <p:cNvSpPr/>
          <p:nvPr/>
        </p:nvSpPr>
        <p:spPr>
          <a:xfrm>
            <a:off x="11027343" y="5317442"/>
            <a:ext cx="7422943" cy="4969558"/>
          </a:xfrm>
          <a:custGeom>
            <a:avLst/>
            <a:gdLst/>
            <a:ahLst/>
            <a:cxnLst/>
            <a:rect l="l" t="t" r="r" b="b"/>
            <a:pathLst>
              <a:path w="7422943" h="4969558">
                <a:moveTo>
                  <a:pt x="0" y="0"/>
                </a:moveTo>
                <a:lnTo>
                  <a:pt x="7422943" y="0"/>
                </a:lnTo>
                <a:lnTo>
                  <a:pt x="7422943" y="4969558"/>
                </a:lnTo>
                <a:lnTo>
                  <a:pt x="0" y="4969558"/>
                </a:lnTo>
                <a:lnTo>
                  <a:pt x="0" y="0"/>
                </a:lnTo>
                <a:close/>
              </a:path>
            </a:pathLst>
          </a:custGeom>
          <a:blipFill>
            <a:blip r:embed="rId3" cstate="print">
              <a:extLst>
                <a:ext uri="{28A0092B-C50C-407E-A947-70E740481C1C}">
                  <a14:useLocalDpi xmlns:a14="http://schemas.microsoft.com/office/drawing/2010/main" val="0"/>
                </a:ext>
              </a:extLst>
            </a:blip>
            <a:stretch>
              <a:fillRect/>
            </a:stretch>
          </a:blipFill>
        </p:spPr>
      </p:sp>
      <p:sp>
        <p:nvSpPr>
          <p:cNvPr id="9" name="TextBox 9"/>
          <p:cNvSpPr txBox="1"/>
          <p:nvPr/>
        </p:nvSpPr>
        <p:spPr>
          <a:xfrm>
            <a:off x="7389877" y="3264637"/>
            <a:ext cx="10518189" cy="1957556"/>
          </a:xfrm>
          <a:prstGeom prst="rect">
            <a:avLst/>
          </a:prstGeom>
        </p:spPr>
        <p:txBody>
          <a:bodyPr lIns="0" tIns="0" rIns="0" bIns="0" rtlCol="0" anchor="t">
            <a:spAutoFit/>
          </a:bodyPr>
          <a:lstStyle/>
          <a:p>
            <a:pPr>
              <a:lnSpc>
                <a:spcPts val="3898"/>
              </a:lnSpc>
            </a:pPr>
            <a:r>
              <a:rPr lang="en-US" sz="2784">
                <a:solidFill>
                  <a:srgbClr val="000000"/>
                </a:solidFill>
                <a:latin typeface="Poppins 1"/>
              </a:rPr>
              <a:t>Parceira entre as secretarias de Assistência Social e Saúde, que vão às ruas formadas em equipes multiprofissionais para desenvolver ações integrais de saúde frente às necessidades dessa população.</a:t>
            </a:r>
          </a:p>
        </p:txBody>
      </p:sp>
      <p:sp>
        <p:nvSpPr>
          <p:cNvPr id="10" name="Freeform 10"/>
          <p:cNvSpPr/>
          <p:nvPr/>
        </p:nvSpPr>
        <p:spPr>
          <a:xfrm>
            <a:off x="7389877" y="5317442"/>
            <a:ext cx="3365293" cy="5390701"/>
          </a:xfrm>
          <a:custGeom>
            <a:avLst/>
            <a:gdLst/>
            <a:ahLst/>
            <a:cxnLst/>
            <a:rect l="l" t="t" r="r" b="b"/>
            <a:pathLst>
              <a:path w="3365293" h="5390701">
                <a:moveTo>
                  <a:pt x="0" y="0"/>
                </a:moveTo>
                <a:lnTo>
                  <a:pt x="3365293" y="0"/>
                </a:lnTo>
                <a:lnTo>
                  <a:pt x="3365293" y="5390701"/>
                </a:lnTo>
                <a:lnTo>
                  <a:pt x="0" y="5390701"/>
                </a:lnTo>
                <a:lnTo>
                  <a:pt x="0" y="0"/>
                </a:lnTo>
                <a:close/>
              </a:path>
            </a:pathLst>
          </a:custGeom>
          <a:blipFill>
            <a:blip r:embed="rId4" cstate="print">
              <a:extLst>
                <a:ext uri="{28A0092B-C50C-407E-A947-70E740481C1C}">
                  <a14:useLocalDpi xmlns:a14="http://schemas.microsoft.com/office/drawing/2010/main" val="0"/>
                </a:ext>
              </a:extLst>
            </a:blip>
            <a:stretch>
              <a:fillRect/>
            </a:stretch>
          </a:blipFill>
        </p:spPr>
      </p:sp>
    </p:spTree>
  </p:cSld>
  <p:clrMapOvr>
    <a:masterClrMapping/>
  </p:clrMapOvr>
  <p:transition spd="slow">
    <p:push/>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1039134"/>
            <a:ext cx="7212381" cy="961502"/>
          </a:xfrm>
          <a:prstGeom prst="rect">
            <a:avLst/>
          </a:prstGeom>
        </p:spPr>
        <p:txBody>
          <a:bodyPr lIns="0" tIns="0" rIns="0" bIns="0" rtlCol="0" anchor="t">
            <a:spAutoFit/>
          </a:bodyPr>
          <a:lstStyle/>
          <a:p>
            <a:pPr>
              <a:lnSpc>
                <a:spcPts val="6170"/>
              </a:lnSpc>
            </a:pPr>
            <a:r>
              <a:rPr lang="en-US" sz="8013" spc="-312">
                <a:solidFill>
                  <a:srgbClr val="000000"/>
                </a:solidFill>
                <a:latin typeface="Poppins 1 Bold"/>
              </a:rPr>
              <a:t>Centro Pop</a:t>
            </a:r>
          </a:p>
        </p:txBody>
      </p:sp>
      <p:grpSp>
        <p:nvGrpSpPr>
          <p:cNvPr id="3" name="Group 3"/>
          <p:cNvGrpSpPr/>
          <p:nvPr/>
        </p:nvGrpSpPr>
        <p:grpSpPr>
          <a:xfrm>
            <a:off x="1028700" y="2207113"/>
            <a:ext cx="3435944" cy="417760"/>
            <a:chOff x="0" y="0"/>
            <a:chExt cx="1253442" cy="152400"/>
          </a:xfrm>
        </p:grpSpPr>
        <p:sp>
          <p:nvSpPr>
            <p:cNvPr id="4" name="Freeform 4"/>
            <p:cNvSpPr/>
            <p:nvPr/>
          </p:nvSpPr>
          <p:spPr>
            <a:xfrm>
              <a:off x="0" y="0"/>
              <a:ext cx="1253442" cy="152400"/>
            </a:xfrm>
            <a:custGeom>
              <a:avLst/>
              <a:gdLst/>
              <a:ahLst/>
              <a:cxnLst/>
              <a:rect l="l" t="t" r="r" b="b"/>
              <a:pathLst>
                <a:path w="1253442" h="152400">
                  <a:moveTo>
                    <a:pt x="0" y="0"/>
                  </a:moveTo>
                  <a:lnTo>
                    <a:pt x="1253442" y="0"/>
                  </a:lnTo>
                  <a:lnTo>
                    <a:pt x="1253442" y="152400"/>
                  </a:lnTo>
                  <a:lnTo>
                    <a:pt x="0" y="152400"/>
                  </a:lnTo>
                  <a:close/>
                </a:path>
              </a:pathLst>
            </a:custGeom>
            <a:solidFill>
              <a:srgbClr val="EF5B00"/>
            </a:solidFill>
          </p:spPr>
        </p:sp>
      </p:grpSp>
      <p:sp>
        <p:nvSpPr>
          <p:cNvPr id="5" name="TextBox 5"/>
          <p:cNvSpPr txBox="1"/>
          <p:nvPr/>
        </p:nvSpPr>
        <p:spPr>
          <a:xfrm>
            <a:off x="1028700" y="3087740"/>
            <a:ext cx="6205289" cy="1957556"/>
          </a:xfrm>
          <a:prstGeom prst="rect">
            <a:avLst/>
          </a:prstGeom>
        </p:spPr>
        <p:txBody>
          <a:bodyPr lIns="0" tIns="0" rIns="0" bIns="0" rtlCol="0" anchor="t">
            <a:spAutoFit/>
          </a:bodyPr>
          <a:lstStyle/>
          <a:p>
            <a:pPr>
              <a:lnSpc>
                <a:spcPts val="3898"/>
              </a:lnSpc>
            </a:pPr>
            <a:r>
              <a:rPr lang="en-US" sz="2784">
                <a:solidFill>
                  <a:srgbClr val="000000"/>
                </a:solidFill>
                <a:latin typeface="Poppins 1"/>
              </a:rPr>
              <a:t>O público-alvo do Centro Pop são munícipes, maiores de 18 anos, que utilizam as ruas como espaço de moradia e sobrevivência.</a:t>
            </a:r>
          </a:p>
        </p:txBody>
      </p:sp>
      <p:grpSp>
        <p:nvGrpSpPr>
          <p:cNvPr id="6" name="Group 6"/>
          <p:cNvGrpSpPr/>
          <p:nvPr/>
        </p:nvGrpSpPr>
        <p:grpSpPr>
          <a:xfrm>
            <a:off x="8896295" y="5045296"/>
            <a:ext cx="5180021" cy="6733105"/>
            <a:chOff x="0" y="0"/>
            <a:chExt cx="1488712" cy="1935061"/>
          </a:xfrm>
        </p:grpSpPr>
        <p:sp>
          <p:nvSpPr>
            <p:cNvPr id="7" name="Freeform 7"/>
            <p:cNvSpPr/>
            <p:nvPr/>
          </p:nvSpPr>
          <p:spPr>
            <a:xfrm>
              <a:off x="0" y="0"/>
              <a:ext cx="1488712" cy="1935061"/>
            </a:xfrm>
            <a:custGeom>
              <a:avLst/>
              <a:gdLst/>
              <a:ahLst/>
              <a:cxnLst/>
              <a:rect l="l" t="t" r="r" b="b"/>
              <a:pathLst>
                <a:path w="1488712" h="1935061">
                  <a:moveTo>
                    <a:pt x="0" y="0"/>
                  </a:moveTo>
                  <a:lnTo>
                    <a:pt x="1488712" y="0"/>
                  </a:lnTo>
                  <a:lnTo>
                    <a:pt x="1488712" y="1935061"/>
                  </a:lnTo>
                  <a:lnTo>
                    <a:pt x="0" y="1935061"/>
                  </a:lnTo>
                  <a:close/>
                </a:path>
              </a:pathLst>
            </a:custGeom>
            <a:solidFill>
              <a:srgbClr val="EF5B00"/>
            </a:solidFill>
          </p:spPr>
        </p:sp>
      </p:grpSp>
      <p:grpSp>
        <p:nvGrpSpPr>
          <p:cNvPr id="8" name="Group 8"/>
          <p:cNvGrpSpPr/>
          <p:nvPr/>
        </p:nvGrpSpPr>
        <p:grpSpPr>
          <a:xfrm>
            <a:off x="-716578" y="5413791"/>
            <a:ext cx="8843282" cy="3844509"/>
            <a:chOff x="0" y="0"/>
            <a:chExt cx="2016086" cy="876469"/>
          </a:xfrm>
        </p:grpSpPr>
        <p:sp>
          <p:nvSpPr>
            <p:cNvPr id="9" name="Freeform 9"/>
            <p:cNvSpPr/>
            <p:nvPr/>
          </p:nvSpPr>
          <p:spPr>
            <a:xfrm>
              <a:off x="0" y="0"/>
              <a:ext cx="2016086" cy="876469"/>
            </a:xfrm>
            <a:custGeom>
              <a:avLst/>
              <a:gdLst/>
              <a:ahLst/>
              <a:cxnLst/>
              <a:rect l="l" t="t" r="r" b="b"/>
              <a:pathLst>
                <a:path w="2016086" h="876469">
                  <a:moveTo>
                    <a:pt x="0" y="0"/>
                  </a:moveTo>
                  <a:lnTo>
                    <a:pt x="2016086" y="0"/>
                  </a:lnTo>
                  <a:lnTo>
                    <a:pt x="2016086" y="876469"/>
                  </a:lnTo>
                  <a:lnTo>
                    <a:pt x="0" y="876469"/>
                  </a:lnTo>
                  <a:close/>
                </a:path>
              </a:pathLst>
            </a:custGeom>
            <a:solidFill>
              <a:srgbClr val="EF5B00"/>
            </a:solidFill>
          </p:spPr>
        </p:sp>
      </p:grpSp>
      <p:grpSp>
        <p:nvGrpSpPr>
          <p:cNvPr id="10" name="Group 10"/>
          <p:cNvGrpSpPr>
            <a:grpSpLocks noChangeAspect="1"/>
          </p:cNvGrpSpPr>
          <p:nvPr/>
        </p:nvGrpSpPr>
        <p:grpSpPr>
          <a:xfrm>
            <a:off x="12548667" y="5744461"/>
            <a:ext cx="5739333" cy="5739310"/>
            <a:chOff x="0" y="0"/>
            <a:chExt cx="6350025" cy="6350000"/>
          </a:xfrm>
        </p:grpSpPr>
        <p:sp>
          <p:nvSpPr>
            <p:cNvPr id="11" name="Freeform 11"/>
            <p:cNvSpPr/>
            <p:nvPr/>
          </p:nvSpPr>
          <p:spPr>
            <a:xfrm>
              <a:off x="0" y="0"/>
              <a:ext cx="6350026" cy="6350000"/>
            </a:xfrm>
            <a:custGeom>
              <a:avLst/>
              <a:gdLst/>
              <a:ahLst/>
              <a:cxnLst/>
              <a:rect l="l" t="t" r="r" b="b"/>
              <a:pathLst>
                <a:path w="6350026" h="6350000">
                  <a:moveTo>
                    <a:pt x="0" y="0"/>
                  </a:moveTo>
                  <a:lnTo>
                    <a:pt x="6350026" y="0"/>
                  </a:lnTo>
                  <a:lnTo>
                    <a:pt x="6350026" y="6350000"/>
                  </a:lnTo>
                  <a:lnTo>
                    <a:pt x="0" y="6350000"/>
                  </a:lnTo>
                  <a:close/>
                </a:path>
              </a:pathLst>
            </a:custGeom>
            <a:blipFill>
              <a:blip r:embed="rId2" cstate="print">
                <a:extLst>
                  <a:ext uri="{28A0092B-C50C-407E-A947-70E740481C1C}">
                    <a14:useLocalDpi xmlns:a14="http://schemas.microsoft.com/office/drawing/2010/main" val="0"/>
                  </a:ext>
                </a:extLst>
              </a:blip>
              <a:stretch>
                <a:fillRect/>
              </a:stretch>
            </a:blipFill>
          </p:spPr>
        </p:sp>
      </p:grpSp>
      <p:sp>
        <p:nvSpPr>
          <p:cNvPr id="12" name="Freeform 12"/>
          <p:cNvSpPr/>
          <p:nvPr/>
        </p:nvSpPr>
        <p:spPr>
          <a:xfrm>
            <a:off x="-723349" y="5247563"/>
            <a:ext cx="7591853" cy="3991733"/>
          </a:xfrm>
          <a:custGeom>
            <a:avLst/>
            <a:gdLst/>
            <a:ahLst/>
            <a:cxnLst/>
            <a:rect l="l" t="t" r="r" b="b"/>
            <a:pathLst>
              <a:path w="7591853" h="3991733">
                <a:moveTo>
                  <a:pt x="0" y="0"/>
                </a:moveTo>
                <a:lnTo>
                  <a:pt x="7591853" y="0"/>
                </a:lnTo>
                <a:lnTo>
                  <a:pt x="7591853" y="3991733"/>
                </a:lnTo>
                <a:lnTo>
                  <a:pt x="0" y="3991733"/>
                </a:lnTo>
                <a:lnTo>
                  <a:pt x="0" y="0"/>
                </a:lnTo>
                <a:close/>
              </a:path>
            </a:pathLst>
          </a:custGeom>
          <a:blipFill>
            <a:blip r:embed="rId3" cstate="print">
              <a:extLst>
                <a:ext uri="{28A0092B-C50C-407E-A947-70E740481C1C}">
                  <a14:useLocalDpi xmlns:a14="http://schemas.microsoft.com/office/drawing/2010/main" val="0"/>
                </a:ext>
              </a:extLst>
            </a:blip>
            <a:stretch>
              <a:fillRect/>
            </a:stretch>
          </a:blipFill>
        </p:spPr>
      </p:sp>
      <p:sp>
        <p:nvSpPr>
          <p:cNvPr id="13" name="Freeform 13"/>
          <p:cNvSpPr/>
          <p:nvPr/>
        </p:nvSpPr>
        <p:spPr>
          <a:xfrm>
            <a:off x="8896295" y="71468"/>
            <a:ext cx="9645306" cy="7245574"/>
          </a:xfrm>
          <a:custGeom>
            <a:avLst/>
            <a:gdLst/>
            <a:ahLst/>
            <a:cxnLst/>
            <a:rect l="l" t="t" r="r" b="b"/>
            <a:pathLst>
              <a:path w="9645306" h="7245574">
                <a:moveTo>
                  <a:pt x="0" y="0"/>
                </a:moveTo>
                <a:lnTo>
                  <a:pt x="9645306" y="0"/>
                </a:lnTo>
                <a:lnTo>
                  <a:pt x="9645306" y="7245574"/>
                </a:lnTo>
                <a:lnTo>
                  <a:pt x="0" y="7245574"/>
                </a:lnTo>
                <a:lnTo>
                  <a:pt x="0" y="0"/>
                </a:lnTo>
                <a:close/>
              </a:path>
            </a:pathLst>
          </a:custGeom>
          <a:blipFill>
            <a:blip r:embed="rId4" cstate="print">
              <a:extLst>
                <a:ext uri="{28A0092B-C50C-407E-A947-70E740481C1C}">
                  <a14:useLocalDpi xmlns:a14="http://schemas.microsoft.com/office/drawing/2010/main" val="0"/>
                </a:ext>
              </a:extLst>
            </a:blip>
            <a:stretch>
              <a:fillRect/>
            </a:stretch>
          </a:blipFill>
        </p:spPr>
      </p:sp>
      <p:sp>
        <p:nvSpPr>
          <p:cNvPr id="14" name="TextBox 14"/>
          <p:cNvSpPr txBox="1"/>
          <p:nvPr/>
        </p:nvSpPr>
        <p:spPr>
          <a:xfrm>
            <a:off x="1028700" y="9595942"/>
            <a:ext cx="5571171" cy="266700"/>
          </a:xfrm>
          <a:prstGeom prst="rect">
            <a:avLst/>
          </a:prstGeom>
        </p:spPr>
        <p:txBody>
          <a:bodyPr lIns="0" tIns="0" rIns="0" bIns="0" rtlCol="0" anchor="t">
            <a:spAutoFit/>
          </a:bodyPr>
          <a:lstStyle/>
          <a:p>
            <a:pPr>
              <a:lnSpc>
                <a:spcPts val="2088"/>
              </a:lnSpc>
            </a:pPr>
            <a:r>
              <a:rPr lang="en-US" sz="1739" spc="-147">
                <a:solidFill>
                  <a:srgbClr val="000000"/>
                </a:solidFill>
                <a:latin typeface="Poppins 1 Italics"/>
              </a:rPr>
              <a:t>Secretaria de Assistência Social </a:t>
            </a:r>
          </a:p>
        </p:txBody>
      </p:sp>
      <p:sp>
        <p:nvSpPr>
          <p:cNvPr id="15" name="TextBox 15"/>
          <p:cNvSpPr txBox="1"/>
          <p:nvPr/>
        </p:nvSpPr>
        <p:spPr>
          <a:xfrm>
            <a:off x="1028700" y="9862642"/>
            <a:ext cx="5571171" cy="142875"/>
          </a:xfrm>
          <a:prstGeom prst="rect">
            <a:avLst/>
          </a:prstGeom>
        </p:spPr>
        <p:txBody>
          <a:bodyPr lIns="0" tIns="0" rIns="0" bIns="0" rtlCol="0" anchor="t">
            <a:spAutoFit/>
          </a:bodyPr>
          <a:lstStyle/>
          <a:p>
            <a:pPr>
              <a:lnSpc>
                <a:spcPts val="1199"/>
              </a:lnSpc>
            </a:pPr>
            <a:r>
              <a:rPr lang="en-US" sz="999" spc="-84">
                <a:solidFill>
                  <a:srgbClr val="000000"/>
                </a:solidFill>
                <a:latin typeface="Poppins 1 Italics"/>
              </a:rPr>
              <a:t>Assessoria - Nayara Francesco  / Supervisão - Mariza Araújo </a:t>
            </a:r>
          </a:p>
        </p:txBody>
      </p:sp>
    </p:spTree>
  </p:cSld>
  <p:clrMapOvr>
    <a:masterClrMapping/>
  </p:clrMapOvr>
  <p:transition spd="slow">
    <p:push/>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1039134"/>
            <a:ext cx="7212381" cy="961502"/>
          </a:xfrm>
          <a:prstGeom prst="rect">
            <a:avLst/>
          </a:prstGeom>
        </p:spPr>
        <p:txBody>
          <a:bodyPr lIns="0" tIns="0" rIns="0" bIns="0" rtlCol="0" anchor="t">
            <a:spAutoFit/>
          </a:bodyPr>
          <a:lstStyle/>
          <a:p>
            <a:pPr>
              <a:lnSpc>
                <a:spcPts val="6170"/>
              </a:lnSpc>
            </a:pPr>
            <a:r>
              <a:rPr lang="en-US" sz="8013" spc="-312">
                <a:solidFill>
                  <a:srgbClr val="000000"/>
                </a:solidFill>
                <a:latin typeface="Poppins 1 Bold"/>
              </a:rPr>
              <a:t>Centro Pop</a:t>
            </a:r>
          </a:p>
        </p:txBody>
      </p:sp>
      <p:grpSp>
        <p:nvGrpSpPr>
          <p:cNvPr id="3" name="Group 3"/>
          <p:cNvGrpSpPr/>
          <p:nvPr/>
        </p:nvGrpSpPr>
        <p:grpSpPr>
          <a:xfrm>
            <a:off x="1028700" y="2207113"/>
            <a:ext cx="3435944" cy="417760"/>
            <a:chOff x="0" y="0"/>
            <a:chExt cx="1253442" cy="152400"/>
          </a:xfrm>
        </p:grpSpPr>
        <p:sp>
          <p:nvSpPr>
            <p:cNvPr id="4" name="Freeform 4"/>
            <p:cNvSpPr/>
            <p:nvPr/>
          </p:nvSpPr>
          <p:spPr>
            <a:xfrm>
              <a:off x="0" y="0"/>
              <a:ext cx="1253442" cy="152400"/>
            </a:xfrm>
            <a:custGeom>
              <a:avLst/>
              <a:gdLst/>
              <a:ahLst/>
              <a:cxnLst/>
              <a:rect l="l" t="t" r="r" b="b"/>
              <a:pathLst>
                <a:path w="1253442" h="152400">
                  <a:moveTo>
                    <a:pt x="0" y="0"/>
                  </a:moveTo>
                  <a:lnTo>
                    <a:pt x="1253442" y="0"/>
                  </a:lnTo>
                  <a:lnTo>
                    <a:pt x="1253442" y="152400"/>
                  </a:lnTo>
                  <a:lnTo>
                    <a:pt x="0" y="152400"/>
                  </a:lnTo>
                  <a:close/>
                </a:path>
              </a:pathLst>
            </a:custGeom>
            <a:solidFill>
              <a:srgbClr val="EF5B00"/>
            </a:solidFill>
          </p:spPr>
        </p:sp>
      </p:grpSp>
      <p:sp>
        <p:nvSpPr>
          <p:cNvPr id="5" name="TextBox 5"/>
          <p:cNvSpPr txBox="1"/>
          <p:nvPr/>
        </p:nvSpPr>
        <p:spPr>
          <a:xfrm>
            <a:off x="1028700" y="3078215"/>
            <a:ext cx="6205289" cy="542925"/>
          </a:xfrm>
          <a:prstGeom prst="rect">
            <a:avLst/>
          </a:prstGeom>
        </p:spPr>
        <p:txBody>
          <a:bodyPr lIns="0" tIns="0" rIns="0" bIns="0" rtlCol="0" anchor="t">
            <a:spAutoFit/>
          </a:bodyPr>
          <a:lstStyle/>
          <a:p>
            <a:pPr>
              <a:lnSpc>
                <a:spcPts val="4200"/>
              </a:lnSpc>
            </a:pPr>
            <a:r>
              <a:rPr lang="en-US" sz="3000">
                <a:solidFill>
                  <a:srgbClr val="000000"/>
                </a:solidFill>
                <a:latin typeface="Poppins 1"/>
              </a:rPr>
              <a:t>Atendimentos/Oficinas</a:t>
            </a:r>
          </a:p>
        </p:txBody>
      </p:sp>
      <p:grpSp>
        <p:nvGrpSpPr>
          <p:cNvPr id="6" name="Group 6"/>
          <p:cNvGrpSpPr/>
          <p:nvPr/>
        </p:nvGrpSpPr>
        <p:grpSpPr>
          <a:xfrm>
            <a:off x="8896295" y="5045296"/>
            <a:ext cx="5180021" cy="6733105"/>
            <a:chOff x="0" y="0"/>
            <a:chExt cx="1488712" cy="1935061"/>
          </a:xfrm>
        </p:grpSpPr>
        <p:sp>
          <p:nvSpPr>
            <p:cNvPr id="7" name="Freeform 7"/>
            <p:cNvSpPr/>
            <p:nvPr/>
          </p:nvSpPr>
          <p:spPr>
            <a:xfrm>
              <a:off x="0" y="0"/>
              <a:ext cx="1488712" cy="1935061"/>
            </a:xfrm>
            <a:custGeom>
              <a:avLst/>
              <a:gdLst/>
              <a:ahLst/>
              <a:cxnLst/>
              <a:rect l="l" t="t" r="r" b="b"/>
              <a:pathLst>
                <a:path w="1488712" h="1935061">
                  <a:moveTo>
                    <a:pt x="0" y="0"/>
                  </a:moveTo>
                  <a:lnTo>
                    <a:pt x="1488712" y="0"/>
                  </a:lnTo>
                  <a:lnTo>
                    <a:pt x="1488712" y="1935061"/>
                  </a:lnTo>
                  <a:lnTo>
                    <a:pt x="0" y="1935061"/>
                  </a:lnTo>
                  <a:close/>
                </a:path>
              </a:pathLst>
            </a:custGeom>
            <a:solidFill>
              <a:srgbClr val="EF5B00"/>
            </a:solidFill>
          </p:spPr>
        </p:sp>
      </p:grpSp>
      <p:grpSp>
        <p:nvGrpSpPr>
          <p:cNvPr id="8" name="Group 8"/>
          <p:cNvGrpSpPr/>
          <p:nvPr/>
        </p:nvGrpSpPr>
        <p:grpSpPr>
          <a:xfrm>
            <a:off x="-716578" y="5413791"/>
            <a:ext cx="8843282" cy="3844509"/>
            <a:chOff x="0" y="0"/>
            <a:chExt cx="2016086" cy="876469"/>
          </a:xfrm>
        </p:grpSpPr>
        <p:sp>
          <p:nvSpPr>
            <p:cNvPr id="9" name="Freeform 9"/>
            <p:cNvSpPr/>
            <p:nvPr/>
          </p:nvSpPr>
          <p:spPr>
            <a:xfrm>
              <a:off x="0" y="0"/>
              <a:ext cx="2016086" cy="876469"/>
            </a:xfrm>
            <a:custGeom>
              <a:avLst/>
              <a:gdLst/>
              <a:ahLst/>
              <a:cxnLst/>
              <a:rect l="l" t="t" r="r" b="b"/>
              <a:pathLst>
                <a:path w="2016086" h="876469">
                  <a:moveTo>
                    <a:pt x="0" y="0"/>
                  </a:moveTo>
                  <a:lnTo>
                    <a:pt x="2016086" y="0"/>
                  </a:lnTo>
                  <a:lnTo>
                    <a:pt x="2016086" y="876469"/>
                  </a:lnTo>
                  <a:lnTo>
                    <a:pt x="0" y="876469"/>
                  </a:lnTo>
                  <a:close/>
                </a:path>
              </a:pathLst>
            </a:custGeom>
            <a:solidFill>
              <a:srgbClr val="EF5B00"/>
            </a:solidFill>
          </p:spPr>
        </p:sp>
      </p:grpSp>
      <p:grpSp>
        <p:nvGrpSpPr>
          <p:cNvPr id="10" name="Group 10"/>
          <p:cNvGrpSpPr>
            <a:grpSpLocks noChangeAspect="1"/>
          </p:cNvGrpSpPr>
          <p:nvPr/>
        </p:nvGrpSpPr>
        <p:grpSpPr>
          <a:xfrm>
            <a:off x="12548667" y="5744461"/>
            <a:ext cx="5739333" cy="5739310"/>
            <a:chOff x="0" y="0"/>
            <a:chExt cx="6350025" cy="6350000"/>
          </a:xfrm>
        </p:grpSpPr>
        <p:sp>
          <p:nvSpPr>
            <p:cNvPr id="11" name="Freeform 11"/>
            <p:cNvSpPr/>
            <p:nvPr/>
          </p:nvSpPr>
          <p:spPr>
            <a:xfrm>
              <a:off x="0" y="0"/>
              <a:ext cx="6350026" cy="6350000"/>
            </a:xfrm>
            <a:custGeom>
              <a:avLst/>
              <a:gdLst/>
              <a:ahLst/>
              <a:cxnLst/>
              <a:rect l="l" t="t" r="r" b="b"/>
              <a:pathLst>
                <a:path w="6350026" h="6350000">
                  <a:moveTo>
                    <a:pt x="0" y="0"/>
                  </a:moveTo>
                  <a:lnTo>
                    <a:pt x="6350026" y="0"/>
                  </a:lnTo>
                  <a:lnTo>
                    <a:pt x="6350026" y="6350000"/>
                  </a:lnTo>
                  <a:lnTo>
                    <a:pt x="0" y="6350000"/>
                  </a:lnTo>
                  <a:close/>
                </a:path>
              </a:pathLst>
            </a:custGeom>
            <a:blipFill>
              <a:blip r:embed="rId2" cstate="print">
                <a:extLst>
                  <a:ext uri="{28A0092B-C50C-407E-A947-70E740481C1C}">
                    <a14:useLocalDpi xmlns:a14="http://schemas.microsoft.com/office/drawing/2010/main" val="0"/>
                  </a:ext>
                </a:extLst>
              </a:blip>
              <a:stretch>
                <a:fillRect/>
              </a:stretch>
            </a:blipFill>
          </p:spPr>
        </p:sp>
      </p:grpSp>
      <p:sp>
        <p:nvSpPr>
          <p:cNvPr id="12" name="Freeform 12"/>
          <p:cNvSpPr/>
          <p:nvPr/>
        </p:nvSpPr>
        <p:spPr>
          <a:xfrm>
            <a:off x="-723349" y="3830690"/>
            <a:ext cx="7591853" cy="5408606"/>
          </a:xfrm>
          <a:custGeom>
            <a:avLst/>
            <a:gdLst/>
            <a:ahLst/>
            <a:cxnLst/>
            <a:rect l="l" t="t" r="r" b="b"/>
            <a:pathLst>
              <a:path w="7591853" h="5408606">
                <a:moveTo>
                  <a:pt x="0" y="0"/>
                </a:moveTo>
                <a:lnTo>
                  <a:pt x="7591853" y="0"/>
                </a:lnTo>
                <a:lnTo>
                  <a:pt x="7591853" y="5408606"/>
                </a:lnTo>
                <a:lnTo>
                  <a:pt x="0" y="5408606"/>
                </a:lnTo>
                <a:lnTo>
                  <a:pt x="0" y="0"/>
                </a:lnTo>
                <a:close/>
              </a:path>
            </a:pathLst>
          </a:custGeom>
          <a:blipFill>
            <a:blip r:embed="rId3" cstate="print">
              <a:extLst>
                <a:ext uri="{28A0092B-C50C-407E-A947-70E740481C1C}">
                  <a14:useLocalDpi xmlns:a14="http://schemas.microsoft.com/office/drawing/2010/main" val="0"/>
                </a:ext>
              </a:extLst>
            </a:blip>
            <a:stretch>
              <a:fillRect/>
            </a:stretch>
          </a:blipFill>
        </p:spPr>
      </p:sp>
      <p:sp>
        <p:nvSpPr>
          <p:cNvPr id="13" name="Freeform 13"/>
          <p:cNvSpPr/>
          <p:nvPr/>
        </p:nvSpPr>
        <p:spPr>
          <a:xfrm>
            <a:off x="8896295" y="71468"/>
            <a:ext cx="9645306" cy="6380538"/>
          </a:xfrm>
          <a:custGeom>
            <a:avLst/>
            <a:gdLst/>
            <a:ahLst/>
            <a:cxnLst/>
            <a:rect l="l" t="t" r="r" b="b"/>
            <a:pathLst>
              <a:path w="9645306" h="6380538">
                <a:moveTo>
                  <a:pt x="0" y="0"/>
                </a:moveTo>
                <a:lnTo>
                  <a:pt x="9645306" y="0"/>
                </a:lnTo>
                <a:lnTo>
                  <a:pt x="9645306" y="6380538"/>
                </a:lnTo>
                <a:lnTo>
                  <a:pt x="0" y="6380538"/>
                </a:lnTo>
                <a:lnTo>
                  <a:pt x="0" y="0"/>
                </a:lnTo>
                <a:close/>
              </a:path>
            </a:pathLst>
          </a:custGeom>
          <a:blipFill>
            <a:blip r:embed="rId4" cstate="print">
              <a:extLst>
                <a:ext uri="{28A0092B-C50C-407E-A947-70E740481C1C}">
                  <a14:useLocalDpi xmlns:a14="http://schemas.microsoft.com/office/drawing/2010/main" val="0"/>
                </a:ext>
              </a:extLst>
            </a:blip>
            <a:stretch>
              <a:fillRect/>
            </a:stretch>
          </a:blipFill>
        </p:spPr>
      </p:sp>
      <p:sp>
        <p:nvSpPr>
          <p:cNvPr id="14" name="TextBox 14"/>
          <p:cNvSpPr txBox="1"/>
          <p:nvPr/>
        </p:nvSpPr>
        <p:spPr>
          <a:xfrm>
            <a:off x="1028700" y="9595942"/>
            <a:ext cx="5571171" cy="266700"/>
          </a:xfrm>
          <a:prstGeom prst="rect">
            <a:avLst/>
          </a:prstGeom>
        </p:spPr>
        <p:txBody>
          <a:bodyPr lIns="0" tIns="0" rIns="0" bIns="0" rtlCol="0" anchor="t">
            <a:spAutoFit/>
          </a:bodyPr>
          <a:lstStyle/>
          <a:p>
            <a:pPr>
              <a:lnSpc>
                <a:spcPts val="2088"/>
              </a:lnSpc>
            </a:pPr>
            <a:r>
              <a:rPr lang="en-US" sz="1739" spc="-147">
                <a:solidFill>
                  <a:srgbClr val="000000"/>
                </a:solidFill>
                <a:latin typeface="Poppins 1 Italics"/>
              </a:rPr>
              <a:t>Secretaria de Assistência Social </a:t>
            </a:r>
          </a:p>
        </p:txBody>
      </p:sp>
      <p:sp>
        <p:nvSpPr>
          <p:cNvPr id="15" name="TextBox 15"/>
          <p:cNvSpPr txBox="1"/>
          <p:nvPr/>
        </p:nvSpPr>
        <p:spPr>
          <a:xfrm>
            <a:off x="1028700" y="9862642"/>
            <a:ext cx="5571171" cy="142875"/>
          </a:xfrm>
          <a:prstGeom prst="rect">
            <a:avLst/>
          </a:prstGeom>
        </p:spPr>
        <p:txBody>
          <a:bodyPr lIns="0" tIns="0" rIns="0" bIns="0" rtlCol="0" anchor="t">
            <a:spAutoFit/>
          </a:bodyPr>
          <a:lstStyle/>
          <a:p>
            <a:pPr>
              <a:lnSpc>
                <a:spcPts val="1199"/>
              </a:lnSpc>
            </a:pPr>
            <a:r>
              <a:rPr lang="en-US" sz="999" spc="-84">
                <a:solidFill>
                  <a:srgbClr val="000000"/>
                </a:solidFill>
                <a:latin typeface="Poppins 1 Italics"/>
              </a:rPr>
              <a:t>Assessoria - Nayara Francesco  / Supervisão - Mariza Araújo </a:t>
            </a:r>
          </a:p>
        </p:txBody>
      </p:sp>
    </p:spTree>
  </p:cSld>
  <p:clrMapOvr>
    <a:masterClrMapping/>
  </p:clrMapOvr>
  <p:transition spd="slow">
    <p:push/>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TotalTime>
  <Words>803</Words>
  <Application>Microsoft Office PowerPoint</Application>
  <PresentationFormat>Personalizar</PresentationFormat>
  <Paragraphs>86</Paragraphs>
  <Slides>24</Slides>
  <Notes>0</Notes>
  <HiddenSlides>0</HiddenSlides>
  <MMClips>0</MMClips>
  <ScaleCrop>false</ScaleCrop>
  <HeadingPairs>
    <vt:vector size="6" baseType="variant">
      <vt:variant>
        <vt:lpstr>Fontes usadas</vt:lpstr>
      </vt:variant>
      <vt:variant>
        <vt:i4>7</vt:i4>
      </vt:variant>
      <vt:variant>
        <vt:lpstr>Tema</vt:lpstr>
      </vt:variant>
      <vt:variant>
        <vt:i4>1</vt:i4>
      </vt:variant>
      <vt:variant>
        <vt:lpstr>Títulos de slides</vt:lpstr>
      </vt:variant>
      <vt:variant>
        <vt:i4>24</vt:i4>
      </vt:variant>
    </vt:vector>
  </HeadingPairs>
  <TitlesOfParts>
    <vt:vector size="32" baseType="lpstr">
      <vt:lpstr>Poppins 1 Ultra-Bold</vt:lpstr>
      <vt:lpstr>Poppins 1 Light</vt:lpstr>
      <vt:lpstr>Calibri</vt:lpstr>
      <vt:lpstr>Arial</vt:lpstr>
      <vt:lpstr>Poppins 1</vt:lpstr>
      <vt:lpstr>Poppins 1 Bold</vt:lpstr>
      <vt:lpstr>Poppins 1 Italics</vt:lpstr>
      <vt:lpstr>Office Theme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Frente Nacional dos Prefeitos</dc:title>
  <cp:lastModifiedBy>Bruno Castro</cp:lastModifiedBy>
  <cp:revision>6</cp:revision>
  <dcterms:created xsi:type="dcterms:W3CDTF">2006-08-16T00:00:00Z</dcterms:created>
  <dcterms:modified xsi:type="dcterms:W3CDTF">2023-08-10T12:33:07Z</dcterms:modified>
  <dc:identifier>DAFrDX1pTyI</dc:identifier>
</cp:coreProperties>
</file>