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5" r:id="rId3"/>
    <p:sldId id="282" r:id="rId4"/>
    <p:sldId id="283" r:id="rId5"/>
    <p:sldId id="268" r:id="rId6"/>
    <p:sldId id="285" r:id="rId7"/>
    <p:sldId id="311" r:id="rId8"/>
    <p:sldId id="312" r:id="rId9"/>
    <p:sldId id="286" r:id="rId10"/>
    <p:sldId id="287" r:id="rId11"/>
    <p:sldId id="294" r:id="rId12"/>
    <p:sldId id="295" r:id="rId13"/>
    <p:sldId id="296" r:id="rId14"/>
    <p:sldId id="297" r:id="rId15"/>
    <p:sldId id="300" r:id="rId16"/>
    <p:sldId id="298" r:id="rId17"/>
    <p:sldId id="299" r:id="rId18"/>
    <p:sldId id="314" r:id="rId19"/>
    <p:sldId id="316" r:id="rId20"/>
    <p:sldId id="315" r:id="rId21"/>
    <p:sldId id="313" r:id="rId22"/>
    <p:sldId id="279" r:id="rId23"/>
    <p:sldId id="317" r:id="rId24"/>
    <p:sldId id="31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76"/>
    <p:restoredTop sz="93690"/>
  </p:normalViewPr>
  <p:slideViewPr>
    <p:cSldViewPr>
      <p:cViewPr varScale="1">
        <p:scale>
          <a:sx n="114" d="100"/>
          <a:sy n="114" d="100"/>
        </p:scale>
        <p:origin x="146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4C221EC-C06C-EC58-C8A7-2D473A9A263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6B81B54C-5E76-9AB0-93A6-B313DAD02FB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F831591-26AB-5342-A579-C92B1E18BFA8}" type="datetime1">
              <a:rPr lang="pt-BR" altLang="pt-BR"/>
              <a:pPr/>
              <a:t>08/08/2023</a:t>
            </a:fld>
            <a:endParaRPr lang="pt-BR" altLang="pt-BR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60919CC1-216C-72CD-2692-E41F704D61E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49AF5253-FC7C-622B-4145-BC3E849A5EC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EEECBBF-9E0F-694D-8AC4-0B06A535ABB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84FC39-EA5C-332B-CF15-245F45468B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DB7E48-4EF7-4E72-0A58-0E5A59FF12C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AA491A8-B53D-F74C-B5CC-5F12E6D26121}" type="datetime1">
              <a:rPr lang="pt-BR" altLang="pt-BR"/>
              <a:pPr/>
              <a:t>08/08/2023</a:t>
            </a:fld>
            <a:endParaRPr lang="en-US" altLang="pt-B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14C656E-CD84-9943-CD24-D76AA38370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05CA88A-32D6-CA55-233E-383467B2E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0013A0-9D97-C6B6-6373-D7F2D715068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BEF44-04D1-592D-102C-3F5F879AD2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57F5AE5-D606-C74A-BAA4-0E1AB4BAB5F4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1D593772-207D-C625-2E51-A6CAC25782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2F3C3733-E14D-BD63-CF02-E64BB220DB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>
              <a:ea typeface="ＭＳ Ｐゴシック" panose="020B0600070205080204" pitchFamily="34" charset="-128"/>
            </a:endParaRP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1315C1B4-594E-AB3F-34FD-2E4D78D13C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BAF4248-35C6-2D49-AD6D-8D73B75C1632}" type="slidenum">
              <a:rPr lang="en-US" altLang="pt-BR" sz="1200"/>
              <a:pPr/>
              <a:t>1</a:t>
            </a:fld>
            <a:endParaRPr lang="en-US" altLang="pt-B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F5AE5-D606-C74A-BAA4-0E1AB4BAB5F4}" type="slidenum">
              <a:rPr lang="en-US" altLang="pt-BR" smtClean="0"/>
              <a:pPr/>
              <a:t>7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18378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>
            <a:extLst>
              <a:ext uri="{FF2B5EF4-FFF2-40B4-BE49-F238E27FC236}">
                <a16:creationId xmlns:a16="http://schemas.microsoft.com/office/drawing/2014/main" id="{1E021084-7F1E-6AA2-EAC6-AED6860985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6" name="Notes Placeholder 2">
            <a:extLst>
              <a:ext uri="{FF2B5EF4-FFF2-40B4-BE49-F238E27FC236}">
                <a16:creationId xmlns:a16="http://schemas.microsoft.com/office/drawing/2014/main" id="{9A675FC6-7B53-6FFF-21D5-1C52255EDD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>
              <a:ea typeface="ＭＳ Ｐゴシック" panose="020B0600070205080204" pitchFamily="34" charset="-128"/>
            </a:endParaRPr>
          </a:p>
        </p:txBody>
      </p:sp>
      <p:sp>
        <p:nvSpPr>
          <p:cNvPr id="52227" name="Slide Number Placeholder 3">
            <a:extLst>
              <a:ext uri="{FF2B5EF4-FFF2-40B4-BE49-F238E27FC236}">
                <a16:creationId xmlns:a16="http://schemas.microsoft.com/office/drawing/2014/main" id="{5D64AD0B-0F89-CE3F-41AC-1F7D87963D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665E0D0-42F1-C749-A09C-16A7117B7E94}" type="slidenum">
              <a:rPr lang="en-US" altLang="pt-BR" sz="1200"/>
              <a:pPr/>
              <a:t>22</a:t>
            </a:fld>
            <a:endParaRPr lang="en-US" altLang="pt-B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>
            <a:extLst>
              <a:ext uri="{FF2B5EF4-FFF2-40B4-BE49-F238E27FC236}">
                <a16:creationId xmlns:a16="http://schemas.microsoft.com/office/drawing/2014/main" id="{1E021084-7F1E-6AA2-EAC6-AED6860985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6" name="Notes Placeholder 2">
            <a:extLst>
              <a:ext uri="{FF2B5EF4-FFF2-40B4-BE49-F238E27FC236}">
                <a16:creationId xmlns:a16="http://schemas.microsoft.com/office/drawing/2014/main" id="{9A675FC6-7B53-6FFF-21D5-1C52255EDD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>
              <a:ea typeface="ＭＳ Ｐゴシック" panose="020B0600070205080204" pitchFamily="34" charset="-128"/>
            </a:endParaRPr>
          </a:p>
        </p:txBody>
      </p:sp>
      <p:sp>
        <p:nvSpPr>
          <p:cNvPr id="52227" name="Slide Number Placeholder 3">
            <a:extLst>
              <a:ext uri="{FF2B5EF4-FFF2-40B4-BE49-F238E27FC236}">
                <a16:creationId xmlns:a16="http://schemas.microsoft.com/office/drawing/2014/main" id="{5D64AD0B-0F89-CE3F-41AC-1F7D87963D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665E0D0-42F1-C749-A09C-16A7117B7E94}" type="slidenum">
              <a:rPr lang="en-US" altLang="pt-BR" sz="1200"/>
              <a:pPr/>
              <a:t>23</a:t>
            </a:fld>
            <a:endParaRPr lang="en-US" altLang="pt-BR" sz="1200"/>
          </a:p>
        </p:txBody>
      </p:sp>
    </p:spTree>
    <p:extLst>
      <p:ext uri="{BB962C8B-B14F-4D97-AF65-F5344CB8AC3E}">
        <p14:creationId xmlns:p14="http://schemas.microsoft.com/office/powerpoint/2010/main" val="2093858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F5AE5-D606-C74A-BAA4-0E1AB4BAB5F4}" type="slidenum">
              <a:rPr lang="en-US" altLang="pt-BR" smtClean="0"/>
              <a:pPr/>
              <a:t>24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302942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432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386C-4A40-2D45-BE57-DF881AA5E64F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3048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386C-4A40-2D45-BE57-DF881AA5E64F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763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386C-4A40-2D45-BE57-DF881AA5E64F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1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2400" y="5589240"/>
            <a:ext cx="795746" cy="503578"/>
          </a:xfrm>
        </p:spPr>
        <p:txBody>
          <a:bodyPr/>
          <a:lstStyle/>
          <a:p>
            <a:fld id="{C996A672-67D8-7C40-B636-C6ABBC746CB7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752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9512" y="5661248"/>
            <a:ext cx="795746" cy="503578"/>
          </a:xfrm>
        </p:spPr>
        <p:txBody>
          <a:bodyPr/>
          <a:lstStyle/>
          <a:p>
            <a:fld id="{BF71773B-2E15-E141-909F-0EFBB6B39AF8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400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3F8A-9711-D64D-851C-ECE9D5E5C76A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95049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386C-4A40-2D45-BE57-DF881AA5E64F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42576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04048" y="5661248"/>
            <a:ext cx="4034004" cy="309201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34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46A76-816B-9748-BBB6-174E3CDB8BB3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212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0929-38ED-DB4F-9494-58AF5D8DEE03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675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598386C-4A40-2D45-BE57-DF881AA5E64F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3C6C256F-0582-2571-0B71-F879C5D58A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60350"/>
            <a:ext cx="115093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3">
            <a:extLst>
              <a:ext uri="{FF2B5EF4-FFF2-40B4-BE49-F238E27FC236}">
                <a16:creationId xmlns:a16="http://schemas.microsoft.com/office/drawing/2014/main" id="{63F06B54-0D14-850C-73AC-729BC7BC118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8100" y="1209675"/>
            <a:ext cx="9067800" cy="85725"/>
          </a:xfrm>
          <a:prstGeom prst="rect">
            <a:avLst/>
          </a:prstGeom>
          <a:solidFill>
            <a:srgbClr val="00FF00"/>
          </a:solidFill>
          <a:ln w="12700">
            <a:solidFill>
              <a:schemeClr val="accent2"/>
            </a:solidFill>
            <a:miter lim="800000"/>
            <a:headEnd/>
            <a:tailEnd/>
          </a:ln>
          <a:effectLst>
            <a:outerShdw dist="80322" dir="1106097" algn="ctr" rotWithShape="0">
              <a:schemeClr val="bg2"/>
            </a:outerShdw>
          </a:effectLst>
        </p:spPr>
        <p:txBody>
          <a:bodyPr wrap="none" anchor="ctr"/>
          <a:lstStyle>
            <a:lvl1pPr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pt-BR"/>
          </a:p>
        </p:txBody>
      </p:sp>
      <p:pic>
        <p:nvPicPr>
          <p:cNvPr id="9" name="Imagem 8" descr="Texto&#10;&#10;Descrição gerada automaticamente">
            <a:extLst>
              <a:ext uri="{FF2B5EF4-FFF2-40B4-BE49-F238E27FC236}">
                <a16:creationId xmlns:a16="http://schemas.microsoft.com/office/drawing/2014/main" id="{7E4DA8E1-66EE-4455-B684-A68C045664D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59928"/>
            <a:ext cx="12700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8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0" name="Rectangle 1536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391" name="Picture 1536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5392" name="Straight Connector 1537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93" name="Straight Connector 1537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5394" name="Rectangle 15375">
            <a:extLst>
              <a:ext uri="{FF2B5EF4-FFF2-40B4-BE49-F238E27FC236}">
                <a16:creationId xmlns:a16="http://schemas.microsoft.com/office/drawing/2014/main" id="{1EE485E7-7D6D-4CB0-A3AD-261D97B2E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95" name="Rectangle 15377">
            <a:extLst>
              <a:ext uri="{FF2B5EF4-FFF2-40B4-BE49-F238E27FC236}">
                <a16:creationId xmlns:a16="http://schemas.microsoft.com/office/drawing/2014/main" id="{A55E3208-F0C4-4962-8946-065C94F89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B008D621-1476-5018-B6EF-00E77B36B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5176" y="1027937"/>
            <a:ext cx="4562781" cy="3711894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>
            <a:lvl1pPr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pt-BR" sz="2900" cap="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Transição</a:t>
            </a:r>
            <a:r>
              <a:rPr lang="en-US" altLang="pt-BR" sz="29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pt-BR" sz="2900" cap="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demográfica</a:t>
            </a:r>
            <a:r>
              <a:rPr lang="en-US" altLang="pt-BR" sz="29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 a </a:t>
            </a:r>
            <a:r>
              <a:rPr lang="en-US" altLang="pt-BR" sz="2900" cap="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experiência</a:t>
            </a:r>
            <a:r>
              <a:rPr lang="en-US" altLang="pt-BR" sz="29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pt-BR" sz="2900" cap="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brasileira</a:t>
            </a:r>
            <a:endParaRPr lang="en-US" altLang="pt-BR" sz="2900" cap="all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pt-BR" sz="2900" cap="all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pt-BR" sz="2900" cap="all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pt-BR" sz="29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Ana Maria Nogales Vasconcelos</a:t>
            </a:r>
          </a:p>
        </p:txBody>
      </p:sp>
      <p:cxnSp>
        <p:nvCxnSpPr>
          <p:cNvPr id="15396" name="Straight Connector 15379">
            <a:extLst>
              <a:ext uri="{FF2B5EF4-FFF2-40B4-BE49-F238E27FC236}">
                <a16:creationId xmlns:a16="http://schemas.microsoft.com/office/drawing/2014/main" id="{4FAE17D3-C2DC-4665-AF20-33C5BACD5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375124"/>
            <a:ext cx="0" cy="301752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97" name="Picture 15381">
            <a:extLst>
              <a:ext uri="{FF2B5EF4-FFF2-40B4-BE49-F238E27FC236}">
                <a16:creationId xmlns:a16="http://schemas.microsoft.com/office/drawing/2014/main" id="{7021C573-B3FF-44B8-A5DE-AB39E9AA6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5398" name="Straight Connector 15383">
            <a:extLst>
              <a:ext uri="{FF2B5EF4-FFF2-40B4-BE49-F238E27FC236}">
                <a16:creationId xmlns:a16="http://schemas.microsoft.com/office/drawing/2014/main" id="{50B0CCD4-E9B0-43B2-806F-05EDF57A7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C1F82671-8AA7-90B8-4385-600FA7DB940C}"/>
              </a:ext>
            </a:extLst>
          </p:cNvPr>
          <p:cNvSpPr txBox="1"/>
          <p:nvPr/>
        </p:nvSpPr>
        <p:spPr>
          <a:xfrm>
            <a:off x="35847" y="5737225"/>
            <a:ext cx="1920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Universidade de Brasília</a:t>
            </a:r>
          </a:p>
        </p:txBody>
      </p:sp>
      <p:pic>
        <p:nvPicPr>
          <p:cNvPr id="8" name="Imagem 7" descr="Ícone&#10;&#10;Descrição gerada automaticamente">
            <a:extLst>
              <a:ext uri="{FF2B5EF4-FFF2-40B4-BE49-F238E27FC236}">
                <a16:creationId xmlns:a16="http://schemas.microsoft.com/office/drawing/2014/main" id="{B12B3F92-8040-44A2-044F-4E1CDB3DD9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2" y="5155133"/>
            <a:ext cx="1039664" cy="519832"/>
          </a:xfrm>
          <a:prstGeom prst="rect">
            <a:avLst/>
          </a:prstGeom>
        </p:spPr>
      </p:pic>
      <p:pic>
        <p:nvPicPr>
          <p:cNvPr id="11" name="Imagem 10" descr="Texto&#10;&#10;Descrição gerada automaticamente">
            <a:extLst>
              <a:ext uri="{FF2B5EF4-FFF2-40B4-BE49-F238E27FC236}">
                <a16:creationId xmlns:a16="http://schemas.microsoft.com/office/drawing/2014/main" id="{3FCF61D7-FC81-ECDC-F9E1-0C3D510B23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299570"/>
            <a:ext cx="1537654" cy="522802"/>
          </a:xfrm>
          <a:prstGeom prst="rect">
            <a:avLst/>
          </a:prstGeom>
        </p:spPr>
      </p:pic>
      <p:pic>
        <p:nvPicPr>
          <p:cNvPr id="15365" name="Picture 5">
            <a:extLst>
              <a:ext uri="{FF2B5EF4-FFF2-40B4-BE49-F238E27FC236}">
                <a16:creationId xmlns:a16="http://schemas.microsoft.com/office/drawing/2014/main" id="{B441BACC-86A1-789D-ACDA-F78D0D463C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9" t="35387" r="13857"/>
          <a:stretch/>
        </p:blipFill>
        <p:spPr bwMode="auto">
          <a:xfrm>
            <a:off x="133088" y="2131846"/>
            <a:ext cx="3175408" cy="188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31ECD56A-3767-F3A9-6C9C-9AC263741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88913"/>
            <a:ext cx="5174704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pt-BR" alt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TRANSIÇÃO DEMOGRÁFICA NO BRASIL</a:t>
            </a:r>
          </a:p>
          <a:p>
            <a:pPr algn="ctr">
              <a:spcBef>
                <a:spcPct val="20000"/>
              </a:spcBef>
            </a:pPr>
            <a:endParaRPr lang="pt-BR" altLang="pt-BR" sz="2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26627" name="TextBox 2">
            <a:extLst>
              <a:ext uri="{FF2B5EF4-FFF2-40B4-BE49-F238E27FC236}">
                <a16:creationId xmlns:a16="http://schemas.microsoft.com/office/drawing/2014/main" id="{7CDC6A8F-3A03-B4C1-354F-49158A78F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8" y="2132856"/>
            <a:ext cx="845616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pt-BR" sz="3600" b="1" dirty="0" err="1">
                <a:latin typeface="Comic Sans MS" panose="030F0902030302020204" pitchFamily="66" charset="0"/>
              </a:rPr>
              <a:t>Evolução</a:t>
            </a:r>
            <a:r>
              <a:rPr lang="en-US" altLang="pt-BR" sz="3600" b="1" dirty="0">
                <a:latin typeface="Comic Sans MS" panose="030F0902030302020204" pitchFamily="66" charset="0"/>
              </a:rPr>
              <a:t> da </a:t>
            </a:r>
            <a:r>
              <a:rPr lang="en-US" altLang="pt-BR" sz="3600" b="1" dirty="0" err="1">
                <a:latin typeface="Comic Sans MS" panose="030F0902030302020204" pitchFamily="66" charset="0"/>
              </a:rPr>
              <a:t>estrutura</a:t>
            </a:r>
            <a:r>
              <a:rPr lang="en-US" altLang="pt-BR" sz="3600" b="1" dirty="0">
                <a:latin typeface="Comic Sans MS" panose="030F0902030302020204" pitchFamily="66" charset="0"/>
              </a:rPr>
              <a:t> </a:t>
            </a:r>
            <a:r>
              <a:rPr lang="en-US" altLang="pt-BR" sz="3600" b="1" dirty="0" err="1">
                <a:latin typeface="Comic Sans MS" panose="030F0902030302020204" pitchFamily="66" charset="0"/>
              </a:rPr>
              <a:t>etária</a:t>
            </a:r>
            <a:r>
              <a:rPr lang="en-US" altLang="pt-BR" sz="3600" b="1" dirty="0">
                <a:latin typeface="Comic Sans MS" panose="030F0902030302020204" pitchFamily="66" charset="0"/>
              </a:rPr>
              <a:t> no </a:t>
            </a:r>
            <a:r>
              <a:rPr lang="en-US" altLang="pt-BR" sz="3600" b="1" dirty="0" err="1">
                <a:latin typeface="Comic Sans MS" panose="030F0902030302020204" pitchFamily="66" charset="0"/>
              </a:rPr>
              <a:t>Brasil</a:t>
            </a:r>
            <a:r>
              <a:rPr lang="en-US" altLang="pt-BR" sz="3600" b="1" dirty="0">
                <a:latin typeface="Comic Sans MS" panose="030F0902030302020204" pitchFamily="66" charset="0"/>
              </a:rPr>
              <a:t> </a:t>
            </a:r>
          </a:p>
          <a:p>
            <a:pPr algn="ctr"/>
            <a:r>
              <a:rPr lang="en-US" altLang="pt-BR" sz="3600" b="1" dirty="0">
                <a:latin typeface="Comic Sans MS" panose="030F0902030302020204" pitchFamily="66" charset="0"/>
              </a:rPr>
              <a:t>1950 a 2050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3B61ED05-BF16-42BF-414F-371028256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88913"/>
            <a:ext cx="5102696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pt-BR" alt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TRANSIÇÃO DEMOGRÁFICA NO BRASIL</a:t>
            </a:r>
          </a:p>
          <a:p>
            <a:pPr algn="ctr">
              <a:spcBef>
                <a:spcPct val="20000"/>
              </a:spcBef>
            </a:pPr>
            <a:endParaRPr lang="pt-BR" altLang="pt-BR" sz="2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34819" name="TextBox 2">
            <a:extLst>
              <a:ext uri="{FF2B5EF4-FFF2-40B4-BE49-F238E27FC236}">
                <a16:creationId xmlns:a16="http://schemas.microsoft.com/office/drawing/2014/main" id="{13730F5D-4346-323F-90CB-55B2F6538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163" y="1412875"/>
            <a:ext cx="564609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b="1" dirty="0" err="1">
                <a:latin typeface="Comic Sans MS" panose="030F0902030302020204" pitchFamily="66" charset="0"/>
              </a:rPr>
              <a:t>Evolução</a:t>
            </a:r>
            <a:r>
              <a:rPr lang="en-US" altLang="pt-BR" b="1" dirty="0">
                <a:latin typeface="Comic Sans MS" panose="030F0902030302020204" pitchFamily="66" charset="0"/>
              </a:rPr>
              <a:t> da </a:t>
            </a:r>
            <a:r>
              <a:rPr lang="en-US" altLang="pt-BR" b="1" dirty="0" err="1">
                <a:latin typeface="Comic Sans MS" panose="030F0902030302020204" pitchFamily="66" charset="0"/>
              </a:rPr>
              <a:t>estrutura</a:t>
            </a:r>
            <a:r>
              <a:rPr lang="en-US" altLang="pt-BR" b="1" dirty="0">
                <a:latin typeface="Comic Sans MS" panose="030F0902030302020204" pitchFamily="66" charset="0"/>
              </a:rPr>
              <a:t> </a:t>
            </a:r>
            <a:r>
              <a:rPr lang="en-US" altLang="pt-BR" b="1" dirty="0" err="1">
                <a:latin typeface="Comic Sans MS" panose="030F0902030302020204" pitchFamily="66" charset="0"/>
              </a:rPr>
              <a:t>etária</a:t>
            </a:r>
            <a:r>
              <a:rPr lang="en-US" altLang="pt-BR" b="1" dirty="0">
                <a:latin typeface="Comic Sans MS" panose="030F0902030302020204" pitchFamily="66" charset="0"/>
              </a:rPr>
              <a:t>. </a:t>
            </a:r>
            <a:r>
              <a:rPr lang="en-US" altLang="pt-BR" b="1" dirty="0" err="1">
                <a:latin typeface="Comic Sans MS" panose="030F0902030302020204" pitchFamily="66" charset="0"/>
              </a:rPr>
              <a:t>Brasil</a:t>
            </a:r>
            <a:r>
              <a:rPr lang="en-US" altLang="pt-BR" b="1" dirty="0">
                <a:latin typeface="Comic Sans MS" panose="030F0902030302020204" pitchFamily="66" charset="0"/>
              </a:rPr>
              <a:t>. 1950</a:t>
            </a:r>
          </a:p>
        </p:txBody>
      </p:sp>
      <p:sp>
        <p:nvSpPr>
          <p:cNvPr id="34820" name="TextBox 3">
            <a:extLst>
              <a:ext uri="{FF2B5EF4-FFF2-40B4-BE49-F238E27FC236}">
                <a16:creationId xmlns:a16="http://schemas.microsoft.com/office/drawing/2014/main" id="{D76FFFF9-DE7D-443D-0666-C443D3680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876925"/>
            <a:ext cx="22209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z="1100"/>
              <a:t>Fonte: IBGE, Censos Demográficos</a:t>
            </a:r>
          </a:p>
        </p:txBody>
      </p:sp>
      <p:pic>
        <p:nvPicPr>
          <p:cNvPr id="34821" name="Picture 1">
            <a:extLst>
              <a:ext uri="{FF2B5EF4-FFF2-40B4-BE49-F238E27FC236}">
                <a16:creationId xmlns:a16="http://schemas.microsoft.com/office/drawing/2014/main" id="{FDEB6F0E-ED31-E60E-EFE6-AB3D0FA58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133600"/>
            <a:ext cx="70358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Box 2">
            <a:extLst>
              <a:ext uri="{FF2B5EF4-FFF2-40B4-BE49-F238E27FC236}">
                <a16:creationId xmlns:a16="http://schemas.microsoft.com/office/drawing/2014/main" id="{11399501-6566-6236-13A9-83EB94E31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1175" y="1412875"/>
            <a:ext cx="63963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b="1" dirty="0" err="1">
                <a:latin typeface="Comic Sans MS" panose="030F0902030302020204" pitchFamily="66" charset="0"/>
              </a:rPr>
              <a:t>Evolução</a:t>
            </a:r>
            <a:r>
              <a:rPr lang="en-US" altLang="pt-BR" b="1" dirty="0">
                <a:latin typeface="Comic Sans MS" panose="030F0902030302020204" pitchFamily="66" charset="0"/>
              </a:rPr>
              <a:t> da </a:t>
            </a:r>
            <a:r>
              <a:rPr lang="en-US" altLang="pt-BR" b="1" dirty="0" err="1">
                <a:latin typeface="Comic Sans MS" panose="030F0902030302020204" pitchFamily="66" charset="0"/>
              </a:rPr>
              <a:t>estrutura</a:t>
            </a:r>
            <a:r>
              <a:rPr lang="en-US" altLang="pt-BR" b="1" dirty="0">
                <a:latin typeface="Comic Sans MS" panose="030F0902030302020204" pitchFamily="66" charset="0"/>
              </a:rPr>
              <a:t> </a:t>
            </a:r>
            <a:r>
              <a:rPr lang="en-US" altLang="pt-BR" b="1" dirty="0" err="1">
                <a:latin typeface="Comic Sans MS" panose="030F0902030302020204" pitchFamily="66" charset="0"/>
              </a:rPr>
              <a:t>etária</a:t>
            </a:r>
            <a:r>
              <a:rPr lang="en-US" altLang="pt-BR" b="1" dirty="0">
                <a:latin typeface="Comic Sans MS" panose="030F0902030302020204" pitchFamily="66" charset="0"/>
              </a:rPr>
              <a:t>. </a:t>
            </a:r>
            <a:r>
              <a:rPr lang="en-US" altLang="pt-BR" b="1" dirty="0" err="1">
                <a:latin typeface="Comic Sans MS" panose="030F0902030302020204" pitchFamily="66" charset="0"/>
              </a:rPr>
              <a:t>Brasil</a:t>
            </a:r>
            <a:r>
              <a:rPr lang="en-US" altLang="pt-BR" b="1" dirty="0">
                <a:latin typeface="Comic Sans MS" panose="030F0902030302020204" pitchFamily="66" charset="0"/>
              </a:rPr>
              <a:t>. 1950-1960</a:t>
            </a:r>
          </a:p>
        </p:txBody>
      </p:sp>
      <p:sp>
        <p:nvSpPr>
          <p:cNvPr id="35844" name="TextBox 3">
            <a:extLst>
              <a:ext uri="{FF2B5EF4-FFF2-40B4-BE49-F238E27FC236}">
                <a16:creationId xmlns:a16="http://schemas.microsoft.com/office/drawing/2014/main" id="{17AF118C-0EDB-BD5D-CDE5-6E8A23DF4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876925"/>
            <a:ext cx="22209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z="1100"/>
              <a:t>Fonte: IBGE, Censos Demográficos</a:t>
            </a:r>
          </a:p>
        </p:txBody>
      </p:sp>
      <p:pic>
        <p:nvPicPr>
          <p:cNvPr id="35845" name="Picture 1">
            <a:extLst>
              <a:ext uri="{FF2B5EF4-FFF2-40B4-BE49-F238E27FC236}">
                <a16:creationId xmlns:a16="http://schemas.microsoft.com/office/drawing/2014/main" id="{0DEFAB92-F380-3DFD-A611-0C04E2F17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133600"/>
            <a:ext cx="70358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4">
            <a:extLst>
              <a:ext uri="{FF2B5EF4-FFF2-40B4-BE49-F238E27FC236}">
                <a16:creationId xmlns:a16="http://schemas.microsoft.com/office/drawing/2014/main" id="{055F8628-D81D-F54F-C866-1158E455C3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130425"/>
            <a:ext cx="70358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8823A48B-1D90-9A37-347E-AF7828AF0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88913"/>
            <a:ext cx="5102696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pt-BR" alt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TRANSIÇÃO DEMOGRÁFICA NO BRASIL</a:t>
            </a:r>
          </a:p>
          <a:p>
            <a:pPr algn="ctr">
              <a:spcBef>
                <a:spcPct val="20000"/>
              </a:spcBef>
            </a:pPr>
            <a:endParaRPr lang="pt-BR" altLang="pt-BR" sz="2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902030302020204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Box 2">
            <a:extLst>
              <a:ext uri="{FF2B5EF4-FFF2-40B4-BE49-F238E27FC236}">
                <a16:creationId xmlns:a16="http://schemas.microsoft.com/office/drawing/2014/main" id="{44A65680-4B6B-158A-9867-926436974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1175" y="1412875"/>
            <a:ext cx="63963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b="1">
                <a:latin typeface="Comic Sans MS" panose="030F0902030302020204" pitchFamily="66" charset="0"/>
              </a:rPr>
              <a:t>Evolução da estrutura etária. Brasil. 1950-1970</a:t>
            </a:r>
          </a:p>
        </p:txBody>
      </p:sp>
      <p:sp>
        <p:nvSpPr>
          <p:cNvPr id="36868" name="TextBox 3">
            <a:extLst>
              <a:ext uri="{FF2B5EF4-FFF2-40B4-BE49-F238E27FC236}">
                <a16:creationId xmlns:a16="http://schemas.microsoft.com/office/drawing/2014/main" id="{ECF2E18E-ABA4-E03C-451A-3EC6E3E4B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876925"/>
            <a:ext cx="22209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z="1100"/>
              <a:t>Fonte: IBGE, Censos Demográficos</a:t>
            </a:r>
          </a:p>
        </p:txBody>
      </p:sp>
      <p:pic>
        <p:nvPicPr>
          <p:cNvPr id="36869" name="Picture 1">
            <a:extLst>
              <a:ext uri="{FF2B5EF4-FFF2-40B4-BE49-F238E27FC236}">
                <a16:creationId xmlns:a16="http://schemas.microsoft.com/office/drawing/2014/main" id="{5C33A91F-00AF-62CE-A9A9-48BAAF491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133600"/>
            <a:ext cx="70358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4">
            <a:extLst>
              <a:ext uri="{FF2B5EF4-FFF2-40B4-BE49-F238E27FC236}">
                <a16:creationId xmlns:a16="http://schemas.microsoft.com/office/drawing/2014/main" id="{3E185EEC-8FC3-156F-7D13-A4002315D1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2130425"/>
            <a:ext cx="70358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0">
            <a:extLst>
              <a:ext uri="{FF2B5EF4-FFF2-40B4-BE49-F238E27FC236}">
                <a16:creationId xmlns:a16="http://schemas.microsoft.com/office/drawing/2014/main" id="{2D82225B-81D5-2EBB-2C16-DB0C12C60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88913"/>
            <a:ext cx="5102696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pt-BR" alt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TRANSIÇÃO DEMOGRÁFICA NO BRASIL</a:t>
            </a:r>
          </a:p>
          <a:p>
            <a:pPr algn="ctr">
              <a:spcBef>
                <a:spcPct val="20000"/>
              </a:spcBef>
            </a:pPr>
            <a:endParaRPr lang="pt-BR" altLang="pt-BR" sz="2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902030302020204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Box 2">
            <a:extLst>
              <a:ext uri="{FF2B5EF4-FFF2-40B4-BE49-F238E27FC236}">
                <a16:creationId xmlns:a16="http://schemas.microsoft.com/office/drawing/2014/main" id="{276B0503-8626-BC3B-08DC-354E90112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1175" y="1412875"/>
            <a:ext cx="63963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b="1" dirty="0" err="1">
                <a:latin typeface="Comic Sans MS" panose="030F0902030302020204" pitchFamily="66" charset="0"/>
              </a:rPr>
              <a:t>Evolução</a:t>
            </a:r>
            <a:r>
              <a:rPr lang="en-US" altLang="pt-BR" b="1" dirty="0">
                <a:latin typeface="Comic Sans MS" panose="030F0902030302020204" pitchFamily="66" charset="0"/>
              </a:rPr>
              <a:t> da </a:t>
            </a:r>
            <a:r>
              <a:rPr lang="en-US" altLang="pt-BR" b="1" dirty="0" err="1">
                <a:latin typeface="Comic Sans MS" panose="030F0902030302020204" pitchFamily="66" charset="0"/>
              </a:rPr>
              <a:t>estrutura</a:t>
            </a:r>
            <a:r>
              <a:rPr lang="en-US" altLang="pt-BR" b="1" dirty="0">
                <a:latin typeface="Comic Sans MS" panose="030F0902030302020204" pitchFamily="66" charset="0"/>
              </a:rPr>
              <a:t> </a:t>
            </a:r>
            <a:r>
              <a:rPr lang="en-US" altLang="pt-BR" b="1" dirty="0" err="1">
                <a:latin typeface="Comic Sans MS" panose="030F0902030302020204" pitchFamily="66" charset="0"/>
              </a:rPr>
              <a:t>etária</a:t>
            </a:r>
            <a:r>
              <a:rPr lang="en-US" altLang="pt-BR" b="1" dirty="0">
                <a:latin typeface="Comic Sans MS" panose="030F0902030302020204" pitchFamily="66" charset="0"/>
              </a:rPr>
              <a:t>. </a:t>
            </a:r>
            <a:r>
              <a:rPr lang="en-US" altLang="pt-BR" b="1" dirty="0" err="1">
                <a:latin typeface="Comic Sans MS" panose="030F0902030302020204" pitchFamily="66" charset="0"/>
              </a:rPr>
              <a:t>Brasil</a:t>
            </a:r>
            <a:r>
              <a:rPr lang="en-US" altLang="pt-BR" b="1" dirty="0">
                <a:latin typeface="Comic Sans MS" panose="030F0902030302020204" pitchFamily="66" charset="0"/>
              </a:rPr>
              <a:t>. 1950-1980</a:t>
            </a:r>
          </a:p>
        </p:txBody>
      </p:sp>
      <p:sp>
        <p:nvSpPr>
          <p:cNvPr id="37892" name="TextBox 3">
            <a:extLst>
              <a:ext uri="{FF2B5EF4-FFF2-40B4-BE49-F238E27FC236}">
                <a16:creationId xmlns:a16="http://schemas.microsoft.com/office/drawing/2014/main" id="{9A292EA0-A723-BC96-5B9E-BC4E70B5C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876925"/>
            <a:ext cx="22209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z="1100"/>
              <a:t>Fonte: IBGE, Censos Demográficos</a:t>
            </a:r>
          </a:p>
        </p:txBody>
      </p:sp>
      <p:pic>
        <p:nvPicPr>
          <p:cNvPr id="37893" name="Picture 1">
            <a:extLst>
              <a:ext uri="{FF2B5EF4-FFF2-40B4-BE49-F238E27FC236}">
                <a16:creationId xmlns:a16="http://schemas.microsoft.com/office/drawing/2014/main" id="{A2B18884-582D-D404-0DD9-449475910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133600"/>
            <a:ext cx="70358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4">
            <a:extLst>
              <a:ext uri="{FF2B5EF4-FFF2-40B4-BE49-F238E27FC236}">
                <a16:creationId xmlns:a16="http://schemas.microsoft.com/office/drawing/2014/main" id="{BE84F9B1-3B1B-9EF8-EFFF-D4EB5329B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2130425"/>
            <a:ext cx="70358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0">
            <a:extLst>
              <a:ext uri="{FF2B5EF4-FFF2-40B4-BE49-F238E27FC236}">
                <a16:creationId xmlns:a16="http://schemas.microsoft.com/office/drawing/2014/main" id="{9F05C0E1-4E30-81CD-CE90-8156B3D2C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88913"/>
            <a:ext cx="5102696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pt-BR" alt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TRANSIÇÃO DEMOGRÁFICA NO BRASIL</a:t>
            </a:r>
          </a:p>
          <a:p>
            <a:pPr algn="ctr">
              <a:spcBef>
                <a:spcPct val="20000"/>
              </a:spcBef>
            </a:pPr>
            <a:endParaRPr lang="pt-BR" altLang="pt-BR" sz="2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902030302020204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Box 2">
            <a:extLst>
              <a:ext uri="{FF2B5EF4-FFF2-40B4-BE49-F238E27FC236}">
                <a16:creationId xmlns:a16="http://schemas.microsoft.com/office/drawing/2014/main" id="{9A55CFD8-4DBE-863C-3300-0486B7727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1175" y="1412875"/>
            <a:ext cx="635141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b="1" dirty="0" err="1">
                <a:latin typeface="Comic Sans MS" panose="030F0902030302020204" pitchFamily="66" charset="0"/>
              </a:rPr>
              <a:t>Evolução</a:t>
            </a:r>
            <a:r>
              <a:rPr lang="en-US" altLang="pt-BR" b="1" dirty="0">
                <a:latin typeface="Comic Sans MS" panose="030F0902030302020204" pitchFamily="66" charset="0"/>
              </a:rPr>
              <a:t> da </a:t>
            </a:r>
            <a:r>
              <a:rPr lang="en-US" altLang="pt-BR" b="1" dirty="0" err="1">
                <a:latin typeface="Comic Sans MS" panose="030F0902030302020204" pitchFamily="66" charset="0"/>
              </a:rPr>
              <a:t>estrutura</a:t>
            </a:r>
            <a:r>
              <a:rPr lang="en-US" altLang="pt-BR" b="1" dirty="0">
                <a:latin typeface="Comic Sans MS" panose="030F0902030302020204" pitchFamily="66" charset="0"/>
              </a:rPr>
              <a:t> </a:t>
            </a:r>
            <a:r>
              <a:rPr lang="en-US" altLang="pt-BR" b="1" dirty="0" err="1">
                <a:latin typeface="Comic Sans MS" panose="030F0902030302020204" pitchFamily="66" charset="0"/>
              </a:rPr>
              <a:t>etária</a:t>
            </a:r>
            <a:r>
              <a:rPr lang="en-US" altLang="pt-BR" b="1" dirty="0">
                <a:latin typeface="Comic Sans MS" panose="030F0902030302020204" pitchFamily="66" charset="0"/>
              </a:rPr>
              <a:t>. </a:t>
            </a:r>
            <a:r>
              <a:rPr lang="en-US" altLang="pt-BR" b="1" dirty="0" err="1">
                <a:latin typeface="Comic Sans MS" panose="030F0902030302020204" pitchFamily="66" charset="0"/>
              </a:rPr>
              <a:t>Brasil</a:t>
            </a:r>
            <a:r>
              <a:rPr lang="en-US" altLang="pt-BR" b="1" dirty="0">
                <a:latin typeface="Comic Sans MS" panose="030F0902030302020204" pitchFamily="66" charset="0"/>
              </a:rPr>
              <a:t>. 1950-1991</a:t>
            </a:r>
          </a:p>
        </p:txBody>
      </p:sp>
      <p:sp>
        <p:nvSpPr>
          <p:cNvPr id="38916" name="TextBox 3">
            <a:extLst>
              <a:ext uri="{FF2B5EF4-FFF2-40B4-BE49-F238E27FC236}">
                <a16:creationId xmlns:a16="http://schemas.microsoft.com/office/drawing/2014/main" id="{AB5AB22A-4F46-B232-6FE5-A0A3843D2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876925"/>
            <a:ext cx="22209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z="1100"/>
              <a:t>Fonte: IBGE, Censos Demográficos</a:t>
            </a:r>
          </a:p>
        </p:txBody>
      </p:sp>
      <p:pic>
        <p:nvPicPr>
          <p:cNvPr id="38917" name="Picture 1">
            <a:extLst>
              <a:ext uri="{FF2B5EF4-FFF2-40B4-BE49-F238E27FC236}">
                <a16:creationId xmlns:a16="http://schemas.microsoft.com/office/drawing/2014/main" id="{C647BE89-695E-DE34-32A5-5C9A633D0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133600"/>
            <a:ext cx="70358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4">
            <a:extLst>
              <a:ext uri="{FF2B5EF4-FFF2-40B4-BE49-F238E27FC236}">
                <a16:creationId xmlns:a16="http://schemas.microsoft.com/office/drawing/2014/main" id="{C8E8A820-B05E-4B95-0540-BDF1C13FE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2130425"/>
            <a:ext cx="70358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0">
            <a:extLst>
              <a:ext uri="{FF2B5EF4-FFF2-40B4-BE49-F238E27FC236}">
                <a16:creationId xmlns:a16="http://schemas.microsoft.com/office/drawing/2014/main" id="{3EA060A0-7FD4-9203-036E-4BAE847D5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88913"/>
            <a:ext cx="5102696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pt-BR" alt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TRANSIÇÃO DEMOGRÁFICA NO BRASIL</a:t>
            </a:r>
          </a:p>
          <a:p>
            <a:pPr algn="ctr">
              <a:spcBef>
                <a:spcPct val="20000"/>
              </a:spcBef>
            </a:pPr>
            <a:endParaRPr lang="pt-BR" altLang="pt-BR" sz="2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902030302020204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Box 2">
            <a:extLst>
              <a:ext uri="{FF2B5EF4-FFF2-40B4-BE49-F238E27FC236}">
                <a16:creationId xmlns:a16="http://schemas.microsoft.com/office/drawing/2014/main" id="{19C517AF-AB73-9850-BF7A-00DD5605E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1175" y="1412875"/>
            <a:ext cx="64411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b="1" dirty="0" err="1">
                <a:latin typeface="Comic Sans MS" panose="030F0902030302020204" pitchFamily="66" charset="0"/>
              </a:rPr>
              <a:t>Evolução</a:t>
            </a:r>
            <a:r>
              <a:rPr lang="en-US" altLang="pt-BR" b="1" dirty="0">
                <a:latin typeface="Comic Sans MS" panose="030F0902030302020204" pitchFamily="66" charset="0"/>
              </a:rPr>
              <a:t> da </a:t>
            </a:r>
            <a:r>
              <a:rPr lang="en-US" altLang="pt-BR" b="1" dirty="0" err="1">
                <a:latin typeface="Comic Sans MS" panose="030F0902030302020204" pitchFamily="66" charset="0"/>
              </a:rPr>
              <a:t>estrutura</a:t>
            </a:r>
            <a:r>
              <a:rPr lang="en-US" altLang="pt-BR" b="1" dirty="0">
                <a:latin typeface="Comic Sans MS" panose="030F0902030302020204" pitchFamily="66" charset="0"/>
              </a:rPr>
              <a:t> </a:t>
            </a:r>
            <a:r>
              <a:rPr lang="en-US" altLang="pt-BR" b="1" dirty="0" err="1">
                <a:latin typeface="Comic Sans MS" panose="030F0902030302020204" pitchFamily="66" charset="0"/>
              </a:rPr>
              <a:t>etária</a:t>
            </a:r>
            <a:r>
              <a:rPr lang="en-US" altLang="pt-BR" b="1" dirty="0">
                <a:latin typeface="Comic Sans MS" panose="030F0902030302020204" pitchFamily="66" charset="0"/>
              </a:rPr>
              <a:t>. </a:t>
            </a:r>
            <a:r>
              <a:rPr lang="en-US" altLang="pt-BR" b="1" dirty="0" err="1">
                <a:latin typeface="Comic Sans MS" panose="030F0902030302020204" pitchFamily="66" charset="0"/>
              </a:rPr>
              <a:t>Brasil</a:t>
            </a:r>
            <a:r>
              <a:rPr lang="en-US" altLang="pt-BR" b="1" dirty="0">
                <a:latin typeface="Comic Sans MS" panose="030F0902030302020204" pitchFamily="66" charset="0"/>
              </a:rPr>
              <a:t>. 1950-2000</a:t>
            </a:r>
          </a:p>
        </p:txBody>
      </p:sp>
      <p:sp>
        <p:nvSpPr>
          <p:cNvPr id="39940" name="TextBox 3">
            <a:extLst>
              <a:ext uri="{FF2B5EF4-FFF2-40B4-BE49-F238E27FC236}">
                <a16:creationId xmlns:a16="http://schemas.microsoft.com/office/drawing/2014/main" id="{1051221B-9288-88AF-E005-1BF672259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876925"/>
            <a:ext cx="22209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z="1100"/>
              <a:t>Fonte: IBGE, Censos Demográficos</a:t>
            </a:r>
          </a:p>
        </p:txBody>
      </p:sp>
      <p:pic>
        <p:nvPicPr>
          <p:cNvPr id="39941" name="Picture 1">
            <a:extLst>
              <a:ext uri="{FF2B5EF4-FFF2-40B4-BE49-F238E27FC236}">
                <a16:creationId xmlns:a16="http://schemas.microsoft.com/office/drawing/2014/main" id="{0E7FAAB0-1B85-CCF0-27C6-7F39A7ECF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133600"/>
            <a:ext cx="70358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4">
            <a:extLst>
              <a:ext uri="{FF2B5EF4-FFF2-40B4-BE49-F238E27FC236}">
                <a16:creationId xmlns:a16="http://schemas.microsoft.com/office/drawing/2014/main" id="{6F338A1C-0961-EDAB-2DDA-614776D98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2130425"/>
            <a:ext cx="70358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0">
            <a:extLst>
              <a:ext uri="{FF2B5EF4-FFF2-40B4-BE49-F238E27FC236}">
                <a16:creationId xmlns:a16="http://schemas.microsoft.com/office/drawing/2014/main" id="{B7F771FF-0F0D-0E1D-6896-8A867D6CE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88913"/>
            <a:ext cx="5102696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pt-BR" alt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TRANSIÇÃO DEMOGRÁFICA NO BRASIL</a:t>
            </a:r>
          </a:p>
          <a:p>
            <a:pPr algn="ctr">
              <a:spcBef>
                <a:spcPct val="20000"/>
              </a:spcBef>
            </a:pPr>
            <a:endParaRPr lang="pt-BR" altLang="pt-BR" sz="2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902030302020204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Box 2">
            <a:extLst>
              <a:ext uri="{FF2B5EF4-FFF2-40B4-BE49-F238E27FC236}">
                <a16:creationId xmlns:a16="http://schemas.microsoft.com/office/drawing/2014/main" id="{68C8BB66-32BA-B9DC-B265-695674186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1175" y="1412875"/>
            <a:ext cx="63963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b="1" dirty="0" err="1">
                <a:latin typeface="Comic Sans MS" panose="030F0902030302020204" pitchFamily="66" charset="0"/>
              </a:rPr>
              <a:t>Evolução</a:t>
            </a:r>
            <a:r>
              <a:rPr lang="en-US" altLang="pt-BR" b="1" dirty="0">
                <a:latin typeface="Comic Sans MS" panose="030F0902030302020204" pitchFamily="66" charset="0"/>
              </a:rPr>
              <a:t> da </a:t>
            </a:r>
            <a:r>
              <a:rPr lang="en-US" altLang="pt-BR" b="1" dirty="0" err="1">
                <a:latin typeface="Comic Sans MS" panose="030F0902030302020204" pitchFamily="66" charset="0"/>
              </a:rPr>
              <a:t>estrutura</a:t>
            </a:r>
            <a:r>
              <a:rPr lang="en-US" altLang="pt-BR" b="1" dirty="0">
                <a:latin typeface="Comic Sans MS" panose="030F0902030302020204" pitchFamily="66" charset="0"/>
              </a:rPr>
              <a:t> </a:t>
            </a:r>
            <a:r>
              <a:rPr lang="en-US" altLang="pt-BR" b="1" dirty="0" err="1">
                <a:latin typeface="Comic Sans MS" panose="030F0902030302020204" pitchFamily="66" charset="0"/>
              </a:rPr>
              <a:t>etária</a:t>
            </a:r>
            <a:r>
              <a:rPr lang="en-US" altLang="pt-BR" b="1" dirty="0">
                <a:latin typeface="Comic Sans MS" panose="030F0902030302020204" pitchFamily="66" charset="0"/>
              </a:rPr>
              <a:t>. </a:t>
            </a:r>
            <a:r>
              <a:rPr lang="en-US" altLang="pt-BR" b="1" dirty="0" err="1">
                <a:latin typeface="Comic Sans MS" panose="030F0902030302020204" pitchFamily="66" charset="0"/>
              </a:rPr>
              <a:t>Brasil</a:t>
            </a:r>
            <a:r>
              <a:rPr lang="en-US" altLang="pt-BR" b="1" dirty="0">
                <a:latin typeface="Comic Sans MS" panose="030F0902030302020204" pitchFamily="66" charset="0"/>
              </a:rPr>
              <a:t>. 1950-2010</a:t>
            </a:r>
          </a:p>
        </p:txBody>
      </p:sp>
      <p:sp>
        <p:nvSpPr>
          <p:cNvPr id="40964" name="TextBox 3">
            <a:extLst>
              <a:ext uri="{FF2B5EF4-FFF2-40B4-BE49-F238E27FC236}">
                <a16:creationId xmlns:a16="http://schemas.microsoft.com/office/drawing/2014/main" id="{8D375B75-2173-7D93-5AF5-45FC1E3E4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876925"/>
            <a:ext cx="22209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z="1100"/>
              <a:t>Fonte: IBGE, Censos Demográficos</a:t>
            </a:r>
          </a:p>
        </p:txBody>
      </p:sp>
      <p:pic>
        <p:nvPicPr>
          <p:cNvPr id="40965" name="Picture 1">
            <a:extLst>
              <a:ext uri="{FF2B5EF4-FFF2-40B4-BE49-F238E27FC236}">
                <a16:creationId xmlns:a16="http://schemas.microsoft.com/office/drawing/2014/main" id="{87C8F837-2A1B-7AF9-F9B9-DEDAD7CA4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133600"/>
            <a:ext cx="70358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4">
            <a:extLst>
              <a:ext uri="{FF2B5EF4-FFF2-40B4-BE49-F238E27FC236}">
                <a16:creationId xmlns:a16="http://schemas.microsoft.com/office/drawing/2014/main" id="{6604CAD2-E23C-DA2D-277D-0DA337BB8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2130425"/>
            <a:ext cx="70358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0">
            <a:extLst>
              <a:ext uri="{FF2B5EF4-FFF2-40B4-BE49-F238E27FC236}">
                <a16:creationId xmlns:a16="http://schemas.microsoft.com/office/drawing/2014/main" id="{4C111E79-D43C-5EF6-17DC-9CEB6D39F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88913"/>
            <a:ext cx="5102696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pt-BR" alt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TRANSIÇÃO DEMOGRÁFICA NO BRASIL</a:t>
            </a:r>
          </a:p>
          <a:p>
            <a:pPr algn="ctr">
              <a:spcBef>
                <a:spcPct val="20000"/>
              </a:spcBef>
            </a:pPr>
            <a:endParaRPr lang="pt-BR" altLang="pt-BR" sz="2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902030302020204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Box 2">
            <a:extLst>
              <a:ext uri="{FF2B5EF4-FFF2-40B4-BE49-F238E27FC236}">
                <a16:creationId xmlns:a16="http://schemas.microsoft.com/office/drawing/2014/main" id="{68C8BB66-32BA-B9DC-B265-695674186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1175" y="1412875"/>
            <a:ext cx="64411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b="1" dirty="0" err="1">
                <a:latin typeface="Comic Sans MS" panose="030F0902030302020204" pitchFamily="66" charset="0"/>
              </a:rPr>
              <a:t>Evolução</a:t>
            </a:r>
            <a:r>
              <a:rPr lang="en-US" altLang="pt-BR" b="1" dirty="0">
                <a:latin typeface="Comic Sans MS" panose="030F0902030302020204" pitchFamily="66" charset="0"/>
              </a:rPr>
              <a:t> da </a:t>
            </a:r>
            <a:r>
              <a:rPr lang="en-US" altLang="pt-BR" b="1" dirty="0" err="1">
                <a:latin typeface="Comic Sans MS" panose="030F0902030302020204" pitchFamily="66" charset="0"/>
              </a:rPr>
              <a:t>estrutura</a:t>
            </a:r>
            <a:r>
              <a:rPr lang="en-US" altLang="pt-BR" b="1" dirty="0">
                <a:latin typeface="Comic Sans MS" panose="030F0902030302020204" pitchFamily="66" charset="0"/>
              </a:rPr>
              <a:t> </a:t>
            </a:r>
            <a:r>
              <a:rPr lang="en-US" altLang="pt-BR" b="1" dirty="0" err="1">
                <a:latin typeface="Comic Sans MS" panose="030F0902030302020204" pitchFamily="66" charset="0"/>
              </a:rPr>
              <a:t>etária</a:t>
            </a:r>
            <a:r>
              <a:rPr lang="en-US" altLang="pt-BR" b="1" dirty="0">
                <a:latin typeface="Comic Sans MS" panose="030F0902030302020204" pitchFamily="66" charset="0"/>
              </a:rPr>
              <a:t>. </a:t>
            </a:r>
            <a:r>
              <a:rPr lang="en-US" altLang="pt-BR" b="1" dirty="0" err="1">
                <a:latin typeface="Comic Sans MS" panose="030F0902030302020204" pitchFamily="66" charset="0"/>
              </a:rPr>
              <a:t>Brasil</a:t>
            </a:r>
            <a:r>
              <a:rPr lang="en-US" altLang="pt-BR" b="1" dirty="0">
                <a:latin typeface="Comic Sans MS" panose="030F0902030302020204" pitchFamily="66" charset="0"/>
              </a:rPr>
              <a:t>. 1950-2020</a:t>
            </a:r>
          </a:p>
        </p:txBody>
      </p:sp>
      <p:sp>
        <p:nvSpPr>
          <p:cNvPr id="40964" name="TextBox 3">
            <a:extLst>
              <a:ext uri="{FF2B5EF4-FFF2-40B4-BE49-F238E27FC236}">
                <a16:creationId xmlns:a16="http://schemas.microsoft.com/office/drawing/2014/main" id="{8D375B75-2173-7D93-5AF5-45FC1E3E4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876925"/>
            <a:ext cx="22209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z="1100"/>
              <a:t>Fonte: IBGE, Censos Demográficos</a:t>
            </a:r>
          </a:p>
        </p:txBody>
      </p:sp>
      <p:pic>
        <p:nvPicPr>
          <p:cNvPr id="40966" name="Picture 4">
            <a:extLst>
              <a:ext uri="{FF2B5EF4-FFF2-40B4-BE49-F238E27FC236}">
                <a16:creationId xmlns:a16="http://schemas.microsoft.com/office/drawing/2014/main" id="{6604CAD2-E23C-DA2D-277D-0DA337BB8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1116013" y="2059932"/>
            <a:ext cx="7106349" cy="344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0">
            <a:extLst>
              <a:ext uri="{FF2B5EF4-FFF2-40B4-BE49-F238E27FC236}">
                <a16:creationId xmlns:a16="http://schemas.microsoft.com/office/drawing/2014/main" id="{4C111E79-D43C-5EF6-17DC-9CEB6D39F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88913"/>
            <a:ext cx="5102696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pt-BR" alt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TRANSIÇÃO DEMOGRÁFICA NO BRASIL</a:t>
            </a:r>
          </a:p>
          <a:p>
            <a:pPr algn="ctr">
              <a:spcBef>
                <a:spcPct val="20000"/>
              </a:spcBef>
            </a:pPr>
            <a:endParaRPr lang="pt-BR" altLang="pt-BR" sz="2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119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Box 2">
            <a:extLst>
              <a:ext uri="{FF2B5EF4-FFF2-40B4-BE49-F238E27FC236}">
                <a16:creationId xmlns:a16="http://schemas.microsoft.com/office/drawing/2014/main" id="{68C8BB66-32BA-B9DC-B265-695674186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2946" y="1441450"/>
            <a:ext cx="66640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b="1" dirty="0" err="1">
                <a:latin typeface="Comic Sans MS" panose="030F0902030302020204" pitchFamily="66" charset="0"/>
              </a:rPr>
              <a:t>Evolução</a:t>
            </a:r>
            <a:r>
              <a:rPr lang="en-US" altLang="pt-BR" b="1" dirty="0">
                <a:latin typeface="Comic Sans MS" panose="030F0902030302020204" pitchFamily="66" charset="0"/>
              </a:rPr>
              <a:t> da </a:t>
            </a:r>
            <a:r>
              <a:rPr lang="en-US" altLang="pt-BR" b="1" dirty="0" err="1">
                <a:latin typeface="Comic Sans MS" panose="030F0902030302020204" pitchFamily="66" charset="0"/>
              </a:rPr>
              <a:t>estrutura</a:t>
            </a:r>
            <a:r>
              <a:rPr lang="en-US" altLang="pt-BR" b="1" dirty="0">
                <a:latin typeface="Comic Sans MS" panose="030F0902030302020204" pitchFamily="66" charset="0"/>
              </a:rPr>
              <a:t> </a:t>
            </a:r>
            <a:r>
              <a:rPr lang="en-US" altLang="pt-BR" b="1" dirty="0" err="1">
                <a:latin typeface="Comic Sans MS" panose="030F0902030302020204" pitchFamily="66" charset="0"/>
              </a:rPr>
              <a:t>etária</a:t>
            </a:r>
            <a:r>
              <a:rPr lang="en-US" altLang="pt-BR" b="1" dirty="0">
                <a:latin typeface="Comic Sans MS" panose="030F0902030302020204" pitchFamily="66" charset="0"/>
              </a:rPr>
              <a:t>. </a:t>
            </a:r>
            <a:r>
              <a:rPr lang="en-US" altLang="pt-BR" b="1" dirty="0" err="1">
                <a:latin typeface="Comic Sans MS" panose="030F0902030302020204" pitchFamily="66" charset="0"/>
              </a:rPr>
              <a:t>Brasil</a:t>
            </a:r>
            <a:r>
              <a:rPr lang="en-US" altLang="pt-BR" b="1" dirty="0">
                <a:latin typeface="Comic Sans MS" panose="030F0902030302020204" pitchFamily="66" charset="0"/>
              </a:rPr>
              <a:t>. 1950 e 2050</a:t>
            </a:r>
          </a:p>
        </p:txBody>
      </p:sp>
      <p:sp>
        <p:nvSpPr>
          <p:cNvPr id="40964" name="TextBox 3">
            <a:extLst>
              <a:ext uri="{FF2B5EF4-FFF2-40B4-BE49-F238E27FC236}">
                <a16:creationId xmlns:a16="http://schemas.microsoft.com/office/drawing/2014/main" id="{8D375B75-2173-7D93-5AF5-45FC1E3E4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876925"/>
            <a:ext cx="293381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z="1100" dirty="0"/>
              <a:t>Fonte: IBGE, </a:t>
            </a:r>
            <a:r>
              <a:rPr lang="en-US" altLang="pt-BR" sz="1100" dirty="0" err="1"/>
              <a:t>Censos</a:t>
            </a:r>
            <a:r>
              <a:rPr lang="en-US" altLang="pt-BR" sz="1100" dirty="0"/>
              <a:t> </a:t>
            </a:r>
            <a:r>
              <a:rPr lang="en-US" altLang="pt-BR" sz="1100" dirty="0" err="1"/>
              <a:t>Demográficos</a:t>
            </a:r>
            <a:r>
              <a:rPr lang="en-US" altLang="pt-BR" sz="1100" dirty="0"/>
              <a:t> e </a:t>
            </a:r>
            <a:r>
              <a:rPr lang="en-US" altLang="pt-BR" sz="1100" dirty="0" err="1"/>
              <a:t>Projeções</a:t>
            </a:r>
            <a:r>
              <a:rPr lang="en-US" altLang="pt-BR" sz="1100" dirty="0"/>
              <a:t> </a:t>
            </a:r>
          </a:p>
        </p:txBody>
      </p:sp>
      <p:pic>
        <p:nvPicPr>
          <p:cNvPr id="40966" name="Picture 4">
            <a:extLst>
              <a:ext uri="{FF2B5EF4-FFF2-40B4-BE49-F238E27FC236}">
                <a16:creationId xmlns:a16="http://schemas.microsoft.com/office/drawing/2014/main" id="{6604CAD2-E23C-DA2D-277D-0DA337BB8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1547665" y="2059932"/>
            <a:ext cx="6469286" cy="344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0">
            <a:extLst>
              <a:ext uri="{FF2B5EF4-FFF2-40B4-BE49-F238E27FC236}">
                <a16:creationId xmlns:a16="http://schemas.microsoft.com/office/drawing/2014/main" id="{4C111E79-D43C-5EF6-17DC-9CEB6D39F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88913"/>
            <a:ext cx="5102696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pt-BR" alt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TRANSIÇÃO DEMOGRÁFICA NO BRASIL</a:t>
            </a:r>
          </a:p>
          <a:p>
            <a:pPr algn="ctr">
              <a:spcBef>
                <a:spcPct val="20000"/>
              </a:spcBef>
            </a:pPr>
            <a:endParaRPr lang="pt-BR" altLang="pt-BR" sz="2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03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A2D36224-AF13-CD9C-E501-66022EA07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6776" y="404664"/>
            <a:ext cx="287044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pt-BR" altLang="pt-BR" sz="3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SUMÁRIO</a:t>
            </a:r>
            <a:endParaRPr lang="pt-BR" altLang="pt-BR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902030302020204" pitchFamily="66" charset="0"/>
            </a:endParaRPr>
          </a:p>
          <a:p>
            <a:pPr>
              <a:spcBef>
                <a:spcPct val="20000"/>
              </a:spcBef>
            </a:pPr>
            <a:endParaRPr lang="pt-BR" altLang="pt-BR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17410" name="Rectangle 9">
            <a:extLst>
              <a:ext uri="{FF2B5EF4-FFF2-40B4-BE49-F238E27FC236}">
                <a16:creationId xmlns:a16="http://schemas.microsoft.com/office/drawing/2014/main" id="{6A650B92-2A92-0B9B-FE35-B0DA71CB7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348" y="2204864"/>
            <a:ext cx="828040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2400"/>
              </a:spcAft>
              <a:buFontTx/>
              <a:buChar char="•"/>
            </a:pPr>
            <a:r>
              <a:rPr lang="pt-BR" altLang="pt-BR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Transição demográfica: conceito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2400"/>
              </a:spcAft>
              <a:buFontTx/>
              <a:buChar char="•"/>
            </a:pPr>
            <a:r>
              <a:rPr lang="pt-BR" altLang="pt-BR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A transição demográfica no Brasil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2400"/>
              </a:spcAft>
              <a:buFontTx/>
              <a:buChar char="•"/>
            </a:pPr>
            <a:r>
              <a:rPr lang="pt-BR" altLang="pt-BR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Perspectivas e desafios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Box 2">
            <a:extLst>
              <a:ext uri="{FF2B5EF4-FFF2-40B4-BE49-F238E27FC236}">
                <a16:creationId xmlns:a16="http://schemas.microsoft.com/office/drawing/2014/main" id="{68C8BB66-32BA-B9DC-B265-695674186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368" y="1371963"/>
            <a:ext cx="694292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b="1" dirty="0" err="1">
                <a:latin typeface="Comic Sans MS" panose="030F0902030302020204" pitchFamily="66" charset="0"/>
              </a:rPr>
              <a:t>Distribuição</a:t>
            </a:r>
            <a:r>
              <a:rPr lang="en-US" altLang="pt-BR" b="1" dirty="0">
                <a:latin typeface="Comic Sans MS" panose="030F0902030302020204" pitchFamily="66" charset="0"/>
              </a:rPr>
              <a:t> da </a:t>
            </a:r>
            <a:r>
              <a:rPr lang="en-US" altLang="pt-BR" b="1" dirty="0" err="1">
                <a:latin typeface="Comic Sans MS" panose="030F0902030302020204" pitchFamily="66" charset="0"/>
              </a:rPr>
              <a:t>população</a:t>
            </a:r>
            <a:r>
              <a:rPr lang="en-US" altLang="pt-BR" b="1" dirty="0">
                <a:latin typeface="Comic Sans MS" panose="030F0902030302020204" pitchFamily="66" charset="0"/>
              </a:rPr>
              <a:t> </a:t>
            </a:r>
            <a:r>
              <a:rPr lang="en-US" altLang="pt-BR" b="1" dirty="0" err="1">
                <a:latin typeface="Comic Sans MS" panose="030F0902030302020204" pitchFamily="66" charset="0"/>
              </a:rPr>
              <a:t>segundo</a:t>
            </a:r>
            <a:r>
              <a:rPr lang="en-US" altLang="pt-BR" b="1" dirty="0">
                <a:latin typeface="Comic Sans MS" panose="030F0902030302020204" pitchFamily="66" charset="0"/>
              </a:rPr>
              <a:t> </a:t>
            </a:r>
            <a:r>
              <a:rPr lang="en-US" altLang="pt-BR" b="1" dirty="0" err="1">
                <a:latin typeface="Comic Sans MS" panose="030F0902030302020204" pitchFamily="66" charset="0"/>
              </a:rPr>
              <a:t>grupos</a:t>
            </a:r>
            <a:r>
              <a:rPr lang="en-US" altLang="pt-BR" b="1" dirty="0">
                <a:latin typeface="Comic Sans MS" panose="030F0902030302020204" pitchFamily="66" charset="0"/>
              </a:rPr>
              <a:t> de </a:t>
            </a:r>
            <a:r>
              <a:rPr lang="en-US" altLang="pt-BR" b="1" dirty="0" err="1">
                <a:latin typeface="Comic Sans MS" panose="030F0902030302020204" pitchFamily="66" charset="0"/>
              </a:rPr>
              <a:t>idade</a:t>
            </a:r>
            <a:r>
              <a:rPr lang="en-US" altLang="pt-BR" b="1" dirty="0">
                <a:latin typeface="Comic Sans MS" panose="030F0902030302020204" pitchFamily="66" charset="0"/>
              </a:rPr>
              <a:t>.</a:t>
            </a:r>
          </a:p>
          <a:p>
            <a:pPr algn="ctr"/>
            <a:r>
              <a:rPr lang="en-US" altLang="pt-BR" b="1" dirty="0">
                <a:latin typeface="Comic Sans MS" panose="030F0902030302020204" pitchFamily="66" charset="0"/>
              </a:rPr>
              <a:t> </a:t>
            </a:r>
            <a:r>
              <a:rPr lang="en-US" altLang="pt-BR" b="1" dirty="0" err="1">
                <a:latin typeface="Comic Sans MS" panose="030F0902030302020204" pitchFamily="66" charset="0"/>
              </a:rPr>
              <a:t>Brasil</a:t>
            </a:r>
            <a:r>
              <a:rPr lang="en-US" altLang="pt-BR" b="1" dirty="0">
                <a:latin typeface="Comic Sans MS" panose="030F0902030302020204" pitchFamily="66" charset="0"/>
              </a:rPr>
              <a:t>. 1950-2050</a:t>
            </a:r>
          </a:p>
        </p:txBody>
      </p:sp>
      <p:sp>
        <p:nvSpPr>
          <p:cNvPr id="40964" name="TextBox 3">
            <a:extLst>
              <a:ext uri="{FF2B5EF4-FFF2-40B4-BE49-F238E27FC236}">
                <a16:creationId xmlns:a16="http://schemas.microsoft.com/office/drawing/2014/main" id="{8D375B75-2173-7D93-5AF5-45FC1E3E4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876925"/>
            <a:ext cx="289855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z="1100" dirty="0"/>
              <a:t>Fonte: IBGE, </a:t>
            </a:r>
            <a:r>
              <a:rPr lang="en-US" altLang="pt-BR" sz="1100" dirty="0" err="1"/>
              <a:t>Censos</a:t>
            </a:r>
            <a:r>
              <a:rPr lang="en-US" altLang="pt-BR" sz="1100" dirty="0"/>
              <a:t> </a:t>
            </a:r>
            <a:r>
              <a:rPr lang="en-US" altLang="pt-BR" sz="1100" dirty="0" err="1"/>
              <a:t>Demográficos</a:t>
            </a:r>
            <a:r>
              <a:rPr lang="en-US" altLang="pt-BR" sz="1100" dirty="0"/>
              <a:t> e </a:t>
            </a:r>
            <a:r>
              <a:rPr lang="en-US" altLang="pt-BR" sz="1100" dirty="0" err="1"/>
              <a:t>Projeções</a:t>
            </a:r>
            <a:endParaRPr lang="en-US" altLang="pt-BR" sz="1100" dirty="0"/>
          </a:p>
        </p:txBody>
      </p:sp>
      <p:pic>
        <p:nvPicPr>
          <p:cNvPr id="40966" name="Picture 4">
            <a:extLst>
              <a:ext uri="{FF2B5EF4-FFF2-40B4-BE49-F238E27FC236}">
                <a16:creationId xmlns:a16="http://schemas.microsoft.com/office/drawing/2014/main" id="{6604CAD2-E23C-DA2D-277D-0DA337BB8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2371655" y="2163704"/>
            <a:ext cx="4877762" cy="3713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0">
            <a:extLst>
              <a:ext uri="{FF2B5EF4-FFF2-40B4-BE49-F238E27FC236}">
                <a16:creationId xmlns:a16="http://schemas.microsoft.com/office/drawing/2014/main" id="{4C111E79-D43C-5EF6-17DC-9CEB6D39F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88913"/>
            <a:ext cx="5102696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pt-BR" alt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TRANSIÇÃO DEMOGRÁFICA NO BRASIL</a:t>
            </a:r>
          </a:p>
          <a:p>
            <a:pPr algn="ctr">
              <a:spcBef>
                <a:spcPct val="20000"/>
              </a:spcBef>
            </a:pPr>
            <a:endParaRPr lang="pt-BR" altLang="pt-BR" sz="2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016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1" name="Rectangle 68620">
            <a:extLst>
              <a:ext uri="{FF2B5EF4-FFF2-40B4-BE49-F238E27FC236}">
                <a16:creationId xmlns:a16="http://schemas.microsoft.com/office/drawing/2014/main" id="{905CFAD9-EABE-4F83-B098-604752164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8623" name="Picture 68622">
            <a:extLst>
              <a:ext uri="{FF2B5EF4-FFF2-40B4-BE49-F238E27FC236}">
                <a16:creationId xmlns:a16="http://schemas.microsoft.com/office/drawing/2014/main" id="{C99610E4-6194-4817-B152-498995E77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68625" name="Straight Connector 68624">
            <a:extLst>
              <a:ext uri="{FF2B5EF4-FFF2-40B4-BE49-F238E27FC236}">
                <a16:creationId xmlns:a16="http://schemas.microsoft.com/office/drawing/2014/main" id="{D885E9F4-7DB6-4B77-B1FF-80BFCE812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664" name="Straight Connector 68626">
            <a:extLst>
              <a:ext uri="{FF2B5EF4-FFF2-40B4-BE49-F238E27FC236}">
                <a16:creationId xmlns:a16="http://schemas.microsoft.com/office/drawing/2014/main" id="{DB639A2B-C30C-4F6F-B847-6960F3CF8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68629" name="Rectangle 68628">
            <a:extLst>
              <a:ext uri="{FF2B5EF4-FFF2-40B4-BE49-F238E27FC236}">
                <a16:creationId xmlns:a16="http://schemas.microsoft.com/office/drawing/2014/main" id="{AD279512-5439-4CEF-AC48-DD85D3F1E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631" name="Rectangle 68630">
            <a:extLst>
              <a:ext uri="{FF2B5EF4-FFF2-40B4-BE49-F238E27FC236}">
                <a16:creationId xmlns:a16="http://schemas.microsoft.com/office/drawing/2014/main" id="{54D112B0-F6EE-436D-8B93-C9879A04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2174DFC-8E4F-4B80-A3C5-4E02DCFF3E92}"/>
              </a:ext>
            </a:extLst>
          </p:cNvPr>
          <p:cNvSpPr txBox="1"/>
          <p:nvPr/>
        </p:nvSpPr>
        <p:spPr>
          <a:xfrm>
            <a:off x="1332546" y="4459039"/>
            <a:ext cx="6482259" cy="55152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cap="all">
                <a:latin typeface="+mj-lt"/>
                <a:ea typeface="+mj-ea"/>
                <a:cs typeface="+mj-cs"/>
              </a:rPr>
              <a:t>Envelhecimento da população brasileira</a:t>
            </a:r>
          </a:p>
        </p:txBody>
      </p:sp>
      <p:grpSp>
        <p:nvGrpSpPr>
          <p:cNvPr id="68633" name="Group 68632">
            <a:extLst>
              <a:ext uri="{FF2B5EF4-FFF2-40B4-BE49-F238E27FC236}">
                <a16:creationId xmlns:a16="http://schemas.microsoft.com/office/drawing/2014/main" id="{EA00262B-184D-4C22-A7D1-578590320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254" y="323838"/>
            <a:ext cx="6974973" cy="3652791"/>
            <a:chOff x="7639235" y="600024"/>
            <a:chExt cx="3898557" cy="5222486"/>
          </a:xfrm>
        </p:grpSpPr>
        <p:sp>
          <p:nvSpPr>
            <p:cNvPr id="68634" name="Rectangle 68633">
              <a:extLst>
                <a:ext uri="{FF2B5EF4-FFF2-40B4-BE49-F238E27FC236}">
                  <a16:creationId xmlns:a16="http://schemas.microsoft.com/office/drawing/2014/main" id="{DD69D278-95C7-4D78-A650-4D15D8CDC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39235" y="600024"/>
              <a:ext cx="3898557" cy="5222486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35" name="Rectangle 68634">
              <a:extLst>
                <a:ext uri="{FF2B5EF4-FFF2-40B4-BE49-F238E27FC236}">
                  <a16:creationId xmlns:a16="http://schemas.microsoft.com/office/drawing/2014/main" id="{EFD44D93-C5A6-453D-A4FC-1E7B00EE7D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0263" y="1062693"/>
              <a:ext cx="3635738" cy="429234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637" name="Rectangle 68636">
            <a:extLst>
              <a:ext uri="{FF2B5EF4-FFF2-40B4-BE49-F238E27FC236}">
                <a16:creationId xmlns:a16="http://schemas.microsoft.com/office/drawing/2014/main" id="{54854C4F-ED16-4134-9775-4F85EADE4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5057" y="806495"/>
            <a:ext cx="6260706" cy="2678774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612" name="Picture 4" descr="Brasil tem desafio de garantir envelhecimento populacional com qualidade –  Paróquia São Judas Tadeu">
            <a:extLst>
              <a:ext uri="{FF2B5EF4-FFF2-40B4-BE49-F238E27FC236}">
                <a16:creationId xmlns:a16="http://schemas.microsoft.com/office/drawing/2014/main" id="{7769EF61-5F4E-D285-C5BB-9AF615440D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5" r="17960" b="1"/>
          <a:stretch/>
        </p:blipFill>
        <p:spPr bwMode="auto">
          <a:xfrm>
            <a:off x="1559950" y="1444945"/>
            <a:ext cx="1405889" cy="140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6" name="Picture 8" descr="Pesquisa mostra que 43% dos idosos no Brasil temem cair na calçada">
            <a:extLst>
              <a:ext uri="{FF2B5EF4-FFF2-40B4-BE49-F238E27FC236}">
                <a16:creationId xmlns:a16="http://schemas.microsoft.com/office/drawing/2014/main" id="{060A0036-869E-17DB-4A33-0BB2B92205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6" r="23427" b="5"/>
          <a:stretch/>
        </p:blipFill>
        <p:spPr bwMode="auto">
          <a:xfrm>
            <a:off x="3087453" y="1444946"/>
            <a:ext cx="1405890" cy="140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0" name="Picture 2">
            <a:extLst>
              <a:ext uri="{FF2B5EF4-FFF2-40B4-BE49-F238E27FC236}">
                <a16:creationId xmlns:a16="http://schemas.microsoft.com/office/drawing/2014/main" id="{ED1B9055-0276-FDD7-14F9-41F0C96F27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0" r="26338" b="-1"/>
          <a:stretch/>
        </p:blipFill>
        <p:spPr bwMode="auto">
          <a:xfrm>
            <a:off x="4614957" y="1444943"/>
            <a:ext cx="1405889" cy="140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4" name="Picture 6" descr="Clipping – Gazeta do Povo - Aumento da violência contra idosos reacende  discussão sobre delegacias especializadas - IEPTB/PR">
            <a:extLst>
              <a:ext uri="{FF2B5EF4-FFF2-40B4-BE49-F238E27FC236}">
                <a16:creationId xmlns:a16="http://schemas.microsoft.com/office/drawing/2014/main" id="{DC132A5E-C743-4E8E-D09F-101E233C9F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20" r="3781" b="2"/>
          <a:stretch/>
        </p:blipFill>
        <p:spPr bwMode="auto">
          <a:xfrm>
            <a:off x="6168526" y="1444944"/>
            <a:ext cx="1405889" cy="140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8639" name="Straight Connector 68638">
            <a:extLst>
              <a:ext uri="{FF2B5EF4-FFF2-40B4-BE49-F238E27FC236}">
                <a16:creationId xmlns:a16="http://schemas.microsoft.com/office/drawing/2014/main" id="{CE409B10-42ED-47F9-9888-8FF97E39F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32546" y="5027185"/>
            <a:ext cx="648225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8641" name="Picture 68640">
            <a:extLst>
              <a:ext uri="{FF2B5EF4-FFF2-40B4-BE49-F238E27FC236}">
                <a16:creationId xmlns:a16="http://schemas.microsoft.com/office/drawing/2014/main" id="{33E91B64-6348-4B8B-BF37-ABA9E6EBA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68665" name="Straight Connector 68642">
            <a:extLst>
              <a:ext uri="{FF2B5EF4-FFF2-40B4-BE49-F238E27FC236}">
                <a16:creationId xmlns:a16="http://schemas.microsoft.com/office/drawing/2014/main" id="{D72C017E-EBCC-419F-AE92-D99A8EB28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862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13">
            <a:extLst>
              <a:ext uri="{FF2B5EF4-FFF2-40B4-BE49-F238E27FC236}">
                <a16:creationId xmlns:a16="http://schemas.microsoft.com/office/drawing/2014/main" id="{7EF5DCBB-AF36-0009-90C3-7CE1E6012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" y="1209675"/>
            <a:ext cx="9067800" cy="85725"/>
          </a:xfrm>
          <a:prstGeom prst="rect">
            <a:avLst/>
          </a:prstGeom>
          <a:solidFill>
            <a:srgbClr val="00FF00"/>
          </a:solidFill>
          <a:ln w="12700">
            <a:solidFill>
              <a:schemeClr val="accent2"/>
            </a:solidFill>
            <a:miter lim="800000"/>
            <a:headEnd/>
            <a:tailEnd/>
          </a:ln>
          <a:effectLst>
            <a:outerShdw dist="80322" dir="1106097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BR">
              <a:ea typeface="+mn-ea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A8FD01A3-E4CE-E79C-C08C-594744DC4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720" y="250031"/>
            <a:ext cx="4176464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pt-BR" alt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PERSPECTIVAS E DESAFIOS</a:t>
            </a:r>
          </a:p>
          <a:p>
            <a:pPr algn="ctr">
              <a:spcBef>
                <a:spcPct val="20000"/>
              </a:spcBef>
            </a:pPr>
            <a:endParaRPr lang="pt-BR" altLang="pt-BR" sz="2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51203" name="Rectangle 9">
            <a:extLst>
              <a:ext uri="{FF2B5EF4-FFF2-40B4-BE49-F238E27FC236}">
                <a16:creationId xmlns:a16="http://schemas.microsoft.com/office/drawing/2014/main" id="{2197D9FA-2855-EA38-A0A0-88B630905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" y="1484314"/>
            <a:ext cx="8926387" cy="430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257300" indent="-3429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2400"/>
              </a:spcAft>
              <a:buFontTx/>
              <a:buChar char="•"/>
            </a:pPr>
            <a:r>
              <a:rPr lang="pt-BR" altLang="pt-BR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Transição demográfica: </a:t>
            </a:r>
          </a:p>
          <a:p>
            <a:pPr lvl="1" algn="just">
              <a:spcBef>
                <a:spcPct val="20000"/>
              </a:spcBef>
              <a:spcAft>
                <a:spcPts val="2400"/>
              </a:spcAft>
              <a:buFontTx/>
              <a:buChar char="•"/>
            </a:pPr>
            <a:r>
              <a:rPr lang="pt-BR" altLang="pt-BR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a relação entre desenvolvimento e mudanças nas taxas de natalidade e mortalidade não é linear</a:t>
            </a:r>
          </a:p>
          <a:p>
            <a:pPr lvl="1" algn="just">
              <a:spcAft>
                <a:spcPts val="600"/>
              </a:spcAft>
              <a:buFontTx/>
              <a:buChar char="•"/>
            </a:pPr>
            <a:r>
              <a:rPr lang="pt-BR" altLang="pt-BR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a experiência brasileira não é homogênea em todo o território. O tempo da dinâmica demográfica se diferencia entre municípios e inclusive dentro de um mesmo município.</a:t>
            </a:r>
          </a:p>
          <a:p>
            <a:pPr lvl="1" algn="just">
              <a:spcBef>
                <a:spcPct val="20000"/>
              </a:spcBef>
              <a:spcAft>
                <a:spcPts val="2400"/>
              </a:spcAft>
              <a:buFontTx/>
              <a:buChar char="•"/>
            </a:pPr>
            <a:r>
              <a:rPr lang="pt-BR" altLang="pt-BR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mas, em comum, tem-se a queda da fecundidade e o rápido processo de envelhecimento da população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13">
            <a:extLst>
              <a:ext uri="{FF2B5EF4-FFF2-40B4-BE49-F238E27FC236}">
                <a16:creationId xmlns:a16="http://schemas.microsoft.com/office/drawing/2014/main" id="{7EF5DCBB-AF36-0009-90C3-7CE1E6012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" y="1209675"/>
            <a:ext cx="9067800" cy="85725"/>
          </a:xfrm>
          <a:prstGeom prst="rect">
            <a:avLst/>
          </a:prstGeom>
          <a:solidFill>
            <a:srgbClr val="00FF00"/>
          </a:solidFill>
          <a:ln w="12700">
            <a:solidFill>
              <a:schemeClr val="accent2"/>
            </a:solidFill>
            <a:miter lim="800000"/>
            <a:headEnd/>
            <a:tailEnd/>
          </a:ln>
          <a:effectLst>
            <a:outerShdw dist="80322" dir="1106097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BR">
              <a:ea typeface="+mn-ea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A8FD01A3-E4CE-E79C-C08C-594744DC4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720" y="250031"/>
            <a:ext cx="4176464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pt-BR" alt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PERSPECTIVAS E DESAFIOS</a:t>
            </a:r>
          </a:p>
          <a:p>
            <a:pPr algn="ctr">
              <a:spcBef>
                <a:spcPct val="20000"/>
              </a:spcBef>
            </a:pPr>
            <a:endParaRPr lang="pt-BR" altLang="pt-BR" sz="2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51203" name="Rectangle 9">
            <a:extLst>
              <a:ext uri="{FF2B5EF4-FFF2-40B4-BE49-F238E27FC236}">
                <a16:creationId xmlns:a16="http://schemas.microsoft.com/office/drawing/2014/main" id="{2197D9FA-2855-EA38-A0A0-88B630905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" y="1360165"/>
            <a:ext cx="8926387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257300" indent="-3429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just">
              <a:lnSpc>
                <a:spcPct val="90000"/>
              </a:lnSpc>
              <a:spcAft>
                <a:spcPts val="600"/>
              </a:spcAft>
              <a:buFontTx/>
              <a:buChar char="•"/>
            </a:pPr>
            <a:r>
              <a:rPr lang="pt-BR" altLang="pt-BR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O envelhecimento da população implica: </a:t>
            </a:r>
          </a:p>
          <a:p>
            <a:pPr marL="0" indent="0" algn="just">
              <a:lnSpc>
                <a:spcPct val="90000"/>
              </a:lnSpc>
              <a:spcAft>
                <a:spcPts val="600"/>
              </a:spcAft>
            </a:pPr>
            <a:endParaRPr lang="pt-BR" altLang="pt-BR" sz="240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lvl="1" algn="just">
              <a:spcAft>
                <a:spcPts val="600"/>
              </a:spcAft>
              <a:buFontTx/>
              <a:buChar char="•"/>
            </a:pPr>
            <a:r>
              <a:rPr lang="pt-BR" altLang="pt-BR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aumento das demandas na área da saúde</a:t>
            </a:r>
          </a:p>
          <a:p>
            <a:pPr lvl="2" algn="just">
              <a:spcAft>
                <a:spcPts val="600"/>
              </a:spcAft>
              <a:buFontTx/>
              <a:buChar char="•"/>
            </a:pPr>
            <a:r>
              <a:rPr lang="pt-BR" altLang="pt-BR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atenção primária (prevenção de doenças e promoção da saúde)</a:t>
            </a:r>
          </a:p>
          <a:p>
            <a:pPr lvl="2" algn="just">
              <a:spcAft>
                <a:spcPts val="600"/>
              </a:spcAft>
              <a:buFontTx/>
              <a:buChar char="•"/>
            </a:pPr>
            <a:r>
              <a:rPr lang="pt-BR" altLang="pt-BR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covid longa</a:t>
            </a:r>
          </a:p>
          <a:p>
            <a:pPr lvl="1" algn="just">
              <a:spcAft>
                <a:spcPts val="600"/>
              </a:spcAft>
              <a:buFontTx/>
              <a:buChar char="•"/>
            </a:pPr>
            <a:r>
              <a:rPr lang="pt-BR" altLang="pt-BR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assistência social</a:t>
            </a:r>
          </a:p>
          <a:p>
            <a:pPr lvl="2" algn="just">
              <a:spcAft>
                <a:spcPts val="600"/>
              </a:spcAft>
              <a:buFontTx/>
              <a:buChar char="•"/>
            </a:pPr>
            <a:r>
              <a:rPr lang="pt-BR" altLang="pt-BR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violência contra a pessoa idosa</a:t>
            </a:r>
          </a:p>
          <a:p>
            <a:pPr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mobilidade urbana</a:t>
            </a:r>
          </a:p>
          <a:p>
            <a:pPr lvl="2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calçadas</a:t>
            </a:r>
          </a:p>
          <a:p>
            <a:pPr lvl="2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transporte público</a:t>
            </a:r>
          </a:p>
          <a:p>
            <a:pPr lvl="2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altLang="pt-BR" sz="2400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477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2">
            <a:extLst>
              <a:ext uri="{FF2B5EF4-FFF2-40B4-BE49-F238E27FC236}">
                <a16:creationId xmlns:a16="http://schemas.microsoft.com/office/drawing/2014/main" id="{B3C63B0D-5DE5-E330-3CAF-ED32834FD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2997200"/>
            <a:ext cx="31550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z="3600" b="1" dirty="0">
                <a:latin typeface="Comic Sans MS" panose="030F0902030302020204" pitchFamily="66" charset="0"/>
              </a:rPr>
              <a:t>OBRIGADA!!!!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8420B97-53A7-508B-D818-A0219B81AE40}"/>
              </a:ext>
            </a:extLst>
          </p:cNvPr>
          <p:cNvSpPr txBox="1"/>
          <p:nvPr/>
        </p:nvSpPr>
        <p:spPr>
          <a:xfrm>
            <a:off x="3260860" y="3933056"/>
            <a:ext cx="2217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err="1"/>
              <a:t>nogales@unb.br</a:t>
            </a:r>
            <a:endParaRPr lang="pt-BR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37CBEFBE-FF05-014F-352F-4D7DC069C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81000"/>
            <a:ext cx="30144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36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panose="030F0902030302020204" pitchFamily="66" charset="0"/>
                <a:ea typeface="ＭＳ Ｐゴシック" charset="0"/>
              </a:rPr>
              <a:t>CONCEITO</a:t>
            </a:r>
            <a:endParaRPr lang="pt-BR" sz="160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panose="030F0902030302020204" pitchFamily="66" charset="0"/>
              <a:ea typeface="ＭＳ Ｐゴシック" charset="0"/>
            </a:endParaRPr>
          </a:p>
          <a:p>
            <a:pPr>
              <a:spcBef>
                <a:spcPct val="20000"/>
              </a:spcBef>
              <a:defRPr/>
            </a:pPr>
            <a:endParaRPr lang="pt-BR" sz="160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panose="030F0902030302020204" pitchFamily="66" charset="0"/>
              <a:ea typeface="ＭＳ Ｐゴシック" charset="0"/>
            </a:endParaRPr>
          </a:p>
        </p:txBody>
      </p:sp>
      <p:sp>
        <p:nvSpPr>
          <p:cNvPr id="18434" name="Rectangle 9">
            <a:extLst>
              <a:ext uri="{FF2B5EF4-FFF2-40B4-BE49-F238E27FC236}">
                <a16:creationId xmlns:a16="http://schemas.microsoft.com/office/drawing/2014/main" id="{299C3CA5-B4BB-C926-2CFD-D4CC1C3A3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412776"/>
            <a:ext cx="82804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800100" indent="-3429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2400"/>
              </a:spcAft>
              <a:buFontTx/>
              <a:buChar char="•"/>
            </a:pPr>
            <a:r>
              <a:rPr lang="pt-BR" altLang="pt-BR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Transição Demográfica:</a:t>
            </a:r>
          </a:p>
          <a:p>
            <a:pPr lvl="1" algn="just">
              <a:lnSpc>
                <a:spcPct val="90000"/>
              </a:lnSpc>
              <a:spcBef>
                <a:spcPct val="20000"/>
              </a:spcBef>
              <a:spcAft>
                <a:spcPts val="2400"/>
              </a:spcAft>
              <a:buFontTx/>
              <a:buChar char="•"/>
            </a:pPr>
            <a:r>
              <a:rPr lang="pt-BR" altLang="pt-BR" sz="2400" dirty="0">
                <a:latin typeface="Comic Sans MS" panose="030F0902030302020204" pitchFamily="66" charset="0"/>
              </a:rPr>
              <a:t>Formulada à luz da relação entre o crescimento populacional e o desenvolvimento socioeconômico</a:t>
            </a:r>
          </a:p>
          <a:p>
            <a:pPr lvl="1" algn="just">
              <a:lnSpc>
                <a:spcPct val="90000"/>
              </a:lnSpc>
              <a:spcBef>
                <a:spcPct val="200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pt-BR" altLang="pt-BR" sz="2400" dirty="0">
                <a:latin typeface="Comic Sans MS" panose="030F0902030302020204" pitchFamily="66" charset="0"/>
              </a:rPr>
              <a:t>Passagem de uma sociedade rural e tradicional com altas taxas de natalidade e mortalidade para uma sociedade urbana e moderna com baixas taxas de natalidade e mortalidade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6DF2D621-C18F-2C61-A1B0-DAFA5A24B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81000"/>
            <a:ext cx="6705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36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panose="030F0902030302020204" pitchFamily="66" charset="0"/>
                <a:ea typeface="ＭＳ Ｐゴシック" charset="0"/>
              </a:rPr>
              <a:t>ESQUEMA</a:t>
            </a:r>
            <a:endParaRPr lang="pt-BR" sz="160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panose="030F0902030302020204" pitchFamily="66" charset="0"/>
              <a:ea typeface="ＭＳ Ｐゴシック" charset="0"/>
            </a:endParaRPr>
          </a:p>
        </p:txBody>
      </p:sp>
      <p:pic>
        <p:nvPicPr>
          <p:cNvPr id="19459" name="Picture 1">
            <a:extLst>
              <a:ext uri="{FF2B5EF4-FFF2-40B4-BE49-F238E27FC236}">
                <a16:creationId xmlns:a16="http://schemas.microsoft.com/office/drawing/2014/main" id="{C84586D2-8DFD-F174-13AB-B405959D1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87450" y="1761372"/>
            <a:ext cx="6553200" cy="397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834CE1E7-0320-6C51-8831-87E67BFF0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88913"/>
            <a:ext cx="5174704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pt-BR" alt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TRANSIÇÃO DEMOGRÁFICA NO BRASIL</a:t>
            </a:r>
          </a:p>
          <a:p>
            <a:pPr algn="ctr">
              <a:spcBef>
                <a:spcPct val="20000"/>
              </a:spcBef>
            </a:pPr>
            <a:endParaRPr lang="pt-BR" altLang="pt-BR" sz="2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902030302020204" pitchFamily="66" charset="0"/>
            </a:endParaRPr>
          </a:p>
        </p:txBody>
      </p:sp>
      <p:pic>
        <p:nvPicPr>
          <p:cNvPr id="22531" name="Picture 1">
            <a:extLst>
              <a:ext uri="{FF2B5EF4-FFF2-40B4-BE49-F238E27FC236}">
                <a16:creationId xmlns:a16="http://schemas.microsoft.com/office/drawing/2014/main" id="{ABC280BA-AD55-0E83-67C2-454B0287F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37788" y="1484783"/>
            <a:ext cx="5814532" cy="437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3">
            <a:extLst>
              <a:ext uri="{FF2B5EF4-FFF2-40B4-BE49-F238E27FC236}">
                <a16:creationId xmlns:a16="http://schemas.microsoft.com/office/drawing/2014/main" id="{E1E15BF6-7C34-5D3C-2D7C-CF2E29F2C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5813895"/>
            <a:ext cx="19018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z="1100" dirty="0"/>
              <a:t>Fonte: IBGE, </a:t>
            </a:r>
            <a:r>
              <a:rPr lang="en-US" altLang="pt-BR" sz="1100" dirty="0" err="1"/>
              <a:t>Séries</a:t>
            </a:r>
            <a:r>
              <a:rPr lang="en-US" altLang="pt-BR" sz="1100" dirty="0"/>
              <a:t> </a:t>
            </a:r>
            <a:r>
              <a:rPr lang="en-US" altLang="pt-BR" sz="1100" dirty="0" err="1"/>
              <a:t>históricas</a:t>
            </a:r>
            <a:endParaRPr lang="en-US" altLang="pt-BR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FBF3A6E8-B2C9-5B12-E2DB-3C40A9C5E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88913"/>
            <a:ext cx="5030688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pt-BR" alt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TRANSIÇÃO DEMOGRÁFICA NO BRASIL</a:t>
            </a:r>
          </a:p>
          <a:p>
            <a:pPr algn="ctr">
              <a:spcBef>
                <a:spcPct val="20000"/>
              </a:spcBef>
            </a:pPr>
            <a:endParaRPr lang="pt-BR" altLang="pt-BR" sz="2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23555" name="TextBox 2">
            <a:extLst>
              <a:ext uri="{FF2B5EF4-FFF2-40B4-BE49-F238E27FC236}">
                <a16:creationId xmlns:a16="http://schemas.microsoft.com/office/drawing/2014/main" id="{B2DE4537-9F06-A62B-28E3-CA6ABE2C1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355262"/>
            <a:ext cx="8496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pt-BR" sz="2000" b="1" dirty="0" err="1"/>
              <a:t>Evolução</a:t>
            </a:r>
            <a:r>
              <a:rPr lang="en-US" altLang="pt-BR" sz="2000" b="1" dirty="0"/>
              <a:t> das </a:t>
            </a:r>
            <a:r>
              <a:rPr lang="en-US" altLang="pt-BR" sz="2000" b="1" dirty="0" err="1"/>
              <a:t>taxas</a:t>
            </a:r>
            <a:r>
              <a:rPr lang="en-US" altLang="pt-BR" sz="2000" b="1" dirty="0"/>
              <a:t> de </a:t>
            </a:r>
            <a:r>
              <a:rPr lang="en-US" altLang="pt-BR" sz="2000" b="1" dirty="0" err="1"/>
              <a:t>natalidade</a:t>
            </a:r>
            <a:r>
              <a:rPr lang="en-US" altLang="pt-BR" sz="2000" b="1" dirty="0"/>
              <a:t>, </a:t>
            </a:r>
            <a:r>
              <a:rPr lang="en-US" altLang="pt-BR" sz="2000" b="1" dirty="0" err="1"/>
              <a:t>mortalidade</a:t>
            </a:r>
            <a:r>
              <a:rPr lang="en-US" altLang="pt-BR" sz="2000" b="1" dirty="0"/>
              <a:t> e </a:t>
            </a:r>
            <a:r>
              <a:rPr lang="en-US" altLang="pt-BR" sz="2000" b="1" dirty="0" err="1"/>
              <a:t>crescimento</a:t>
            </a:r>
            <a:r>
              <a:rPr lang="en-US" altLang="pt-BR" sz="2000" b="1" dirty="0"/>
              <a:t> natural. </a:t>
            </a:r>
            <a:r>
              <a:rPr lang="en-US" altLang="pt-BR" sz="2000" b="1" dirty="0" err="1"/>
              <a:t>Brasil</a:t>
            </a:r>
            <a:r>
              <a:rPr lang="en-US" altLang="pt-BR" sz="2000" b="1" dirty="0"/>
              <a:t>. 1872-2021</a:t>
            </a:r>
          </a:p>
        </p:txBody>
      </p:sp>
      <p:sp>
        <p:nvSpPr>
          <p:cNvPr id="23556" name="TextBox 3">
            <a:extLst>
              <a:ext uri="{FF2B5EF4-FFF2-40B4-BE49-F238E27FC236}">
                <a16:creationId xmlns:a16="http://schemas.microsoft.com/office/drawing/2014/main" id="{C55AF70E-75DA-8AC3-D4FC-90E356840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50624"/>
            <a:ext cx="19018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z="1100"/>
              <a:t>Fonte: IBGE, Séries históricas</a:t>
            </a:r>
          </a:p>
        </p:txBody>
      </p:sp>
      <p:pic>
        <p:nvPicPr>
          <p:cNvPr id="23557" name="Picture 4">
            <a:extLst>
              <a:ext uri="{FF2B5EF4-FFF2-40B4-BE49-F238E27FC236}">
                <a16:creationId xmlns:a16="http://schemas.microsoft.com/office/drawing/2014/main" id="{1D684FAF-5ABD-8074-952B-40463EA87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1901825" y="1977093"/>
            <a:ext cx="5832648" cy="39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85" name="Rectangle 66584">
            <a:extLst>
              <a:ext uri="{FF2B5EF4-FFF2-40B4-BE49-F238E27FC236}">
                <a16:creationId xmlns:a16="http://schemas.microsoft.com/office/drawing/2014/main" id="{785F1D78-FD9F-4432-B90E-00D863D4F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6587" name="Picture 66586">
            <a:extLst>
              <a:ext uri="{FF2B5EF4-FFF2-40B4-BE49-F238E27FC236}">
                <a16:creationId xmlns:a16="http://schemas.microsoft.com/office/drawing/2014/main" id="{0F47C422-E141-4484-A58E-A1A3B656C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66589" name="Straight Connector 66588">
            <a:extLst>
              <a:ext uri="{FF2B5EF4-FFF2-40B4-BE49-F238E27FC236}">
                <a16:creationId xmlns:a16="http://schemas.microsoft.com/office/drawing/2014/main" id="{36A0C8A2-5797-403D-A628-7C98BC65B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591" name="Straight Connector 66590">
            <a:extLst>
              <a:ext uri="{FF2B5EF4-FFF2-40B4-BE49-F238E27FC236}">
                <a16:creationId xmlns:a16="http://schemas.microsoft.com/office/drawing/2014/main" id="{88AB1130-8367-405F-A4A7-3CBD2F2E1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66593" name="Rectangle 66592">
            <a:extLst>
              <a:ext uri="{FF2B5EF4-FFF2-40B4-BE49-F238E27FC236}">
                <a16:creationId xmlns:a16="http://schemas.microsoft.com/office/drawing/2014/main" id="{00F52BA6-94C5-41C9-BCF7-D168FB94E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595" name="Rectangle 66594">
            <a:extLst>
              <a:ext uri="{FF2B5EF4-FFF2-40B4-BE49-F238E27FC236}">
                <a16:creationId xmlns:a16="http://schemas.microsoft.com/office/drawing/2014/main" id="{EF472CB7-87EB-45F0-874A-5CDE34C7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AB99BC9-B413-C690-20E4-1D0006927689}"/>
              </a:ext>
            </a:extLst>
          </p:cNvPr>
          <p:cNvSpPr txBox="1"/>
          <p:nvPr/>
        </p:nvSpPr>
        <p:spPr>
          <a:xfrm>
            <a:off x="1332546" y="4459039"/>
            <a:ext cx="6482259" cy="55152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cap="all">
                <a:latin typeface="+mj-lt"/>
                <a:ea typeface="+mj-ea"/>
                <a:cs typeface="+mj-cs"/>
              </a:rPr>
              <a:t>Número de filhos nos anos 1950 e 1960</a:t>
            </a:r>
          </a:p>
        </p:txBody>
      </p:sp>
      <p:grpSp>
        <p:nvGrpSpPr>
          <p:cNvPr id="66597" name="Group 66596">
            <a:extLst>
              <a:ext uri="{FF2B5EF4-FFF2-40B4-BE49-F238E27FC236}">
                <a16:creationId xmlns:a16="http://schemas.microsoft.com/office/drawing/2014/main" id="{5359AF68-FAEA-4797-B8EB-6B34206F5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254" y="323838"/>
            <a:ext cx="6974973" cy="3652791"/>
            <a:chOff x="7639235" y="600024"/>
            <a:chExt cx="3898557" cy="5222486"/>
          </a:xfrm>
        </p:grpSpPr>
        <p:sp>
          <p:nvSpPr>
            <p:cNvPr id="66598" name="Rectangle 66597">
              <a:extLst>
                <a:ext uri="{FF2B5EF4-FFF2-40B4-BE49-F238E27FC236}">
                  <a16:creationId xmlns:a16="http://schemas.microsoft.com/office/drawing/2014/main" id="{5033F40A-21D1-4F1C-A7FC-7C2D7214B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39235" y="600024"/>
              <a:ext cx="3898557" cy="5222486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99" name="Rectangle 66598">
              <a:extLst>
                <a:ext uri="{FF2B5EF4-FFF2-40B4-BE49-F238E27FC236}">
                  <a16:creationId xmlns:a16="http://schemas.microsoft.com/office/drawing/2014/main" id="{4500866B-DA8F-490F-9BC8-02C47E7D88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0263" y="1062693"/>
              <a:ext cx="3635738" cy="429234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6566" name="Picture 6" descr="Anos 60 – Leopoldo Teixeira e família 1300 finalizada | Detonando a Matrix">
            <a:extLst>
              <a:ext uri="{FF2B5EF4-FFF2-40B4-BE49-F238E27FC236}">
                <a16:creationId xmlns:a16="http://schemas.microsoft.com/office/drawing/2014/main" id="{4E416D3E-FE58-57E4-19C1-8F8F853BAF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89" b="-4"/>
          <a:stretch/>
        </p:blipFill>
        <p:spPr bwMode="auto">
          <a:xfrm>
            <a:off x="1559949" y="963739"/>
            <a:ext cx="1920240" cy="236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2" name="Picture 2" descr="Família brasileira anos 70">
            <a:extLst>
              <a:ext uri="{FF2B5EF4-FFF2-40B4-BE49-F238E27FC236}">
                <a16:creationId xmlns:a16="http://schemas.microsoft.com/office/drawing/2014/main" id="{4A1FE5BD-FD6B-BCFA-F9E9-A4E5F76FA9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6" r="19127" b="3"/>
          <a:stretch/>
        </p:blipFill>
        <p:spPr bwMode="auto">
          <a:xfrm>
            <a:off x="3609510" y="963739"/>
            <a:ext cx="1920240" cy="236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Lajinha - MG e suas histórias - Década de 60 ou 70 - Família Hubner. D.  Geralda costureira e sua irmã Cotinha, filhos, filhas, noras, gerros, netos  e netas: Sebastião (tatão Sidey),">
            <a:extLst>
              <a:ext uri="{FF2B5EF4-FFF2-40B4-BE49-F238E27FC236}">
                <a16:creationId xmlns:a16="http://schemas.microsoft.com/office/drawing/2014/main" id="{D997D25E-48A3-E5AD-716A-5C0AEF2238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0" r="28852" b="3"/>
          <a:stretch/>
        </p:blipFill>
        <p:spPr bwMode="auto">
          <a:xfrm>
            <a:off x="5654175" y="963739"/>
            <a:ext cx="1920240" cy="236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6601" name="Straight Connector 66600">
            <a:extLst>
              <a:ext uri="{FF2B5EF4-FFF2-40B4-BE49-F238E27FC236}">
                <a16:creationId xmlns:a16="http://schemas.microsoft.com/office/drawing/2014/main" id="{7367CDB9-59A0-4E3D-88A0-579001406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32546" y="5027185"/>
            <a:ext cx="648225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6603" name="Picture 66602">
            <a:extLst>
              <a:ext uri="{FF2B5EF4-FFF2-40B4-BE49-F238E27FC236}">
                <a16:creationId xmlns:a16="http://schemas.microsoft.com/office/drawing/2014/main" id="{9FC7D97F-772D-41D6-BE6B-4AA67F538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66605" name="Straight Connector 66604">
            <a:extLst>
              <a:ext uri="{FF2B5EF4-FFF2-40B4-BE49-F238E27FC236}">
                <a16:creationId xmlns:a16="http://schemas.microsoft.com/office/drawing/2014/main" id="{5E248CB1-4448-44AA-AD19-368B9316A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605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08" name="Rectangle 67684">
            <a:extLst>
              <a:ext uri="{FF2B5EF4-FFF2-40B4-BE49-F238E27FC236}">
                <a16:creationId xmlns:a16="http://schemas.microsoft.com/office/drawing/2014/main" id="{905CFAD9-EABE-4F83-B098-604752164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7709" name="Picture 67686">
            <a:extLst>
              <a:ext uri="{FF2B5EF4-FFF2-40B4-BE49-F238E27FC236}">
                <a16:creationId xmlns:a16="http://schemas.microsoft.com/office/drawing/2014/main" id="{C99610E4-6194-4817-B152-498995E77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67710" name="Straight Connector 67688">
            <a:extLst>
              <a:ext uri="{FF2B5EF4-FFF2-40B4-BE49-F238E27FC236}">
                <a16:creationId xmlns:a16="http://schemas.microsoft.com/office/drawing/2014/main" id="{D885E9F4-7DB6-4B77-B1FF-80BFCE812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711" name="Straight Connector 67690">
            <a:extLst>
              <a:ext uri="{FF2B5EF4-FFF2-40B4-BE49-F238E27FC236}">
                <a16:creationId xmlns:a16="http://schemas.microsoft.com/office/drawing/2014/main" id="{DB639A2B-C30C-4F6F-B847-6960F3CF8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67584" name="Rectangle 67692">
            <a:extLst>
              <a:ext uri="{FF2B5EF4-FFF2-40B4-BE49-F238E27FC236}">
                <a16:creationId xmlns:a16="http://schemas.microsoft.com/office/drawing/2014/main" id="{AD279512-5439-4CEF-AC48-DD85D3F1E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85" name="Rectangle 67694">
            <a:extLst>
              <a:ext uri="{FF2B5EF4-FFF2-40B4-BE49-F238E27FC236}">
                <a16:creationId xmlns:a16="http://schemas.microsoft.com/office/drawing/2014/main" id="{54D112B0-F6EE-436D-8B93-C9879A04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2507373-25E6-5880-D644-64102BC80F9C}"/>
              </a:ext>
            </a:extLst>
          </p:cNvPr>
          <p:cNvSpPr txBox="1"/>
          <p:nvPr/>
        </p:nvSpPr>
        <p:spPr>
          <a:xfrm>
            <a:off x="1332546" y="4459039"/>
            <a:ext cx="6482259" cy="55152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900" cap="all">
                <a:latin typeface="+mj-lt"/>
                <a:ea typeface="+mj-ea"/>
                <a:cs typeface="+mj-cs"/>
              </a:rPr>
              <a:t>Número de filhos no século XXI</a:t>
            </a:r>
          </a:p>
        </p:txBody>
      </p:sp>
      <p:grpSp>
        <p:nvGrpSpPr>
          <p:cNvPr id="67587" name="Group 67696">
            <a:extLst>
              <a:ext uri="{FF2B5EF4-FFF2-40B4-BE49-F238E27FC236}">
                <a16:creationId xmlns:a16="http://schemas.microsoft.com/office/drawing/2014/main" id="{EA00262B-184D-4C22-A7D1-578590320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254" y="323838"/>
            <a:ext cx="6974973" cy="3652791"/>
            <a:chOff x="7639235" y="600024"/>
            <a:chExt cx="3898557" cy="5222486"/>
          </a:xfrm>
        </p:grpSpPr>
        <p:sp>
          <p:nvSpPr>
            <p:cNvPr id="67589" name="Rectangle 67697">
              <a:extLst>
                <a:ext uri="{FF2B5EF4-FFF2-40B4-BE49-F238E27FC236}">
                  <a16:creationId xmlns:a16="http://schemas.microsoft.com/office/drawing/2014/main" id="{DD69D278-95C7-4D78-A650-4D15D8CDC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39235" y="600024"/>
              <a:ext cx="3898557" cy="5222486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91" name="Rectangle 67698">
              <a:extLst>
                <a:ext uri="{FF2B5EF4-FFF2-40B4-BE49-F238E27FC236}">
                  <a16:creationId xmlns:a16="http://schemas.microsoft.com/office/drawing/2014/main" id="{EFD44D93-C5A6-453D-A4FC-1E7B00EE7D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0263" y="1062693"/>
              <a:ext cx="3635738" cy="429234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593" name="Rectangle 67700">
            <a:extLst>
              <a:ext uri="{FF2B5EF4-FFF2-40B4-BE49-F238E27FC236}">
                <a16:creationId xmlns:a16="http://schemas.microsoft.com/office/drawing/2014/main" id="{54854C4F-ED16-4134-9775-4F85EADE4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5057" y="806495"/>
            <a:ext cx="6260706" cy="2678774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588" name="Picture 4" descr="pequenos conceitos de família 4744599 Vetor no Vecteezy">
            <a:extLst>
              <a:ext uri="{FF2B5EF4-FFF2-40B4-BE49-F238E27FC236}">
                <a16:creationId xmlns:a16="http://schemas.microsoft.com/office/drawing/2014/main" id="{17221B25-17DB-8EC1-3FE2-BDA5DA9DD4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9" r="-1" b="-1"/>
          <a:stretch/>
        </p:blipFill>
        <p:spPr bwMode="auto">
          <a:xfrm>
            <a:off x="1559950" y="1372704"/>
            <a:ext cx="1405889" cy="155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0" name="Picture 6" descr="Os 10 melhores destinos de viagem para famílias com crianças pequenas - The  Travellight World">
            <a:extLst>
              <a:ext uri="{FF2B5EF4-FFF2-40B4-BE49-F238E27FC236}">
                <a16:creationId xmlns:a16="http://schemas.microsoft.com/office/drawing/2014/main" id="{AC905ADD-9496-1419-3ABC-95B2B7D18B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0" r="19530"/>
          <a:stretch/>
        </p:blipFill>
        <p:spPr bwMode="auto">
          <a:xfrm>
            <a:off x="3087453" y="1515755"/>
            <a:ext cx="1405890" cy="126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Casal sem filhos aproveitando o tempo com cães | Foto Premium">
            <a:extLst>
              <a:ext uri="{FF2B5EF4-FFF2-40B4-BE49-F238E27FC236}">
                <a16:creationId xmlns:a16="http://schemas.microsoft.com/office/drawing/2014/main" id="{1BC6D110-E8D1-E78F-B5CB-554763A7D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4957" y="1680109"/>
            <a:ext cx="1405889" cy="93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6" name="Picture 2" descr="Qual o tamanho ideal de apartamento para uma família pequena? | GVI">
            <a:extLst>
              <a:ext uri="{FF2B5EF4-FFF2-40B4-BE49-F238E27FC236}">
                <a16:creationId xmlns:a16="http://schemas.microsoft.com/office/drawing/2014/main" id="{A1C25977-6F72-6900-65C5-7F07DC04AA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8" r="8487" b="2"/>
          <a:stretch/>
        </p:blipFill>
        <p:spPr bwMode="auto">
          <a:xfrm>
            <a:off x="6168526" y="1516698"/>
            <a:ext cx="1405889" cy="126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7594" name="Straight Connector 67702">
            <a:extLst>
              <a:ext uri="{FF2B5EF4-FFF2-40B4-BE49-F238E27FC236}">
                <a16:creationId xmlns:a16="http://schemas.microsoft.com/office/drawing/2014/main" id="{CE409B10-42ED-47F9-9888-8FF97E39F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32546" y="5027185"/>
            <a:ext cx="648225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7595" name="Picture 67704">
            <a:extLst>
              <a:ext uri="{FF2B5EF4-FFF2-40B4-BE49-F238E27FC236}">
                <a16:creationId xmlns:a16="http://schemas.microsoft.com/office/drawing/2014/main" id="{33E91B64-6348-4B8B-BF37-ABA9E6EBA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67707" name="Straight Connector 67706">
            <a:extLst>
              <a:ext uri="{FF2B5EF4-FFF2-40B4-BE49-F238E27FC236}">
                <a16:creationId xmlns:a16="http://schemas.microsoft.com/office/drawing/2014/main" id="{D72C017E-EBCC-419F-AE92-D99A8EB28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771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F056B18D-F9D3-A3C4-2B3C-B59C8E4CD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88913"/>
            <a:ext cx="5174704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pt-BR" alt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TRANSIÇÃO DEMOGRÁFICA NO BRASIL</a:t>
            </a:r>
          </a:p>
          <a:p>
            <a:pPr algn="ctr">
              <a:spcBef>
                <a:spcPct val="20000"/>
              </a:spcBef>
            </a:pPr>
            <a:endParaRPr lang="pt-BR" altLang="pt-BR" sz="2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24579" name="TextBox 2">
            <a:extLst>
              <a:ext uri="{FF2B5EF4-FFF2-40B4-BE49-F238E27FC236}">
                <a16:creationId xmlns:a16="http://schemas.microsoft.com/office/drawing/2014/main" id="{24F1740D-36B8-91A6-5C60-C89612A5B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7317" y="1291401"/>
            <a:ext cx="61093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z="2000" b="1" dirty="0" err="1"/>
              <a:t>Evolução</a:t>
            </a:r>
            <a:r>
              <a:rPr lang="en-US" altLang="pt-BR" sz="2000" b="1" dirty="0"/>
              <a:t> do </a:t>
            </a:r>
            <a:r>
              <a:rPr lang="en-US" altLang="pt-BR" sz="2000" b="1" dirty="0" err="1"/>
              <a:t>tamanho</a:t>
            </a:r>
            <a:r>
              <a:rPr lang="en-US" altLang="pt-BR" sz="2000" b="1" dirty="0"/>
              <a:t> da </a:t>
            </a:r>
            <a:r>
              <a:rPr lang="en-US" altLang="pt-BR" sz="2000" b="1" dirty="0" err="1"/>
              <a:t>população</a:t>
            </a:r>
            <a:r>
              <a:rPr lang="en-US" altLang="pt-BR" sz="2000" b="1" dirty="0"/>
              <a:t>. </a:t>
            </a:r>
            <a:r>
              <a:rPr lang="en-US" altLang="pt-BR" sz="2000" b="1" dirty="0" err="1"/>
              <a:t>Brasil</a:t>
            </a:r>
            <a:r>
              <a:rPr lang="en-US" altLang="pt-BR" sz="2000" b="1" dirty="0"/>
              <a:t>. 1872-2060</a:t>
            </a:r>
          </a:p>
        </p:txBody>
      </p:sp>
      <p:sp>
        <p:nvSpPr>
          <p:cNvPr id="24580" name="TextBox 3">
            <a:extLst>
              <a:ext uri="{FF2B5EF4-FFF2-40B4-BE49-F238E27FC236}">
                <a16:creationId xmlns:a16="http://schemas.microsoft.com/office/drawing/2014/main" id="{CC589A63-309F-10A4-24C0-89656EC45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6308725"/>
            <a:ext cx="22225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z="1100"/>
              <a:t>Fonte: IBGE, Censos Demográficos</a:t>
            </a:r>
          </a:p>
        </p:txBody>
      </p:sp>
      <p:pic>
        <p:nvPicPr>
          <p:cNvPr id="24581" name="Picture 5">
            <a:extLst>
              <a:ext uri="{FF2B5EF4-FFF2-40B4-BE49-F238E27FC236}">
                <a16:creationId xmlns:a16="http://schemas.microsoft.com/office/drawing/2014/main" id="{E735132D-E886-C9A3-6844-65761BCCD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1225911" y="1659951"/>
            <a:ext cx="6692176" cy="429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09F6E1B-AE18-F025-F2F8-1B3BEFCB9344}"/>
              </a:ext>
            </a:extLst>
          </p:cNvPr>
          <p:cNvSpPr txBox="1"/>
          <p:nvPr/>
        </p:nvSpPr>
        <p:spPr>
          <a:xfrm>
            <a:off x="7380312" y="1762223"/>
            <a:ext cx="1627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PROJEÇÕES - IBGE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D28C745-C889-08C4-B977-DB8E109DA040}"/>
              </a:ext>
            </a:extLst>
          </p:cNvPr>
          <p:cNvSpPr txBox="1"/>
          <p:nvPr/>
        </p:nvSpPr>
        <p:spPr>
          <a:xfrm>
            <a:off x="7308304" y="2474800"/>
            <a:ext cx="12023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ESTIMATIVAS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Gale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{3EB515C9-C19F-524C-A45A-E1F2A4CEB317}tf10001119</Template>
  <TotalTime>11924</TotalTime>
  <Words>469</Words>
  <Application>Microsoft Macintosh PowerPoint</Application>
  <PresentationFormat>Apresentação na tela (4:3)</PresentationFormat>
  <Paragraphs>84</Paragraphs>
  <Slides>24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Comic Sans MS</vt:lpstr>
      <vt:lpstr>Gill Sans MT</vt:lpstr>
      <vt:lpstr>Times New Roman</vt:lpstr>
      <vt:lpstr>Galeria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Marilia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Marilia</dc:creator>
  <cp:lastModifiedBy>Ana Maria Nogales Vasconcelos</cp:lastModifiedBy>
  <cp:revision>185</cp:revision>
  <dcterms:created xsi:type="dcterms:W3CDTF">2006-09-04T00:26:39Z</dcterms:created>
  <dcterms:modified xsi:type="dcterms:W3CDTF">2023-08-10T12:44:42Z</dcterms:modified>
</cp:coreProperties>
</file>