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4" r:id="rId3"/>
    <p:sldId id="267" r:id="rId4"/>
    <p:sldId id="268" r:id="rId5"/>
    <p:sldId id="263" r:id="rId6"/>
  </p:sldIdLst>
  <p:sldSz cx="12192000" cy="6858000"/>
  <p:notesSz cx="6858000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7D2381-3411-42AE-996F-9A4502167E12}" type="doc">
      <dgm:prSet loTypeId="urn:microsoft.com/office/officeart/2005/8/layout/target3" loCatId="relationship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pt-BR"/>
        </a:p>
      </dgm:t>
    </dgm:pt>
    <dgm:pt modelId="{34BF2752-6AC2-4953-B2AF-791166668447}">
      <dgm:prSet custT="1"/>
      <dgm:spPr>
        <a:ln w="28575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pPr algn="l"/>
          <a:r>
            <a:rPr lang="pt-BR" sz="2800" b="0" dirty="0">
              <a:solidFill>
                <a:schemeClr val="tx1"/>
              </a:solidFill>
              <a:latin typeface="Century Gothic" panose="020B0502020202020204" pitchFamily="34" charset="0"/>
            </a:rPr>
            <a:t>1) Estudo da LGPD e implementação da cultura no município;</a:t>
          </a:r>
        </a:p>
        <a:p>
          <a:pPr algn="l"/>
          <a:endParaRPr lang="pt-BR" sz="1100" b="0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pPr algn="l"/>
          <a:r>
            <a:rPr lang="pt-BR" sz="2800" b="0" dirty="0">
              <a:solidFill>
                <a:schemeClr val="tx1"/>
              </a:solidFill>
              <a:latin typeface="Century Gothic" panose="020B0502020202020204" pitchFamily="34" charset="0"/>
            </a:rPr>
            <a:t>2) Capacitação e padronização de procedimentos: Cartilha na Saúde e tratamento dos dados sensíveis incluindo prontuário;</a:t>
          </a:r>
        </a:p>
        <a:p>
          <a:pPr algn="l"/>
          <a:endParaRPr lang="pt-BR" sz="1100" b="0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pPr algn="l"/>
          <a:r>
            <a:rPr lang="pt-BR" sz="2800" b="0" dirty="0">
              <a:solidFill>
                <a:schemeClr val="tx1"/>
              </a:solidFill>
              <a:latin typeface="Century Gothic" panose="020B0502020202020204" pitchFamily="34" charset="0"/>
            </a:rPr>
            <a:t>3) Site específico para orientações e a estrutura organizacional da LGDP.</a:t>
          </a:r>
        </a:p>
        <a:p>
          <a:pPr algn="ctr"/>
          <a:endParaRPr lang="pt-BR" sz="3200" dirty="0">
            <a:solidFill>
              <a:srgbClr val="00B050"/>
            </a:solidFill>
            <a:latin typeface="Century Gothic" panose="020B0502020202020204" pitchFamily="34" charset="0"/>
          </a:endParaRPr>
        </a:p>
      </dgm:t>
    </dgm:pt>
    <dgm:pt modelId="{8A070AB3-6737-4728-AC8C-DC56BFF2F820}" type="parTrans" cxnId="{A6747770-59BF-4117-8F41-B4E35B3CB462}">
      <dgm:prSet/>
      <dgm:spPr/>
      <dgm:t>
        <a:bodyPr/>
        <a:lstStyle/>
        <a:p>
          <a:endParaRPr lang="pt-BR">
            <a:latin typeface="Century Gothic" panose="020B0502020202020204" pitchFamily="34" charset="0"/>
          </a:endParaRPr>
        </a:p>
      </dgm:t>
    </dgm:pt>
    <dgm:pt modelId="{427D2BB0-7938-4B06-88EE-133A9471978B}" type="sibTrans" cxnId="{A6747770-59BF-4117-8F41-B4E35B3CB462}">
      <dgm:prSet/>
      <dgm:spPr/>
      <dgm:t>
        <a:bodyPr/>
        <a:lstStyle/>
        <a:p>
          <a:endParaRPr lang="pt-BR">
            <a:latin typeface="Century Gothic" panose="020B0502020202020204" pitchFamily="34" charset="0"/>
          </a:endParaRPr>
        </a:p>
      </dgm:t>
    </dgm:pt>
    <dgm:pt modelId="{B2D23880-FBF0-4020-96F5-4D590DC5F645}" type="pres">
      <dgm:prSet presAssocID="{C47D2381-3411-42AE-996F-9A4502167E12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4B57CC4-9973-4383-A4E1-81C4DDDE508C}" type="pres">
      <dgm:prSet presAssocID="{34BF2752-6AC2-4953-B2AF-791166668447}" presName="circle1" presStyleLbl="node1" presStyleIdx="0" presStyleCnt="1"/>
      <dgm:spPr>
        <a:solidFill>
          <a:schemeClr val="accent6">
            <a:lumMod val="60000"/>
            <a:lumOff val="40000"/>
          </a:schemeClr>
        </a:solidFill>
      </dgm:spPr>
    </dgm:pt>
    <dgm:pt modelId="{E69E1766-0AC6-4AB7-8EE3-0052B523EF50}" type="pres">
      <dgm:prSet presAssocID="{34BF2752-6AC2-4953-B2AF-791166668447}" presName="space" presStyleCnt="0"/>
      <dgm:spPr/>
    </dgm:pt>
    <dgm:pt modelId="{ADB3D17E-C834-4F20-A116-CDFF96EFDA8C}" type="pres">
      <dgm:prSet presAssocID="{34BF2752-6AC2-4953-B2AF-791166668447}" presName="rect1" presStyleLbl="alignAcc1" presStyleIdx="0" presStyleCnt="1" custScaleX="100000" custScaleY="100000"/>
      <dgm:spPr/>
    </dgm:pt>
    <dgm:pt modelId="{3DF91CC2-CB57-4C9D-9741-CA4458B5835E}" type="pres">
      <dgm:prSet presAssocID="{34BF2752-6AC2-4953-B2AF-791166668447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AF9FBC08-713D-4A0B-8288-62D0D3A25B2F}" type="presOf" srcId="{C47D2381-3411-42AE-996F-9A4502167E12}" destId="{B2D23880-FBF0-4020-96F5-4D590DC5F645}" srcOrd="0" destOrd="0" presId="urn:microsoft.com/office/officeart/2005/8/layout/target3"/>
    <dgm:cxn modelId="{975C0C50-599A-4B93-8644-29CDA0CB5394}" type="presOf" srcId="{34BF2752-6AC2-4953-B2AF-791166668447}" destId="{3DF91CC2-CB57-4C9D-9741-CA4458B5835E}" srcOrd="1" destOrd="0" presId="urn:microsoft.com/office/officeart/2005/8/layout/target3"/>
    <dgm:cxn modelId="{A6747770-59BF-4117-8F41-B4E35B3CB462}" srcId="{C47D2381-3411-42AE-996F-9A4502167E12}" destId="{34BF2752-6AC2-4953-B2AF-791166668447}" srcOrd="0" destOrd="0" parTransId="{8A070AB3-6737-4728-AC8C-DC56BFF2F820}" sibTransId="{427D2BB0-7938-4B06-88EE-133A9471978B}"/>
    <dgm:cxn modelId="{C15DB797-F502-4641-8E44-FEBB3E4453CD}" type="presOf" srcId="{34BF2752-6AC2-4953-B2AF-791166668447}" destId="{ADB3D17E-C834-4F20-A116-CDFF96EFDA8C}" srcOrd="0" destOrd="0" presId="urn:microsoft.com/office/officeart/2005/8/layout/target3"/>
    <dgm:cxn modelId="{B5BB5654-6B66-4335-9E2D-044E9F12EF39}" type="presParOf" srcId="{B2D23880-FBF0-4020-96F5-4D590DC5F645}" destId="{04B57CC4-9973-4383-A4E1-81C4DDDE508C}" srcOrd="0" destOrd="0" presId="urn:microsoft.com/office/officeart/2005/8/layout/target3"/>
    <dgm:cxn modelId="{B01A4C2C-6F27-4CCA-A0B0-5B05960A3A62}" type="presParOf" srcId="{B2D23880-FBF0-4020-96F5-4D590DC5F645}" destId="{E69E1766-0AC6-4AB7-8EE3-0052B523EF50}" srcOrd="1" destOrd="0" presId="urn:microsoft.com/office/officeart/2005/8/layout/target3"/>
    <dgm:cxn modelId="{0CD2419D-58AB-48D9-A6C2-FA2A0505DEE3}" type="presParOf" srcId="{B2D23880-FBF0-4020-96F5-4D590DC5F645}" destId="{ADB3D17E-C834-4F20-A116-CDFF96EFDA8C}" srcOrd="2" destOrd="0" presId="urn:microsoft.com/office/officeart/2005/8/layout/target3"/>
    <dgm:cxn modelId="{65D9C9E0-FC66-459F-BFC7-F24B7F905E46}" type="presParOf" srcId="{B2D23880-FBF0-4020-96F5-4D590DC5F645}" destId="{3DF91CC2-CB57-4C9D-9741-CA4458B5835E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B57CC4-9973-4383-A4E1-81C4DDDE508C}">
      <dsp:nvSpPr>
        <dsp:cNvPr id="0" name=""/>
        <dsp:cNvSpPr/>
      </dsp:nvSpPr>
      <dsp:spPr>
        <a:xfrm>
          <a:off x="0" y="0"/>
          <a:ext cx="4652339" cy="4652339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B3D17E-C834-4F20-A116-CDFF96EFDA8C}">
      <dsp:nvSpPr>
        <dsp:cNvPr id="0" name=""/>
        <dsp:cNvSpPr/>
      </dsp:nvSpPr>
      <dsp:spPr>
        <a:xfrm>
          <a:off x="2326169" y="0"/>
          <a:ext cx="6717818" cy="465233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0" kern="1200" dirty="0">
              <a:solidFill>
                <a:schemeClr val="tx1"/>
              </a:solidFill>
              <a:latin typeface="Century Gothic" panose="020B0502020202020204" pitchFamily="34" charset="0"/>
            </a:rPr>
            <a:t>1) Estudo da LGPD e implementação da cultura no município;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100" b="0" kern="1200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0" kern="1200" dirty="0">
              <a:solidFill>
                <a:schemeClr val="tx1"/>
              </a:solidFill>
              <a:latin typeface="Century Gothic" panose="020B0502020202020204" pitchFamily="34" charset="0"/>
            </a:rPr>
            <a:t>2) Capacitação e padronização de procedimentos: Cartilha na Saúde e tratamento dos dados sensíveis incluindo prontuário;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100" b="0" kern="1200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0" kern="1200" dirty="0">
              <a:solidFill>
                <a:schemeClr val="tx1"/>
              </a:solidFill>
              <a:latin typeface="Century Gothic" panose="020B0502020202020204" pitchFamily="34" charset="0"/>
            </a:rPr>
            <a:t>3) Site específico para orientações e a estrutura organizacional da LGDP.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200" kern="1200" dirty="0">
            <a:solidFill>
              <a:srgbClr val="00B050"/>
            </a:solidFill>
            <a:latin typeface="Century Gothic" panose="020B0502020202020204" pitchFamily="34" charset="0"/>
          </a:endParaRPr>
        </a:p>
      </dsp:txBody>
      <dsp:txXfrm>
        <a:off x="2326169" y="0"/>
        <a:ext cx="6717818" cy="4652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975A2-34B3-40C3-A563-80D521023971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FF672-CE2B-4BA8-AFF0-EA6FC29468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8255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5199A0-15CA-4B5E-94E5-947F2DC23A1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3275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BA21E0-D46F-3423-CF50-8C09390639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86BCC8-9B06-795A-D1A6-E6A934FD38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E32151-F92F-1632-9B28-E1ACA0A72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5288-4837-48FF-B268-D495118D1A6B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2BBF229-A430-67E6-53E9-F2E8DCA78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21FA466-3E76-B828-1C23-B9D1408F1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5503-7126-435A-BB4D-20DBD5E81B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6404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E49F54-EE62-6726-A209-CD3DAF171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C37381C-530C-C334-AAC7-1A9007CFF5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C15987-B576-CBAB-5310-467FD425B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5288-4837-48FF-B268-D495118D1A6B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ABEA6E7-EFC8-C578-70C3-B1ABCCA6B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C9BF7A5-E97F-DAC0-F92C-D5B06C9E4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5503-7126-435A-BB4D-20DBD5E81B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3030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07507B2-569E-4286-D8CA-3143C855E4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EE00C41-458A-5602-2A98-E75798AF7E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F474AED-BA40-509C-21ED-4BB0A7E6C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5288-4837-48FF-B268-D495118D1A6B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2B85C5-55CA-E60A-1732-2E456B6CA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4054DE-8DB0-4B7D-F038-3FA627C96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5503-7126-435A-BB4D-20DBD5E81B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487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460CB7-2413-07D2-77C2-FB98E2D86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34F6D3F-656D-4276-9229-FEDE053B5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619A26-A7E5-98E9-2A81-B9FB59DBE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5288-4837-48FF-B268-D495118D1A6B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82B74F-0310-3D56-1B80-3A8A7945D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7F116C-5817-B86E-0ACD-BF76908CB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5503-7126-435A-BB4D-20DBD5E81B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6386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93EABE-95AA-4AF3-5705-9795030ED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F4C36D3-AB3D-962D-DC31-232ED3565B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084735-8214-968E-1D31-5EA3D22AD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5288-4837-48FF-B268-D495118D1A6B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674E1B-2242-9688-2B97-3BDE8FF04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858550-D78A-1F4A-3923-5CC8CAAC3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5503-7126-435A-BB4D-20DBD5E81B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3526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330D5E-37EA-FE57-A512-17746838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E67822-0F6D-5AC3-B43F-0CBC3F6EF7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9E37DBD-296A-6B83-26DE-0F5CC164F6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2349717-0EF1-2C6C-9689-50352289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5288-4837-48FF-B268-D495118D1A6B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F801158-C37D-3CAE-95D0-A19B3E85F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FBB63CB-6A82-AF9F-B925-93542C02D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5503-7126-435A-BB4D-20DBD5E81B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7452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9F059C-A688-DEFB-3BBB-DAE1F1998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37817B1-3BB9-292A-D87D-A4263E1A7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06D005F-4C97-5339-726F-7568F884CB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3D7BD42-5CE3-5C30-7154-6F30F18892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2E1DA96-D02F-6935-000E-F99EC0F1ED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B404A29-3DAA-22BB-1B1E-118EE3334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5288-4837-48FF-B268-D495118D1A6B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C95D6A4-49B3-8E3C-DF0A-30D23FE55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7305EE2-3B63-DE27-21FA-F2AD82FD5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5503-7126-435A-BB4D-20DBD5E81B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5663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D8AB3B-858B-E4C9-7A64-C4B4A2E94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D17FF55-7C9E-6880-E3F7-37552FD0D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5288-4837-48FF-B268-D495118D1A6B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C4321B0-65CB-3348-4429-C7C0A175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CEC0C27-DC95-5D26-B20E-F00756DDC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5503-7126-435A-BB4D-20DBD5E81B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5463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7F2438A-DBFC-0095-BEAF-59AFE4EEC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5288-4837-48FF-B268-D495118D1A6B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6F71139-FF88-CC5C-40B2-61D7B8F84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B36060-0755-85F4-BB6E-8E6E78423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5503-7126-435A-BB4D-20DBD5E81B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0073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2F8050-79A1-254E-9718-D09163D49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239A22-8FCB-2C39-41A3-1076025D6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2554F11-8279-EDD6-3AB5-30962D0396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42ED567-E6A3-D76A-F597-7D3D363D7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5288-4837-48FF-B268-D495118D1A6B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F4B71AA-DDC2-9A42-D326-0FE311569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A921A9B-D140-D162-14CB-B3CAFDA90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5503-7126-435A-BB4D-20DBD5E81B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4169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0470E0-5EC2-B533-6BBF-842F4C747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C69BCBB-C433-6B02-C5AC-E1D074A3B7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9D23810-D430-BAB0-6B99-D0097548A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FCBC6B7-AD8C-B647-F415-3CF570220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5288-4837-48FF-B268-D495118D1A6B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71D5E24-E9D3-558D-BF73-A61FA4BE1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707978B-2FAC-B653-28BC-7958507B8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5503-7126-435A-BB4D-20DBD5E81B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3969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A4E1458-4CF8-51E7-4757-DAE91EB47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58474A9-1334-FBC0-92CA-CA8D476B8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958B9A-7B37-EC83-BA3C-7CC3458E9B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65288-4837-48FF-B268-D495118D1A6B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D20216-96B0-42FA-35BB-277A72E686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B98160-71AB-96B5-B128-279D13604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A5503-7126-435A-BB4D-20DBD5E81B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7765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openxmlformats.org/officeDocument/2006/relationships/hyperlink" Target="http://ricardosdelima.com.br/site/2020/06/15/sobre-a-lgpd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D00AD037-CF9F-C8AB-53AE-B2BF69EB2186}"/>
              </a:ext>
            </a:extLst>
          </p:cNvPr>
          <p:cNvSpPr/>
          <p:nvPr/>
        </p:nvSpPr>
        <p:spPr>
          <a:xfrm>
            <a:off x="12006470" y="1141340"/>
            <a:ext cx="185530" cy="506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CFBB29F1-A4B0-4282-1D6C-9A7915056C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4134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marL="685800" indent="-685800" algn="l">
              <a:buFont typeface="Wingdings" panose="05000000000000000000" pitchFamily="2" charset="2"/>
              <a:buChar char="q"/>
            </a:pPr>
            <a:r>
              <a:rPr lang="pt-BR" sz="3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DESAFIOS E OPORTUNIDADES </a:t>
            </a:r>
            <a:r>
              <a:rPr lang="pt-BR" sz="3400" dirty="0">
                <a:solidFill>
                  <a:schemeClr val="bg1"/>
                </a:solidFill>
                <a:latin typeface="Century Gothic" panose="020B0502020202020204" pitchFamily="34" charset="0"/>
              </a:rPr>
              <a:t>NA UTILIZAÇÃO DA </a:t>
            </a:r>
            <a:br>
              <a:rPr lang="pt-BR" sz="3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t-BR" sz="3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REDE GOV.BR</a:t>
            </a:r>
            <a:r>
              <a:rPr lang="pt-BR" sz="3400" dirty="0">
                <a:solidFill>
                  <a:schemeClr val="bg1"/>
                </a:solidFill>
                <a:latin typeface="Century Gothic" panose="020B0502020202020204" pitchFamily="34" charset="0"/>
              </a:rPr>
              <a:t> PARA OTIMIZAR O ACESSO À SAÚDE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8F3BDF0-971A-4E17-FD77-61BD2CA64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503" y="1141341"/>
            <a:ext cx="6539230" cy="521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ABA8971-7DAD-8330-7992-5BEED6CBC246}"/>
              </a:ext>
            </a:extLst>
          </p:cNvPr>
          <p:cNvSpPr txBox="1"/>
          <p:nvPr/>
        </p:nvSpPr>
        <p:spPr>
          <a:xfrm>
            <a:off x="84407" y="2566945"/>
            <a:ext cx="4149969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3600" dirty="0">
                <a:solidFill>
                  <a:schemeClr val="accent5"/>
                </a:solidFill>
                <a:latin typeface="Century Gothic" panose="020B0502020202020204" pitchFamily="34" charset="0"/>
              </a:rPr>
              <a:t>Experiência da</a:t>
            </a:r>
          </a:p>
          <a:p>
            <a:r>
              <a:rPr lang="pt-BR" sz="3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SECRETARIA MUNICIPAL DE SAÚDE DE JACAREÍ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0B9E196-AAE1-3583-5774-6D72CB5FC424}"/>
              </a:ext>
            </a:extLst>
          </p:cNvPr>
          <p:cNvSpPr/>
          <p:nvPr/>
        </p:nvSpPr>
        <p:spPr>
          <a:xfrm rot="5400000">
            <a:off x="10282357" y="2332978"/>
            <a:ext cx="133268" cy="35004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14CB108-5EFD-62AC-DCC3-7A4374B36398}"/>
              </a:ext>
            </a:extLst>
          </p:cNvPr>
          <p:cNvSpPr txBox="1"/>
          <p:nvPr/>
        </p:nvSpPr>
        <p:spPr>
          <a:xfrm>
            <a:off x="0" y="6355881"/>
            <a:ext cx="12192000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                                              Dra. Rosana Gravena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FD2CDA1-EB96-48EE-FFA1-C51BAAAA3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7105" y="4116787"/>
            <a:ext cx="3584893" cy="266211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797BA523-1C18-73E7-6848-E06F1AB368F2}"/>
              </a:ext>
            </a:extLst>
          </p:cNvPr>
          <p:cNvSpPr/>
          <p:nvPr/>
        </p:nvSpPr>
        <p:spPr>
          <a:xfrm rot="10800000">
            <a:off x="8496887" y="4016587"/>
            <a:ext cx="110218" cy="261497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7601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19C5AB-40AF-4C68-A6F6-2E0F3EBA2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715" y="2424481"/>
            <a:ext cx="11240085" cy="89255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pt-BR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4 de abril de </a:t>
            </a:r>
            <a:r>
              <a:rPr lang="pt-BR" b="1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r>
              <a:rPr lang="pt-BR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Prefeitura de Jacareí assinou </a:t>
            </a:r>
            <a:r>
              <a:rPr lang="pt-BR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t-BR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termo de</a:t>
            </a:r>
            <a:r>
              <a:rPr lang="pt-BR" b="1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adesão</a:t>
            </a:r>
            <a:r>
              <a:rPr lang="pt-BR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Município à </a:t>
            </a:r>
            <a:r>
              <a:rPr lang="pt-BR" b="1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Rede Nacional 'de Governo Digital - </a:t>
            </a:r>
            <a:r>
              <a:rPr lang="pt-BR" b="1" kern="100" dirty="0">
                <a:solidFill>
                  <a:schemeClr val="accent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Rede Gov.Br</a:t>
            </a:r>
            <a:endParaRPr lang="pt-BR" sz="2400" b="1" dirty="0">
              <a:solidFill>
                <a:schemeClr val="accent1"/>
              </a:solidFill>
            </a:endParaRPr>
          </a:p>
        </p:txBody>
      </p:sp>
      <p:sp>
        <p:nvSpPr>
          <p:cNvPr id="4" name="Título 5">
            <a:extLst>
              <a:ext uri="{FF2B5EF4-FFF2-40B4-BE49-F238E27FC236}">
                <a16:creationId xmlns:a16="http://schemas.microsoft.com/office/drawing/2014/main" id="{AA3A8C8C-DACB-9449-4332-9334D56EBD5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65283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Wingdings" panose="05000000000000000000" pitchFamily="2" charset="2"/>
              <a:buChar char="q"/>
            </a:pPr>
            <a:r>
              <a:rPr lang="pt-BR" sz="4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GovBr</a:t>
            </a:r>
            <a:r>
              <a:rPr lang="pt-BR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 na Saúde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50D7023-7C2E-183A-A211-457CEFA485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"/>
          <a:stretch/>
        </p:blipFill>
        <p:spPr>
          <a:xfrm>
            <a:off x="838944" y="3333104"/>
            <a:ext cx="10514109" cy="3524896"/>
          </a:xfrm>
          <a:prstGeom prst="rect">
            <a:avLst/>
          </a:prstGeom>
        </p:spPr>
      </p:pic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DD2DC5F3-4FBD-E7FC-1679-E7A690C608DA}"/>
              </a:ext>
            </a:extLst>
          </p:cNvPr>
          <p:cNvSpPr/>
          <p:nvPr/>
        </p:nvSpPr>
        <p:spPr>
          <a:xfrm>
            <a:off x="93357" y="4266248"/>
            <a:ext cx="1491175" cy="411259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32A9144-43C9-9257-97FE-F45BB5F560AE}"/>
              </a:ext>
            </a:extLst>
          </p:cNvPr>
          <p:cNvSpPr txBox="1"/>
          <p:nvPr/>
        </p:nvSpPr>
        <p:spPr>
          <a:xfrm>
            <a:off x="212036" y="1208302"/>
            <a:ext cx="11688416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fontAlgn="base"/>
            <a:r>
              <a:rPr lang="pt-BR" sz="2600" b="1" i="0" dirty="0" err="1">
                <a:solidFill>
                  <a:srgbClr val="0C326F"/>
                </a:solidFill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GovBr</a:t>
            </a:r>
            <a:r>
              <a:rPr lang="pt-BR" sz="2600" b="1" i="0" dirty="0">
                <a:solidFill>
                  <a:srgbClr val="0C326F"/>
                </a:solidFill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 é </a:t>
            </a:r>
            <a:r>
              <a:rPr lang="pt-BR" sz="2600" b="1" dirty="0">
                <a:solidFill>
                  <a:srgbClr val="0C326F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um </a:t>
            </a:r>
            <a:r>
              <a:rPr lang="pt-BR" sz="2600" b="1" i="0" dirty="0">
                <a:solidFill>
                  <a:srgbClr val="0C326F"/>
                </a:solidFill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Projeto de acesso e unificação dos canais digitais </a:t>
            </a:r>
          </a:p>
          <a:p>
            <a:pPr algn="ctr" fontAlgn="base"/>
            <a:r>
              <a:rPr lang="pt-BR" sz="2600" b="1" i="0" dirty="0">
                <a:solidFill>
                  <a:srgbClr val="0C326F"/>
                </a:solidFill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dos serviços públicos.</a:t>
            </a:r>
          </a:p>
        </p:txBody>
      </p:sp>
    </p:spTree>
    <p:extLst>
      <p:ext uri="{BB962C8B-B14F-4D97-AF65-F5344CB8AC3E}">
        <p14:creationId xmlns:p14="http://schemas.microsoft.com/office/powerpoint/2010/main" val="4149622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5">
            <a:extLst>
              <a:ext uri="{FF2B5EF4-FFF2-40B4-BE49-F238E27FC236}">
                <a16:creationId xmlns:a16="http://schemas.microsoft.com/office/drawing/2014/main" id="{7170187A-648D-2744-E64B-9E431E8EEDE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65283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Wingdings" panose="05000000000000000000" pitchFamily="2" charset="2"/>
              <a:buChar char="q"/>
            </a:pPr>
            <a:r>
              <a:rPr lang="pt-BR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Desafios do </a:t>
            </a:r>
            <a:r>
              <a:rPr lang="pt-BR" sz="4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GovBr</a:t>
            </a:r>
            <a:r>
              <a:rPr lang="pt-BR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 na Saúde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24CAC0-B7FD-B75F-073B-F5A281203018}"/>
              </a:ext>
            </a:extLst>
          </p:cNvPr>
          <p:cNvSpPr txBox="1"/>
          <p:nvPr/>
        </p:nvSpPr>
        <p:spPr>
          <a:xfrm>
            <a:off x="0" y="1194196"/>
            <a:ext cx="12192000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Aft>
                <a:spcPts val="800"/>
              </a:spcAft>
              <a:buNone/>
            </a:pPr>
            <a:r>
              <a:rPr lang="pt-BR" sz="2000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Falando sobre os </a:t>
            </a:r>
            <a:r>
              <a:rPr lang="pt-BR" sz="2000" b="1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três pilares de acesso ao GovBr </a:t>
            </a:r>
            <a:r>
              <a:rPr lang="pt-BR" sz="2000" b="1" kern="1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(CIDADÃO/ PROFISSIONAL/ GESTOR), </a:t>
            </a:r>
          </a:p>
          <a:p>
            <a:pPr marL="0" indent="0" algn="ctr">
              <a:spcAft>
                <a:spcPts val="800"/>
              </a:spcAft>
              <a:buNone/>
            </a:pPr>
            <a:r>
              <a:rPr lang="pt-BR" sz="2000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relação à experiência do município de Jacareí: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9A2C1EB-977C-DE99-62B4-7505F7652A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571" y="2233587"/>
            <a:ext cx="9716856" cy="451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303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5">
            <a:extLst>
              <a:ext uri="{FF2B5EF4-FFF2-40B4-BE49-F238E27FC236}">
                <a16:creationId xmlns:a16="http://schemas.microsoft.com/office/drawing/2014/main" id="{73BECFE5-219B-36F7-7220-9DC39995E54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65283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Wingdings" panose="05000000000000000000" pitchFamily="2" charset="2"/>
              <a:buChar char="q"/>
            </a:pPr>
            <a:r>
              <a:rPr lang="pt-BR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PROTEÇÃO DE DADOS</a:t>
            </a:r>
          </a:p>
        </p:txBody>
      </p:sp>
      <p:graphicFrame>
        <p:nvGraphicFramePr>
          <p:cNvPr id="11" name="Espaço Reservado para Conteúdo 10">
            <a:extLst>
              <a:ext uri="{FF2B5EF4-FFF2-40B4-BE49-F238E27FC236}">
                <a16:creationId xmlns:a16="http://schemas.microsoft.com/office/drawing/2014/main" id="{064BC8C1-C3C0-7444-8C63-712D0A3A32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6513026"/>
              </p:ext>
            </p:extLst>
          </p:nvPr>
        </p:nvGraphicFramePr>
        <p:xfrm>
          <a:off x="0" y="1577009"/>
          <a:ext cx="9043988" cy="4652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m 12">
            <a:extLst>
              <a:ext uri="{FF2B5EF4-FFF2-40B4-BE49-F238E27FC236}">
                <a16:creationId xmlns:a16="http://schemas.microsoft.com/office/drawing/2014/main" id="{FF14CB3E-E0C7-62BE-7525-B0FC9BCFD0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9346882" y="538922"/>
            <a:ext cx="2416622" cy="207617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277A747-D092-D25A-6946-857D7C4F36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939" y="2882316"/>
            <a:ext cx="2724508" cy="363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403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F210AF-F94D-5D5D-3E5F-8013544FF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27797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pt-BR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OBRIGADA!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1173CD6-1300-4711-5879-A4784B03E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080" y="1746959"/>
            <a:ext cx="10696136" cy="491472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sz="3200" b="1" dirty="0">
                <a:latin typeface="Century Gothic" panose="020B0502020202020204" pitchFamily="34" charset="0"/>
              </a:rPr>
              <a:t>Rosana Gravena</a:t>
            </a:r>
          </a:p>
          <a:p>
            <a:pPr marL="0" indent="0">
              <a:buNone/>
            </a:pPr>
            <a:r>
              <a:rPr lang="pt-BR" sz="3200" dirty="0">
                <a:latin typeface="Century Gothic" panose="020B0502020202020204" pitchFamily="34" charset="0"/>
              </a:rPr>
              <a:t>Vice-Prefeita e Secretária de Saúde de Jacareí</a:t>
            </a:r>
          </a:p>
          <a:p>
            <a:pPr marL="0" indent="0">
              <a:buNone/>
            </a:pPr>
            <a:endParaRPr lang="pt-BR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pt-BR" sz="3200" b="1" dirty="0">
                <a:latin typeface="Century Gothic" panose="020B0502020202020204" pitchFamily="34" charset="0"/>
              </a:rPr>
              <a:t>Contatos</a:t>
            </a:r>
          </a:p>
          <a:p>
            <a:pPr marL="0" indent="0">
              <a:buNone/>
            </a:pPr>
            <a:r>
              <a:rPr lang="pt-BR" sz="3200" dirty="0">
                <a:latin typeface="Century Gothic" panose="020B0502020202020204" pitchFamily="34" charset="0"/>
              </a:rPr>
              <a:t>3955-9600</a:t>
            </a:r>
          </a:p>
          <a:p>
            <a:pPr marL="0" indent="0">
              <a:buNone/>
            </a:pPr>
            <a:r>
              <a:rPr lang="pt-BR" sz="3200" dirty="0">
                <a:latin typeface="Century Gothic" panose="020B0502020202020204" pitchFamily="34" charset="0"/>
              </a:rPr>
              <a:t>rosana.gravena@jacarei.sp.gov.br</a:t>
            </a:r>
          </a:p>
          <a:p>
            <a:pPr marL="0" indent="0">
              <a:buNone/>
            </a:pPr>
            <a:endParaRPr lang="pt-BR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pt-BR" sz="3200" b="1" dirty="0">
                <a:latin typeface="Century Gothic" panose="020B0502020202020204" pitchFamily="34" charset="0"/>
              </a:rPr>
              <a:t>Redes Sociais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3200" dirty="0">
                <a:latin typeface="Century Gothic" panose="020B0502020202020204" pitchFamily="34" charset="0"/>
              </a:rPr>
              <a:t>      @rosanagravena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3200" dirty="0">
                <a:latin typeface="Century Gothic" panose="020B0502020202020204" pitchFamily="34" charset="0"/>
              </a:rPr>
              <a:t>      Dra. Rosana Gravena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392564C1-6667-56AE-5104-7452A5785C19}"/>
              </a:ext>
            </a:extLst>
          </p:cNvPr>
          <p:cNvGrpSpPr/>
          <p:nvPr/>
        </p:nvGrpSpPr>
        <p:grpSpPr>
          <a:xfrm>
            <a:off x="967080" y="5223582"/>
            <a:ext cx="612311" cy="1231484"/>
            <a:chOff x="786545" y="4326587"/>
            <a:chExt cx="612311" cy="1231484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92A034A9-F1C1-F20E-87C8-F504F0B7F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80632" l="1942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250"/>
            <a:stretch/>
          </p:blipFill>
          <p:spPr>
            <a:xfrm>
              <a:off x="795996" y="4326587"/>
              <a:ext cx="560656" cy="542254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A8C09C97-5702-6662-28B2-D5D145F8C2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97" b="78968" l="4206" r="9345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50"/>
            <a:stretch/>
          </p:blipFill>
          <p:spPr>
            <a:xfrm>
              <a:off x="786545" y="4985924"/>
              <a:ext cx="612311" cy="572147"/>
            </a:xfrm>
            <a:prstGeom prst="rect">
              <a:avLst/>
            </a:prstGeom>
          </p:spPr>
        </p:pic>
      </p:grpSp>
      <p:pic>
        <p:nvPicPr>
          <p:cNvPr id="12" name="Imagem 11">
            <a:extLst>
              <a:ext uri="{FF2B5EF4-FFF2-40B4-BE49-F238E27FC236}">
                <a16:creationId xmlns:a16="http://schemas.microsoft.com/office/drawing/2014/main" id="{46380818-17FA-0E21-6DE6-33F6AF742CC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4"/>
          <a:stretch/>
        </p:blipFill>
        <p:spPr>
          <a:xfrm>
            <a:off x="7877908" y="3305908"/>
            <a:ext cx="3484098" cy="355209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D7384262-296E-B6A9-F0F7-7AE9D264285F}"/>
              </a:ext>
            </a:extLst>
          </p:cNvPr>
          <p:cNvSpPr/>
          <p:nvPr/>
        </p:nvSpPr>
        <p:spPr>
          <a:xfrm rot="16200000">
            <a:off x="6052421" y="5032513"/>
            <a:ext cx="3552092" cy="9888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6F0C4A8-23EB-E17D-39BF-032D477843A0}"/>
              </a:ext>
            </a:extLst>
          </p:cNvPr>
          <p:cNvSpPr/>
          <p:nvPr/>
        </p:nvSpPr>
        <p:spPr>
          <a:xfrm rot="10800000">
            <a:off x="7877906" y="6761083"/>
            <a:ext cx="3484097" cy="9691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1970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189</Words>
  <Application>Microsoft Office PowerPoint</Application>
  <PresentationFormat>Widescreen</PresentationFormat>
  <Paragraphs>29</Paragraphs>
  <Slides>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Wingdings</vt:lpstr>
      <vt:lpstr>Tema do Office</vt:lpstr>
      <vt:lpstr>DESAFIOS E OPORTUNIDADES NA UTILIZAÇÃO DA  REDE GOV.BR PARA OTIMIZAR O ACESSO À SAÚDE</vt:lpstr>
      <vt:lpstr>Apresentação do PowerPoint</vt:lpstr>
      <vt:lpstr>Apresentação do PowerPoint</vt:lpstr>
      <vt:lpstr>Apresentação do PowerPoint</vt:lpstr>
      <vt:lpstr>OBRIGADA!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DESAFIOS E OPORTUNIDADES NA UTILIZAÇÃO DA REDE GOV.BR PARA OTIMIZAR O ACESSO À SAÚDE</dc:title>
  <dc:creator>Cristina Mariano</dc:creator>
  <cp:lastModifiedBy>Cristina Mariano</cp:lastModifiedBy>
  <cp:revision>5</cp:revision>
  <cp:lastPrinted>2023-08-10T13:48:12Z</cp:lastPrinted>
  <dcterms:created xsi:type="dcterms:W3CDTF">2023-08-10T13:46:53Z</dcterms:created>
  <dcterms:modified xsi:type="dcterms:W3CDTF">2023-08-10T17:09:00Z</dcterms:modified>
</cp:coreProperties>
</file>