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457" r:id="rId6"/>
    <p:sldId id="458" r:id="rId7"/>
    <p:sldId id="437" r:id="rId8"/>
    <p:sldId id="451" r:id="rId9"/>
    <p:sldId id="454" r:id="rId10"/>
    <p:sldId id="453" r:id="rId11"/>
    <p:sldId id="456" r:id="rId12"/>
    <p:sldId id="455" r:id="rId13"/>
    <p:sldId id="459" r:id="rId14"/>
    <p:sldId id="416" r:id="rId15"/>
  </p:sldIdLst>
  <p:sldSz cx="9144000" cy="5143500" type="screen16x9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Black" pitchFamily="2" charset="77"/>
      <p:bold r:id="rId21"/>
      <p:italic r:id="rId22"/>
      <p:boldItalic r:id="rId23"/>
    </p:embeddedFont>
    <p:embeddedFont>
      <p:font typeface="Raleway" pitchFamily="2" charset="77"/>
      <p:regular r:id="rId24"/>
      <p:bold r:id="rId25"/>
      <p:italic r:id="rId26"/>
      <p:boldItalic r:id="rId27"/>
    </p:embeddedFont>
    <p:embeddedFont>
      <p:font typeface="Raleway Black" pitchFamily="2" charset="77"/>
      <p:bold r:id="rId28"/>
      <p:italic r:id="rId29"/>
      <p:boldItalic r:id="rId30"/>
    </p:embeddedFont>
    <p:embeddedFont>
      <p:font typeface="Raleway Bold" panose="020B0803030101060003" pitchFamily="34" charset="77"/>
      <p:bold r:id="rId31"/>
    </p:embeddedFont>
    <p:embeddedFont>
      <p:font typeface="Raleway ExtraBold" pitchFamily="2" charset="77"/>
      <p:bold r:id="rId32"/>
      <p:italic r:id="rId33"/>
      <p:boldItalic r:id="rId34"/>
    </p:embeddedFont>
    <p:embeddedFont>
      <p:font typeface="Raleway Light" pitchFamily="2" charset="77"/>
      <p:regular r:id="rId35"/>
      <p:italic r:id="rId36"/>
    </p:embeddedFont>
    <p:embeddedFont>
      <p:font typeface="Raleway Medium" pitchFamily="2" charset="77"/>
      <p:regular r:id="rId37"/>
      <p:bold r:id="rId38"/>
      <p:italic r:id="rId39"/>
      <p:boldItalic r:id="rId40"/>
    </p:embeddedFont>
    <p:embeddedFont>
      <p:font typeface="Raleway SemiBold" pitchFamily="2" charset="77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  <p:embeddedFont>
      <p:font typeface="Verdana Pro Cond Light" panose="020B0306030504040204" pitchFamily="34" charset="0"/>
      <p:regular r:id="rId49"/>
      <p:italic r:id="rId50"/>
    </p:embeddedFont>
    <p:embeddedFont>
      <p:font typeface="Verdana Pro Cond SemiBold" panose="020B030603050404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394"/>
    <a:srgbClr val="008D36"/>
    <a:srgbClr val="F39200"/>
    <a:srgbClr val="FFCC66"/>
    <a:srgbClr val="1D71B8"/>
    <a:srgbClr val="F08080"/>
    <a:srgbClr val="999999"/>
    <a:srgbClr val="D0E1FC"/>
    <a:srgbClr val="FEFEFE"/>
    <a:srgbClr val="BDD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9"/>
  </p:normalViewPr>
  <p:slideViewPr>
    <p:cSldViewPr snapToGrid="0">
      <p:cViewPr varScale="1">
        <p:scale>
          <a:sx n="136" d="100"/>
          <a:sy n="136" d="100"/>
        </p:scale>
        <p:origin x="9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font" Target="fonts/font31.fntdata"/><Relationship Id="rId50" Type="http://schemas.openxmlformats.org/officeDocument/2006/relationships/font" Target="fonts/font34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3" Type="http://schemas.openxmlformats.org/officeDocument/2006/relationships/font" Target="fonts/font37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font" Target="fonts/font32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3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20" Type="http://schemas.openxmlformats.org/officeDocument/2006/relationships/font" Target="fonts/font4.fntdata"/><Relationship Id="rId41" Type="http://schemas.openxmlformats.org/officeDocument/2006/relationships/font" Target="fonts/font25.fntdata"/><Relationship Id="rId54" Type="http://schemas.openxmlformats.org/officeDocument/2006/relationships/font" Target="fonts/font3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font" Target="fonts/font33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52" Type="http://schemas.openxmlformats.org/officeDocument/2006/relationships/font" Target="fonts/font3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/>
              <a:t>O que a SGD tem oferecido aos órgãos para acelerarem seus processos de transformação digital</a:t>
            </a:r>
          </a:p>
          <a:p>
            <a:pPr marL="0" indent="0">
              <a:buNone/>
            </a:pPr>
            <a:r>
              <a:rPr lang="pt-BR"/>
              <a:t>Link com o autodiagnóstico</a:t>
            </a:r>
          </a:p>
          <a:p>
            <a:pPr marL="0" indent="0">
              <a:buNone/>
            </a:pPr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7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820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51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45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/>
              <a:t>Potencial de simplificação para o cidadão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2743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47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1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5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8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9" y="466321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6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5" lvl="3" indent="-31749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8" lvl="8" indent="-31749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9" y="466321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6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5" lvl="3" indent="-31749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8" lvl="8" indent="-31749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9" y="466321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378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132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AEA32A-C10C-2243-94D3-2D4ABE7B8E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92" y="209943"/>
            <a:ext cx="6156703" cy="696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1200" b="1" i="0">
                <a:solidFill>
                  <a:schemeClr val="bg1"/>
                </a:solidFill>
                <a:latin typeface="Rawline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Entregas</a:t>
            </a:r>
            <a:r>
              <a:rPr lang="en-US"/>
              <a:t> </a:t>
            </a:r>
            <a:r>
              <a:rPr lang="en-US" err="1"/>
              <a:t>Coordenação-Geral</a:t>
            </a:r>
            <a:r>
              <a:rPr lang="en-US"/>
              <a:t> de </a:t>
            </a:r>
            <a:r>
              <a:rPr lang="en-US" err="1"/>
              <a:t>Relacionamento</a:t>
            </a:r>
            <a:r>
              <a:rPr lang="en-US"/>
              <a:t> e Portfolio (SGD-CGREP)</a:t>
            </a:r>
          </a:p>
          <a:p>
            <a:r>
              <a:rPr lang="en-US" err="1"/>
              <a:t>Coordenadora-Geral</a:t>
            </a:r>
            <a:r>
              <a:rPr lang="en-US"/>
              <a:t>: </a:t>
            </a:r>
            <a:r>
              <a:rPr lang="en-US" err="1"/>
              <a:t>Loyanne</a:t>
            </a:r>
            <a:r>
              <a:rPr lang="en-US"/>
              <a:t> de Souza Tavares</a:t>
            </a: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A3156E-295B-3549-BE2B-859F10A51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0001" y="209943"/>
            <a:ext cx="3127772" cy="906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Rawline" pitchFamily="2" charset="77"/>
              </a:defRPr>
            </a:lvl1pPr>
          </a:lstStyle>
          <a:p>
            <a:pPr lvl="0"/>
            <a:r>
              <a:rPr lang="en-US" err="1"/>
              <a:t>Portfólio</a:t>
            </a:r>
            <a:r>
              <a:rPr lang="en-US"/>
              <a:t> CGREP</a:t>
            </a:r>
          </a:p>
        </p:txBody>
      </p:sp>
    </p:spTree>
    <p:extLst>
      <p:ext uri="{BB962C8B-B14F-4D97-AF65-F5344CB8AC3E}">
        <p14:creationId xmlns:p14="http://schemas.microsoft.com/office/powerpoint/2010/main" val="919318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AEA32A-C10C-2243-94D3-2D4ABE7B8E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92" y="209943"/>
            <a:ext cx="6156703" cy="696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1200" b="1" i="0">
                <a:solidFill>
                  <a:schemeClr val="bg1"/>
                </a:solidFill>
                <a:latin typeface="Rawline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Entregas</a:t>
            </a:r>
            <a:r>
              <a:rPr lang="en-US"/>
              <a:t> </a:t>
            </a:r>
            <a:r>
              <a:rPr lang="en-US" err="1"/>
              <a:t>Coordenação-Geral</a:t>
            </a:r>
            <a:r>
              <a:rPr lang="en-US"/>
              <a:t> de </a:t>
            </a:r>
            <a:r>
              <a:rPr lang="en-US" err="1"/>
              <a:t>Relacionamento</a:t>
            </a:r>
            <a:r>
              <a:rPr lang="en-US"/>
              <a:t> e Portfolio (SGD-CGREP)</a:t>
            </a:r>
          </a:p>
          <a:p>
            <a:r>
              <a:rPr lang="en-US" err="1"/>
              <a:t>Coordenadora-Geral</a:t>
            </a:r>
            <a:r>
              <a:rPr lang="en-US"/>
              <a:t>: </a:t>
            </a:r>
            <a:r>
              <a:rPr lang="en-US" err="1"/>
              <a:t>Loyanne</a:t>
            </a:r>
            <a:r>
              <a:rPr lang="en-US"/>
              <a:t> de Souza Tavares</a:t>
            </a: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A3156E-295B-3549-BE2B-859F10A51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0001" y="209943"/>
            <a:ext cx="3127772" cy="906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Rawline" pitchFamily="2" charset="77"/>
              </a:defRPr>
            </a:lvl1pPr>
          </a:lstStyle>
          <a:p>
            <a:pPr lvl="0"/>
            <a:r>
              <a:rPr lang="en-US" err="1"/>
              <a:t>Portfólio</a:t>
            </a:r>
            <a:r>
              <a:rPr lang="en-US"/>
              <a:t> CGREP</a:t>
            </a:r>
          </a:p>
        </p:txBody>
      </p:sp>
    </p:spTree>
    <p:extLst>
      <p:ext uri="{BB962C8B-B14F-4D97-AF65-F5344CB8AC3E}">
        <p14:creationId xmlns:p14="http://schemas.microsoft.com/office/powerpoint/2010/main" val="1661170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AEA32A-C10C-2243-94D3-2D4ABE7B8E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92" y="209943"/>
            <a:ext cx="6156703" cy="696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1200" b="1" i="0">
                <a:solidFill>
                  <a:schemeClr val="bg1"/>
                </a:solidFill>
                <a:latin typeface="Rawline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Entregas</a:t>
            </a:r>
            <a:r>
              <a:rPr lang="en-US"/>
              <a:t> </a:t>
            </a:r>
            <a:r>
              <a:rPr lang="en-US" err="1"/>
              <a:t>Coordenação-Geral</a:t>
            </a:r>
            <a:r>
              <a:rPr lang="en-US"/>
              <a:t> de </a:t>
            </a:r>
            <a:r>
              <a:rPr lang="en-US" err="1"/>
              <a:t>Relacionamento</a:t>
            </a:r>
            <a:r>
              <a:rPr lang="en-US"/>
              <a:t> e Portfolio (SGD-CGREP)</a:t>
            </a:r>
          </a:p>
          <a:p>
            <a:r>
              <a:rPr lang="en-US" err="1"/>
              <a:t>Coordenadora-Geral</a:t>
            </a:r>
            <a:r>
              <a:rPr lang="en-US"/>
              <a:t>: </a:t>
            </a:r>
            <a:r>
              <a:rPr lang="en-US" err="1"/>
              <a:t>Loyanne</a:t>
            </a:r>
            <a:r>
              <a:rPr lang="en-US"/>
              <a:t> de Souza Tavares</a:t>
            </a: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A3156E-295B-3549-BE2B-859F10A51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0001" y="209943"/>
            <a:ext cx="3127772" cy="906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Rawline" pitchFamily="2" charset="77"/>
              </a:defRPr>
            </a:lvl1pPr>
          </a:lstStyle>
          <a:p>
            <a:pPr lvl="0"/>
            <a:r>
              <a:rPr lang="en-US" err="1"/>
              <a:t>Portfólio</a:t>
            </a:r>
            <a:r>
              <a:rPr lang="en-US"/>
              <a:t> CGREP</a:t>
            </a:r>
          </a:p>
        </p:txBody>
      </p:sp>
    </p:spTree>
    <p:extLst>
      <p:ext uri="{BB962C8B-B14F-4D97-AF65-F5344CB8AC3E}">
        <p14:creationId xmlns:p14="http://schemas.microsoft.com/office/powerpoint/2010/main" val="4123668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AEA32A-C10C-2243-94D3-2D4ABE7B8E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92" y="209943"/>
            <a:ext cx="6156703" cy="696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1200" b="1" i="0">
                <a:solidFill>
                  <a:schemeClr val="bg1"/>
                </a:solidFill>
                <a:latin typeface="Rawline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Entregas</a:t>
            </a:r>
            <a:r>
              <a:rPr lang="en-US"/>
              <a:t> </a:t>
            </a:r>
            <a:r>
              <a:rPr lang="en-US" err="1"/>
              <a:t>Coordenação-Geral</a:t>
            </a:r>
            <a:r>
              <a:rPr lang="en-US"/>
              <a:t> de </a:t>
            </a:r>
            <a:r>
              <a:rPr lang="en-US" err="1"/>
              <a:t>Relacionamento</a:t>
            </a:r>
            <a:r>
              <a:rPr lang="en-US"/>
              <a:t> e Portfolio (SGD-CGREP)</a:t>
            </a:r>
          </a:p>
          <a:p>
            <a:r>
              <a:rPr lang="en-US" err="1"/>
              <a:t>Coordenadora-Geral</a:t>
            </a:r>
            <a:r>
              <a:rPr lang="en-US"/>
              <a:t>: </a:t>
            </a:r>
            <a:r>
              <a:rPr lang="en-US" err="1"/>
              <a:t>Loyanne</a:t>
            </a:r>
            <a:r>
              <a:rPr lang="en-US"/>
              <a:t> de Souza Tavares</a:t>
            </a: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A3156E-295B-3549-BE2B-859F10A51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0001" y="209943"/>
            <a:ext cx="3127772" cy="906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Rawline" pitchFamily="2" charset="77"/>
              </a:defRPr>
            </a:lvl1pPr>
          </a:lstStyle>
          <a:p>
            <a:pPr lvl="0"/>
            <a:r>
              <a:rPr lang="en-US" err="1"/>
              <a:t>Portfólio</a:t>
            </a:r>
            <a:r>
              <a:rPr lang="en-US"/>
              <a:t> CGREP</a:t>
            </a:r>
          </a:p>
        </p:txBody>
      </p:sp>
    </p:spTree>
    <p:extLst>
      <p:ext uri="{BB962C8B-B14F-4D97-AF65-F5344CB8AC3E}">
        <p14:creationId xmlns:p14="http://schemas.microsoft.com/office/powerpoint/2010/main" val="317251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378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755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132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698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5" lvl="3" indent="-31749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8" lvl="8" indent="-31749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466321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5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5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8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5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5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8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9" y="466321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2" r:id="rId3"/>
    <p:sldLayoutId id="2147483649" r:id="rId4"/>
    <p:sldLayoutId id="2147483650" r:id="rId5"/>
    <p:sldLayoutId id="2147483651" r:id="rId6"/>
    <p:sldLayoutId id="2147483710" r:id="rId7"/>
    <p:sldLayoutId id="2147483711" r:id="rId8"/>
    <p:sldLayoutId id="2147483652" r:id="rId9"/>
    <p:sldLayoutId id="2147483663" r:id="rId10"/>
    <p:sldLayoutId id="2147483653" r:id="rId11"/>
    <p:sldLayoutId id="2147483712" r:id="rId12"/>
    <p:sldLayoutId id="2147483654" r:id="rId13"/>
    <p:sldLayoutId id="2147483664" r:id="rId14"/>
    <p:sldLayoutId id="2147483665" r:id="rId15"/>
    <p:sldLayoutId id="2147483666" r:id="rId16"/>
    <p:sldLayoutId id="2147483714" r:id="rId17"/>
    <p:sldLayoutId id="2147483681" r:id="rId18"/>
    <p:sldLayoutId id="2147483655" r:id="rId19"/>
    <p:sldLayoutId id="2147483656" r:id="rId20"/>
    <p:sldLayoutId id="2147483657" r:id="rId21"/>
    <p:sldLayoutId id="2147483713" r:id="rId22"/>
    <p:sldLayoutId id="2147483658" r:id="rId23"/>
    <p:sldLayoutId id="2147483667" r:id="rId24"/>
    <p:sldLayoutId id="2147483671" r:id="rId25"/>
    <p:sldLayoutId id="2147483709" r:id="rId26"/>
    <p:sldLayoutId id="2147483668" r:id="rId27"/>
    <p:sldLayoutId id="2147483669" r:id="rId28"/>
    <p:sldLayoutId id="2147483670" r:id="rId29"/>
    <p:sldLayoutId id="2147483715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lo.bertazzi@gestao.gov.b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9-2022/2020/lei/l14063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s://www.in.gov.br/web/dou/-/portaria-sedggme-n-2.154-de-23-de-fevereiro-de-2021-304916270" TargetMode="External"/><Relationship Id="rId4" Type="http://schemas.openxmlformats.org/officeDocument/2006/relationships/hyperlink" Target="http://www.planalto.gov.br/ccivil_03/_Ato2019-2022/2020/Decreto/D10543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la de um computador&#10;&#10;Descrição gerada automaticamente com confiança média">
            <a:extLst>
              <a:ext uri="{FF2B5EF4-FFF2-40B4-BE49-F238E27FC236}">
                <a16:creationId xmlns:a16="http://schemas.microsoft.com/office/drawing/2014/main" id="{8849357A-5DA6-46A3-3EBB-717C30612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57"/>
          <a:stretch/>
        </p:blipFill>
        <p:spPr>
          <a:xfrm>
            <a:off x="2365666" y="-118250"/>
            <a:ext cx="6920741" cy="5346225"/>
          </a:xfrm>
          <a:prstGeom prst="rect">
            <a:avLst/>
          </a:prstGeom>
        </p:spPr>
      </p:pic>
      <p:sp>
        <p:nvSpPr>
          <p:cNvPr id="2" name="Google Shape;126;p20">
            <a:extLst>
              <a:ext uri="{FF2B5EF4-FFF2-40B4-BE49-F238E27FC236}">
                <a16:creationId xmlns:a16="http://schemas.microsoft.com/office/drawing/2014/main" id="{42AF998A-DB65-52F1-40E0-BD02CE424839}"/>
              </a:ext>
            </a:extLst>
          </p:cNvPr>
          <p:cNvSpPr/>
          <p:nvPr/>
        </p:nvSpPr>
        <p:spPr>
          <a:xfrm>
            <a:off x="1" y="0"/>
            <a:ext cx="157396" cy="5143500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396057" y="527419"/>
            <a:ext cx="3284031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en-US" sz="1600" dirty="0">
              <a:solidFill>
                <a:srgbClr val="0B5394"/>
              </a:solidFill>
              <a:latin typeface="Raleway Light"/>
            </a:endParaRPr>
          </a:p>
          <a:p>
            <a:r>
              <a:rPr lang="pt-BR" sz="4000" dirty="0">
                <a:solidFill>
                  <a:srgbClr val="0B5394"/>
                </a:solidFill>
                <a:latin typeface="Raleway Black"/>
                <a:sym typeface="Raleway ExtraBold"/>
              </a:rPr>
              <a:t>Identidade</a:t>
            </a:r>
            <a:endParaRPr lang="pt-BR" sz="4000" dirty="0">
              <a:solidFill>
                <a:srgbClr val="0B5394"/>
              </a:solidFill>
              <a:latin typeface="Raleway Black"/>
            </a:endParaRPr>
          </a:p>
          <a:p>
            <a:r>
              <a:rPr lang="en-US" sz="4000" dirty="0">
                <a:solidFill>
                  <a:srgbClr val="0B5394"/>
                </a:solidFill>
                <a:latin typeface="Raleway Black"/>
                <a:sym typeface="Raleway ExtraBold"/>
              </a:rPr>
              <a:t>Digital</a:t>
            </a:r>
            <a:endParaRPr lang="en-US" sz="4000" dirty="0">
              <a:solidFill>
                <a:srgbClr val="0B5394"/>
              </a:solidFill>
              <a:latin typeface="Raleway Black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92875" y="3084684"/>
            <a:ext cx="3424852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itchFamily="2" charset="0"/>
                <a:ea typeface="Raleway"/>
                <a:cs typeface="Raleway"/>
                <a:sym typeface="Raleway"/>
              </a:rPr>
              <a:t>MINISTÉRIO DA GESTÃO E DA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itchFamily="2" charset="0"/>
                <a:ea typeface="Raleway"/>
                <a:cs typeface="Raleway"/>
                <a:sym typeface="Raleway"/>
              </a:rPr>
              <a:t>INOVAÇÃO EM SERVIÇOS PÚBLICOS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Raleway Medium" pitchFamily="2" charset="0"/>
              <a:ea typeface="Raleway"/>
              <a:cs typeface="Raleway"/>
            </a:endParaRP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71ECF60B-52CE-B354-DE60-0AA5275B245C}"/>
              </a:ext>
            </a:extLst>
          </p:cNvPr>
          <p:cNvSpPr txBox="1"/>
          <p:nvPr/>
        </p:nvSpPr>
        <p:spPr>
          <a:xfrm>
            <a:off x="7790853" y="4581168"/>
            <a:ext cx="919994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15000"/>
              </a:lnSpc>
            </a:pPr>
            <a:r>
              <a:rPr lang="en-US" sz="800">
                <a:solidFill>
                  <a:srgbClr val="1D71B8"/>
                </a:solidFill>
                <a:latin typeface="Montserrat"/>
                <a:ea typeface="Raleway"/>
                <a:cs typeface="Raleway"/>
                <a:sym typeface="Raleway"/>
              </a:rPr>
              <a:t>MAI 2023</a:t>
            </a:r>
            <a:endParaRPr lang="pt-BR" sz="800">
              <a:solidFill>
                <a:srgbClr val="1D71B8"/>
              </a:solidFill>
              <a:latin typeface="Montserrat" panose="00000500000000000000" pitchFamily="50" charset="0"/>
              <a:ea typeface="Raleway"/>
              <a:cs typeface="Raleway"/>
            </a:endParaRPr>
          </a:p>
        </p:txBody>
      </p:sp>
      <p:pic>
        <p:nvPicPr>
          <p:cNvPr id="9" name="Google Shape;57;p13">
            <a:extLst>
              <a:ext uri="{FF2B5EF4-FFF2-40B4-BE49-F238E27FC236}">
                <a16:creationId xmlns:a16="http://schemas.microsoft.com/office/drawing/2014/main" id="{DCC3CB46-D99E-E42C-5205-507452B6CEE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5666" y="1512235"/>
            <a:ext cx="1440554" cy="5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F3087C39-FCEB-5252-ADEE-C01929BADAB4}"/>
              </a:ext>
            </a:extLst>
          </p:cNvPr>
          <p:cNvSpPr txBox="1"/>
          <p:nvPr/>
        </p:nvSpPr>
        <p:spPr>
          <a:xfrm>
            <a:off x="392875" y="2872489"/>
            <a:ext cx="3424852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itchFamily="2" charset="0"/>
                <a:ea typeface="Raleway"/>
                <a:cs typeface="Raleway"/>
                <a:sym typeface="Raleway"/>
              </a:rPr>
              <a:t>Danilo Bertazzi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Raleway Medium" pitchFamily="2" charset="0"/>
              <a:ea typeface="Raleway"/>
              <a:cs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646F893-2C38-700B-BB31-C722D4946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2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6;p20">
            <a:extLst>
              <a:ext uri="{FF2B5EF4-FFF2-40B4-BE49-F238E27FC236}">
                <a16:creationId xmlns:a16="http://schemas.microsoft.com/office/drawing/2014/main" id="{42AF998A-DB65-52F1-40E0-BD02CE424839}"/>
              </a:ext>
            </a:extLst>
          </p:cNvPr>
          <p:cNvSpPr/>
          <p:nvPr/>
        </p:nvSpPr>
        <p:spPr>
          <a:xfrm>
            <a:off x="1" y="0"/>
            <a:ext cx="157396" cy="5143500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7AE303-5167-0A2E-9BD2-ABAE7740E3AD}"/>
              </a:ext>
            </a:extLst>
          </p:cNvPr>
          <p:cNvSpPr txBox="1"/>
          <p:nvPr/>
        </p:nvSpPr>
        <p:spPr>
          <a:xfrm>
            <a:off x="3200400" y="234315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3572D7-06FB-14EA-CBEC-F2D7427123F4}"/>
              </a:ext>
            </a:extLst>
          </p:cNvPr>
          <p:cNvSpPr txBox="1"/>
          <p:nvPr/>
        </p:nvSpPr>
        <p:spPr>
          <a:xfrm>
            <a:off x="1417627" y="1944178"/>
            <a:ext cx="7309063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B5394"/>
                </a:solidFill>
                <a:latin typeface="Raleway Light"/>
              </a:rPr>
              <a:t>Danilo Bertazzi</a:t>
            </a:r>
          </a:p>
          <a:p>
            <a:pPr algn="ctr"/>
            <a:r>
              <a:rPr lang="en-US" sz="1600" dirty="0" err="1">
                <a:solidFill>
                  <a:srgbClr val="0B5394"/>
                </a:solidFill>
                <a:latin typeface="Raleway Light"/>
              </a:rPr>
              <a:t>Chefe</a:t>
            </a:r>
            <a:r>
              <a:rPr lang="en-US" sz="1600" dirty="0">
                <a:solidFill>
                  <a:srgbClr val="0B5394"/>
                </a:solidFill>
                <a:latin typeface="Raleway Light"/>
              </a:rPr>
              <a:t> da </a:t>
            </a:r>
            <a:r>
              <a:rPr lang="en-US" sz="1600" dirty="0" err="1">
                <a:solidFill>
                  <a:srgbClr val="0B5394"/>
                </a:solidFill>
                <a:latin typeface="Raleway Light"/>
              </a:rPr>
              <a:t>Assessoria</a:t>
            </a:r>
            <a:r>
              <a:rPr lang="en-US" sz="1600" dirty="0">
                <a:solidFill>
                  <a:srgbClr val="0B5394"/>
                </a:solidFill>
                <a:latin typeface="Raleway Light"/>
              </a:rPr>
              <a:t> Especial de </a:t>
            </a:r>
            <a:r>
              <a:rPr lang="en-US" sz="1600" dirty="0" err="1">
                <a:solidFill>
                  <a:srgbClr val="0B5394"/>
                </a:solidFill>
                <a:latin typeface="Raleway Light"/>
              </a:rPr>
              <a:t>Cooperação</a:t>
            </a:r>
            <a:r>
              <a:rPr lang="en-US" sz="1600" dirty="0">
                <a:solidFill>
                  <a:srgbClr val="0B5394"/>
                </a:solidFill>
                <a:latin typeface="Raleway Light"/>
              </a:rPr>
              <a:t> </a:t>
            </a:r>
            <a:r>
              <a:rPr lang="en-US" sz="1600" dirty="0" err="1">
                <a:solidFill>
                  <a:srgbClr val="0B5394"/>
                </a:solidFill>
                <a:latin typeface="Raleway Light"/>
              </a:rPr>
              <a:t>Federativa</a:t>
            </a:r>
            <a:endParaRPr lang="en-US" sz="1600" dirty="0">
              <a:solidFill>
                <a:srgbClr val="0B5394"/>
              </a:solidFill>
              <a:latin typeface="Raleway Light"/>
            </a:endParaRPr>
          </a:p>
          <a:p>
            <a:pPr algn="ctr"/>
            <a:r>
              <a:rPr lang="pt-BR" sz="1600" dirty="0">
                <a:solidFill>
                  <a:srgbClr val="0B5394"/>
                </a:solidFill>
                <a:latin typeface="Raleway Light"/>
              </a:rPr>
              <a:t>MINISTÉRIO DA GESTÃO E DAINOVAÇÃO EM SERVIÇOS PÚBLICOS</a:t>
            </a:r>
          </a:p>
          <a:p>
            <a:pPr algn="ctr"/>
            <a:r>
              <a:rPr lang="en-US" dirty="0">
                <a:solidFill>
                  <a:srgbClr val="0B5394"/>
                </a:solidFill>
                <a:latin typeface="Raleway SemiBold"/>
                <a:hlinkClick r:id="rId3"/>
              </a:rPr>
              <a:t>danilo.bertazzi@gestao.gov.br</a:t>
            </a:r>
            <a:endParaRPr lang="en-US" dirty="0">
              <a:solidFill>
                <a:srgbClr val="0B5394"/>
              </a:solidFill>
              <a:latin typeface="Raleway SemiBold"/>
            </a:endParaRPr>
          </a:p>
          <a:p>
            <a:pPr algn="ctr"/>
            <a:r>
              <a:rPr lang="en-US" dirty="0">
                <a:solidFill>
                  <a:srgbClr val="0B5394"/>
                </a:solidFill>
                <a:latin typeface="Raleway SemiBold"/>
              </a:rPr>
              <a:t>www.gov.br/gestao</a:t>
            </a:r>
            <a:endParaRPr lang="en-US" dirty="0"/>
          </a:p>
          <a:p>
            <a:pPr algn="ctr"/>
            <a:endParaRPr lang="en-US" sz="1600" dirty="0">
              <a:solidFill>
                <a:srgbClr val="0B5394"/>
              </a:solidFill>
              <a:latin typeface="Raleway Light"/>
            </a:endParaRPr>
          </a:p>
        </p:txBody>
      </p:sp>
      <p:pic>
        <p:nvPicPr>
          <p:cNvPr id="13" name="Google Shape;57;p13" descr="Logotipo&#10;&#10;Descrição gerada automaticamente">
            <a:extLst>
              <a:ext uri="{FF2B5EF4-FFF2-40B4-BE49-F238E27FC236}">
                <a16:creationId xmlns:a16="http://schemas.microsoft.com/office/drawing/2014/main" id="{43338A83-39D4-08D3-D785-109940E39C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7053" y="4479997"/>
            <a:ext cx="1440554" cy="53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0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;p15">
            <a:extLst>
              <a:ext uri="{FF2B5EF4-FFF2-40B4-BE49-F238E27FC236}">
                <a16:creationId xmlns:a16="http://schemas.microsoft.com/office/drawing/2014/main" id="{3C59C935-660E-A5D8-956C-FCE208C40970}"/>
              </a:ext>
            </a:extLst>
          </p:cNvPr>
          <p:cNvSpPr/>
          <p:nvPr/>
        </p:nvSpPr>
        <p:spPr>
          <a:xfrm>
            <a:off x="-25" y="0"/>
            <a:ext cx="148059" cy="509666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71;p15">
            <a:extLst>
              <a:ext uri="{FF2B5EF4-FFF2-40B4-BE49-F238E27FC236}">
                <a16:creationId xmlns:a16="http://schemas.microsoft.com/office/drawing/2014/main" id="{EB079F3B-9734-E2C1-6525-64ADEE4C705B}"/>
              </a:ext>
            </a:extLst>
          </p:cNvPr>
          <p:cNvSpPr/>
          <p:nvPr/>
        </p:nvSpPr>
        <p:spPr>
          <a:xfrm>
            <a:off x="-25" y="4827166"/>
            <a:ext cx="9144000" cy="316234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72;p15">
            <a:extLst>
              <a:ext uri="{FF2B5EF4-FFF2-40B4-BE49-F238E27FC236}">
                <a16:creationId xmlns:a16="http://schemas.microsoft.com/office/drawing/2014/main" id="{ED10C1BD-0E54-B7AC-61AE-4A54DF65FE7B}"/>
              </a:ext>
            </a:extLst>
          </p:cNvPr>
          <p:cNvSpPr txBox="1">
            <a:spLocks/>
          </p:cNvSpPr>
          <p:nvPr/>
        </p:nvSpPr>
        <p:spPr>
          <a:xfrm>
            <a:off x="178015" y="95511"/>
            <a:ext cx="6719876" cy="39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400" dirty="0">
                <a:solidFill>
                  <a:srgbClr val="0B5394"/>
                </a:solidFill>
                <a:latin typeface="Raleway Black"/>
                <a:ea typeface="Raleway Medium"/>
                <a:cs typeface="Raleway Medium"/>
                <a:sym typeface="Raleway Black"/>
              </a:rPr>
              <a:t>O Ministério da Gestão e da Inovação em Serviços Públicos</a:t>
            </a:r>
            <a:endParaRPr lang="pt-BR" sz="2400" dirty="0">
              <a:solidFill>
                <a:srgbClr val="0B539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439034-1278-F9DA-468D-EA33DB1FDA61}"/>
              </a:ext>
            </a:extLst>
          </p:cNvPr>
          <p:cNvSpPr txBox="1"/>
          <p:nvPr/>
        </p:nvSpPr>
        <p:spPr>
          <a:xfrm>
            <a:off x="799446" y="1313899"/>
            <a:ext cx="7311590" cy="292131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>
              <a:defRPr lang="pt-BR"/>
            </a:defPPr>
            <a:lvl2pPr marL="800100" lvl="1" indent="-342900">
              <a:spcBef>
                <a:spcPts val="1000"/>
              </a:spcBef>
              <a:buFont typeface="Wingdings" panose="05000000000000000000" pitchFamily="2" charset="2"/>
              <a:buChar char="§"/>
              <a:defRPr>
                <a:solidFill>
                  <a:srgbClr val="042940"/>
                </a:solidFill>
                <a:latin typeface="HP Simplified Light" panose="020B0406020204020204" pitchFamily="34" charset="0"/>
              </a:defRPr>
            </a:lvl2pPr>
          </a:lstStyle>
          <a:p>
            <a:pPr algn="ctr">
              <a:buNone/>
            </a:pPr>
            <a:r>
              <a:rPr lang="pt-BR" sz="2100" i="1" dirty="0">
                <a:solidFill>
                  <a:srgbClr val="3C3C3C"/>
                </a:solidFill>
                <a:latin typeface="Verdana Pro Cond Light"/>
              </a:rPr>
              <a:t>“Nosso ministério foi criado com a perspectiva de</a:t>
            </a:r>
            <a:r>
              <a:rPr lang="pt-BR" sz="2100" i="1" dirty="0">
                <a:solidFill>
                  <a:schemeClr val="bg1">
                    <a:lumMod val="65000"/>
                  </a:schemeClr>
                </a:solidFill>
                <a:latin typeface="Verdana Pro Cond Light"/>
              </a:rPr>
              <a:t> </a:t>
            </a:r>
            <a:r>
              <a:rPr lang="pt-BR" sz="2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 Light"/>
              </a:rPr>
              <a:t>transformar e ampliar</a:t>
            </a:r>
            <a:r>
              <a:rPr lang="pt-BR" sz="2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/>
              </a:rPr>
              <a:t> </a:t>
            </a:r>
            <a:r>
              <a:rPr lang="pt-BR" sz="2100" i="1" dirty="0">
                <a:solidFill>
                  <a:srgbClr val="3C3C3C"/>
                </a:solidFill>
                <a:latin typeface="Verdana Pro Cond Light"/>
              </a:rPr>
              <a:t>as capacidades do Estado... e temos o compromisso em prover uma</a:t>
            </a:r>
            <a:r>
              <a:rPr lang="pt-BR" sz="2100" i="1" dirty="0">
                <a:solidFill>
                  <a:srgbClr val="003C80"/>
                </a:solidFill>
                <a:latin typeface="Verdana Pro Cond Light"/>
              </a:rPr>
              <a:t> </a:t>
            </a:r>
            <a:r>
              <a:rPr lang="pt-BR" sz="2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 Light"/>
              </a:rPr>
              <a:t>gestão pública eficiente, eficaz, efetiva e inovadora</a:t>
            </a:r>
            <a:r>
              <a:rPr lang="pt-BR" sz="2100" i="1" dirty="0">
                <a:solidFill>
                  <a:srgbClr val="3C3C3C"/>
                </a:solidFill>
                <a:latin typeface="Verdana Pro Cond Light"/>
              </a:rPr>
              <a:t>, garantir que serviços e políticas prioritárias sejam implementados, o</a:t>
            </a:r>
            <a:r>
              <a:rPr lang="pt-BR" sz="2100" i="1" dirty="0">
                <a:solidFill>
                  <a:srgbClr val="003C80"/>
                </a:solidFill>
                <a:latin typeface="Verdana Pro Cond Light"/>
              </a:rPr>
              <a:t> </a:t>
            </a:r>
            <a:r>
              <a:rPr lang="pt-BR" sz="2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 Light"/>
              </a:rPr>
              <a:t>mais rápido possível</a:t>
            </a:r>
            <a:r>
              <a:rPr lang="pt-BR" sz="2100" i="1" dirty="0">
                <a:solidFill>
                  <a:srgbClr val="A9D18E"/>
                </a:solidFill>
                <a:latin typeface="Verdana Pro Cond Light"/>
              </a:rPr>
              <a:t> </a:t>
            </a:r>
            <a:r>
              <a:rPr lang="pt-BR" sz="2100" i="1" dirty="0">
                <a:solidFill>
                  <a:srgbClr val="3C3C3C"/>
                </a:solidFill>
                <a:latin typeface="Verdana Pro Cond Light"/>
              </a:rPr>
              <a:t>para atender as necessidades da população.”</a:t>
            </a:r>
            <a:endParaRPr lang="pt-BR" sz="1050" dirty="0">
              <a:latin typeface="HP Simplified Light" panose="020B0406020204020204" pitchFamily="34" charset="0"/>
            </a:endParaRPr>
          </a:p>
          <a:p>
            <a:pPr algn="ctr">
              <a:buNone/>
            </a:pPr>
            <a:endParaRPr lang="pt-BR" sz="2100" b="1" i="1" dirty="0">
              <a:solidFill>
                <a:srgbClr val="183EFF"/>
              </a:solidFill>
              <a:latin typeface="Verdana Pro Cond Light"/>
            </a:endParaRPr>
          </a:p>
          <a:p>
            <a:pPr algn="ctr">
              <a:buNone/>
            </a:pPr>
            <a:r>
              <a:rPr lang="pt-BR" sz="1500" i="1" dirty="0">
                <a:solidFill>
                  <a:srgbClr val="3C3C3C"/>
                </a:solidFill>
                <a:latin typeface="Verdana Pro Cond Light"/>
              </a:rPr>
              <a:t>Esther Dweck, Ministra da Gestão e da Inovação em Serviços Públicos</a:t>
            </a:r>
            <a:endParaRPr lang="pt-BR" sz="1050" dirty="0">
              <a:solidFill>
                <a:srgbClr val="3C3C3C"/>
              </a:solidFill>
              <a:latin typeface="Verdana Pro Cond Light"/>
            </a:endParaRPr>
          </a:p>
          <a:p>
            <a:pPr marL="342900" lvl="1" indent="0" algn="ctr">
              <a:buNone/>
            </a:pPr>
            <a:endParaRPr lang="pt-BR" sz="1500" b="1" dirty="0">
              <a:latin typeface="Verdana Pro Cond Light"/>
            </a:endParaRPr>
          </a:p>
        </p:txBody>
      </p:sp>
    </p:spTree>
    <p:extLst>
      <p:ext uri="{BB962C8B-B14F-4D97-AF65-F5344CB8AC3E}">
        <p14:creationId xmlns:p14="http://schemas.microsoft.com/office/powerpoint/2010/main" val="88130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;p15">
            <a:extLst>
              <a:ext uri="{FF2B5EF4-FFF2-40B4-BE49-F238E27FC236}">
                <a16:creationId xmlns:a16="http://schemas.microsoft.com/office/drawing/2014/main" id="{3C59C935-660E-A5D8-956C-FCE208C40970}"/>
              </a:ext>
            </a:extLst>
          </p:cNvPr>
          <p:cNvSpPr/>
          <p:nvPr/>
        </p:nvSpPr>
        <p:spPr>
          <a:xfrm>
            <a:off x="-25" y="0"/>
            <a:ext cx="148059" cy="509666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71;p15">
            <a:extLst>
              <a:ext uri="{FF2B5EF4-FFF2-40B4-BE49-F238E27FC236}">
                <a16:creationId xmlns:a16="http://schemas.microsoft.com/office/drawing/2014/main" id="{EB079F3B-9734-E2C1-6525-64ADEE4C705B}"/>
              </a:ext>
            </a:extLst>
          </p:cNvPr>
          <p:cNvSpPr/>
          <p:nvPr/>
        </p:nvSpPr>
        <p:spPr>
          <a:xfrm>
            <a:off x="-25" y="4827166"/>
            <a:ext cx="9144000" cy="316234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72;p15">
            <a:extLst>
              <a:ext uri="{FF2B5EF4-FFF2-40B4-BE49-F238E27FC236}">
                <a16:creationId xmlns:a16="http://schemas.microsoft.com/office/drawing/2014/main" id="{ED10C1BD-0E54-B7AC-61AE-4A54DF65FE7B}"/>
              </a:ext>
            </a:extLst>
          </p:cNvPr>
          <p:cNvSpPr txBox="1">
            <a:spLocks/>
          </p:cNvSpPr>
          <p:nvPr/>
        </p:nvSpPr>
        <p:spPr>
          <a:xfrm>
            <a:off x="178015" y="95511"/>
            <a:ext cx="6719876" cy="39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400" dirty="0">
                <a:solidFill>
                  <a:srgbClr val="0B5394"/>
                </a:solidFill>
                <a:latin typeface="Raleway Black"/>
                <a:ea typeface="Raleway Medium"/>
                <a:cs typeface="Raleway Medium"/>
                <a:sym typeface="Raleway Black"/>
              </a:rPr>
              <a:t>ESTRUTURA 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FD3B717-9BB3-1B15-A665-EE8C09A3C671}"/>
              </a:ext>
            </a:extLst>
          </p:cNvPr>
          <p:cNvGrpSpPr/>
          <p:nvPr/>
        </p:nvGrpSpPr>
        <p:grpSpPr>
          <a:xfrm>
            <a:off x="1090882" y="708182"/>
            <a:ext cx="2875550" cy="3727132"/>
            <a:chOff x="2344445" y="1029839"/>
            <a:chExt cx="2592280" cy="4969509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A0DE23DC-73F2-6D07-ED6F-7A1A4DD6A151}"/>
                </a:ext>
              </a:extLst>
            </p:cNvPr>
            <p:cNvSpPr/>
            <p:nvPr/>
          </p:nvSpPr>
          <p:spPr>
            <a:xfrm>
              <a:off x="2344445" y="1029839"/>
              <a:ext cx="2592280" cy="1141131"/>
            </a:xfrm>
            <a:prstGeom prst="rect">
              <a:avLst/>
            </a:prstGeom>
            <a:solidFill>
              <a:srgbClr val="FF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lvl="0" algn="ctr"/>
              <a:r>
                <a:rPr lang="pt-BR" sz="1350" dirty="0">
                  <a:solidFill>
                    <a:srgbClr val="3C3C3C"/>
                  </a:solidFill>
                  <a:latin typeface="Verdana Pro Cond SemiBold"/>
                </a:rPr>
                <a:t>Gestão de Pessoas + Relações Trabalho + ENAP</a:t>
              </a:r>
              <a:endParaRPr lang="pt-BR" sz="1350" dirty="0">
                <a:solidFill>
                  <a:schemeClr val="tx1"/>
                </a:solidFill>
                <a:latin typeface="Verdana Pro Cond SemiBold"/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7AB0EAC4-250A-0332-917F-6B1706B82E5A}"/>
                </a:ext>
              </a:extLst>
            </p:cNvPr>
            <p:cNvSpPr/>
            <p:nvPr/>
          </p:nvSpPr>
          <p:spPr>
            <a:xfrm>
              <a:off x="2344445" y="2944028"/>
              <a:ext cx="2592280" cy="1141131"/>
            </a:xfrm>
            <a:prstGeom prst="rect">
              <a:avLst/>
            </a:prstGeom>
            <a:solidFill>
              <a:srgbClr val="FF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pt-BR" sz="1350" dirty="0">
                  <a:solidFill>
                    <a:srgbClr val="3C3C3C"/>
                  </a:solidFill>
                  <a:latin typeface="Verdana Pro Cond SemiBold"/>
                </a:rPr>
                <a:t>Gestão e Inovação +</a:t>
              </a:r>
              <a:r>
                <a:rPr lang="pt-BR" sz="1050" dirty="0">
                  <a:solidFill>
                    <a:srgbClr val="3C3C3C"/>
                  </a:solidFill>
                  <a:latin typeface="Verdana Pro Cond SemiBold"/>
                </a:rPr>
                <a:t> </a:t>
              </a:r>
              <a:r>
                <a:rPr lang="pt-BR" sz="1350" dirty="0">
                  <a:solidFill>
                    <a:srgbClr val="3C3C3C"/>
                  </a:solidFill>
                  <a:latin typeface="Verdana Pro Cond SemiBold"/>
                </a:rPr>
                <a:t>Governo Digital + Gestão Corporativa + Arquivo Nacional</a:t>
              </a:r>
              <a:endParaRPr lang="pt-BR" sz="1350" b="1" dirty="0">
                <a:solidFill>
                  <a:schemeClr val="tx1"/>
                </a:solidFill>
                <a:latin typeface="Verdana Pro Cond SemiBold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866F53F-57CE-7341-C993-C47C6661E014}"/>
                </a:ext>
              </a:extLst>
            </p:cNvPr>
            <p:cNvSpPr/>
            <p:nvPr/>
          </p:nvSpPr>
          <p:spPr>
            <a:xfrm>
              <a:off x="2344445" y="4858217"/>
              <a:ext cx="2592280" cy="1141131"/>
            </a:xfrm>
            <a:prstGeom prst="rect">
              <a:avLst/>
            </a:prstGeom>
            <a:solidFill>
              <a:srgbClr val="FF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pt-BR" sz="1350" dirty="0">
                  <a:solidFill>
                    <a:srgbClr val="3C3C3C"/>
                  </a:solidFill>
                  <a:latin typeface="Verdana Pro Cond SemiBold"/>
                </a:rPr>
                <a:t>Coordenação das Estatais +</a:t>
              </a:r>
              <a:r>
                <a:rPr lang="pt-BR" sz="1050" dirty="0">
                  <a:solidFill>
                    <a:srgbClr val="3C3C3C"/>
                  </a:solidFill>
                  <a:latin typeface="Verdana Pro Cond SemiBold"/>
                </a:rPr>
                <a:t> </a:t>
              </a:r>
              <a:endParaRPr lang="pt-BR" sz="1350" dirty="0">
                <a:solidFill>
                  <a:srgbClr val="3C3C3C"/>
                </a:solidFill>
                <a:latin typeface="Verdana Pro Cond SemiBold" panose="020B0706030504040204" pitchFamily="34" charset="0"/>
              </a:endParaRPr>
            </a:p>
            <a:p>
              <a:pPr lvl="0" algn="ctr"/>
              <a:r>
                <a:rPr lang="pt-BR" sz="1350" dirty="0">
                  <a:solidFill>
                    <a:srgbClr val="3C3C3C"/>
                  </a:solidFill>
                  <a:latin typeface="Verdana Pro Cond SemiBold"/>
                </a:rPr>
                <a:t>Patrimônio da União</a:t>
              </a: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9347482E-4CF4-356B-E9F8-4A450396211D}"/>
              </a:ext>
            </a:extLst>
          </p:cNvPr>
          <p:cNvSpPr/>
          <p:nvPr/>
        </p:nvSpPr>
        <p:spPr>
          <a:xfrm>
            <a:off x="5195905" y="1862091"/>
            <a:ext cx="2875550" cy="1419317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800" b="1">
                <a:solidFill>
                  <a:srgbClr val="FFCF00"/>
                </a:solidFill>
                <a:latin typeface="Verdana Pro Cond SemiBold" panose="020B0706030504040204" pitchFamily="34" charset="0"/>
              </a:rPr>
              <a:t>Transformação</a:t>
            </a:r>
            <a:r>
              <a:rPr lang="pt-BR" sz="1800">
                <a:solidFill>
                  <a:srgbClr val="FFCF00"/>
                </a:solidFill>
                <a:latin typeface="Verdana Pro Cond SemiBold" panose="020B0706030504040204" pitchFamily="34" charset="0"/>
              </a:rPr>
              <a:t> </a:t>
            </a:r>
            <a:r>
              <a:rPr lang="pt-BR" sz="1800" b="1">
                <a:solidFill>
                  <a:srgbClr val="FFCF00"/>
                </a:solidFill>
                <a:latin typeface="Verdana Pro Cond SemiBold" panose="020B0706030504040204" pitchFamily="34" charset="0"/>
              </a:rPr>
              <a:t>do Estado </a:t>
            </a:r>
            <a:r>
              <a:rPr lang="pt-BR" sz="1800">
                <a:solidFill>
                  <a:srgbClr val="FFCF00"/>
                </a:solidFill>
                <a:latin typeface="Verdana Pro Cond SemiBold" panose="020B0706030504040204" pitchFamily="34" charset="0"/>
              </a:rPr>
              <a:t>para o Impulsionamento do Desenvolvimento Nacional</a:t>
            </a:r>
          </a:p>
        </p:txBody>
      </p:sp>
      <p:pic>
        <p:nvPicPr>
          <p:cNvPr id="11" name="Gráfico 10" descr="Selo seguir com preenchimento sólido">
            <a:extLst>
              <a:ext uri="{FF2B5EF4-FFF2-40B4-BE49-F238E27FC236}">
                <a16:creationId xmlns:a16="http://schemas.microsoft.com/office/drawing/2014/main" id="{77A5EA72-DF6A-C63B-282C-2508C3256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2365" y="1666432"/>
            <a:ext cx="366204" cy="366204"/>
          </a:xfrm>
          <a:prstGeom prst="rect">
            <a:avLst/>
          </a:prstGeom>
        </p:spPr>
      </p:pic>
      <p:pic>
        <p:nvPicPr>
          <p:cNvPr id="12" name="Gráfico 11" descr="Selo seguir com preenchimento sólido">
            <a:extLst>
              <a:ext uri="{FF2B5EF4-FFF2-40B4-BE49-F238E27FC236}">
                <a16:creationId xmlns:a16="http://schemas.microsoft.com/office/drawing/2014/main" id="{A3284BEC-2316-A729-2A95-FE6390345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2365" y="3098305"/>
            <a:ext cx="366204" cy="366204"/>
          </a:xfrm>
          <a:prstGeom prst="rect">
            <a:avLst/>
          </a:prstGeom>
        </p:spPr>
      </p:pic>
      <p:pic>
        <p:nvPicPr>
          <p:cNvPr id="13" name="Gráfico 12" descr="Setas de Divisão com preenchimento sólido">
            <a:extLst>
              <a:ext uri="{FF2B5EF4-FFF2-40B4-BE49-F238E27FC236}">
                <a16:creationId xmlns:a16="http://schemas.microsoft.com/office/drawing/2014/main" id="{0847FE13-E258-3E10-5E7D-89B2FDA698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01256">
            <a:off x="4119666" y="1657739"/>
            <a:ext cx="685800" cy="720035"/>
          </a:xfrm>
          <a:prstGeom prst="rect">
            <a:avLst/>
          </a:prstGeom>
        </p:spPr>
      </p:pic>
      <p:pic>
        <p:nvPicPr>
          <p:cNvPr id="14" name="Gráfico 13" descr="Setas de Divisão com preenchimento sólido">
            <a:extLst>
              <a:ext uri="{FF2B5EF4-FFF2-40B4-BE49-F238E27FC236}">
                <a16:creationId xmlns:a16="http://schemas.microsoft.com/office/drawing/2014/main" id="{18AE52D8-E1A7-3737-F9A1-94C20DF8B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56939">
            <a:off x="4108710" y="2921390"/>
            <a:ext cx="685800" cy="7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6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7;p31">
            <a:extLst>
              <a:ext uri="{FF2B5EF4-FFF2-40B4-BE49-F238E27FC236}">
                <a16:creationId xmlns:a16="http://schemas.microsoft.com/office/drawing/2014/main" id="{18E2FD79-9155-64B3-B419-D6BAFFCB0761}"/>
              </a:ext>
            </a:extLst>
          </p:cNvPr>
          <p:cNvSpPr/>
          <p:nvPr/>
        </p:nvSpPr>
        <p:spPr>
          <a:xfrm flipH="1">
            <a:off x="6214308" y="789716"/>
            <a:ext cx="2741594" cy="1843966"/>
          </a:xfrm>
          <a:prstGeom prst="roundRect">
            <a:avLst>
              <a:gd name="adj" fmla="val 11702"/>
            </a:avLst>
          </a:prstGeom>
          <a:solidFill>
            <a:srgbClr val="FEFEFE"/>
          </a:solidFill>
          <a:ln>
            <a:noFill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</a:pPr>
            <a:endParaRPr sz="1200">
              <a:solidFill>
                <a:sysClr val="windowText" lastClr="000000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6" name="Google Shape;340;p31">
            <a:extLst>
              <a:ext uri="{FF2B5EF4-FFF2-40B4-BE49-F238E27FC236}">
                <a16:creationId xmlns:a16="http://schemas.microsoft.com/office/drawing/2014/main" id="{449DEF8F-ACE0-3CDB-738C-103B7A4FAD34}"/>
              </a:ext>
            </a:extLst>
          </p:cNvPr>
          <p:cNvSpPr txBox="1"/>
          <p:nvPr/>
        </p:nvSpPr>
        <p:spPr>
          <a:xfrm>
            <a:off x="7501180" y="924299"/>
            <a:ext cx="1343606" cy="61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pt-BR" sz="2000" b="1">
                <a:solidFill>
                  <a:srgbClr val="0B5394"/>
                </a:solidFill>
                <a:latin typeface="Raleway Black" panose="020B0A03030101060003" pitchFamily="34" charset="0"/>
                <a:ea typeface="Roboto"/>
                <a:cs typeface="Roboto"/>
                <a:sym typeface="Roboto"/>
              </a:rPr>
              <a:t>Prova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pt-BR" sz="2000" b="1">
                <a:solidFill>
                  <a:srgbClr val="0B5394"/>
                </a:solidFill>
                <a:latin typeface="Raleway Black" panose="020B0A03030101060003" pitchFamily="34" charset="0"/>
                <a:ea typeface="Roboto"/>
                <a:cs typeface="Roboto"/>
                <a:sym typeface="Roboto"/>
              </a:rPr>
              <a:t>de Vida</a:t>
            </a:r>
            <a:endParaRPr lang="pt-BR" sz="12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aleway"/>
              <a:ea typeface="Roboto"/>
              <a:cs typeface="Roboto"/>
            </a:endParaRPr>
          </a:p>
        </p:txBody>
      </p:sp>
      <p:pic>
        <p:nvPicPr>
          <p:cNvPr id="20" name="Imagem 19" descr="Logotipo&#10;&#10;Descrição gerada automaticamente">
            <a:extLst>
              <a:ext uri="{FF2B5EF4-FFF2-40B4-BE49-F238E27FC236}">
                <a16:creationId xmlns:a16="http://schemas.microsoft.com/office/drawing/2014/main" id="{8DF411EB-6455-0CE0-1AA0-637D067D7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004" y="1581132"/>
            <a:ext cx="828000" cy="304528"/>
          </a:xfrm>
          <a:prstGeom prst="rect">
            <a:avLst/>
          </a:prstGeom>
        </p:spPr>
      </p:pic>
      <p:pic>
        <p:nvPicPr>
          <p:cNvPr id="22" name="Imagem 21" descr="Foto em preto e branco de mulher com a mão&#10;&#10;Descrição gerada automaticamente">
            <a:extLst>
              <a:ext uri="{FF2B5EF4-FFF2-40B4-BE49-F238E27FC236}">
                <a16:creationId xmlns:a16="http://schemas.microsoft.com/office/drawing/2014/main" id="{53D74F77-1FA0-A3FF-CEB2-466BFF693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150" y="980267"/>
            <a:ext cx="1446737" cy="1653415"/>
          </a:xfrm>
          <a:prstGeom prst="rect">
            <a:avLst/>
          </a:prstGeom>
        </p:spPr>
      </p:pic>
      <p:sp>
        <p:nvSpPr>
          <p:cNvPr id="24" name="Google Shape;73;p15">
            <a:extLst>
              <a:ext uri="{FF2B5EF4-FFF2-40B4-BE49-F238E27FC236}">
                <a16:creationId xmlns:a16="http://schemas.microsoft.com/office/drawing/2014/main" id="{B6788A8F-F147-8C3E-88D5-8B7A7528C1EF}"/>
              </a:ext>
            </a:extLst>
          </p:cNvPr>
          <p:cNvSpPr/>
          <p:nvPr/>
        </p:nvSpPr>
        <p:spPr>
          <a:xfrm>
            <a:off x="-25" y="0"/>
            <a:ext cx="148059" cy="509666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71;p15">
            <a:extLst>
              <a:ext uri="{FF2B5EF4-FFF2-40B4-BE49-F238E27FC236}">
                <a16:creationId xmlns:a16="http://schemas.microsoft.com/office/drawing/2014/main" id="{C202B105-7E8C-E9F4-C459-5131D1434542}"/>
              </a:ext>
            </a:extLst>
          </p:cNvPr>
          <p:cNvSpPr/>
          <p:nvPr/>
        </p:nvSpPr>
        <p:spPr>
          <a:xfrm>
            <a:off x="-25" y="4827166"/>
            <a:ext cx="9144000" cy="316234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72;p15">
            <a:extLst>
              <a:ext uri="{FF2B5EF4-FFF2-40B4-BE49-F238E27FC236}">
                <a16:creationId xmlns:a16="http://schemas.microsoft.com/office/drawing/2014/main" id="{6853E097-5B0B-484B-D2B2-CC1929541E25}"/>
              </a:ext>
            </a:extLst>
          </p:cNvPr>
          <p:cNvSpPr txBox="1">
            <a:spLocks/>
          </p:cNvSpPr>
          <p:nvPr/>
        </p:nvSpPr>
        <p:spPr>
          <a:xfrm>
            <a:off x="178014" y="95511"/>
            <a:ext cx="5095911" cy="39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400" dirty="0">
                <a:solidFill>
                  <a:srgbClr val="0B5394"/>
                </a:solidFill>
                <a:latin typeface="Raleway Black"/>
                <a:ea typeface="Raleway Medium"/>
                <a:cs typeface="Raleway Medium"/>
                <a:sym typeface="Raleway Black"/>
              </a:rPr>
              <a:t>Identidade Digital</a:t>
            </a:r>
            <a:endParaRPr lang="pt-BR" sz="2400" dirty="0">
              <a:solidFill>
                <a:srgbClr val="0B539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8" name="Google Shape;337;p31">
            <a:extLst>
              <a:ext uri="{FF2B5EF4-FFF2-40B4-BE49-F238E27FC236}">
                <a16:creationId xmlns:a16="http://schemas.microsoft.com/office/drawing/2014/main" id="{31EAB92D-4F5C-4642-99A0-4B3A794347BB}"/>
              </a:ext>
            </a:extLst>
          </p:cNvPr>
          <p:cNvSpPr/>
          <p:nvPr/>
        </p:nvSpPr>
        <p:spPr>
          <a:xfrm>
            <a:off x="210357" y="2820994"/>
            <a:ext cx="2741593" cy="1843966"/>
          </a:xfrm>
          <a:prstGeom prst="roundRect">
            <a:avLst>
              <a:gd name="adj" fmla="val 11702"/>
            </a:avLst>
          </a:prstGeom>
          <a:solidFill>
            <a:srgbClr val="FEFEFE"/>
          </a:solidFill>
          <a:ln>
            <a:noFill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</a:pPr>
            <a:endParaRPr sz="1200">
              <a:solidFill>
                <a:sysClr val="windowText" lastClr="000000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29" name="Google Shape;337;p31">
            <a:extLst>
              <a:ext uri="{FF2B5EF4-FFF2-40B4-BE49-F238E27FC236}">
                <a16:creationId xmlns:a16="http://schemas.microsoft.com/office/drawing/2014/main" id="{4B42FA63-7017-339C-FA41-EAC323D3E243}"/>
              </a:ext>
            </a:extLst>
          </p:cNvPr>
          <p:cNvSpPr/>
          <p:nvPr/>
        </p:nvSpPr>
        <p:spPr>
          <a:xfrm>
            <a:off x="210357" y="789716"/>
            <a:ext cx="2741594" cy="1843966"/>
          </a:xfrm>
          <a:prstGeom prst="roundRect">
            <a:avLst>
              <a:gd name="adj" fmla="val 11702"/>
            </a:avLst>
          </a:prstGeom>
          <a:solidFill>
            <a:srgbClr val="FEFEFE"/>
          </a:solidFill>
          <a:ln>
            <a:noFill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340;p31">
            <a:extLst>
              <a:ext uri="{FF2B5EF4-FFF2-40B4-BE49-F238E27FC236}">
                <a16:creationId xmlns:a16="http://schemas.microsoft.com/office/drawing/2014/main" id="{49D653B0-F4C4-F8A0-7AFF-CF12BA4D91B4}"/>
              </a:ext>
            </a:extLst>
          </p:cNvPr>
          <p:cNvSpPr txBox="1"/>
          <p:nvPr/>
        </p:nvSpPr>
        <p:spPr>
          <a:xfrm>
            <a:off x="299214" y="924299"/>
            <a:ext cx="1607583" cy="61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pt-BR" sz="2000" b="1" dirty="0">
                <a:solidFill>
                  <a:srgbClr val="0B5394"/>
                </a:solidFill>
                <a:latin typeface="Raleway Black" panose="020B0A03030101060003" pitchFamily="34" charset="0"/>
                <a:ea typeface="Roboto"/>
                <a:cs typeface="Roboto"/>
                <a:sym typeface="Roboto"/>
              </a:rPr>
              <a:t>Assinatura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Raleway Black" panose="020B0A03030101060003" pitchFamily="34" charset="0"/>
                <a:ea typeface="Roboto"/>
                <a:cs typeface="Roboto"/>
                <a:sym typeface="Roboto"/>
              </a:rPr>
              <a:t>Eletrônica</a:t>
            </a:r>
            <a:endParaRPr lang="pt-BR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aleway"/>
              <a:ea typeface="Roboto"/>
              <a:cs typeface="Roboto"/>
            </a:endParaRPr>
          </a:p>
        </p:txBody>
      </p:sp>
      <p:sp>
        <p:nvSpPr>
          <p:cNvPr id="32" name="Google Shape;337;p31">
            <a:extLst>
              <a:ext uri="{FF2B5EF4-FFF2-40B4-BE49-F238E27FC236}">
                <a16:creationId xmlns:a16="http://schemas.microsoft.com/office/drawing/2014/main" id="{742A7C9C-C295-734C-7414-5068ADDE231C}"/>
              </a:ext>
            </a:extLst>
          </p:cNvPr>
          <p:cNvSpPr/>
          <p:nvPr/>
        </p:nvSpPr>
        <p:spPr>
          <a:xfrm flipH="1">
            <a:off x="6214308" y="2820994"/>
            <a:ext cx="2741594" cy="1843966"/>
          </a:xfrm>
          <a:prstGeom prst="roundRect">
            <a:avLst>
              <a:gd name="adj" fmla="val 11702"/>
            </a:avLst>
          </a:prstGeom>
          <a:solidFill>
            <a:srgbClr val="FEFEFE"/>
          </a:solidFill>
          <a:ln>
            <a:noFill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</a:pPr>
            <a:endParaRPr sz="1200">
              <a:solidFill>
                <a:sysClr val="windowText" lastClr="000000"/>
              </a:solidFill>
              <a:latin typeface="Roboto"/>
              <a:ea typeface="Roboto"/>
              <a:sym typeface="Roboto"/>
            </a:endParaRPr>
          </a:p>
        </p:txBody>
      </p:sp>
      <p:pic>
        <p:nvPicPr>
          <p:cNvPr id="36" name="Imagem 35" descr="Logotipo&#10;&#10;Descrição gerada automaticamente">
            <a:extLst>
              <a:ext uri="{FF2B5EF4-FFF2-40B4-BE49-F238E27FC236}">
                <a16:creationId xmlns:a16="http://schemas.microsoft.com/office/drawing/2014/main" id="{6845978E-950E-5C68-E725-327583BB6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39" y="1581132"/>
            <a:ext cx="828000" cy="304528"/>
          </a:xfrm>
          <a:prstGeom prst="rect">
            <a:avLst/>
          </a:prstGeom>
        </p:spPr>
      </p:pic>
      <p:grpSp>
        <p:nvGrpSpPr>
          <p:cNvPr id="37" name="Agrupar 36">
            <a:extLst>
              <a:ext uri="{FF2B5EF4-FFF2-40B4-BE49-F238E27FC236}">
                <a16:creationId xmlns:a16="http://schemas.microsoft.com/office/drawing/2014/main" id="{35E2161A-7497-D235-6856-732836C51CEB}"/>
              </a:ext>
            </a:extLst>
          </p:cNvPr>
          <p:cNvGrpSpPr/>
          <p:nvPr/>
        </p:nvGrpSpPr>
        <p:grpSpPr>
          <a:xfrm>
            <a:off x="2675351" y="1300092"/>
            <a:ext cx="3788455" cy="2910267"/>
            <a:chOff x="2675351" y="1300092"/>
            <a:chExt cx="3788455" cy="2910267"/>
          </a:xfrm>
        </p:grpSpPr>
        <p:sp>
          <p:nvSpPr>
            <p:cNvPr id="45" name="Seta: para a Direita 44">
              <a:extLst>
                <a:ext uri="{FF2B5EF4-FFF2-40B4-BE49-F238E27FC236}">
                  <a16:creationId xmlns:a16="http://schemas.microsoft.com/office/drawing/2014/main" id="{9FE71096-14B8-E986-2441-F7293F728DA0}"/>
                </a:ext>
              </a:extLst>
            </p:cNvPr>
            <p:cNvSpPr/>
            <p:nvPr/>
          </p:nvSpPr>
          <p:spPr>
            <a:xfrm rot="19800000">
              <a:off x="5760698" y="1481841"/>
              <a:ext cx="703108" cy="838595"/>
            </a:xfrm>
            <a:prstGeom prst="rightArrow">
              <a:avLst/>
            </a:prstGeom>
            <a:gradFill flip="none" rotWithShape="1">
              <a:gsLst>
                <a:gs pos="0">
                  <a:srgbClr val="D0E1FC"/>
                </a:gs>
                <a:gs pos="100000">
                  <a:schemeClr val="bg1"/>
                </a:gs>
              </a:gsLst>
              <a:lin ang="11400000" scaled="0"/>
              <a:tileRect/>
            </a:gradFill>
            <a:ln>
              <a:noFill/>
            </a:ln>
            <a:effectLst>
              <a:outerShdw blurRad="127000" algn="ctr" rotWithShape="0">
                <a:prstClr val="black">
                  <a:alpha val="3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Tx/>
              </a:pPr>
              <a:endParaRPr lang="pt-BR" sz="1200">
                <a:solidFill>
                  <a:sysClr val="windowText" lastClr="000000"/>
                </a:solidFill>
                <a:latin typeface="Roboto"/>
                <a:ea typeface="Roboto"/>
              </a:endParaRPr>
            </a:p>
          </p:txBody>
        </p:sp>
        <p:sp>
          <p:nvSpPr>
            <p:cNvPr id="46" name="Seta: para a Direita 45">
              <a:extLst>
                <a:ext uri="{FF2B5EF4-FFF2-40B4-BE49-F238E27FC236}">
                  <a16:creationId xmlns:a16="http://schemas.microsoft.com/office/drawing/2014/main" id="{4A1C0A21-B78C-668B-F3B0-9551608FD43A}"/>
                </a:ext>
              </a:extLst>
            </p:cNvPr>
            <p:cNvSpPr/>
            <p:nvPr/>
          </p:nvSpPr>
          <p:spPr>
            <a:xfrm rot="1800000" flipH="1">
              <a:off x="2675351" y="1481841"/>
              <a:ext cx="703108" cy="838595"/>
            </a:xfrm>
            <a:prstGeom prst="rightArrow">
              <a:avLst/>
            </a:prstGeom>
            <a:gradFill flip="none" rotWithShape="1">
              <a:gsLst>
                <a:gs pos="0">
                  <a:srgbClr val="D0E1FC"/>
                </a:gs>
                <a:gs pos="100000">
                  <a:schemeClr val="bg1"/>
                </a:gs>
              </a:gsLst>
              <a:lin ang="11400000" scaled="0"/>
              <a:tileRect/>
            </a:gradFill>
            <a:ln>
              <a:noFill/>
            </a:ln>
            <a:effectLst>
              <a:outerShdw blurRad="127000" algn="ctr" rotWithShape="0">
                <a:prstClr val="black">
                  <a:alpha val="3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Tx/>
              </a:pPr>
              <a:endParaRPr lang="pt-BR" sz="1200">
                <a:solidFill>
                  <a:sysClr val="windowText" lastClr="000000"/>
                </a:solidFill>
                <a:latin typeface="Roboto"/>
                <a:ea typeface="Roboto"/>
                <a:cs typeface="Arial"/>
              </a:endParaRPr>
            </a:p>
          </p:txBody>
        </p:sp>
        <p:sp>
          <p:nvSpPr>
            <p:cNvPr id="47" name="Seta: para a Direita 46">
              <a:extLst>
                <a:ext uri="{FF2B5EF4-FFF2-40B4-BE49-F238E27FC236}">
                  <a16:creationId xmlns:a16="http://schemas.microsoft.com/office/drawing/2014/main" id="{EE837F78-801A-833F-3276-10A6777572B2}"/>
                </a:ext>
              </a:extLst>
            </p:cNvPr>
            <p:cNvSpPr/>
            <p:nvPr/>
          </p:nvSpPr>
          <p:spPr>
            <a:xfrm rot="1800000" flipV="1">
              <a:off x="5760698" y="3127913"/>
              <a:ext cx="703108" cy="838595"/>
            </a:xfrm>
            <a:prstGeom prst="rightArrow">
              <a:avLst/>
            </a:prstGeom>
            <a:gradFill flip="none" rotWithShape="1">
              <a:gsLst>
                <a:gs pos="0">
                  <a:srgbClr val="D0E1FC"/>
                </a:gs>
                <a:gs pos="100000">
                  <a:schemeClr val="bg1"/>
                </a:gs>
              </a:gsLst>
              <a:lin ang="11400000" scaled="0"/>
              <a:tileRect/>
            </a:gradFill>
            <a:ln>
              <a:noFill/>
            </a:ln>
            <a:effectLst>
              <a:outerShdw blurRad="127000" algn="ctr" rotWithShape="0">
                <a:prstClr val="black">
                  <a:alpha val="3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Tx/>
              </a:pPr>
              <a:endParaRPr lang="pt-BR" sz="1200">
                <a:solidFill>
                  <a:sysClr val="windowText" lastClr="000000"/>
                </a:solidFill>
                <a:latin typeface="Roboto"/>
                <a:ea typeface="Roboto"/>
              </a:endParaRPr>
            </a:p>
          </p:txBody>
        </p:sp>
        <p:sp>
          <p:nvSpPr>
            <p:cNvPr id="48" name="Seta: para a Direita 47">
              <a:extLst>
                <a:ext uri="{FF2B5EF4-FFF2-40B4-BE49-F238E27FC236}">
                  <a16:creationId xmlns:a16="http://schemas.microsoft.com/office/drawing/2014/main" id="{445551DC-8797-FE80-5C7F-BE15A8887441}"/>
                </a:ext>
              </a:extLst>
            </p:cNvPr>
            <p:cNvSpPr/>
            <p:nvPr/>
          </p:nvSpPr>
          <p:spPr>
            <a:xfrm rot="19800000" flipH="1" flipV="1">
              <a:off x="2675351" y="3127913"/>
              <a:ext cx="703108" cy="838595"/>
            </a:xfrm>
            <a:prstGeom prst="rightArrow">
              <a:avLst/>
            </a:prstGeom>
            <a:gradFill flip="none" rotWithShape="1">
              <a:gsLst>
                <a:gs pos="0">
                  <a:srgbClr val="D0E1FC"/>
                </a:gs>
                <a:gs pos="100000">
                  <a:schemeClr val="bg1"/>
                </a:gs>
              </a:gsLst>
              <a:lin ang="11400000" scaled="0"/>
              <a:tileRect/>
            </a:gradFill>
            <a:ln>
              <a:noFill/>
            </a:ln>
            <a:effectLst>
              <a:outerShdw blurRad="127000" algn="ctr" rotWithShape="0">
                <a:prstClr val="black">
                  <a:alpha val="3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Tx/>
              </a:pPr>
              <a:endParaRPr lang="pt-BR" sz="1200">
                <a:solidFill>
                  <a:sysClr val="windowText" lastClr="000000"/>
                </a:solidFill>
                <a:latin typeface="Roboto"/>
                <a:ea typeface="Roboto"/>
              </a:endParaRPr>
            </a:p>
          </p:txBody>
        </p:sp>
        <p:sp>
          <p:nvSpPr>
            <p:cNvPr id="49" name="Google Shape;336;p31">
              <a:extLst>
                <a:ext uri="{FF2B5EF4-FFF2-40B4-BE49-F238E27FC236}">
                  <a16:creationId xmlns:a16="http://schemas.microsoft.com/office/drawing/2014/main" id="{5592B097-2ABA-B724-6FC9-FF6098513716}"/>
                </a:ext>
              </a:extLst>
            </p:cNvPr>
            <p:cNvSpPr/>
            <p:nvPr/>
          </p:nvSpPr>
          <p:spPr>
            <a:xfrm>
              <a:off x="3136743" y="1300092"/>
              <a:ext cx="2902044" cy="2877544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ffectLst>
              <a:outerShdw blurRad="127000" algn="ctr" rotWithShape="0">
                <a:prstClr val="black">
                  <a:alpha val="3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Tx/>
              </a:pPr>
              <a:endParaRPr sz="1200">
                <a:solidFill>
                  <a:sysClr val="windowText" lastClr="000000"/>
                </a:solidFill>
                <a:latin typeface="Roboto"/>
                <a:ea typeface="Roboto"/>
              </a:endParaRPr>
            </a:p>
          </p:txBody>
        </p:sp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06E688CA-D419-2E10-D2E0-EA06D3A04510}"/>
                </a:ext>
              </a:extLst>
            </p:cNvPr>
            <p:cNvGrpSpPr/>
            <p:nvPr/>
          </p:nvGrpSpPr>
          <p:grpSpPr>
            <a:xfrm>
              <a:off x="3719930" y="1559101"/>
              <a:ext cx="1687542" cy="904153"/>
              <a:chOff x="3719930" y="1559099"/>
              <a:chExt cx="1809164" cy="969314"/>
            </a:xfrm>
          </p:grpSpPr>
          <p:pic>
            <p:nvPicPr>
              <p:cNvPr id="52" name="Imagem 51" descr="Logotipo&#10;&#10;Descrição gerada automaticamente">
                <a:extLst>
                  <a:ext uri="{FF2B5EF4-FFF2-40B4-BE49-F238E27FC236}">
                    <a16:creationId xmlns:a16="http://schemas.microsoft.com/office/drawing/2014/main" id="{CD5BADC9-8B15-6D22-6628-712B0D750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1602" y="1893061"/>
                <a:ext cx="1727492" cy="635352"/>
              </a:xfrm>
              <a:prstGeom prst="rect">
                <a:avLst/>
              </a:prstGeom>
            </p:spPr>
          </p:pic>
          <p:sp>
            <p:nvSpPr>
              <p:cNvPr id="53" name="CaixaDeTexto 22">
                <a:extLst>
                  <a:ext uri="{FF2B5EF4-FFF2-40B4-BE49-F238E27FC236}">
                    <a16:creationId xmlns:a16="http://schemas.microsoft.com/office/drawing/2014/main" id="{666FA852-AE45-DC33-65C1-70D99B2C97C7}"/>
                  </a:ext>
                </a:extLst>
              </p:cNvPr>
              <p:cNvSpPr txBox="1"/>
              <p:nvPr/>
            </p:nvSpPr>
            <p:spPr>
              <a:xfrm>
                <a:off x="3719930" y="1559099"/>
                <a:ext cx="1236311" cy="494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100"/>
                  <a:buFontTx/>
                  <a:buNone/>
                  <a:tabLst/>
                  <a:defRPr/>
                </a:pPr>
                <a:r>
                  <a:rPr lang="pt-BR" sz="2400" b="1">
                    <a:solidFill>
                      <a:srgbClr val="0B5394"/>
                    </a:solidFill>
                    <a:latin typeface="Raleway Black" panose="020B0A03030101060003" pitchFamily="34" charset="0"/>
                    <a:ea typeface="Roboto"/>
                    <a:cs typeface="Roboto"/>
                    <a:sym typeface="Roboto"/>
                  </a:rPr>
                  <a:t>Conta</a:t>
                </a:r>
              </a:p>
            </p:txBody>
          </p:sp>
        </p:grpSp>
        <p:pic>
          <p:nvPicPr>
            <p:cNvPr id="51" name="Imagem 50" descr="Tela de um computador&#10;&#10;Descrição gerada automaticamente">
              <a:extLst>
                <a:ext uri="{FF2B5EF4-FFF2-40B4-BE49-F238E27FC236}">
                  <a16:creationId xmlns:a16="http://schemas.microsoft.com/office/drawing/2014/main" id="{54D43EB8-9871-9BA0-72E1-4B9073D25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062" t="7829" r="15761" b="7311"/>
            <a:stretch/>
          </p:blipFill>
          <p:spPr>
            <a:xfrm>
              <a:off x="3370317" y="2447275"/>
              <a:ext cx="2533964" cy="1763084"/>
            </a:xfrm>
            <a:prstGeom prst="rect">
              <a:avLst/>
            </a:prstGeom>
          </p:spPr>
        </p:pic>
      </p:grpSp>
      <p:sp>
        <p:nvSpPr>
          <p:cNvPr id="38" name="Google Shape;340;p31">
            <a:extLst>
              <a:ext uri="{FF2B5EF4-FFF2-40B4-BE49-F238E27FC236}">
                <a16:creationId xmlns:a16="http://schemas.microsoft.com/office/drawing/2014/main" id="{F6FA131F-BCBB-F4B1-E014-9D87B1710534}"/>
              </a:ext>
            </a:extLst>
          </p:cNvPr>
          <p:cNvSpPr txBox="1"/>
          <p:nvPr/>
        </p:nvSpPr>
        <p:spPr>
          <a:xfrm>
            <a:off x="299214" y="2998574"/>
            <a:ext cx="1176031" cy="29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pt-BR" sz="2000" b="1">
                <a:solidFill>
                  <a:srgbClr val="0B5394"/>
                </a:solidFill>
                <a:latin typeface="Raleway Black" panose="020B0A03030101060003" pitchFamily="34" charset="0"/>
                <a:ea typeface="Roboto"/>
                <a:cs typeface="Roboto"/>
                <a:sym typeface="Roboto"/>
              </a:rPr>
              <a:t>Wallet</a:t>
            </a:r>
            <a:endParaRPr lang="pt-BR" sz="12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aleway"/>
              <a:ea typeface="Roboto"/>
              <a:cs typeface="Roboto"/>
            </a:endParaRPr>
          </a:p>
        </p:txBody>
      </p:sp>
      <p:pic>
        <p:nvPicPr>
          <p:cNvPr id="39" name="Imagem 38" descr="Logotipo&#10;&#10;Descrição gerada automaticamente">
            <a:extLst>
              <a:ext uri="{FF2B5EF4-FFF2-40B4-BE49-F238E27FC236}">
                <a16:creationId xmlns:a16="http://schemas.microsoft.com/office/drawing/2014/main" id="{CFA7A082-F5BB-BDBF-514A-B086D1BDA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39" y="3333085"/>
            <a:ext cx="828000" cy="304528"/>
          </a:xfrm>
          <a:prstGeom prst="rect">
            <a:avLst/>
          </a:prstGeom>
        </p:spPr>
      </p:pic>
      <p:sp>
        <p:nvSpPr>
          <p:cNvPr id="40" name="Google Shape;340;p31">
            <a:extLst>
              <a:ext uri="{FF2B5EF4-FFF2-40B4-BE49-F238E27FC236}">
                <a16:creationId xmlns:a16="http://schemas.microsoft.com/office/drawing/2014/main" id="{C58ABDBF-7A76-069D-4AD4-208FA5083955}"/>
              </a:ext>
            </a:extLst>
          </p:cNvPr>
          <p:cNvSpPr txBox="1"/>
          <p:nvPr/>
        </p:nvSpPr>
        <p:spPr>
          <a:xfrm>
            <a:off x="7663912" y="2998574"/>
            <a:ext cx="1167312" cy="29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pt-BR" sz="2000" b="1">
                <a:solidFill>
                  <a:srgbClr val="0B5394"/>
                </a:solidFill>
                <a:latin typeface="Raleway Black" panose="020B0A03030101060003" pitchFamily="34" charset="0"/>
                <a:ea typeface="Roboto"/>
                <a:cs typeface="Roboto"/>
                <a:sym typeface="Roboto"/>
              </a:rPr>
              <a:t>Balcão</a:t>
            </a:r>
            <a:endParaRPr lang="pt-BR" sz="12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aleway"/>
              <a:ea typeface="Roboto"/>
              <a:cs typeface="Roboto"/>
            </a:endParaRPr>
          </a:p>
        </p:txBody>
      </p:sp>
      <p:pic>
        <p:nvPicPr>
          <p:cNvPr id="41" name="Imagem 40" descr="Logotipo&#10;&#10;Descrição gerada automaticamente">
            <a:extLst>
              <a:ext uri="{FF2B5EF4-FFF2-40B4-BE49-F238E27FC236}">
                <a16:creationId xmlns:a16="http://schemas.microsoft.com/office/drawing/2014/main" id="{0CE133EA-E32B-D111-1ABD-9F51B3C19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335" y="3333085"/>
            <a:ext cx="828000" cy="304528"/>
          </a:xfrm>
          <a:prstGeom prst="rect">
            <a:avLst/>
          </a:prstGeom>
        </p:spPr>
      </p:pic>
      <p:pic>
        <p:nvPicPr>
          <p:cNvPr id="42" name="Imagem 41" descr="Foto em preto e branco de pessoa posando para foto&#10;&#10;Descrição gerada automaticamente">
            <a:extLst>
              <a:ext uri="{FF2B5EF4-FFF2-40B4-BE49-F238E27FC236}">
                <a16:creationId xmlns:a16="http://schemas.microsoft.com/office/drawing/2014/main" id="{06FEEFCB-0783-2C21-E6C0-5D7DF48BE2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96"/>
          <a:stretch/>
        </p:blipFill>
        <p:spPr>
          <a:xfrm>
            <a:off x="1583008" y="849895"/>
            <a:ext cx="1118187" cy="1783787"/>
          </a:xfrm>
          <a:prstGeom prst="rect">
            <a:avLst/>
          </a:prstGeom>
        </p:spPr>
      </p:pic>
      <p:pic>
        <p:nvPicPr>
          <p:cNvPr id="43" name="Imagem 42" descr="Foto em preto e branco de homem segurando telefone celular na mão&#10;&#10;Descrição gerada automaticamente">
            <a:extLst>
              <a:ext uri="{FF2B5EF4-FFF2-40B4-BE49-F238E27FC236}">
                <a16:creationId xmlns:a16="http://schemas.microsoft.com/office/drawing/2014/main" id="{AACA9D5F-36B4-71BB-D676-262CA3A832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206"/>
          <a:stretch/>
        </p:blipFill>
        <p:spPr>
          <a:xfrm>
            <a:off x="1553172" y="2883285"/>
            <a:ext cx="1487633" cy="1781675"/>
          </a:xfrm>
          <a:prstGeom prst="rect">
            <a:avLst/>
          </a:prstGeom>
        </p:spPr>
      </p:pic>
      <p:pic>
        <p:nvPicPr>
          <p:cNvPr id="44" name="Imagem 43" descr="Imagem em preto e branco de mulher com óculos de grau&#10;&#10;Descrição gerada automaticamente">
            <a:extLst>
              <a:ext uri="{FF2B5EF4-FFF2-40B4-BE49-F238E27FC236}">
                <a16:creationId xmlns:a16="http://schemas.microsoft.com/office/drawing/2014/main" id="{A2BE7585-99A2-AF83-2986-AF352442EE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8350" y="2953287"/>
            <a:ext cx="1801526" cy="171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6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p15">
            <a:extLst>
              <a:ext uri="{FF2B5EF4-FFF2-40B4-BE49-F238E27FC236}">
                <a16:creationId xmlns:a16="http://schemas.microsoft.com/office/drawing/2014/main" id="{8FE7D2CE-BAC8-2AD5-B66C-25AA5C015E9D}"/>
              </a:ext>
            </a:extLst>
          </p:cNvPr>
          <p:cNvSpPr/>
          <p:nvPr/>
        </p:nvSpPr>
        <p:spPr>
          <a:xfrm>
            <a:off x="-25" y="0"/>
            <a:ext cx="148059" cy="509666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Google Shape;71;p15">
            <a:extLst>
              <a:ext uri="{FF2B5EF4-FFF2-40B4-BE49-F238E27FC236}">
                <a16:creationId xmlns:a16="http://schemas.microsoft.com/office/drawing/2014/main" id="{3C99B177-6B28-652A-2B94-FD94A5A7EA06}"/>
              </a:ext>
            </a:extLst>
          </p:cNvPr>
          <p:cNvSpPr/>
          <p:nvPr/>
        </p:nvSpPr>
        <p:spPr>
          <a:xfrm>
            <a:off x="-25" y="4827166"/>
            <a:ext cx="9144000" cy="316234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FCD0C5A1-4B17-390B-9303-A8AAE254DDE4}"/>
              </a:ext>
            </a:extLst>
          </p:cNvPr>
          <p:cNvSpPr txBox="1">
            <a:spLocks/>
          </p:cNvSpPr>
          <p:nvPr/>
        </p:nvSpPr>
        <p:spPr>
          <a:xfrm>
            <a:off x="178014" y="95511"/>
            <a:ext cx="8417294" cy="39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400">
                <a:solidFill>
                  <a:srgbClr val="0B5394"/>
                </a:solidFill>
                <a:latin typeface="Raleway Black"/>
                <a:ea typeface="Raleway Medium"/>
                <a:cs typeface="Raleway Medium"/>
                <a:sym typeface="Raleway Black"/>
              </a:rPr>
              <a:t>O que é a Conta GOV.BR?</a:t>
            </a:r>
            <a:endParaRPr lang="pt-BR" sz="2400">
              <a:solidFill>
                <a:srgbClr val="0B539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BDAC0AFF-7F5E-21E7-0D82-9D38C1BC2EF3}"/>
              </a:ext>
            </a:extLst>
          </p:cNvPr>
          <p:cNvGrpSpPr/>
          <p:nvPr/>
        </p:nvGrpSpPr>
        <p:grpSpPr>
          <a:xfrm>
            <a:off x="5782964" y="1026277"/>
            <a:ext cx="3287228" cy="2965622"/>
            <a:chOff x="5770562" y="1026277"/>
            <a:chExt cx="3287228" cy="2965622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03BC3127-9911-5F5D-B52D-6DB08B0B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70562" y="1116732"/>
              <a:ext cx="581025" cy="581025"/>
            </a:xfrm>
            <a:prstGeom prst="rect">
              <a:avLst/>
            </a:prstGeom>
            <a:effectLst>
              <a:glow rad="101600">
                <a:schemeClr val="bg1">
                  <a:lumMod val="75000"/>
                  <a:alpha val="40000"/>
                </a:schemeClr>
              </a:glow>
            </a:effectLst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90817844-5BF3-5491-263D-28B31C82E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84887" y="2056413"/>
              <a:ext cx="581025" cy="581025"/>
            </a:xfrm>
            <a:prstGeom prst="rect">
              <a:avLst/>
            </a:prstGeom>
            <a:effectLst>
              <a:glow rad="101600">
                <a:schemeClr val="bg1">
                  <a:lumMod val="75000"/>
                  <a:alpha val="40000"/>
                </a:schemeClr>
              </a:glow>
            </a:effectLst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EF05B8CD-7D2E-491A-43A8-7573C905F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99212" y="3078644"/>
              <a:ext cx="581025" cy="581025"/>
            </a:xfrm>
            <a:prstGeom prst="rect">
              <a:avLst/>
            </a:prstGeom>
            <a:effectLst>
              <a:glow rad="101600">
                <a:schemeClr val="bg1">
                  <a:lumMod val="75000"/>
                  <a:alpha val="40000"/>
                </a:schemeClr>
              </a:glow>
            </a:effectLst>
          </p:spPr>
        </p:pic>
        <p:sp>
          <p:nvSpPr>
            <p:cNvPr id="19" name="Google Shape;72;p15">
              <a:extLst>
                <a:ext uri="{FF2B5EF4-FFF2-40B4-BE49-F238E27FC236}">
                  <a16:creationId xmlns:a16="http://schemas.microsoft.com/office/drawing/2014/main" id="{3BA29EDE-716A-F204-0E93-F24C364F0D5F}"/>
                </a:ext>
              </a:extLst>
            </p:cNvPr>
            <p:cNvSpPr txBox="1">
              <a:spLocks/>
            </p:cNvSpPr>
            <p:nvPr/>
          </p:nvSpPr>
          <p:spPr>
            <a:xfrm>
              <a:off x="6401498" y="1026277"/>
              <a:ext cx="2117027" cy="694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>
                <a:spcAft>
                  <a:spcPts val="600"/>
                </a:spcAft>
                <a:buClr>
                  <a:srgbClr val="0B5394"/>
                </a:buClr>
                <a:buSzPct val="120000"/>
              </a:pPr>
              <a:r>
                <a:rPr lang="pt-BR" sz="1200" b="1" kern="100" spc="80">
                  <a:solidFill>
                    <a:srgbClr val="F08080"/>
                  </a:solidFill>
                  <a:latin typeface="Raleway ExtraBold" pitchFamily="2" charset="0"/>
                  <a:ea typeface="Raleway Medium"/>
                  <a:cs typeface="Raleway Medium"/>
                  <a:sym typeface="Raleway Black"/>
                </a:rPr>
                <a:t>BRONZE</a:t>
              </a:r>
            </a:p>
            <a:p>
              <a:pPr marL="171450" indent="-171450" algn="l">
                <a:buClr>
                  <a:srgbClr val="0B5394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pt-BR" sz="1000">
                  <a:solidFill>
                    <a:srgbClr val="0B5394"/>
                  </a:solidFill>
                  <a:latin typeface="Raleway Medium" pitchFamily="2" charset="0"/>
                  <a:ea typeface="Raleway Medium"/>
                  <a:cs typeface="Raleway Medium"/>
                  <a:sym typeface="Raleway Black"/>
                </a:rPr>
                <a:t>DADOS BÁSICOS PESSOAIS</a:t>
              </a:r>
            </a:p>
          </p:txBody>
        </p:sp>
        <p:sp>
          <p:nvSpPr>
            <p:cNvPr id="20" name="Google Shape;72;p15">
              <a:extLst>
                <a:ext uri="{FF2B5EF4-FFF2-40B4-BE49-F238E27FC236}">
                  <a16:creationId xmlns:a16="http://schemas.microsoft.com/office/drawing/2014/main" id="{2BE58BB4-C3D6-75C6-304C-BC5ADA86453C}"/>
                </a:ext>
              </a:extLst>
            </p:cNvPr>
            <p:cNvSpPr txBox="1">
              <a:spLocks/>
            </p:cNvSpPr>
            <p:nvPr/>
          </p:nvSpPr>
          <p:spPr>
            <a:xfrm>
              <a:off x="6715823" y="1954793"/>
              <a:ext cx="2341967" cy="694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>
                <a:spcAft>
                  <a:spcPts val="600"/>
                </a:spcAft>
                <a:buClr>
                  <a:srgbClr val="0B5394"/>
                </a:buClr>
                <a:buSzPct val="120000"/>
              </a:pPr>
              <a:r>
                <a:rPr lang="pt-BR" sz="1200" b="1" kern="100" spc="80">
                  <a:solidFill>
                    <a:srgbClr val="999999"/>
                  </a:solidFill>
                  <a:latin typeface="Raleway ExtraBold" pitchFamily="2" charset="0"/>
                  <a:ea typeface="Raleway Medium"/>
                  <a:cs typeface="Raleway Medium"/>
                  <a:sym typeface="Raleway Black"/>
                </a:rPr>
                <a:t>PRATA</a:t>
              </a:r>
            </a:p>
            <a:p>
              <a:pPr marL="171450" indent="-171450" algn="l">
                <a:buClr>
                  <a:srgbClr val="0B5394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pt-BR" sz="1000">
                  <a:solidFill>
                    <a:srgbClr val="0B5394"/>
                  </a:solidFill>
                  <a:latin typeface="Raleway Medium" pitchFamily="2" charset="0"/>
                  <a:ea typeface="Raleway Medium"/>
                  <a:cs typeface="Raleway Medium"/>
                  <a:sym typeface="Raleway Black"/>
                </a:rPr>
                <a:t>SERVIDOR PÚBLICO</a:t>
              </a:r>
            </a:p>
            <a:p>
              <a:pPr marL="171450" indent="-171450" algn="l">
                <a:buClr>
                  <a:srgbClr val="0B5394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pt-BR" sz="1000">
                  <a:solidFill>
                    <a:srgbClr val="0B5394"/>
                  </a:solidFill>
                  <a:latin typeface="Raleway Medium" pitchFamily="2" charset="0"/>
                  <a:ea typeface="Raleway Medium"/>
                  <a:cs typeface="Raleway Medium"/>
                  <a:sym typeface="Raleway Black"/>
                </a:rPr>
                <a:t>BANCOS CREDENCIADOS</a:t>
              </a:r>
            </a:p>
            <a:p>
              <a:pPr marL="171450" indent="-171450" algn="l">
                <a:buClr>
                  <a:srgbClr val="0B5394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pt-BR" sz="1000">
                  <a:solidFill>
                    <a:srgbClr val="0B5394"/>
                  </a:solidFill>
                  <a:latin typeface="Raleway Medium" pitchFamily="2" charset="0"/>
                  <a:ea typeface="Raleway Medium"/>
                  <a:cs typeface="Raleway Medium"/>
                  <a:sym typeface="Raleway Black"/>
                </a:rPr>
                <a:t>CARTEIRA DE MOTORISTA - CNH</a:t>
              </a:r>
            </a:p>
          </p:txBody>
        </p:sp>
        <p:sp>
          <p:nvSpPr>
            <p:cNvPr id="21" name="Google Shape;72;p15">
              <a:extLst>
                <a:ext uri="{FF2B5EF4-FFF2-40B4-BE49-F238E27FC236}">
                  <a16:creationId xmlns:a16="http://schemas.microsoft.com/office/drawing/2014/main" id="{773F91C3-6875-DC92-1176-3E537324337D}"/>
                </a:ext>
              </a:extLst>
            </p:cNvPr>
            <p:cNvSpPr txBox="1">
              <a:spLocks/>
            </p:cNvSpPr>
            <p:nvPr/>
          </p:nvSpPr>
          <p:spPr>
            <a:xfrm>
              <a:off x="7030148" y="2973836"/>
              <a:ext cx="1978285" cy="1018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>
                <a:spcAft>
                  <a:spcPts val="600"/>
                </a:spcAft>
                <a:buClr>
                  <a:srgbClr val="0B5394"/>
                </a:buClr>
                <a:buSzPct val="120000"/>
              </a:pPr>
              <a:r>
                <a:rPr lang="pt-BR" sz="1200" b="1" kern="100" spc="80">
                  <a:solidFill>
                    <a:srgbClr val="FFC000"/>
                  </a:solidFill>
                  <a:latin typeface="Raleway ExtraBold"/>
                  <a:ea typeface="Raleway Medium"/>
                  <a:cs typeface="Raleway Medium"/>
                  <a:sym typeface="Raleway Black"/>
                </a:rPr>
                <a:t>OURO</a:t>
              </a:r>
            </a:p>
            <a:p>
              <a:pPr marL="171450" indent="-171450" algn="l">
                <a:buClr>
                  <a:srgbClr val="0B5394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pt-BR" sz="1000">
                  <a:solidFill>
                    <a:srgbClr val="0B5394"/>
                  </a:solidFill>
                  <a:latin typeface="Raleway Medium"/>
                  <a:ea typeface="Raleway Medium"/>
                  <a:cs typeface="Raleway Medium"/>
                  <a:sym typeface="Raleway Black"/>
                </a:rPr>
                <a:t>ICN</a:t>
              </a:r>
              <a:endParaRPr lang="pt-BR" sz="1000">
                <a:solidFill>
                  <a:srgbClr val="0B5394"/>
                </a:solidFill>
                <a:latin typeface="Raleway Medium"/>
                <a:ea typeface="Raleway Medium"/>
                <a:cs typeface="Raleway Medium"/>
              </a:endParaRPr>
            </a:p>
            <a:p>
              <a:pPr marL="171450" indent="-171450" algn="l">
                <a:buClr>
                  <a:srgbClr val="0B5394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pt-BR" sz="1000">
                  <a:solidFill>
                    <a:srgbClr val="0B5394"/>
                  </a:solidFill>
                  <a:latin typeface="Raleway Medium"/>
                  <a:ea typeface="Raleway Medium"/>
                  <a:cs typeface="Raleway Medium"/>
                  <a:sym typeface="Raleway Black"/>
                </a:rPr>
                <a:t>CERTIFICADO DIGITAL </a:t>
              </a:r>
              <a:endParaRPr lang="pt-BR" sz="1000">
                <a:solidFill>
                  <a:srgbClr val="0B5394"/>
                </a:solidFill>
                <a:latin typeface="Raleway Medium"/>
                <a:ea typeface="Raleway Medium"/>
                <a:cs typeface="Raleway Medium"/>
              </a:endParaRPr>
            </a:p>
            <a:p>
              <a:pPr marL="171450" indent="-171450" algn="l">
                <a:buClr>
                  <a:srgbClr val="0B5394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pt-BR" sz="1000">
                  <a:solidFill>
                    <a:srgbClr val="0B5394"/>
                  </a:solidFill>
                  <a:latin typeface="Raleway Medium"/>
                </a:rPr>
                <a:t>CIN</a:t>
              </a:r>
              <a:endParaRPr lang="pt-BR"/>
            </a:p>
          </p:txBody>
        </p:sp>
      </p:grpSp>
      <p:pic>
        <p:nvPicPr>
          <p:cNvPr id="7" name="Imagem 6" descr="Foto em preto e branco de homem segurando computador&#10;&#10;Descrição gerada automaticamente">
            <a:extLst>
              <a:ext uri="{FF2B5EF4-FFF2-40B4-BE49-F238E27FC236}">
                <a16:creationId xmlns:a16="http://schemas.microsoft.com/office/drawing/2014/main" id="{3C71660D-4626-2E8B-A0C4-2DC957BA08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1338" y="1048819"/>
            <a:ext cx="4360464" cy="4094582"/>
          </a:xfrm>
          <a:prstGeom prst="rect">
            <a:avLst/>
          </a:prstGeom>
        </p:spPr>
      </p:pic>
      <p:sp>
        <p:nvSpPr>
          <p:cNvPr id="3" name="Google Shape;72;p15">
            <a:extLst>
              <a:ext uri="{FF2B5EF4-FFF2-40B4-BE49-F238E27FC236}">
                <a16:creationId xmlns:a16="http://schemas.microsoft.com/office/drawing/2014/main" id="{468F9644-E624-CF83-8A50-3BA209D9D490}"/>
              </a:ext>
            </a:extLst>
          </p:cNvPr>
          <p:cNvSpPr txBox="1">
            <a:spLocks/>
          </p:cNvSpPr>
          <p:nvPr/>
        </p:nvSpPr>
        <p:spPr>
          <a:xfrm>
            <a:off x="194373" y="949325"/>
            <a:ext cx="3638336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 algn="l">
              <a:buClr>
                <a:srgbClr val="0B5394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1600">
                <a:solidFill>
                  <a:srgbClr val="0B5394"/>
                </a:solidFill>
                <a:latin typeface="Raleway Medium" pitchFamily="2" charset="0"/>
                <a:ea typeface="Raleway Medium"/>
                <a:cs typeface="Raleway Medium"/>
                <a:sym typeface="Raleway Black"/>
              </a:rPr>
              <a:t>Identificação que comprova em meios digitais que você é você.</a:t>
            </a:r>
          </a:p>
        </p:txBody>
      </p:sp>
      <p:sp>
        <p:nvSpPr>
          <p:cNvPr id="8" name="Google Shape;72;p15">
            <a:extLst>
              <a:ext uri="{FF2B5EF4-FFF2-40B4-BE49-F238E27FC236}">
                <a16:creationId xmlns:a16="http://schemas.microsoft.com/office/drawing/2014/main" id="{58440D63-CFC3-905E-A2AB-984346C215B3}"/>
              </a:ext>
            </a:extLst>
          </p:cNvPr>
          <p:cNvSpPr txBox="1">
            <a:spLocks/>
          </p:cNvSpPr>
          <p:nvPr/>
        </p:nvSpPr>
        <p:spPr>
          <a:xfrm>
            <a:off x="194373" y="1713586"/>
            <a:ext cx="3638336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 algn="l">
              <a:buClr>
                <a:srgbClr val="0B5394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1600">
                <a:solidFill>
                  <a:srgbClr val="0B5394"/>
                </a:solidFill>
                <a:latin typeface="Raleway Medium" pitchFamily="2" charset="0"/>
                <a:ea typeface="Raleway Medium"/>
                <a:cs typeface="Raleway Medium"/>
                <a:sym typeface="Raleway Black"/>
              </a:rPr>
              <a:t>Você se identifica com segurança na hora de acessar serviços digitais.</a:t>
            </a:r>
          </a:p>
        </p:txBody>
      </p:sp>
      <p:sp>
        <p:nvSpPr>
          <p:cNvPr id="9" name="Google Shape;72;p15">
            <a:extLst>
              <a:ext uri="{FF2B5EF4-FFF2-40B4-BE49-F238E27FC236}">
                <a16:creationId xmlns:a16="http://schemas.microsoft.com/office/drawing/2014/main" id="{3FB73147-6291-F185-E059-C8DD76804568}"/>
              </a:ext>
            </a:extLst>
          </p:cNvPr>
          <p:cNvSpPr txBox="1">
            <a:spLocks/>
          </p:cNvSpPr>
          <p:nvPr/>
        </p:nvSpPr>
        <p:spPr>
          <a:xfrm>
            <a:off x="194373" y="2700482"/>
            <a:ext cx="2320227" cy="121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 algn="l">
              <a:buClr>
                <a:srgbClr val="0B5394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1600">
                <a:solidFill>
                  <a:srgbClr val="0B5394"/>
                </a:solidFill>
                <a:latin typeface="Raleway Medium" pitchFamily="2" charset="0"/>
                <a:ea typeface="Raleway Medium"/>
                <a:cs typeface="Raleway Medium"/>
                <a:sym typeface="Raleway Black"/>
              </a:rPr>
              <a:t>Gratuita e disponível para todos os brasileiros.</a:t>
            </a:r>
            <a:endParaRPr lang="pt-BR" sz="1600">
              <a:solidFill>
                <a:srgbClr val="0B5394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2301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3;p15">
            <a:extLst>
              <a:ext uri="{FF2B5EF4-FFF2-40B4-BE49-F238E27FC236}">
                <a16:creationId xmlns:a16="http://schemas.microsoft.com/office/drawing/2014/main" id="{36778C4C-FAC3-45A7-0AFD-02E8550657F0}"/>
              </a:ext>
            </a:extLst>
          </p:cNvPr>
          <p:cNvSpPr/>
          <p:nvPr/>
        </p:nvSpPr>
        <p:spPr>
          <a:xfrm>
            <a:off x="-25" y="0"/>
            <a:ext cx="148059" cy="509666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41917218-B33B-A7AC-E954-F4FD8CD655E1}"/>
              </a:ext>
            </a:extLst>
          </p:cNvPr>
          <p:cNvSpPr/>
          <p:nvPr/>
        </p:nvSpPr>
        <p:spPr>
          <a:xfrm>
            <a:off x="-25" y="4827166"/>
            <a:ext cx="9144000" cy="316234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B927F2C0-8F55-1144-9587-44C0D4864375}"/>
              </a:ext>
            </a:extLst>
          </p:cNvPr>
          <p:cNvSpPr/>
          <p:nvPr/>
        </p:nvSpPr>
        <p:spPr>
          <a:xfrm>
            <a:off x="6305482" y="953253"/>
            <a:ext cx="2467820" cy="1652274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 w="38100">
            <a:solidFill>
              <a:srgbClr val="1D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2AA6D4F-CE45-9C6A-4548-D4BBDD39A3E7}"/>
              </a:ext>
            </a:extLst>
          </p:cNvPr>
          <p:cNvSpPr/>
          <p:nvPr/>
        </p:nvSpPr>
        <p:spPr>
          <a:xfrm>
            <a:off x="6870362" y="794379"/>
            <a:ext cx="1338060" cy="34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FCD0C5A1-4B17-390B-9303-A8AAE254DDE4}"/>
              </a:ext>
            </a:extLst>
          </p:cNvPr>
          <p:cNvSpPr txBox="1">
            <a:spLocks/>
          </p:cNvSpPr>
          <p:nvPr/>
        </p:nvSpPr>
        <p:spPr>
          <a:xfrm>
            <a:off x="178015" y="95511"/>
            <a:ext cx="4436352" cy="39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400">
                <a:solidFill>
                  <a:srgbClr val="0B5394"/>
                </a:solidFill>
                <a:latin typeface="Raleway Black"/>
                <a:ea typeface="Raleway Medium"/>
                <a:cs typeface="Raleway Medium"/>
                <a:sym typeface="Raleway Black"/>
              </a:rPr>
              <a:t>Números da Conta GOV.BR</a:t>
            </a:r>
            <a:endParaRPr lang="pt-BR" sz="2400">
              <a:solidFill>
                <a:srgbClr val="0B539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8C52AD79-9116-998A-A6BC-F94DA8F25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8" t="4377" b="6124"/>
          <a:stretch/>
        </p:blipFill>
        <p:spPr>
          <a:xfrm>
            <a:off x="107674" y="1037209"/>
            <a:ext cx="5811920" cy="4177341"/>
          </a:xfrm>
          <a:prstGeom prst="rect">
            <a:avLst/>
          </a:prstGeom>
        </p:spPr>
      </p:pic>
      <p:sp>
        <p:nvSpPr>
          <p:cNvPr id="15" name="Google Shape;72;p15">
            <a:extLst>
              <a:ext uri="{FF2B5EF4-FFF2-40B4-BE49-F238E27FC236}">
                <a16:creationId xmlns:a16="http://schemas.microsoft.com/office/drawing/2014/main" id="{B46411AC-B972-15AC-6A53-BCDF5E3E16BD}"/>
              </a:ext>
            </a:extLst>
          </p:cNvPr>
          <p:cNvSpPr txBox="1">
            <a:spLocks/>
          </p:cNvSpPr>
          <p:nvPr/>
        </p:nvSpPr>
        <p:spPr>
          <a:xfrm>
            <a:off x="6729142" y="1662467"/>
            <a:ext cx="1620500" cy="39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800">
                <a:solidFill>
                  <a:srgbClr val="0B5394"/>
                </a:solidFill>
                <a:latin typeface="Raleway Black"/>
                <a:ea typeface="Raleway Medium"/>
                <a:cs typeface="Raleway Medium"/>
                <a:sym typeface="Raleway Black"/>
              </a:rPr>
              <a:t>milhões</a:t>
            </a:r>
            <a:endParaRPr lang="pt-BR" sz="2800">
              <a:solidFill>
                <a:srgbClr val="0B539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6" name="Google Shape;72;p15">
            <a:extLst>
              <a:ext uri="{FF2B5EF4-FFF2-40B4-BE49-F238E27FC236}">
                <a16:creationId xmlns:a16="http://schemas.microsoft.com/office/drawing/2014/main" id="{D971ED0B-513C-0583-1A09-96A8D371450E}"/>
              </a:ext>
            </a:extLst>
          </p:cNvPr>
          <p:cNvSpPr txBox="1">
            <a:spLocks/>
          </p:cNvSpPr>
          <p:nvPr/>
        </p:nvSpPr>
        <p:spPr>
          <a:xfrm>
            <a:off x="6944503" y="751139"/>
            <a:ext cx="1189778" cy="39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400" spc="300">
                <a:solidFill>
                  <a:srgbClr val="0B5394"/>
                </a:solidFill>
                <a:latin typeface="Raleway Bold" panose="020B0803030101060003" pitchFamily="34" charset="0"/>
                <a:ea typeface="Raleway Medium"/>
                <a:cs typeface="Raleway Medium"/>
                <a:sym typeface="Raleway Black"/>
              </a:rPr>
              <a:t>MAIS DE</a:t>
            </a:r>
            <a:endParaRPr lang="pt-BR" sz="1400" spc="300">
              <a:solidFill>
                <a:srgbClr val="0B5394"/>
              </a:solidFill>
              <a:latin typeface="Raleway Bold" panose="020B0803030101060003" pitchFamily="34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7" name="Google Shape;72;p15">
            <a:extLst>
              <a:ext uri="{FF2B5EF4-FFF2-40B4-BE49-F238E27FC236}">
                <a16:creationId xmlns:a16="http://schemas.microsoft.com/office/drawing/2014/main" id="{A286A5EF-9A26-3063-A858-F5922A12CAA6}"/>
              </a:ext>
            </a:extLst>
          </p:cNvPr>
          <p:cNvSpPr txBox="1">
            <a:spLocks/>
          </p:cNvSpPr>
          <p:nvPr/>
        </p:nvSpPr>
        <p:spPr>
          <a:xfrm>
            <a:off x="6598513" y="2046118"/>
            <a:ext cx="1881758" cy="39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>
                <a:solidFill>
                  <a:srgbClr val="0B5394"/>
                </a:solidFill>
                <a:latin typeface="Raleway Medium" pitchFamily="2" charset="0"/>
                <a:ea typeface="Raleway Medium"/>
                <a:cs typeface="Raleway Medium"/>
                <a:sym typeface="Raleway Black"/>
              </a:rPr>
              <a:t>d</a:t>
            </a:r>
            <a:r>
              <a:rPr lang="pt-BR" sz="1800">
                <a:solidFill>
                  <a:srgbClr val="0B5394"/>
                </a:solidFill>
                <a:latin typeface="Raleway Medium" pitchFamily="2" charset="0"/>
                <a:ea typeface="Raleway Medium"/>
                <a:cs typeface="Raleway Medium"/>
                <a:sym typeface="Raleway Black"/>
              </a:rPr>
              <a:t>e contas</a:t>
            </a:r>
            <a:endParaRPr lang="pt-BR" sz="1800">
              <a:solidFill>
                <a:srgbClr val="0B5394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2" name="Google Shape;72;p15">
            <a:extLst>
              <a:ext uri="{FF2B5EF4-FFF2-40B4-BE49-F238E27FC236}">
                <a16:creationId xmlns:a16="http://schemas.microsoft.com/office/drawing/2014/main" id="{5D26DDDA-B9EE-FFEF-C6E2-867B06BE077B}"/>
              </a:ext>
            </a:extLst>
          </p:cNvPr>
          <p:cNvSpPr txBox="1">
            <a:spLocks/>
          </p:cNvSpPr>
          <p:nvPr/>
        </p:nvSpPr>
        <p:spPr>
          <a:xfrm>
            <a:off x="6658532" y="917534"/>
            <a:ext cx="1761720" cy="75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0" b="1" dirty="0">
                <a:solidFill>
                  <a:srgbClr val="0B5394"/>
                </a:solidFill>
                <a:latin typeface="Montserrat Black"/>
                <a:ea typeface="Raleway Medium"/>
                <a:cs typeface="Raleway Medium"/>
                <a:sym typeface="Raleway Black"/>
              </a:rPr>
              <a:t>150</a:t>
            </a:r>
            <a:endParaRPr lang="pt-BR" sz="6000" b="1" dirty="0">
              <a:solidFill>
                <a:srgbClr val="0B5394"/>
              </a:solidFill>
              <a:latin typeface="Montserrat Black" panose="00000A00000000000000" pitchFamily="50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962BADD5-2715-2358-9F90-C06D6A6B7381}"/>
              </a:ext>
            </a:extLst>
          </p:cNvPr>
          <p:cNvSpPr/>
          <p:nvPr/>
        </p:nvSpPr>
        <p:spPr>
          <a:xfrm>
            <a:off x="6305482" y="3000632"/>
            <a:ext cx="2467820" cy="1945606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 w="38100">
            <a:solidFill>
              <a:srgbClr val="1D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97632E1E-ACA3-5F36-35B5-2324F2A093AC}"/>
              </a:ext>
            </a:extLst>
          </p:cNvPr>
          <p:cNvSpPr/>
          <p:nvPr/>
        </p:nvSpPr>
        <p:spPr>
          <a:xfrm>
            <a:off x="6870362" y="2841758"/>
            <a:ext cx="1338060" cy="34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Google Shape;72;p15">
            <a:extLst>
              <a:ext uri="{FF2B5EF4-FFF2-40B4-BE49-F238E27FC236}">
                <a16:creationId xmlns:a16="http://schemas.microsoft.com/office/drawing/2014/main" id="{35D9AB25-FC6B-7DE7-0A98-45A78D3BF7F5}"/>
              </a:ext>
            </a:extLst>
          </p:cNvPr>
          <p:cNvSpPr txBox="1">
            <a:spLocks/>
          </p:cNvSpPr>
          <p:nvPr/>
        </p:nvSpPr>
        <p:spPr>
          <a:xfrm>
            <a:off x="6729142" y="3709846"/>
            <a:ext cx="1620500" cy="39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800">
                <a:solidFill>
                  <a:srgbClr val="0B5394"/>
                </a:solidFill>
                <a:latin typeface="Raleway Black"/>
                <a:ea typeface="Raleway Medium"/>
                <a:cs typeface="Raleway Medium"/>
                <a:sym typeface="Raleway Black"/>
              </a:rPr>
              <a:t>milhões</a:t>
            </a:r>
            <a:endParaRPr lang="pt-BR" sz="2800">
              <a:solidFill>
                <a:srgbClr val="0B539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4" name="Google Shape;72;p15">
            <a:extLst>
              <a:ext uri="{FF2B5EF4-FFF2-40B4-BE49-F238E27FC236}">
                <a16:creationId xmlns:a16="http://schemas.microsoft.com/office/drawing/2014/main" id="{67329DDE-EED0-8444-E7A8-5DEE683C25D8}"/>
              </a:ext>
            </a:extLst>
          </p:cNvPr>
          <p:cNvSpPr txBox="1">
            <a:spLocks/>
          </p:cNvSpPr>
          <p:nvPr/>
        </p:nvSpPr>
        <p:spPr>
          <a:xfrm>
            <a:off x="6944503" y="2798518"/>
            <a:ext cx="1189778" cy="39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400" spc="300">
                <a:solidFill>
                  <a:srgbClr val="0B5394"/>
                </a:solidFill>
                <a:latin typeface="Raleway Bold" panose="020B0803030101060003" pitchFamily="34" charset="0"/>
                <a:ea typeface="Raleway Medium"/>
                <a:cs typeface="Raleway Medium"/>
                <a:sym typeface="Raleway Black"/>
              </a:rPr>
              <a:t>MAIS DE</a:t>
            </a:r>
            <a:endParaRPr lang="pt-BR" sz="1400" spc="300">
              <a:solidFill>
                <a:srgbClr val="0B5394"/>
              </a:solidFill>
              <a:latin typeface="Raleway Bold" panose="020B0803030101060003" pitchFamily="34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5" name="Google Shape;72;p15">
            <a:extLst>
              <a:ext uri="{FF2B5EF4-FFF2-40B4-BE49-F238E27FC236}">
                <a16:creationId xmlns:a16="http://schemas.microsoft.com/office/drawing/2014/main" id="{537C94DB-4FAE-974B-F411-0D57DA5E21B2}"/>
              </a:ext>
            </a:extLst>
          </p:cNvPr>
          <p:cNvSpPr txBox="1">
            <a:spLocks/>
          </p:cNvSpPr>
          <p:nvPr/>
        </p:nvSpPr>
        <p:spPr>
          <a:xfrm>
            <a:off x="6598513" y="4093497"/>
            <a:ext cx="1881758" cy="39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>
                <a:solidFill>
                  <a:srgbClr val="0B5394"/>
                </a:solidFill>
                <a:latin typeface="Raleway Medium" pitchFamily="2" charset="0"/>
                <a:ea typeface="Raleway Medium"/>
                <a:cs typeface="Raleway Medium"/>
                <a:sym typeface="Raleway Black"/>
              </a:rPr>
              <a:t>d</a:t>
            </a:r>
            <a:r>
              <a:rPr lang="pt-BR" sz="1800">
                <a:solidFill>
                  <a:srgbClr val="0B5394"/>
                </a:solidFill>
                <a:latin typeface="Raleway Medium" pitchFamily="2" charset="0"/>
                <a:ea typeface="Raleway Medium"/>
                <a:cs typeface="Raleway Medium"/>
                <a:sym typeface="Raleway Black"/>
              </a:rPr>
              <a:t>e contas</a:t>
            </a:r>
          </a:p>
          <a:p>
            <a:r>
              <a:rPr lang="pt-BR" sz="1800">
                <a:solidFill>
                  <a:srgbClr val="0B5394"/>
                </a:solidFill>
                <a:latin typeface="Raleway Medium" pitchFamily="2" charset="0"/>
                <a:ea typeface="Raleway Medium"/>
                <a:cs typeface="Raleway Medium"/>
                <a:sym typeface="Raleway Black"/>
              </a:rPr>
              <a:t>prata e ouro</a:t>
            </a:r>
            <a:endParaRPr lang="pt-BR" sz="1800">
              <a:solidFill>
                <a:srgbClr val="0B5394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6" name="Google Shape;72;p15">
            <a:extLst>
              <a:ext uri="{FF2B5EF4-FFF2-40B4-BE49-F238E27FC236}">
                <a16:creationId xmlns:a16="http://schemas.microsoft.com/office/drawing/2014/main" id="{DE8B5FD7-0237-5394-F2A7-05C8BD0B8E0D}"/>
              </a:ext>
            </a:extLst>
          </p:cNvPr>
          <p:cNvSpPr txBox="1">
            <a:spLocks/>
          </p:cNvSpPr>
          <p:nvPr/>
        </p:nvSpPr>
        <p:spPr>
          <a:xfrm>
            <a:off x="6658532" y="2964913"/>
            <a:ext cx="1761720" cy="75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0" b="1" dirty="0">
                <a:solidFill>
                  <a:srgbClr val="0B5394"/>
                </a:solidFill>
                <a:latin typeface="Montserrat Black"/>
                <a:ea typeface="Raleway Medium"/>
                <a:cs typeface="Raleway Medium"/>
                <a:sym typeface="Raleway Black"/>
              </a:rPr>
              <a:t>70</a:t>
            </a:r>
            <a:endParaRPr lang="pt-BR" sz="6000" b="1" dirty="0">
              <a:solidFill>
                <a:srgbClr val="0B5394"/>
              </a:solidFill>
              <a:latin typeface="Montserrat Black" panose="00000A00000000000000" pitchFamily="50" charset="0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6601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p15">
            <a:extLst>
              <a:ext uri="{FF2B5EF4-FFF2-40B4-BE49-F238E27FC236}">
                <a16:creationId xmlns:a16="http://schemas.microsoft.com/office/drawing/2014/main" id="{BD0BA7B6-0789-2DF1-632B-69F71256DEBD}"/>
              </a:ext>
            </a:extLst>
          </p:cNvPr>
          <p:cNvSpPr/>
          <p:nvPr/>
        </p:nvSpPr>
        <p:spPr>
          <a:xfrm>
            <a:off x="-25" y="0"/>
            <a:ext cx="148059" cy="509666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Google Shape;71;p15">
            <a:extLst>
              <a:ext uri="{FF2B5EF4-FFF2-40B4-BE49-F238E27FC236}">
                <a16:creationId xmlns:a16="http://schemas.microsoft.com/office/drawing/2014/main" id="{4E8EA515-7F79-D44A-E2B2-8D085F81FF23}"/>
              </a:ext>
            </a:extLst>
          </p:cNvPr>
          <p:cNvSpPr/>
          <p:nvPr/>
        </p:nvSpPr>
        <p:spPr>
          <a:xfrm>
            <a:off x="-25" y="4827166"/>
            <a:ext cx="9144000" cy="316234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" name="Retângulo: Cantos Arredondados 159">
            <a:extLst>
              <a:ext uri="{FF2B5EF4-FFF2-40B4-BE49-F238E27FC236}">
                <a16:creationId xmlns:a16="http://schemas.microsoft.com/office/drawing/2014/main" id="{CF9EA0F1-1149-4A24-5602-57913D2BBAC9}"/>
              </a:ext>
            </a:extLst>
          </p:cNvPr>
          <p:cNvSpPr/>
          <p:nvPr/>
        </p:nvSpPr>
        <p:spPr>
          <a:xfrm>
            <a:off x="324964" y="1550385"/>
            <a:ext cx="1532183" cy="3292556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 w="38100">
            <a:solidFill>
              <a:srgbClr val="1D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2" name="Retângulo 161">
            <a:extLst>
              <a:ext uri="{FF2B5EF4-FFF2-40B4-BE49-F238E27FC236}">
                <a16:creationId xmlns:a16="http://schemas.microsoft.com/office/drawing/2014/main" id="{7DAB1EFE-5F17-0556-7E2F-474B939A11F2}"/>
              </a:ext>
            </a:extLst>
          </p:cNvPr>
          <p:cNvSpPr/>
          <p:nvPr/>
        </p:nvSpPr>
        <p:spPr>
          <a:xfrm>
            <a:off x="669943" y="1120775"/>
            <a:ext cx="842226" cy="586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3" name="Retângulo 162">
            <a:extLst>
              <a:ext uri="{FF2B5EF4-FFF2-40B4-BE49-F238E27FC236}">
                <a16:creationId xmlns:a16="http://schemas.microsoft.com/office/drawing/2014/main" id="{76DC27F6-2449-88AA-E774-51AB9468A34C}"/>
              </a:ext>
            </a:extLst>
          </p:cNvPr>
          <p:cNvSpPr/>
          <p:nvPr/>
        </p:nvSpPr>
        <p:spPr>
          <a:xfrm>
            <a:off x="292969" y="3008564"/>
            <a:ext cx="1596174" cy="1834376"/>
          </a:xfrm>
          <a:prstGeom prst="rect">
            <a:avLst/>
          </a:prstGeom>
          <a:gradFill flip="none" rotWithShape="1">
            <a:gsLst>
              <a:gs pos="471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4" name="Google Shape;72;p15">
            <a:extLst>
              <a:ext uri="{FF2B5EF4-FFF2-40B4-BE49-F238E27FC236}">
                <a16:creationId xmlns:a16="http://schemas.microsoft.com/office/drawing/2014/main" id="{2E8068C3-D5B1-0953-D64A-B80813D35EE0}"/>
              </a:ext>
            </a:extLst>
          </p:cNvPr>
          <p:cNvSpPr txBox="1">
            <a:spLocks/>
          </p:cNvSpPr>
          <p:nvPr/>
        </p:nvSpPr>
        <p:spPr>
          <a:xfrm>
            <a:off x="419118" y="2475637"/>
            <a:ext cx="1343876" cy="64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>
                <a:solidFill>
                  <a:srgbClr val="0B5394"/>
                </a:solidFill>
                <a:latin typeface="Raleway Black"/>
                <a:ea typeface="Raleway Medium"/>
                <a:cs typeface="Raleway Medium"/>
                <a:sym typeface="Raleway Black"/>
              </a:rPr>
              <a:t>Órgãos integrados</a:t>
            </a:r>
            <a:endParaRPr lang="pt-BR" sz="1600">
              <a:solidFill>
                <a:srgbClr val="0B539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65" name="Google Shape;72;p15">
            <a:extLst>
              <a:ext uri="{FF2B5EF4-FFF2-40B4-BE49-F238E27FC236}">
                <a16:creationId xmlns:a16="http://schemas.microsoft.com/office/drawing/2014/main" id="{7C51397A-1F19-905E-F6DD-AE21369FE8FD}"/>
              </a:ext>
            </a:extLst>
          </p:cNvPr>
          <p:cNvSpPr txBox="1">
            <a:spLocks/>
          </p:cNvSpPr>
          <p:nvPr/>
        </p:nvSpPr>
        <p:spPr>
          <a:xfrm>
            <a:off x="349266" y="2026157"/>
            <a:ext cx="1483578" cy="46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600" b="1">
                <a:solidFill>
                  <a:srgbClr val="0B5394"/>
                </a:solidFill>
                <a:latin typeface="Montserrat Black" panose="00000A00000000000000" pitchFamily="50" charset="0"/>
                <a:ea typeface="Raleway Medium"/>
                <a:cs typeface="Raleway Medium"/>
                <a:sym typeface="Raleway Black"/>
              </a:rPr>
              <a:t>700</a:t>
            </a:r>
            <a:endParaRPr lang="pt-BR" sz="3600" b="1">
              <a:solidFill>
                <a:srgbClr val="0B5394"/>
              </a:solidFill>
              <a:latin typeface="Montserrat Black" panose="00000A00000000000000" pitchFamily="50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66" name="Google Shape;72;p15">
            <a:extLst>
              <a:ext uri="{FF2B5EF4-FFF2-40B4-BE49-F238E27FC236}">
                <a16:creationId xmlns:a16="http://schemas.microsoft.com/office/drawing/2014/main" id="{595754CA-D5A3-559E-3E94-FFB1C71B3E1F}"/>
              </a:ext>
            </a:extLst>
          </p:cNvPr>
          <p:cNvSpPr txBox="1">
            <a:spLocks/>
          </p:cNvSpPr>
          <p:nvPr/>
        </p:nvSpPr>
        <p:spPr>
          <a:xfrm>
            <a:off x="669943" y="1757007"/>
            <a:ext cx="842226" cy="20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 spc="100">
                <a:solidFill>
                  <a:srgbClr val="0B5394"/>
                </a:solidFill>
                <a:latin typeface="Raleway Bold" panose="020B0803030101060003" pitchFamily="34" charset="0"/>
                <a:ea typeface="Raleway Medium"/>
                <a:cs typeface="Raleway Medium"/>
                <a:sym typeface="Raleway Black"/>
              </a:rPr>
              <a:t>MAIS DE</a:t>
            </a:r>
            <a:endParaRPr lang="pt-BR" sz="1000" spc="100">
              <a:solidFill>
                <a:srgbClr val="0B5394"/>
              </a:solidFill>
              <a:latin typeface="Raleway Bold" panose="020B0803030101060003" pitchFamily="34" charset="0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67" name="Imagem 166" descr="Ícone&#10;&#10;Descrição gerada automaticamente">
            <a:extLst>
              <a:ext uri="{FF2B5EF4-FFF2-40B4-BE49-F238E27FC236}">
                <a16:creationId xmlns:a16="http://schemas.microsoft.com/office/drawing/2014/main" id="{4463BFF8-41D8-838E-4321-7D56D8E71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87" y="1108458"/>
            <a:ext cx="779137" cy="767272"/>
          </a:xfrm>
          <a:prstGeom prst="rect">
            <a:avLst/>
          </a:prstGeom>
        </p:spPr>
      </p:pic>
      <p:sp>
        <p:nvSpPr>
          <p:cNvPr id="169" name="Retângulo: Cantos Arredondados 168">
            <a:extLst>
              <a:ext uri="{FF2B5EF4-FFF2-40B4-BE49-F238E27FC236}">
                <a16:creationId xmlns:a16="http://schemas.microsoft.com/office/drawing/2014/main" id="{9D1C8160-A387-EA89-4FE5-85195053756A}"/>
              </a:ext>
            </a:extLst>
          </p:cNvPr>
          <p:cNvSpPr/>
          <p:nvPr/>
        </p:nvSpPr>
        <p:spPr>
          <a:xfrm>
            <a:off x="2071205" y="1550385"/>
            <a:ext cx="1532183" cy="3292556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 w="38100">
            <a:solidFill>
              <a:srgbClr val="1D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1" name="Retângulo 170">
            <a:extLst>
              <a:ext uri="{FF2B5EF4-FFF2-40B4-BE49-F238E27FC236}">
                <a16:creationId xmlns:a16="http://schemas.microsoft.com/office/drawing/2014/main" id="{E9D4B317-E9FE-91E9-857A-0A09489226DC}"/>
              </a:ext>
            </a:extLst>
          </p:cNvPr>
          <p:cNvSpPr/>
          <p:nvPr/>
        </p:nvSpPr>
        <p:spPr>
          <a:xfrm>
            <a:off x="2416184" y="1120775"/>
            <a:ext cx="842226" cy="586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2" name="Retângulo 171">
            <a:extLst>
              <a:ext uri="{FF2B5EF4-FFF2-40B4-BE49-F238E27FC236}">
                <a16:creationId xmlns:a16="http://schemas.microsoft.com/office/drawing/2014/main" id="{39D78EFE-82CF-4DFF-8C9D-9E77DAA13501}"/>
              </a:ext>
            </a:extLst>
          </p:cNvPr>
          <p:cNvSpPr/>
          <p:nvPr/>
        </p:nvSpPr>
        <p:spPr>
          <a:xfrm>
            <a:off x="2039210" y="3008564"/>
            <a:ext cx="1596174" cy="1834376"/>
          </a:xfrm>
          <a:prstGeom prst="rect">
            <a:avLst/>
          </a:prstGeom>
          <a:gradFill flip="none" rotWithShape="1">
            <a:gsLst>
              <a:gs pos="471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3" name="Google Shape;72;p15">
            <a:extLst>
              <a:ext uri="{FF2B5EF4-FFF2-40B4-BE49-F238E27FC236}">
                <a16:creationId xmlns:a16="http://schemas.microsoft.com/office/drawing/2014/main" id="{61DE8C50-AAFC-3CED-4A79-4724275498B2}"/>
              </a:ext>
            </a:extLst>
          </p:cNvPr>
          <p:cNvSpPr txBox="1">
            <a:spLocks/>
          </p:cNvSpPr>
          <p:nvPr/>
        </p:nvSpPr>
        <p:spPr>
          <a:xfrm>
            <a:off x="2165359" y="2475637"/>
            <a:ext cx="1343876" cy="64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>
                <a:solidFill>
                  <a:srgbClr val="0B5394"/>
                </a:solidFill>
                <a:latin typeface="Raleway Black"/>
                <a:ea typeface="Raleway Medium"/>
                <a:cs typeface="Raleway Medium"/>
                <a:sym typeface="Raleway Black"/>
              </a:rPr>
              <a:t>Sistemas</a:t>
            </a:r>
            <a:endParaRPr lang="pt-BR" sz="1600">
              <a:solidFill>
                <a:srgbClr val="0B539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74" name="Google Shape;72;p15">
            <a:extLst>
              <a:ext uri="{FF2B5EF4-FFF2-40B4-BE49-F238E27FC236}">
                <a16:creationId xmlns:a16="http://schemas.microsoft.com/office/drawing/2014/main" id="{893863BC-8409-5092-EE67-C168E57E123E}"/>
              </a:ext>
            </a:extLst>
          </p:cNvPr>
          <p:cNvSpPr txBox="1">
            <a:spLocks/>
          </p:cNvSpPr>
          <p:nvPr/>
        </p:nvSpPr>
        <p:spPr>
          <a:xfrm>
            <a:off x="2095507" y="2026157"/>
            <a:ext cx="1483578" cy="46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600" b="1">
                <a:solidFill>
                  <a:srgbClr val="0B5394"/>
                </a:solidFill>
                <a:latin typeface="Montserrat Black"/>
                <a:ea typeface="Raleway Medium"/>
                <a:cs typeface="Raleway Medium"/>
                <a:sym typeface="Raleway Black"/>
              </a:rPr>
              <a:t>1.000</a:t>
            </a:r>
            <a:endParaRPr lang="pt-BR" sz="3600" b="1">
              <a:solidFill>
                <a:srgbClr val="0B5394"/>
              </a:solidFill>
              <a:latin typeface="Montserrat Black" panose="00000A00000000000000" pitchFamily="50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75" name="Google Shape;72;p15">
            <a:extLst>
              <a:ext uri="{FF2B5EF4-FFF2-40B4-BE49-F238E27FC236}">
                <a16:creationId xmlns:a16="http://schemas.microsoft.com/office/drawing/2014/main" id="{60D91E4E-CFF6-439D-1985-757F57286FF4}"/>
              </a:ext>
            </a:extLst>
          </p:cNvPr>
          <p:cNvSpPr txBox="1">
            <a:spLocks/>
          </p:cNvSpPr>
          <p:nvPr/>
        </p:nvSpPr>
        <p:spPr>
          <a:xfrm>
            <a:off x="2416184" y="1757007"/>
            <a:ext cx="842226" cy="20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 spc="100">
                <a:solidFill>
                  <a:srgbClr val="0B5394"/>
                </a:solidFill>
                <a:latin typeface="Raleway Bold" panose="020B0803030101060003" pitchFamily="34" charset="0"/>
                <a:ea typeface="Raleway Medium"/>
                <a:cs typeface="Raleway Medium"/>
                <a:sym typeface="Raleway Black"/>
              </a:rPr>
              <a:t>MAIS DE</a:t>
            </a:r>
            <a:endParaRPr lang="pt-BR" sz="1000" spc="100">
              <a:solidFill>
                <a:srgbClr val="0B5394"/>
              </a:solidFill>
              <a:latin typeface="Raleway Bold" panose="020B0803030101060003" pitchFamily="34" charset="0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76" name="Imagem 175" descr="Ícone&#10;&#10;Descrição gerada automaticamente">
            <a:extLst>
              <a:ext uri="{FF2B5EF4-FFF2-40B4-BE49-F238E27FC236}">
                <a16:creationId xmlns:a16="http://schemas.microsoft.com/office/drawing/2014/main" id="{D3FBC16E-ED15-C846-BBBC-B52715612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728" y="1108458"/>
            <a:ext cx="779137" cy="767272"/>
          </a:xfrm>
          <a:prstGeom prst="rect">
            <a:avLst/>
          </a:prstGeom>
        </p:spPr>
      </p:pic>
      <p:sp>
        <p:nvSpPr>
          <p:cNvPr id="178" name="Retângulo: Cantos Arredondados 177">
            <a:extLst>
              <a:ext uri="{FF2B5EF4-FFF2-40B4-BE49-F238E27FC236}">
                <a16:creationId xmlns:a16="http://schemas.microsoft.com/office/drawing/2014/main" id="{5222E777-D24E-6FDB-8D51-CE2ECDF3FAA9}"/>
              </a:ext>
            </a:extLst>
          </p:cNvPr>
          <p:cNvSpPr/>
          <p:nvPr/>
        </p:nvSpPr>
        <p:spPr>
          <a:xfrm>
            <a:off x="3817446" y="1550385"/>
            <a:ext cx="1532183" cy="3292556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 w="38100">
            <a:solidFill>
              <a:srgbClr val="1D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0" name="Retângulo 179">
            <a:extLst>
              <a:ext uri="{FF2B5EF4-FFF2-40B4-BE49-F238E27FC236}">
                <a16:creationId xmlns:a16="http://schemas.microsoft.com/office/drawing/2014/main" id="{FCEBBF39-76FC-0253-4150-4005E89BC509}"/>
              </a:ext>
            </a:extLst>
          </p:cNvPr>
          <p:cNvSpPr/>
          <p:nvPr/>
        </p:nvSpPr>
        <p:spPr>
          <a:xfrm>
            <a:off x="4162425" y="1120775"/>
            <a:ext cx="842226" cy="586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1" name="Retângulo 180">
            <a:extLst>
              <a:ext uri="{FF2B5EF4-FFF2-40B4-BE49-F238E27FC236}">
                <a16:creationId xmlns:a16="http://schemas.microsoft.com/office/drawing/2014/main" id="{A04366BD-04B8-02EE-4A2B-487B90A9E2CE}"/>
              </a:ext>
            </a:extLst>
          </p:cNvPr>
          <p:cNvSpPr/>
          <p:nvPr/>
        </p:nvSpPr>
        <p:spPr>
          <a:xfrm>
            <a:off x="3785451" y="3008564"/>
            <a:ext cx="1596174" cy="1834376"/>
          </a:xfrm>
          <a:prstGeom prst="rect">
            <a:avLst/>
          </a:prstGeom>
          <a:gradFill flip="none" rotWithShape="1">
            <a:gsLst>
              <a:gs pos="471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2" name="Google Shape;72;p15">
            <a:extLst>
              <a:ext uri="{FF2B5EF4-FFF2-40B4-BE49-F238E27FC236}">
                <a16:creationId xmlns:a16="http://schemas.microsoft.com/office/drawing/2014/main" id="{4E4E4497-6947-99B8-394A-733CB7593944}"/>
              </a:ext>
            </a:extLst>
          </p:cNvPr>
          <p:cNvSpPr txBox="1">
            <a:spLocks/>
          </p:cNvSpPr>
          <p:nvPr/>
        </p:nvSpPr>
        <p:spPr>
          <a:xfrm>
            <a:off x="3911600" y="2475637"/>
            <a:ext cx="1343876" cy="64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>
                <a:solidFill>
                  <a:srgbClr val="0B5394"/>
                </a:solidFill>
                <a:latin typeface="Raleway Black"/>
                <a:ea typeface="Raleway Medium"/>
                <a:cs typeface="Raleway Medium"/>
                <a:sym typeface="Raleway Black"/>
              </a:rPr>
              <a:t>Serviços públicos</a:t>
            </a:r>
            <a:endParaRPr lang="pt-BR" sz="1600">
              <a:solidFill>
                <a:srgbClr val="0B539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3" name="Google Shape;72;p15">
            <a:extLst>
              <a:ext uri="{FF2B5EF4-FFF2-40B4-BE49-F238E27FC236}">
                <a16:creationId xmlns:a16="http://schemas.microsoft.com/office/drawing/2014/main" id="{3CABBCC1-DA51-6EC5-5957-BB79F2A13809}"/>
              </a:ext>
            </a:extLst>
          </p:cNvPr>
          <p:cNvSpPr txBox="1">
            <a:spLocks/>
          </p:cNvSpPr>
          <p:nvPr/>
        </p:nvSpPr>
        <p:spPr>
          <a:xfrm>
            <a:off x="3813127" y="2026157"/>
            <a:ext cx="1540820" cy="46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600" b="1" spc="-150">
                <a:solidFill>
                  <a:srgbClr val="0B5394"/>
                </a:solidFill>
                <a:latin typeface="Montserrat Black" panose="00000A00000000000000" pitchFamily="50" charset="0"/>
                <a:ea typeface="Raleway Medium"/>
                <a:cs typeface="Raleway Medium"/>
                <a:sym typeface="Raleway Black"/>
              </a:rPr>
              <a:t>3.800</a:t>
            </a:r>
            <a:endParaRPr lang="pt-BR" sz="3600" b="1" spc="-150">
              <a:solidFill>
                <a:srgbClr val="0B5394"/>
              </a:solidFill>
              <a:latin typeface="Montserrat Black" panose="00000A00000000000000" pitchFamily="50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4" name="Google Shape;72;p15">
            <a:extLst>
              <a:ext uri="{FF2B5EF4-FFF2-40B4-BE49-F238E27FC236}">
                <a16:creationId xmlns:a16="http://schemas.microsoft.com/office/drawing/2014/main" id="{2A3B9E70-3260-6DDE-940B-A5327198BAAA}"/>
              </a:ext>
            </a:extLst>
          </p:cNvPr>
          <p:cNvSpPr txBox="1">
            <a:spLocks/>
          </p:cNvSpPr>
          <p:nvPr/>
        </p:nvSpPr>
        <p:spPr>
          <a:xfrm>
            <a:off x="4162425" y="1757007"/>
            <a:ext cx="842226" cy="20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 spc="100">
                <a:solidFill>
                  <a:srgbClr val="0B5394"/>
                </a:solidFill>
                <a:latin typeface="Raleway Bold" panose="020B0803030101060003" pitchFamily="34" charset="0"/>
                <a:ea typeface="Raleway Medium"/>
                <a:cs typeface="Raleway Medium"/>
                <a:sym typeface="Raleway Black"/>
              </a:rPr>
              <a:t>MAIS DE</a:t>
            </a:r>
            <a:endParaRPr lang="pt-BR" sz="1000" spc="100">
              <a:solidFill>
                <a:srgbClr val="0B5394"/>
              </a:solidFill>
              <a:latin typeface="Raleway Bold" panose="020B0803030101060003" pitchFamily="34" charset="0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85" name="Imagem 184" descr="Ícone&#10;&#10;Descrição gerada automaticamente">
            <a:extLst>
              <a:ext uri="{FF2B5EF4-FFF2-40B4-BE49-F238E27FC236}">
                <a16:creationId xmlns:a16="http://schemas.microsoft.com/office/drawing/2014/main" id="{4EB5114E-6D81-7901-ACA4-3555E62BE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969" y="1108458"/>
            <a:ext cx="779137" cy="767272"/>
          </a:xfrm>
          <a:prstGeom prst="rect">
            <a:avLst/>
          </a:prstGeom>
        </p:spPr>
      </p:pic>
      <p:sp>
        <p:nvSpPr>
          <p:cNvPr id="187" name="Retângulo: Cantos Arredondados 186">
            <a:extLst>
              <a:ext uri="{FF2B5EF4-FFF2-40B4-BE49-F238E27FC236}">
                <a16:creationId xmlns:a16="http://schemas.microsoft.com/office/drawing/2014/main" id="{445F4147-8704-7608-4471-844C49ABD2D3}"/>
              </a:ext>
            </a:extLst>
          </p:cNvPr>
          <p:cNvSpPr/>
          <p:nvPr/>
        </p:nvSpPr>
        <p:spPr>
          <a:xfrm>
            <a:off x="5563687" y="1550385"/>
            <a:ext cx="1532183" cy="3292556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 w="38100">
            <a:solidFill>
              <a:srgbClr val="1D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9" name="Retângulo 188">
            <a:extLst>
              <a:ext uri="{FF2B5EF4-FFF2-40B4-BE49-F238E27FC236}">
                <a16:creationId xmlns:a16="http://schemas.microsoft.com/office/drawing/2014/main" id="{61745D32-E798-5252-A6B4-BAE3AF3A27A5}"/>
              </a:ext>
            </a:extLst>
          </p:cNvPr>
          <p:cNvSpPr/>
          <p:nvPr/>
        </p:nvSpPr>
        <p:spPr>
          <a:xfrm>
            <a:off x="5908666" y="1120775"/>
            <a:ext cx="842226" cy="586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0" name="Retângulo 189">
            <a:extLst>
              <a:ext uri="{FF2B5EF4-FFF2-40B4-BE49-F238E27FC236}">
                <a16:creationId xmlns:a16="http://schemas.microsoft.com/office/drawing/2014/main" id="{C89B46CB-8FB9-0775-F904-82383115E32C}"/>
              </a:ext>
            </a:extLst>
          </p:cNvPr>
          <p:cNvSpPr/>
          <p:nvPr/>
        </p:nvSpPr>
        <p:spPr>
          <a:xfrm>
            <a:off x="5531692" y="3008564"/>
            <a:ext cx="1596174" cy="1834376"/>
          </a:xfrm>
          <a:prstGeom prst="rect">
            <a:avLst/>
          </a:prstGeom>
          <a:gradFill flip="none" rotWithShape="1">
            <a:gsLst>
              <a:gs pos="471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1" name="Google Shape;72;p15">
            <a:extLst>
              <a:ext uri="{FF2B5EF4-FFF2-40B4-BE49-F238E27FC236}">
                <a16:creationId xmlns:a16="http://schemas.microsoft.com/office/drawing/2014/main" id="{02FFE7E3-CBA6-8DD8-1727-C2F0C7ED5D26}"/>
              </a:ext>
            </a:extLst>
          </p:cNvPr>
          <p:cNvSpPr txBox="1">
            <a:spLocks/>
          </p:cNvSpPr>
          <p:nvPr/>
        </p:nvSpPr>
        <p:spPr>
          <a:xfrm>
            <a:off x="5580297" y="2475637"/>
            <a:ext cx="1498964" cy="64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 spc="-50">
                <a:solidFill>
                  <a:srgbClr val="0B5394"/>
                </a:solidFill>
                <a:latin typeface="Raleway Black"/>
                <a:ea typeface="Raleway Medium"/>
                <a:cs typeface="Raleway Medium"/>
                <a:sym typeface="Raleway Black"/>
              </a:rPr>
              <a:t>Bancos credenciados</a:t>
            </a:r>
            <a:endParaRPr lang="pt-BR" sz="1600" spc="-50">
              <a:solidFill>
                <a:srgbClr val="0B539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92" name="Google Shape;72;p15">
            <a:extLst>
              <a:ext uri="{FF2B5EF4-FFF2-40B4-BE49-F238E27FC236}">
                <a16:creationId xmlns:a16="http://schemas.microsoft.com/office/drawing/2014/main" id="{C1933AB5-95DB-C3D7-5158-7FB69AEDCCDF}"/>
              </a:ext>
            </a:extLst>
          </p:cNvPr>
          <p:cNvSpPr txBox="1">
            <a:spLocks/>
          </p:cNvSpPr>
          <p:nvPr/>
        </p:nvSpPr>
        <p:spPr>
          <a:xfrm>
            <a:off x="5587989" y="2026157"/>
            <a:ext cx="1483578" cy="46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600" b="1">
                <a:solidFill>
                  <a:srgbClr val="0B5394"/>
                </a:solidFill>
                <a:latin typeface="Montserrat Black"/>
                <a:ea typeface="Raleway Medium"/>
                <a:cs typeface="Raleway Medium"/>
                <a:sym typeface="Raleway Black"/>
              </a:rPr>
              <a:t>11</a:t>
            </a:r>
            <a:endParaRPr lang="pt-BR" sz="3600" b="1">
              <a:solidFill>
                <a:srgbClr val="0B5394"/>
              </a:solidFill>
              <a:latin typeface="Montserrat Black" panose="00000A00000000000000" pitchFamily="50" charset="0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94" name="Imagem 193" descr="Ícone&#10;&#10;Descrição gerada automaticamente">
            <a:extLst>
              <a:ext uri="{FF2B5EF4-FFF2-40B4-BE49-F238E27FC236}">
                <a16:creationId xmlns:a16="http://schemas.microsoft.com/office/drawing/2014/main" id="{05C6A800-E141-5554-961C-6EE53AD4C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210" y="1108458"/>
            <a:ext cx="779137" cy="767272"/>
          </a:xfrm>
          <a:prstGeom prst="rect">
            <a:avLst/>
          </a:prstGeom>
        </p:spPr>
      </p:pic>
      <p:sp>
        <p:nvSpPr>
          <p:cNvPr id="196" name="Retângulo: Cantos Arredondados 195">
            <a:extLst>
              <a:ext uri="{FF2B5EF4-FFF2-40B4-BE49-F238E27FC236}">
                <a16:creationId xmlns:a16="http://schemas.microsoft.com/office/drawing/2014/main" id="{2873201D-008B-2A87-D8B8-34E4B24A838C}"/>
              </a:ext>
            </a:extLst>
          </p:cNvPr>
          <p:cNvSpPr/>
          <p:nvPr/>
        </p:nvSpPr>
        <p:spPr>
          <a:xfrm>
            <a:off x="7309929" y="1550385"/>
            <a:ext cx="1532183" cy="3292556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 w="38100">
            <a:solidFill>
              <a:srgbClr val="1D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8" name="Retângulo 197">
            <a:extLst>
              <a:ext uri="{FF2B5EF4-FFF2-40B4-BE49-F238E27FC236}">
                <a16:creationId xmlns:a16="http://schemas.microsoft.com/office/drawing/2014/main" id="{290621EE-C56D-F21B-0060-1F60F37995BA}"/>
              </a:ext>
            </a:extLst>
          </p:cNvPr>
          <p:cNvSpPr/>
          <p:nvPr/>
        </p:nvSpPr>
        <p:spPr>
          <a:xfrm>
            <a:off x="7654908" y="1120775"/>
            <a:ext cx="842226" cy="586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9" name="Retângulo 198">
            <a:extLst>
              <a:ext uri="{FF2B5EF4-FFF2-40B4-BE49-F238E27FC236}">
                <a16:creationId xmlns:a16="http://schemas.microsoft.com/office/drawing/2014/main" id="{D3C5C0D7-9395-B4DF-5372-5F1B6C464823}"/>
              </a:ext>
            </a:extLst>
          </p:cNvPr>
          <p:cNvSpPr/>
          <p:nvPr/>
        </p:nvSpPr>
        <p:spPr>
          <a:xfrm>
            <a:off x="7277934" y="3008564"/>
            <a:ext cx="1596174" cy="1834376"/>
          </a:xfrm>
          <a:prstGeom prst="rect">
            <a:avLst/>
          </a:prstGeom>
          <a:gradFill flip="none" rotWithShape="1">
            <a:gsLst>
              <a:gs pos="471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0" name="Google Shape;72;p15">
            <a:extLst>
              <a:ext uri="{FF2B5EF4-FFF2-40B4-BE49-F238E27FC236}">
                <a16:creationId xmlns:a16="http://schemas.microsoft.com/office/drawing/2014/main" id="{39D558F2-1E8A-B4EE-208F-F9357B6405CC}"/>
              </a:ext>
            </a:extLst>
          </p:cNvPr>
          <p:cNvSpPr txBox="1">
            <a:spLocks/>
          </p:cNvSpPr>
          <p:nvPr/>
        </p:nvSpPr>
        <p:spPr>
          <a:xfrm>
            <a:off x="7404083" y="2475637"/>
            <a:ext cx="1343876" cy="64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 spc="-50">
                <a:solidFill>
                  <a:srgbClr val="0B5394"/>
                </a:solidFill>
                <a:latin typeface="Raleway Black"/>
                <a:ea typeface="Raleway Medium"/>
                <a:cs typeface="Raleway Medium"/>
                <a:sym typeface="Raleway Black"/>
              </a:rPr>
              <a:t>Integrações em andamento</a:t>
            </a:r>
            <a:endParaRPr lang="pt-BR" sz="1600" spc="-50">
              <a:solidFill>
                <a:srgbClr val="0B539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01" name="Google Shape;72;p15">
            <a:extLst>
              <a:ext uri="{FF2B5EF4-FFF2-40B4-BE49-F238E27FC236}">
                <a16:creationId xmlns:a16="http://schemas.microsoft.com/office/drawing/2014/main" id="{7D72F219-5A0D-A824-02DE-925991808B5C}"/>
              </a:ext>
            </a:extLst>
          </p:cNvPr>
          <p:cNvSpPr txBox="1">
            <a:spLocks/>
          </p:cNvSpPr>
          <p:nvPr/>
        </p:nvSpPr>
        <p:spPr>
          <a:xfrm>
            <a:off x="7334231" y="2026157"/>
            <a:ext cx="1483578" cy="46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600" b="1">
                <a:solidFill>
                  <a:srgbClr val="0B5394"/>
                </a:solidFill>
                <a:latin typeface="Montserrat Black"/>
                <a:ea typeface="Raleway Medium"/>
                <a:cs typeface="Raleway Medium"/>
                <a:sym typeface="Raleway Black"/>
              </a:rPr>
              <a:t>300</a:t>
            </a:r>
            <a:endParaRPr lang="pt-BR" sz="3600" b="1">
              <a:solidFill>
                <a:srgbClr val="0B5394"/>
              </a:solidFill>
              <a:latin typeface="Montserrat Black" panose="00000A00000000000000" pitchFamily="50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02" name="Google Shape;72;p15">
            <a:extLst>
              <a:ext uri="{FF2B5EF4-FFF2-40B4-BE49-F238E27FC236}">
                <a16:creationId xmlns:a16="http://schemas.microsoft.com/office/drawing/2014/main" id="{488D4992-949C-2718-CCDF-D71905F5A199}"/>
              </a:ext>
            </a:extLst>
          </p:cNvPr>
          <p:cNvSpPr txBox="1">
            <a:spLocks/>
          </p:cNvSpPr>
          <p:nvPr/>
        </p:nvSpPr>
        <p:spPr>
          <a:xfrm>
            <a:off x="7654908" y="1757007"/>
            <a:ext cx="842226" cy="20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 spc="100">
                <a:solidFill>
                  <a:srgbClr val="0B5394"/>
                </a:solidFill>
                <a:latin typeface="Raleway Bold" panose="020B0803030101060003" pitchFamily="34" charset="0"/>
                <a:ea typeface="Raleway Medium"/>
                <a:cs typeface="Raleway Medium"/>
                <a:sym typeface="Raleway Black"/>
              </a:rPr>
              <a:t>MAIS DE</a:t>
            </a:r>
            <a:endParaRPr lang="pt-BR" sz="1000" spc="100">
              <a:solidFill>
                <a:srgbClr val="0B5394"/>
              </a:solidFill>
              <a:latin typeface="Raleway Bold" panose="020B0803030101060003" pitchFamily="34" charset="0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03" name="Imagem 202" descr="Ícone&#10;&#10;Descrição gerada automaticamente">
            <a:extLst>
              <a:ext uri="{FF2B5EF4-FFF2-40B4-BE49-F238E27FC236}">
                <a16:creationId xmlns:a16="http://schemas.microsoft.com/office/drawing/2014/main" id="{86C34255-0754-F088-3E9C-E1B7E117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452" y="1108458"/>
            <a:ext cx="779137" cy="767272"/>
          </a:xfrm>
          <a:prstGeom prst="rect">
            <a:avLst/>
          </a:prstGeom>
        </p:spPr>
      </p:pic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FCD0C5A1-4B17-390B-9303-A8AAE254DDE4}"/>
              </a:ext>
            </a:extLst>
          </p:cNvPr>
          <p:cNvSpPr txBox="1">
            <a:spLocks/>
          </p:cNvSpPr>
          <p:nvPr/>
        </p:nvSpPr>
        <p:spPr>
          <a:xfrm>
            <a:off x="178015" y="95511"/>
            <a:ext cx="5311916" cy="39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400">
                <a:solidFill>
                  <a:srgbClr val="0B5394"/>
                </a:solidFill>
                <a:latin typeface="Raleway Black"/>
                <a:ea typeface="Raleway Medium"/>
                <a:cs typeface="Raleway Medium"/>
                <a:sym typeface="Raleway Black"/>
              </a:rPr>
              <a:t>Integrações com a Conta GOV.BR</a:t>
            </a:r>
            <a:endParaRPr lang="pt-BR" sz="2400">
              <a:solidFill>
                <a:srgbClr val="0B539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8" name="Imagem 7" descr="Foto em preto e branco de pessoa a segurar num celular&#10;&#10;Descrição gerada automaticamente com confiança média">
            <a:extLst>
              <a:ext uri="{FF2B5EF4-FFF2-40B4-BE49-F238E27FC236}">
                <a16:creationId xmlns:a16="http://schemas.microsoft.com/office/drawing/2014/main" id="{7B5DA42F-CA55-0C34-BE4A-86E24AD19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128" y="3500359"/>
            <a:ext cx="1533600" cy="1643142"/>
          </a:xfrm>
          <a:prstGeom prst="rect">
            <a:avLst/>
          </a:prstGeom>
        </p:spPr>
      </p:pic>
      <p:pic>
        <p:nvPicPr>
          <p:cNvPr id="24" name="Imagem 23" descr="Foto em preto e branco de homem com celular na mão&#10;&#10;Descrição gerada automaticamente">
            <a:extLst>
              <a:ext uri="{FF2B5EF4-FFF2-40B4-BE49-F238E27FC236}">
                <a16:creationId xmlns:a16="http://schemas.microsoft.com/office/drawing/2014/main" id="{9CE443D5-B68E-F97C-5FBE-7DBD614D55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26" r="6239"/>
          <a:stretch/>
        </p:blipFill>
        <p:spPr>
          <a:xfrm>
            <a:off x="5846669" y="3445463"/>
            <a:ext cx="1175630" cy="1698038"/>
          </a:xfrm>
          <a:prstGeom prst="rect">
            <a:avLst/>
          </a:prstGeom>
        </p:spPr>
      </p:pic>
      <p:pic>
        <p:nvPicPr>
          <p:cNvPr id="26" name="Imagem 25" descr="Homem de terno e gravata com as mãos&#10;&#10;Descrição gerada automaticamente">
            <a:extLst>
              <a:ext uri="{FF2B5EF4-FFF2-40B4-BE49-F238E27FC236}">
                <a16:creationId xmlns:a16="http://schemas.microsoft.com/office/drawing/2014/main" id="{997715E0-DAA6-FB75-6F39-17C29DFB5E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994" r="18559" b="14987"/>
          <a:stretch/>
        </p:blipFill>
        <p:spPr>
          <a:xfrm>
            <a:off x="7089393" y="3445464"/>
            <a:ext cx="1751129" cy="1698037"/>
          </a:xfrm>
          <a:prstGeom prst="rect">
            <a:avLst/>
          </a:prstGeom>
        </p:spPr>
      </p:pic>
      <p:pic>
        <p:nvPicPr>
          <p:cNvPr id="28" name="Imagem 27" descr="Foto em preto e branco de homem segurando celular&#10;&#10;Descrição gerada automaticamente">
            <a:extLst>
              <a:ext uri="{FF2B5EF4-FFF2-40B4-BE49-F238E27FC236}">
                <a16:creationId xmlns:a16="http://schemas.microsoft.com/office/drawing/2014/main" id="{B7D58551-DB63-02F8-2D26-C9C220B564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9870" y="3697607"/>
            <a:ext cx="1087620" cy="1445894"/>
          </a:xfrm>
          <a:prstGeom prst="rect">
            <a:avLst/>
          </a:prstGeom>
        </p:spPr>
      </p:pic>
      <p:pic>
        <p:nvPicPr>
          <p:cNvPr id="47" name="Imagem 46" descr="Foto preta e branca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2AF6CD91-AFD1-3997-4180-7D07CE74CCA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9279"/>
          <a:stretch/>
        </p:blipFill>
        <p:spPr>
          <a:xfrm>
            <a:off x="317746" y="3679966"/>
            <a:ext cx="1532183" cy="14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5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71;p15">
            <a:extLst>
              <a:ext uri="{FF2B5EF4-FFF2-40B4-BE49-F238E27FC236}">
                <a16:creationId xmlns:a16="http://schemas.microsoft.com/office/drawing/2014/main" id="{62E70631-D3FA-BB7F-4E30-E2686B568F6E}"/>
              </a:ext>
            </a:extLst>
          </p:cNvPr>
          <p:cNvSpPr/>
          <p:nvPr/>
        </p:nvSpPr>
        <p:spPr>
          <a:xfrm>
            <a:off x="-25" y="4827166"/>
            <a:ext cx="9144000" cy="316234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3" name="Google Shape;73;p15">
            <a:extLst>
              <a:ext uri="{FF2B5EF4-FFF2-40B4-BE49-F238E27FC236}">
                <a16:creationId xmlns:a16="http://schemas.microsoft.com/office/drawing/2014/main" id="{661DFF26-7881-8C1B-BEB0-68A85DA124B0}"/>
              </a:ext>
            </a:extLst>
          </p:cNvPr>
          <p:cNvSpPr/>
          <p:nvPr/>
        </p:nvSpPr>
        <p:spPr>
          <a:xfrm>
            <a:off x="-25" y="0"/>
            <a:ext cx="148059" cy="509666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135;p21">
            <a:extLst>
              <a:ext uri="{FF2B5EF4-FFF2-40B4-BE49-F238E27FC236}">
                <a16:creationId xmlns:a16="http://schemas.microsoft.com/office/drawing/2014/main" id="{A9822698-A033-9F11-6639-D3122B241C33}"/>
              </a:ext>
            </a:extLst>
          </p:cNvPr>
          <p:cNvSpPr/>
          <p:nvPr/>
        </p:nvSpPr>
        <p:spPr>
          <a:xfrm>
            <a:off x="329105" y="909263"/>
            <a:ext cx="4913087" cy="29360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157163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Google Shape;178;p23">
            <a:extLst>
              <a:ext uri="{FF2B5EF4-FFF2-40B4-BE49-F238E27FC236}">
                <a16:creationId xmlns:a16="http://schemas.microsoft.com/office/drawing/2014/main" id="{D52E308B-5C04-08AB-5873-2B8FE369ED52}"/>
              </a:ext>
            </a:extLst>
          </p:cNvPr>
          <p:cNvSpPr txBox="1"/>
          <p:nvPr/>
        </p:nvSpPr>
        <p:spPr>
          <a:xfrm>
            <a:off x="265730" y="1148406"/>
            <a:ext cx="4913088" cy="253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26000" bIns="9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4305">
              <a:buClr>
                <a:srgbClr val="555555"/>
              </a:buClr>
              <a:buSzPts val="1200"/>
            </a:pPr>
            <a:r>
              <a:rPr lang="pt-BR" sz="1600">
                <a:solidFill>
                  <a:srgbClr val="0B5394"/>
                </a:solidFill>
                <a:latin typeface="Raleway Black"/>
              </a:rPr>
              <a:t>AMPARO LEGAL</a:t>
            </a:r>
          </a:p>
          <a:p>
            <a:pPr marL="154305">
              <a:buSzPts val="1200"/>
            </a:pPr>
            <a:endParaRPr lang="pt-BR" sz="1600">
              <a:solidFill>
                <a:srgbClr val="0B5394"/>
              </a:solidFill>
              <a:latin typeface="Raleway Black"/>
            </a:endParaRPr>
          </a:p>
          <a:p>
            <a:pPr marL="154305">
              <a:buSzPts val="1200"/>
            </a:pPr>
            <a:r>
              <a:rPr lang="pt-BR" sz="1600">
                <a:solidFill>
                  <a:srgbClr val="0B5394"/>
                </a:solidFill>
                <a:latin typeface="Raleway Black"/>
                <a:sym typeface="Raleway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 14.063/2020:</a:t>
            </a:r>
            <a:r>
              <a:rPr lang="pt-BR" sz="1600">
                <a:solidFill>
                  <a:srgbClr val="0B5394"/>
                </a:solidFill>
                <a:latin typeface="Raleway Black"/>
                <a:sym typeface="Raleway Medium"/>
              </a:rPr>
              <a:t> Assinatura avançada</a:t>
            </a:r>
            <a:endParaRPr lang="pt-PT" sz="1600">
              <a:solidFill>
                <a:srgbClr val="0B5394"/>
              </a:solidFill>
              <a:latin typeface="Raleway Black"/>
            </a:endParaRPr>
          </a:p>
          <a:p>
            <a:pPr marL="154305">
              <a:buClr>
                <a:srgbClr val="555555"/>
              </a:buClr>
              <a:buSzPts val="1200"/>
            </a:pPr>
            <a:endParaRPr lang="pt-PT" sz="1600">
              <a:solidFill>
                <a:srgbClr val="0B5394"/>
              </a:solidFill>
              <a:latin typeface="Raleway Black"/>
            </a:endParaRPr>
          </a:p>
          <a:p>
            <a:pPr marL="154305">
              <a:spcBef>
                <a:spcPts val="1000"/>
              </a:spcBef>
              <a:buClr>
                <a:srgbClr val="555555"/>
              </a:buClr>
              <a:buSzPts val="1200"/>
            </a:pPr>
            <a:r>
              <a:rPr lang="pt-PT" sz="1600">
                <a:solidFill>
                  <a:srgbClr val="0B5394"/>
                </a:solidFill>
                <a:latin typeface="Raleway Black"/>
                <a:sym typeface="Raleway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10.543/2020:</a:t>
            </a:r>
            <a:r>
              <a:rPr lang="pt-BR" sz="1600">
                <a:solidFill>
                  <a:srgbClr val="0B5394"/>
                </a:solidFill>
                <a:latin typeface="Raleway Black"/>
                <a:sym typeface="Raleway Medium"/>
              </a:rPr>
              <a:t> Serviços x Assinatura Avançada</a:t>
            </a:r>
            <a:endParaRPr lang="en-US" sz="1600">
              <a:solidFill>
                <a:srgbClr val="0B5394"/>
              </a:solidFill>
              <a:latin typeface="Raleway Black"/>
            </a:endParaRPr>
          </a:p>
          <a:p>
            <a:pPr marL="154305">
              <a:spcBef>
                <a:spcPts val="1000"/>
              </a:spcBef>
              <a:spcAft>
                <a:spcPts val="1000"/>
              </a:spcAft>
              <a:buClr>
                <a:srgbClr val="555555"/>
              </a:buClr>
              <a:buSzPts val="1200"/>
            </a:pPr>
            <a:r>
              <a:rPr lang="en-US" sz="1600">
                <a:solidFill>
                  <a:srgbClr val="0B5394"/>
                </a:solidFill>
                <a:latin typeface="Raleway Black"/>
                <a:sym typeface="Raleway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Portaria 2.154/2021:</a:t>
            </a:r>
            <a:r>
              <a:rPr lang="pt-BR" sz="1600">
                <a:solidFill>
                  <a:srgbClr val="0B5394"/>
                </a:solidFill>
                <a:latin typeface="Raleway Black"/>
                <a:sym typeface="Raleway Medium"/>
              </a:rPr>
              <a:t> Contas PRATA e OURO = Assinatura Avançada</a:t>
            </a:r>
            <a:endParaRPr lang="en-US" sz="1600">
              <a:solidFill>
                <a:srgbClr val="0B5394"/>
              </a:solidFill>
              <a:latin typeface="Raleway Black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6DE8929-A509-1A06-DB03-2BE195A7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29" y="548397"/>
            <a:ext cx="4348313" cy="46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72;p15">
            <a:extLst>
              <a:ext uri="{FF2B5EF4-FFF2-40B4-BE49-F238E27FC236}">
                <a16:creationId xmlns:a16="http://schemas.microsoft.com/office/drawing/2014/main" id="{AF51E4BB-9002-C332-DE68-AD9DAC4B1741}"/>
              </a:ext>
            </a:extLst>
          </p:cNvPr>
          <p:cNvSpPr txBox="1">
            <a:spLocks/>
          </p:cNvSpPr>
          <p:nvPr/>
        </p:nvSpPr>
        <p:spPr>
          <a:xfrm>
            <a:off x="156449" y="95511"/>
            <a:ext cx="6961717" cy="39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400">
                <a:solidFill>
                  <a:srgbClr val="0B5394"/>
                </a:solidFill>
                <a:latin typeface="Raleway Black"/>
                <a:ea typeface="Raleway Medium"/>
                <a:cs typeface="Raleway Medium"/>
                <a:sym typeface="Raleway Black"/>
              </a:rPr>
              <a:t>Assinatura Eletrônica Avançada GOV.BR</a:t>
            </a:r>
            <a:endParaRPr lang="pt-BR" sz="2400">
              <a:solidFill>
                <a:srgbClr val="0B539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0568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71;p15">
            <a:extLst>
              <a:ext uri="{FF2B5EF4-FFF2-40B4-BE49-F238E27FC236}">
                <a16:creationId xmlns:a16="http://schemas.microsoft.com/office/drawing/2014/main" id="{62E70631-D3FA-BB7F-4E30-E2686B568F6E}"/>
              </a:ext>
            </a:extLst>
          </p:cNvPr>
          <p:cNvSpPr/>
          <p:nvPr/>
        </p:nvSpPr>
        <p:spPr>
          <a:xfrm>
            <a:off x="-25" y="4827166"/>
            <a:ext cx="9144000" cy="316234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FCD0C5A1-4B17-390B-9303-A8AAE254DDE4}"/>
              </a:ext>
            </a:extLst>
          </p:cNvPr>
          <p:cNvSpPr txBox="1">
            <a:spLocks/>
          </p:cNvSpPr>
          <p:nvPr/>
        </p:nvSpPr>
        <p:spPr>
          <a:xfrm>
            <a:off x="156449" y="95511"/>
            <a:ext cx="6961717" cy="39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400">
                <a:solidFill>
                  <a:srgbClr val="0B5394"/>
                </a:solidFill>
                <a:latin typeface="Raleway Black"/>
                <a:ea typeface="Raleway Medium"/>
                <a:cs typeface="Raleway Medium"/>
                <a:sym typeface="Raleway Black"/>
              </a:rPr>
              <a:t>Assinatura Eletrônica Avançada GOV.BR</a:t>
            </a:r>
            <a:endParaRPr lang="pt-BR" sz="2400">
              <a:solidFill>
                <a:srgbClr val="0B539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5416CDC9-3978-CF44-6BB1-2739723E7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76"/>
          <a:stretch/>
        </p:blipFill>
        <p:spPr>
          <a:xfrm>
            <a:off x="0" y="841327"/>
            <a:ext cx="3698707" cy="4179874"/>
          </a:xfrm>
          <a:prstGeom prst="rect">
            <a:avLst/>
          </a:prstGeom>
        </p:spPr>
      </p:pic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9C8B7849-5A5D-5E3C-679E-17A7DB51F2E6}"/>
              </a:ext>
            </a:extLst>
          </p:cNvPr>
          <p:cNvSpPr txBox="1">
            <a:spLocks/>
          </p:cNvSpPr>
          <p:nvPr/>
        </p:nvSpPr>
        <p:spPr>
          <a:xfrm>
            <a:off x="4269573" y="1346571"/>
            <a:ext cx="4292681" cy="46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3600" b="1" dirty="0">
                <a:solidFill>
                  <a:srgbClr val="0B5394"/>
                </a:solidFill>
                <a:latin typeface="Montserrat Black"/>
                <a:ea typeface="Raleway Medium"/>
                <a:cs typeface="Raleway Medium"/>
                <a:sym typeface="Raleway Black"/>
              </a:rPr>
              <a:t>56 </a:t>
            </a:r>
            <a:r>
              <a:rPr lang="pt-BR" sz="1600" b="1" dirty="0">
                <a:solidFill>
                  <a:srgbClr val="0B5394"/>
                </a:solidFill>
                <a:latin typeface="Montserrat Black"/>
                <a:ea typeface="Raleway Medium"/>
                <a:cs typeface="Raleway Medium"/>
                <a:sym typeface="Raleway Black"/>
              </a:rPr>
              <a:t>integrações realizadas</a:t>
            </a:r>
            <a:endParaRPr lang="pt-BR" sz="1600" b="1" dirty="0">
              <a:solidFill>
                <a:srgbClr val="0B5394"/>
              </a:solidFill>
              <a:latin typeface="Montserrat Black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59EDACD8-208A-01C7-2619-64B4985A8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850" y="1313150"/>
            <a:ext cx="779137" cy="767272"/>
          </a:xfrm>
          <a:prstGeom prst="rect">
            <a:avLst/>
          </a:prstGeom>
        </p:spPr>
      </p:pic>
      <p:sp>
        <p:nvSpPr>
          <p:cNvPr id="14" name="Google Shape;72;p15">
            <a:extLst>
              <a:ext uri="{FF2B5EF4-FFF2-40B4-BE49-F238E27FC236}">
                <a16:creationId xmlns:a16="http://schemas.microsoft.com/office/drawing/2014/main" id="{B4D183A1-A29C-90BA-F461-CE2A8FFADAD2}"/>
              </a:ext>
            </a:extLst>
          </p:cNvPr>
          <p:cNvSpPr txBox="1">
            <a:spLocks/>
          </p:cNvSpPr>
          <p:nvPr/>
        </p:nvSpPr>
        <p:spPr>
          <a:xfrm>
            <a:off x="4315293" y="2136769"/>
            <a:ext cx="4403038" cy="46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3600" b="1" dirty="0">
                <a:solidFill>
                  <a:srgbClr val="0B5394"/>
                </a:solidFill>
                <a:latin typeface="Montserrat Black"/>
                <a:ea typeface="Raleway Medium"/>
                <a:cs typeface="Raleway Medium"/>
                <a:sym typeface="Raleway Black"/>
              </a:rPr>
              <a:t>45</a:t>
            </a:r>
            <a:r>
              <a:rPr lang="pt-BR" sz="2800" b="1" dirty="0">
                <a:solidFill>
                  <a:srgbClr val="0B5394"/>
                </a:solidFill>
                <a:latin typeface="Montserrat Black"/>
                <a:ea typeface="Raleway Medium"/>
                <a:cs typeface="Raleway Medium"/>
                <a:sym typeface="Raleway Black"/>
              </a:rPr>
              <a:t> mi</a:t>
            </a:r>
            <a:r>
              <a:rPr lang="pt-BR" sz="3600" b="1" dirty="0">
                <a:solidFill>
                  <a:srgbClr val="0B5394"/>
                </a:solidFill>
                <a:latin typeface="Montserrat Black"/>
                <a:ea typeface="Raleway Medium"/>
                <a:cs typeface="Raleway Medium"/>
                <a:sym typeface="Raleway Black"/>
              </a:rPr>
              <a:t> </a:t>
            </a:r>
            <a:r>
              <a:rPr lang="pt-BR" sz="1600" b="1" dirty="0">
                <a:solidFill>
                  <a:srgbClr val="0B5394"/>
                </a:solidFill>
                <a:latin typeface="Montserrat Black"/>
                <a:ea typeface="Raleway Medium"/>
                <a:cs typeface="Raleway Medium"/>
                <a:sym typeface="Raleway Black"/>
              </a:rPr>
              <a:t>assinaturas realizadas</a:t>
            </a:r>
            <a:endParaRPr lang="pt-BR" sz="1600" b="1" dirty="0">
              <a:solidFill>
                <a:srgbClr val="0B5394"/>
              </a:solidFill>
              <a:latin typeface="Montserrat Black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08639735-2467-0184-0D60-A2C60523D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470" y="2166177"/>
            <a:ext cx="779137" cy="767272"/>
          </a:xfrm>
          <a:prstGeom prst="rect">
            <a:avLst/>
          </a:prstGeom>
        </p:spPr>
      </p:pic>
      <p:sp>
        <p:nvSpPr>
          <p:cNvPr id="20" name="Google Shape;72;p15">
            <a:extLst>
              <a:ext uri="{FF2B5EF4-FFF2-40B4-BE49-F238E27FC236}">
                <a16:creationId xmlns:a16="http://schemas.microsoft.com/office/drawing/2014/main" id="{D8760600-138B-C87D-6ECE-CA00E5964CAE}"/>
              </a:ext>
            </a:extLst>
          </p:cNvPr>
          <p:cNvSpPr txBox="1">
            <a:spLocks/>
          </p:cNvSpPr>
          <p:nvPr/>
        </p:nvSpPr>
        <p:spPr>
          <a:xfrm>
            <a:off x="3934883" y="3954345"/>
            <a:ext cx="4917855" cy="5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SzPct val="100000"/>
            </a:pPr>
            <a:r>
              <a:rPr lang="en-US" sz="1000">
                <a:solidFill>
                  <a:srgbClr val="A5A5A5"/>
                </a:solidFill>
                <a:latin typeface="Raleway SemiBold"/>
                <a:sym typeface="Raleway Black"/>
              </a:rPr>
              <a:t>SELO NACIONAL DE MODERNIZAÇÃO DO ESTADO 2022 (SEME/PR) - </a:t>
            </a:r>
            <a:r>
              <a:rPr lang="en-US" sz="1000" b="1">
                <a:solidFill>
                  <a:srgbClr val="A5A5A5"/>
                </a:solidFill>
                <a:latin typeface="Raleway ExtraBold"/>
                <a:sym typeface="Raleway Black"/>
              </a:rPr>
              <a:t>PRATA</a:t>
            </a:r>
            <a:endParaRPr lang="en-US" sz="1000" b="1">
              <a:solidFill>
                <a:srgbClr val="A5A5A5"/>
              </a:solidFill>
              <a:latin typeface="Raleway ExtraBold"/>
            </a:endParaRPr>
          </a:p>
          <a:p>
            <a:pPr>
              <a:lnSpc>
                <a:spcPct val="150000"/>
              </a:lnSpc>
            </a:pPr>
            <a:r>
              <a:rPr lang="en-US" sz="1000">
                <a:solidFill>
                  <a:srgbClr val="A5A5A5"/>
                </a:solidFill>
                <a:latin typeface="Raleway SemiBold"/>
              </a:rPr>
              <a:t>PRÊMIO IDEIA INOVADORA – RECONHECIMENTO PROFISSIONAL </a:t>
            </a:r>
            <a:r>
              <a:rPr lang="en-US" sz="1000">
                <a:solidFill>
                  <a:srgbClr val="A5A5A5"/>
                </a:solidFill>
                <a:latin typeface="Raleway ExtraBold"/>
              </a:rPr>
              <a:t>- ME</a:t>
            </a:r>
            <a:endParaRPr lang="en-US" sz="1000">
              <a:solidFill>
                <a:srgbClr val="A5A5A5"/>
              </a:solidFill>
              <a:latin typeface="Raleway ExtraBold"/>
              <a:sym typeface="Raleway Black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sz="1000">
                <a:solidFill>
                  <a:srgbClr val="A5A5A5"/>
                </a:solidFill>
                <a:latin typeface="Raleway SemiBold"/>
                <a:sym typeface="Raleway Black"/>
              </a:rPr>
              <a:t>26º CONCURSO DE INOVAÇÃO NO SETOR PÚBLICO (ENAP) - </a:t>
            </a:r>
            <a:r>
              <a:rPr lang="en-US" sz="1000" b="1">
                <a:solidFill>
                  <a:srgbClr val="A5A5A5"/>
                </a:solidFill>
                <a:latin typeface="Raleway ExtraBold"/>
                <a:sym typeface="Raleway Black"/>
              </a:rPr>
              <a:t>FINALISTA</a:t>
            </a:r>
            <a:endParaRPr lang="en-US" sz="1000" b="1">
              <a:solidFill>
                <a:srgbClr val="A5A5A5"/>
              </a:solidFill>
              <a:latin typeface="Raleway ExtraBold"/>
            </a:endParaRPr>
          </a:p>
        </p:txBody>
      </p:sp>
      <p:sp>
        <p:nvSpPr>
          <p:cNvPr id="16" name="Google Shape;72;p15">
            <a:extLst>
              <a:ext uri="{FF2B5EF4-FFF2-40B4-BE49-F238E27FC236}">
                <a16:creationId xmlns:a16="http://schemas.microsoft.com/office/drawing/2014/main" id="{7B64D9EE-7F66-08D9-3FF2-E5F6CD69BDDE}"/>
              </a:ext>
            </a:extLst>
          </p:cNvPr>
          <p:cNvSpPr txBox="1">
            <a:spLocks/>
          </p:cNvSpPr>
          <p:nvPr/>
        </p:nvSpPr>
        <p:spPr>
          <a:xfrm>
            <a:off x="3693730" y="3801739"/>
            <a:ext cx="1115827" cy="288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100">
                <a:solidFill>
                  <a:srgbClr val="A5A5A5"/>
                </a:solidFill>
                <a:latin typeface="Raleway ExtraBold"/>
                <a:sym typeface="Raleway Black"/>
              </a:rPr>
              <a:t>DESTAQUES</a:t>
            </a:r>
            <a:endParaRPr lang="pt-BR" sz="1100">
              <a:solidFill>
                <a:srgbClr val="A5A5A5"/>
              </a:solidFill>
              <a:latin typeface="Raleway ExtraBold"/>
            </a:endParaRPr>
          </a:p>
        </p:txBody>
      </p:sp>
      <p:sp>
        <p:nvSpPr>
          <p:cNvPr id="23" name="Google Shape;73;p15">
            <a:extLst>
              <a:ext uri="{FF2B5EF4-FFF2-40B4-BE49-F238E27FC236}">
                <a16:creationId xmlns:a16="http://schemas.microsoft.com/office/drawing/2014/main" id="{661DFF26-7881-8C1B-BEB0-68A85DA124B0}"/>
              </a:ext>
            </a:extLst>
          </p:cNvPr>
          <p:cNvSpPr/>
          <p:nvPr/>
        </p:nvSpPr>
        <p:spPr>
          <a:xfrm>
            <a:off x="-25" y="0"/>
            <a:ext cx="148059" cy="509666"/>
          </a:xfrm>
          <a:prstGeom prst="rect">
            <a:avLst/>
          </a:prstGeom>
          <a:gradFill flip="none" rotWithShape="1">
            <a:gsLst>
              <a:gs pos="0">
                <a:srgbClr val="008D36"/>
              </a:gs>
              <a:gs pos="100000">
                <a:srgbClr val="1D71B8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5" name="Imagem 45">
            <a:extLst>
              <a:ext uri="{FF2B5EF4-FFF2-40B4-BE49-F238E27FC236}">
                <a16:creationId xmlns:a16="http://schemas.microsoft.com/office/drawing/2014/main" id="{6650EFA9-6E56-88F3-F255-FCFDA881D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597" y="4310457"/>
            <a:ext cx="142876" cy="128156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7092920B-9193-FB68-47E4-59CDBB577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597" y="4539547"/>
            <a:ext cx="142876" cy="128156"/>
          </a:xfrm>
          <a:prstGeom prst="rect">
            <a:avLst/>
          </a:prstGeom>
        </p:spPr>
      </p:pic>
      <p:pic>
        <p:nvPicPr>
          <p:cNvPr id="5" name="Imagem 45">
            <a:extLst>
              <a:ext uri="{FF2B5EF4-FFF2-40B4-BE49-F238E27FC236}">
                <a16:creationId xmlns:a16="http://schemas.microsoft.com/office/drawing/2014/main" id="{982E0C25-E593-11BA-40B6-52380BF70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597" y="4084013"/>
            <a:ext cx="142876" cy="12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4702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3C566D58209245AE5FA353CA12FFFF" ma:contentTypeVersion="27" ma:contentTypeDescription="Crie um novo documento." ma:contentTypeScope="" ma:versionID="380735370be2ab9089b6f3ef01b10903">
  <xsd:schema xmlns:xsd="http://www.w3.org/2001/XMLSchema" xmlns:xs="http://www.w3.org/2001/XMLSchema" xmlns:p="http://schemas.microsoft.com/office/2006/metadata/properties" xmlns:ns2="02740862-05d4-4a63-9838-15f5db28f8f3" xmlns:ns3="501dd569-ae1e-4e52-8189-33d8678fa6a1" targetNamespace="http://schemas.microsoft.com/office/2006/metadata/properties" ma:root="true" ma:fieldsID="fd0cf0bf1fdf6e1054e7efabfd9ab9a0" ns2:_="" ns3:_="">
    <xsd:import namespace="02740862-05d4-4a63-9838-15f5db28f8f3"/>
    <xsd:import namespace="501dd569-ae1e-4e52-8189-33d8678fa6a1"/>
    <xsd:element name="properties">
      <xsd:complexType>
        <xsd:sequence>
          <xsd:element name="documentManagement">
            <xsd:complexType>
              <xsd:all>
                <xsd:element ref="ns2:Tipo_x0020_de_x0020_Norma" minOccurs="0"/>
                <xsd:element ref="ns2:Assunto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pessoa" minOccurs="0"/>
                <xsd:element ref="ns2:Modificado_x0020_por_x0020_quem" minOccurs="0"/>
                <xsd:element ref="ns2:Atualizadoem" minOccurs="0"/>
                <xsd:element ref="ns2:Observa_x00e7__x00f5_es" minOccurs="0"/>
                <xsd:element ref="ns2:Solicitadopor" minOccurs="0"/>
                <xsd:element ref="ns2:Solicitadoem" minOccurs="0"/>
                <xsd:element ref="ns2:Feitopo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40862-05d4-4a63-9838-15f5db28f8f3" elementFormDefault="qualified">
    <xsd:import namespace="http://schemas.microsoft.com/office/2006/documentManagement/types"/>
    <xsd:import namespace="http://schemas.microsoft.com/office/infopath/2007/PartnerControls"/>
    <xsd:element name="Tipo_x0020_de_x0020_Norma" ma:index="8" nillable="true" ma:displayName="Tipo " ma:format="Dropdown" ma:internalName="Tipo_x0020_de_x0020_Norma">
      <xsd:simpleType>
        <xsd:restriction base="dms:Text">
          <xsd:maxLength value="255"/>
        </xsd:restriction>
      </xsd:simpleType>
    </xsd:element>
    <xsd:element name="Assunto" ma:index="9" nillable="true" ma:displayName="Assunto" ma:internalName="Assunto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Data" ma:index="19" nillable="true" ma:displayName="Data" ma:format="DateOnly" ma:internalName="Data">
      <xsd:simpleType>
        <xsd:restriction base="dms:DateTime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pessoa" ma:index="23" nillable="true" ma:displayName="pessoa" ma:format="Dropdown" ma:list="UserInfo" ma:SharePointGroup="0" ma:internalName="pesso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dificado_x0020_por_x0020_quem" ma:index="24" nillable="true" ma:displayName="Modificado por quem" ma:list="UserInfo" ma:SharePointGroup="0" ma:internalName="Modificado_x0020_por_x0020_quem" ma:showField="Modifi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tualizadoem" ma:index="25" nillable="true" ma:displayName="Atualizado em" ma:format="DateOnly" ma:internalName="Atualizadoem">
      <xsd:simpleType>
        <xsd:restriction base="dms:DateTime"/>
      </xsd:simpleType>
    </xsd:element>
    <xsd:element name="Observa_x00e7__x00f5_es" ma:index="26" nillable="true" ma:displayName="Observações" ma:format="Dropdown" ma:internalName="Observa_x00e7__x00f5_es">
      <xsd:simpleType>
        <xsd:restriction base="dms:Note">
          <xsd:maxLength value="255"/>
        </xsd:restriction>
      </xsd:simpleType>
    </xsd:element>
    <xsd:element name="Solicitadopor" ma:index="27" nillable="true" ma:displayName="Solicitado por" ma:format="Dropdown" ma:internalName="Solicitadopor">
      <xsd:simpleType>
        <xsd:restriction base="dms:Text">
          <xsd:maxLength value="255"/>
        </xsd:restriction>
      </xsd:simpleType>
    </xsd:element>
    <xsd:element name="Solicitadoem" ma:index="28" nillable="true" ma:displayName="Solicitado em" ma:format="DateOnly" ma:internalName="Solicitadoem">
      <xsd:simpleType>
        <xsd:restriction base="dms:DateTime"/>
      </xsd:simpleType>
    </xsd:element>
    <xsd:element name="Feitopor" ma:index="29" nillable="true" ma:displayName="Feito por" ma:format="Dropdown" ma:internalName="Feitopor">
      <xsd:simpleType>
        <xsd:restriction base="dms:Text">
          <xsd:maxLength value="255"/>
        </xsd:restriction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2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34" nillable="true" ma:displayName="Status de liberação" ma:internalName="Status_x0020_de_x0020_libera_x00e7__x00e3_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dd569-ae1e-4e52-8189-33d8678fa6a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33" nillable="true" ma:displayName="Taxonomy Catch All Column" ma:hidden="true" ma:list="{9f5075ca-ed0b-4558-9040-531002901515}" ma:internalName="TaxCatchAll" ma:showField="CatchAllData" ma:web="501dd569-ae1e-4e52-8189-33d8678fa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1dd569-ae1e-4e52-8189-33d8678fa6a1" xsi:nil="true"/>
    <Atualizadoem xmlns="02740862-05d4-4a63-9838-15f5db28f8f3" xsi:nil="true"/>
    <lcf76f155ced4ddcb4097134ff3c332f xmlns="02740862-05d4-4a63-9838-15f5db28f8f3">
      <Terms xmlns="http://schemas.microsoft.com/office/infopath/2007/PartnerControls"/>
    </lcf76f155ced4ddcb4097134ff3c332f>
    <Solicitadoem xmlns="02740862-05d4-4a63-9838-15f5db28f8f3" xsi:nil="true"/>
    <Data xmlns="02740862-05d4-4a63-9838-15f5db28f8f3" xsi:nil="true"/>
    <pessoa xmlns="02740862-05d4-4a63-9838-15f5db28f8f3">
      <UserInfo>
        <DisplayName/>
        <AccountId xsi:nil="true"/>
        <AccountType/>
      </UserInfo>
    </pessoa>
    <Solicitadopor xmlns="02740862-05d4-4a63-9838-15f5db28f8f3" xsi:nil="true"/>
    <Tipo_x0020_de_x0020_Norma xmlns="02740862-05d4-4a63-9838-15f5db28f8f3" xsi:nil="true"/>
    <Observa_x00e7__x00f5_es xmlns="02740862-05d4-4a63-9838-15f5db28f8f3" xsi:nil="true"/>
    <Assunto xmlns="02740862-05d4-4a63-9838-15f5db28f8f3" xsi:nil="true"/>
    <Modificado_x0020_por_x0020_quem xmlns="02740862-05d4-4a63-9838-15f5db28f8f3">
      <UserInfo>
        <DisplayName/>
        <AccountId xsi:nil="true"/>
        <AccountType/>
      </UserInfo>
    </Modificado_x0020_por_x0020_quem>
    <Feitopor xmlns="02740862-05d4-4a63-9838-15f5db28f8f3" xsi:nil="true"/>
    <_Flow_SignoffStatus xmlns="02740862-05d4-4a63-9838-15f5db28f8f3" xsi:nil="true"/>
  </documentManagement>
</p:properties>
</file>

<file path=customXml/itemProps1.xml><?xml version="1.0" encoding="utf-8"?>
<ds:datastoreItem xmlns:ds="http://schemas.openxmlformats.org/officeDocument/2006/customXml" ds:itemID="{72463514-C852-48FB-A510-DA22D5FEA4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66B08A-06A1-4292-AADF-361663AF838B}">
  <ds:schemaRefs>
    <ds:schemaRef ds:uri="02740862-05d4-4a63-9838-15f5db28f8f3"/>
    <ds:schemaRef ds:uri="501dd569-ae1e-4e52-8189-33d8678fa6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C5A3F24-4293-4715-87AF-618D6524C4C8}">
  <ds:schemaRefs>
    <ds:schemaRef ds:uri="02740862-05d4-4a63-9838-15f5db28f8f3"/>
    <ds:schemaRef ds:uri="501dd569-ae1e-4e52-8189-33d8678fa6a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386</Words>
  <Application>Microsoft Macintosh PowerPoint</Application>
  <PresentationFormat>Apresentação na tela (16:9)</PresentationFormat>
  <Paragraphs>86</Paragraphs>
  <Slides>11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8" baseType="lpstr">
      <vt:lpstr>Raleway Medium</vt:lpstr>
      <vt:lpstr>Montserrat</vt:lpstr>
      <vt:lpstr>Raleway Bold</vt:lpstr>
      <vt:lpstr>Rawline</vt:lpstr>
      <vt:lpstr>HP Simplified Light</vt:lpstr>
      <vt:lpstr>Raleway SemiBold</vt:lpstr>
      <vt:lpstr>Wingdings</vt:lpstr>
      <vt:lpstr>Raleway</vt:lpstr>
      <vt:lpstr>Montserrat Black</vt:lpstr>
      <vt:lpstr>Raleway Black</vt:lpstr>
      <vt:lpstr>Raleway ExtraBold</vt:lpstr>
      <vt:lpstr>Arial</vt:lpstr>
      <vt:lpstr>Verdana Pro Cond SemiBold</vt:lpstr>
      <vt:lpstr>Roboto</vt:lpstr>
      <vt:lpstr>Verdana Pro Cond Light</vt:lpstr>
      <vt:lpstr>Raleway Light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Pollyanna Dias</dc:creator>
  <cp:lastModifiedBy>Danilo Bertazzi</cp:lastModifiedBy>
  <cp:revision>14</cp:revision>
  <dcterms:modified xsi:type="dcterms:W3CDTF">2023-08-11T02:59:17Z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0x0101004A3C566D58209245AE5FA353CA12FFFF</vt:lpwstr>
  </property>
  <property fmtid="{D5CDD505-2E9C-101B-9397-08002B2CF9AE}" pid="3" name="MediaServiceImageTags">
    <vt:lpwstr/>
  </property>
</Properties>
</file>