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1" r:id="rId2"/>
    <p:sldId id="377" r:id="rId3"/>
    <p:sldId id="347" r:id="rId4"/>
    <p:sldId id="376" r:id="rId5"/>
    <p:sldId id="346" r:id="rId6"/>
    <p:sldId id="373" r:id="rId7"/>
    <p:sldId id="374" r:id="rId8"/>
    <p:sldId id="375" r:id="rId9"/>
    <p:sldId id="316" r:id="rId10"/>
    <p:sldId id="378" r:id="rId11"/>
    <p:sldId id="37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9B019-684B-404B-8F75-83BD0399288C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39CAE-6989-41EE-98F0-9BBE543D5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18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5FE-1225-4B99-A725-7CBE801348D9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747B-47B6-4B11-B5CB-9ABF23484E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83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5FE-1225-4B99-A725-7CBE801348D9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747B-47B6-4B11-B5CB-9ABF23484E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79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5FE-1225-4B99-A725-7CBE801348D9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747B-47B6-4B11-B5CB-9ABF23484E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1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36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5FE-1225-4B99-A725-7CBE801348D9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747B-47B6-4B11-B5CB-9ABF23484E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74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5FE-1225-4B99-A725-7CBE801348D9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747B-47B6-4B11-B5CB-9ABF23484E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25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5FE-1225-4B99-A725-7CBE801348D9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747B-47B6-4B11-B5CB-9ABF23484E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97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5FE-1225-4B99-A725-7CBE801348D9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747B-47B6-4B11-B5CB-9ABF23484E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50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5FE-1225-4B99-A725-7CBE801348D9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747B-47B6-4B11-B5CB-9ABF23484E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66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5FE-1225-4B99-A725-7CBE801348D9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747B-47B6-4B11-B5CB-9ABF23484E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58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5FE-1225-4B99-A725-7CBE801348D9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747B-47B6-4B11-B5CB-9ABF23484E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06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5FE-1225-4B99-A725-7CBE801348D9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747B-47B6-4B11-B5CB-9ABF23484E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84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485FE-1225-4B99-A725-7CBE801348D9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747B-47B6-4B11-B5CB-9ABF23484E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39" y="433718"/>
            <a:ext cx="4211484" cy="76040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189" y="5811696"/>
            <a:ext cx="12192000" cy="104630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04" y="5326862"/>
            <a:ext cx="11163422" cy="12565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58189" y="5857794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Estratégias e medidas para reduzir a espera por atendimento, garantindo 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acesso oportuno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 adequado aos serviços de saúde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6851" y="2048499"/>
            <a:ext cx="112862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Programa Nacional </a:t>
            </a:r>
            <a:r>
              <a:rPr lang="pt-BR" sz="32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de Redução </a:t>
            </a:r>
            <a:r>
              <a:rPr lang="pt-BR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das Filas de</a:t>
            </a:r>
          </a:p>
          <a:p>
            <a:pPr algn="ctr"/>
            <a:r>
              <a:rPr lang="pt-BR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Cirurgias Eletivas</a:t>
            </a:r>
            <a:endParaRPr lang="pt-BR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6380" y="1120338"/>
            <a:ext cx="111130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concorrência das cirurgias eletivas com as portas de urgências levando o cancelamento dos procedimentos eletivos; </a:t>
            </a: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diferentes estratégias para as regiões com vazios assistenciais intensos, utilizando os hospitais de excelência, EBSERH ETC...</a:t>
            </a: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inovação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 modelo de financiamento, saindo da predominância do modelo de pagamento por procedimento para um que remunere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contratualizem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qualitativas e quantitativas</a:t>
            </a:r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, considerando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especificidades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regionais;</a:t>
            </a: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Instituir e qualificar a regulação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assistencial, de base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regional, buscando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uma informatização que vise 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transparência e a gestão das filas;</a:t>
            </a: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Fazer a interlocução com os hospitais sob gestão da EBSERH para ampliação da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rede;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10198" y="307213"/>
            <a:ext cx="722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7327423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9374" y="2522764"/>
            <a:ext cx="774700" cy="1235710"/>
          </a:xfrm>
          <a:custGeom>
            <a:avLst/>
            <a:gdLst/>
            <a:ahLst/>
            <a:cxnLst/>
            <a:rect l="l" t="t" r="r" b="b"/>
            <a:pathLst>
              <a:path w="774700" h="1235710">
                <a:moveTo>
                  <a:pt x="291885" y="1235324"/>
                </a:moveTo>
                <a:lnTo>
                  <a:pt x="0" y="1235324"/>
                </a:lnTo>
                <a:lnTo>
                  <a:pt x="482552" y="617662"/>
                </a:lnTo>
                <a:lnTo>
                  <a:pt x="0" y="0"/>
                </a:lnTo>
                <a:lnTo>
                  <a:pt x="291885" y="0"/>
                </a:lnTo>
                <a:lnTo>
                  <a:pt x="774437" y="617662"/>
                </a:lnTo>
                <a:lnTo>
                  <a:pt x="291885" y="12353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56408" y="2518001"/>
            <a:ext cx="1291590" cy="1245235"/>
            <a:chOff x="2056408" y="2518001"/>
            <a:chExt cx="1291590" cy="1245235"/>
          </a:xfrm>
        </p:grpSpPr>
        <p:sp>
          <p:nvSpPr>
            <p:cNvPr id="4" name="object 4"/>
            <p:cNvSpPr/>
            <p:nvPr/>
          </p:nvSpPr>
          <p:spPr>
            <a:xfrm>
              <a:off x="2572968" y="2522764"/>
              <a:ext cx="774700" cy="1235710"/>
            </a:xfrm>
            <a:custGeom>
              <a:avLst/>
              <a:gdLst/>
              <a:ahLst/>
              <a:cxnLst/>
              <a:rect l="l" t="t" r="r" b="b"/>
              <a:pathLst>
                <a:path w="774700" h="1235710">
                  <a:moveTo>
                    <a:pt x="291885" y="1235324"/>
                  </a:moveTo>
                  <a:lnTo>
                    <a:pt x="0" y="1235324"/>
                  </a:lnTo>
                  <a:lnTo>
                    <a:pt x="482552" y="617662"/>
                  </a:lnTo>
                  <a:lnTo>
                    <a:pt x="0" y="0"/>
                  </a:lnTo>
                  <a:lnTo>
                    <a:pt x="291885" y="0"/>
                  </a:lnTo>
                  <a:lnTo>
                    <a:pt x="774437" y="617662"/>
                  </a:lnTo>
                  <a:lnTo>
                    <a:pt x="291885" y="1235324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61171" y="2522764"/>
              <a:ext cx="774700" cy="1235710"/>
            </a:xfrm>
            <a:custGeom>
              <a:avLst/>
              <a:gdLst/>
              <a:ahLst/>
              <a:cxnLst/>
              <a:rect l="l" t="t" r="r" b="b"/>
              <a:pathLst>
                <a:path w="774700" h="1235710">
                  <a:moveTo>
                    <a:pt x="291885" y="1235324"/>
                  </a:moveTo>
                  <a:lnTo>
                    <a:pt x="0" y="1235324"/>
                  </a:lnTo>
                  <a:lnTo>
                    <a:pt x="482552" y="617662"/>
                  </a:lnTo>
                  <a:lnTo>
                    <a:pt x="0" y="0"/>
                  </a:lnTo>
                  <a:lnTo>
                    <a:pt x="291885" y="0"/>
                  </a:lnTo>
                  <a:lnTo>
                    <a:pt x="774437" y="617662"/>
                  </a:lnTo>
                  <a:lnTo>
                    <a:pt x="291885" y="1235324"/>
                  </a:lnTo>
                  <a:close/>
                </a:path>
              </a:pathLst>
            </a:custGeom>
            <a:solidFill>
              <a:srgbClr val="2F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61171" y="2522764"/>
              <a:ext cx="774700" cy="1235710"/>
            </a:xfrm>
            <a:custGeom>
              <a:avLst/>
              <a:gdLst/>
              <a:ahLst/>
              <a:cxnLst/>
              <a:rect l="l" t="t" r="r" b="b"/>
              <a:pathLst>
                <a:path w="774700" h="1235710">
                  <a:moveTo>
                    <a:pt x="0" y="0"/>
                  </a:moveTo>
                  <a:lnTo>
                    <a:pt x="291885" y="0"/>
                  </a:lnTo>
                  <a:lnTo>
                    <a:pt x="774437" y="617662"/>
                  </a:lnTo>
                  <a:lnTo>
                    <a:pt x="291885" y="1235324"/>
                  </a:lnTo>
                  <a:lnTo>
                    <a:pt x="0" y="1235324"/>
                  </a:lnTo>
                  <a:lnTo>
                    <a:pt x="482552" y="61766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787101" y="2519839"/>
            <a:ext cx="6857999" cy="1238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951913"/>
            <a:ext cx="12191999" cy="906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 algn="ctr"/>
            <a:r>
              <a:rPr lang="pt-BR" sz="2400" dirty="0" smtClean="0">
                <a:solidFill>
                  <a:prstClr val="white"/>
                </a:solidFill>
              </a:rPr>
              <a:t>Adriana Martins </a:t>
            </a:r>
          </a:p>
          <a:p>
            <a:pPr lvl="0" algn="ctr"/>
            <a:r>
              <a:rPr lang="pt-BR" sz="2400" dirty="0" smtClean="0">
                <a:solidFill>
                  <a:prstClr val="white"/>
                </a:solidFill>
              </a:rPr>
              <a:t>Secretária Municipal de Guararema/SP</a:t>
            </a:r>
            <a:endParaRPr lang="pt-BR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27796" y="309789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Gerais do </a:t>
            </a:r>
            <a:r>
              <a:rPr lang="pt-B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Acordados </a:t>
            </a:r>
            <a:endParaRPr lang="pt-BR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1439" y="770905"/>
            <a:ext cx="11978641" cy="541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 smtClean="0"/>
              <a:t>- </a:t>
            </a:r>
            <a:r>
              <a:rPr lang="pt-BR" sz="2200" dirty="0"/>
              <a:t>1° Fase: diagnóstico + </a:t>
            </a:r>
            <a:r>
              <a:rPr lang="pt-BR" sz="2200" dirty="0" err="1"/>
              <a:t>pactuação</a:t>
            </a:r>
            <a:r>
              <a:rPr lang="pt-BR" sz="2200" dirty="0"/>
              <a:t> dos princípios gerais do Programa + iniciar </a:t>
            </a:r>
            <a:r>
              <a:rPr lang="pt-BR" sz="2200" dirty="0" smtClean="0"/>
              <a:t>com cirurgias </a:t>
            </a:r>
            <a:r>
              <a:rPr lang="pt-BR" sz="2200" dirty="0"/>
              <a:t>eletivas (e ênfase em oncologia);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- 2° Fase: </a:t>
            </a:r>
            <a:r>
              <a:rPr lang="pt-BR" sz="2200" dirty="0" smtClean="0"/>
              <a:t> </a:t>
            </a:r>
            <a:r>
              <a:rPr lang="pt-BR" sz="2200" dirty="0"/>
              <a:t>serão pactuadas novas prioridades e acrescidos </a:t>
            </a:r>
            <a:r>
              <a:rPr lang="pt-BR" sz="2200" dirty="0" smtClean="0"/>
              <a:t>os exames </a:t>
            </a:r>
            <a:r>
              <a:rPr lang="pt-BR" sz="2200" dirty="0"/>
              <a:t>prioritários para a segunda fase do Programa, além de mudanças </a:t>
            </a:r>
            <a:r>
              <a:rPr lang="pt-BR" sz="2200" dirty="0" smtClean="0"/>
              <a:t>na gestão </a:t>
            </a:r>
            <a:r>
              <a:rPr lang="pt-BR" sz="2200" dirty="0"/>
              <a:t>das filas e modelo de regulação, a partir das boas experiências locais;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200" dirty="0" smtClean="0"/>
              <a:t> </a:t>
            </a:r>
            <a:r>
              <a:rPr lang="pt-BR" sz="2200" dirty="0"/>
              <a:t>Demais fases: focos nas prioridades pactuadas na CIT;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200" dirty="0" smtClean="0"/>
              <a:t> </a:t>
            </a:r>
            <a:r>
              <a:rPr lang="pt-BR" sz="2200" dirty="0"/>
              <a:t>A região Norte contará com estratégias específicas coerentes com os desafios</a:t>
            </a:r>
            <a:r>
              <a:rPr lang="pt-BR" sz="2200" dirty="0" smtClean="0"/>
              <a:t>, sobretudo </a:t>
            </a:r>
            <a:r>
              <a:rPr lang="pt-BR" sz="2200" dirty="0"/>
              <a:t>com a dificuldade de garantir equipe cirúrgica (cirurgião; </a:t>
            </a:r>
            <a:r>
              <a:rPr lang="pt-BR" sz="2200" dirty="0" err="1"/>
              <a:t>enferm</a:t>
            </a:r>
            <a:r>
              <a:rPr lang="pt-BR" sz="2200" dirty="0" smtClean="0"/>
              <a:t>.;instrumentador</a:t>
            </a:r>
            <a:r>
              <a:rPr lang="pt-BR" sz="2200" dirty="0"/>
              <a:t>; e, anestesista)</a:t>
            </a:r>
          </a:p>
        </p:txBody>
      </p:sp>
    </p:spTree>
    <p:extLst>
      <p:ext uri="{BB962C8B-B14F-4D97-AF65-F5344CB8AC3E}">
        <p14:creationId xmlns:p14="http://schemas.microsoft.com/office/powerpoint/2010/main" val="26493277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02858" y="218349"/>
            <a:ext cx="9893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GM/MS N°90, DE 3 FEVEREIRO de </a:t>
            </a:r>
            <a:r>
              <a:rPr lang="pt-B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algn="ctr"/>
            <a:r>
              <a:rPr lang="pt-B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 o Programa Nacional de Redução das Filas de Cirurgias Eletivas, Exames Complementares e Consultas Especializadas.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63731" y="1410176"/>
            <a:ext cx="12128269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162937"/>
                </a:solidFill>
                <a:latin typeface="rawline"/>
              </a:rPr>
              <a:t>A adesão dos </a:t>
            </a:r>
            <a:r>
              <a:rPr lang="pt-BR" dirty="0" smtClean="0">
                <a:solidFill>
                  <a:srgbClr val="162937"/>
                </a:solidFill>
                <a:latin typeface="rawline"/>
              </a:rPr>
              <a:t>gestores e pactuado na CIT o PNRF esta </a:t>
            </a:r>
            <a:r>
              <a:rPr lang="pt-BR" dirty="0">
                <a:solidFill>
                  <a:srgbClr val="162937"/>
                </a:solidFill>
                <a:latin typeface="rawline"/>
              </a:rPr>
              <a:t>condicionada ao envio de Plano Estadual de Redução das </a:t>
            </a:r>
            <a:r>
              <a:rPr lang="pt-BR" dirty="0" smtClean="0">
                <a:solidFill>
                  <a:srgbClr val="162937"/>
                </a:solidFill>
                <a:latin typeface="rawline"/>
              </a:rPr>
              <a:t>Filas</a:t>
            </a:r>
            <a:r>
              <a:rPr lang="pt-BR" dirty="0">
                <a:solidFill>
                  <a:srgbClr val="162937"/>
                </a:solidFill>
                <a:latin typeface="rawline"/>
              </a:rPr>
              <a:t> </a:t>
            </a:r>
            <a:endParaRPr lang="pt-BR" dirty="0" smtClean="0">
              <a:solidFill>
                <a:srgbClr val="162937"/>
              </a:solidFill>
              <a:latin typeface="rawline"/>
            </a:endParaRPr>
          </a:p>
          <a:p>
            <a:pPr>
              <a:lnSpc>
                <a:spcPct val="150000"/>
              </a:lnSpc>
            </a:pPr>
            <a:r>
              <a:rPr lang="pt-BR" dirty="0"/>
              <a:t>I - elenco dos procedimentos cirúrgicos, consultas especializadas e exames complementares de acordo com as filas prioritárias no estado e/ou município;</a:t>
            </a:r>
          </a:p>
          <a:p>
            <a:pPr>
              <a:lnSpc>
                <a:spcPct val="150000"/>
              </a:lnSpc>
            </a:pPr>
            <a:r>
              <a:rPr lang="pt-BR" dirty="0"/>
              <a:t>II - relação dos serviços de saúde que realizarão os procedimentos cirúrgicos, exames complementares e consultas especializadas;</a:t>
            </a:r>
          </a:p>
          <a:p>
            <a:pPr>
              <a:lnSpc>
                <a:spcPct val="150000"/>
              </a:lnSpc>
            </a:pPr>
            <a:r>
              <a:rPr lang="pt-BR" dirty="0"/>
              <a:t>III - meta de redução das filas em 2023; </a:t>
            </a:r>
          </a:p>
          <a:p>
            <a:pPr>
              <a:lnSpc>
                <a:spcPct val="150000"/>
              </a:lnSpc>
            </a:pPr>
            <a:r>
              <a:rPr lang="pt-BR" dirty="0"/>
              <a:t>IV - cronograma de execução do </a:t>
            </a:r>
            <a:r>
              <a:rPr lang="pt-BR" dirty="0" smtClean="0"/>
              <a:t>recurso</a:t>
            </a:r>
            <a:r>
              <a:rPr lang="pt-BR" dirty="0"/>
              <a:t>;</a:t>
            </a: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A transferência do recurso </a:t>
            </a:r>
            <a:r>
              <a:rPr lang="pt-BR" dirty="0" smtClean="0"/>
              <a:t>federal  </a:t>
            </a:r>
            <a:r>
              <a:rPr lang="pt-BR" dirty="0"/>
              <a:t>- ⅓ do valor </a:t>
            </a:r>
            <a:r>
              <a:rPr lang="pt-BR" dirty="0" smtClean="0"/>
              <a:t>total “600MI” será </a:t>
            </a:r>
            <a:r>
              <a:rPr lang="pt-BR" dirty="0"/>
              <a:t>repassado aos FES e FMS dos entes para fomentar o início do </a:t>
            </a:r>
            <a:r>
              <a:rPr lang="pt-BR" dirty="0" smtClean="0"/>
              <a:t>Programa,</a:t>
            </a:r>
            <a:r>
              <a:rPr lang="pt-BR" dirty="0"/>
              <a:t> o montante restante será repassado de acordo com a </a:t>
            </a:r>
            <a:r>
              <a:rPr lang="pt-BR" dirty="0" smtClean="0"/>
              <a:t>apuração;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A PNRF está sendo monitorado de acordo com os indicadores pactuados;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97998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02858" y="218349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do PNRF</a:t>
            </a:r>
            <a:endParaRPr lang="pt-BR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8190" y="1431518"/>
            <a:ext cx="119592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cirurgias realizadas pelo programa;</a:t>
            </a: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Percentual de execução física em relação ao planejado (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procedimento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agregado);</a:t>
            </a: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Percentual de execução financeira do recurso federal disponibilizado;</a:t>
            </a: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Taxa de expansão de cirurgias eletivas.</a:t>
            </a:r>
          </a:p>
        </p:txBody>
      </p:sp>
    </p:spTree>
    <p:extLst>
      <p:ext uri="{BB962C8B-B14F-4D97-AF65-F5344CB8AC3E}">
        <p14:creationId xmlns:p14="http://schemas.microsoft.com/office/powerpoint/2010/main" val="18092148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05" y="0"/>
            <a:ext cx="11580552" cy="61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727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101600"/>
            <a:ext cx="11776364" cy="60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00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2" y="0"/>
            <a:ext cx="11794067" cy="61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058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3" y="67733"/>
            <a:ext cx="11709400" cy="61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95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1317" y="1278278"/>
            <a:ext cx="118705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 a continuidade da política de Cirurgias Eletivas com financiamento federal permanente ; </a:t>
            </a: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uma política de Atenção Especializada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Ambulatorial garantindo os exames para o diagnostico e pré-operatório;</a:t>
            </a: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Instituir banco de preço regional que aponte os valores de referencia praticados;</a:t>
            </a: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Estudar a possibilidade de Utilizar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recursos de emendas parlamentares para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custeio das cirurgias  </a:t>
            </a: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Superar as dificuldades em executar vários procedimentos devido aos valores praticados, a exemplo da </a:t>
            </a:r>
            <a:r>
              <a:rPr lang="pt-BR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ortotraumatologia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Suprir os vazios assistenciais em várias regiões do país;</a:t>
            </a: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profissionais de diversas especialidades dificultando execução da política de Cirurgias Eletivas. </a:t>
            </a:r>
          </a:p>
          <a:p>
            <a:pPr marL="285750" indent="-285750" algn="just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filas apresentadas são de acordo com as possibilidades de execução e muitas vezes não refletem as necessidades e prioridades de cada região;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10198" y="307213"/>
            <a:ext cx="722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28231476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5548</TotalTime>
  <Words>581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rawline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ponto de controle</dc:title>
  <dc:creator>Diogo Demarchi</dc:creator>
  <cp:lastModifiedBy>Rodrigo Lacerda</cp:lastModifiedBy>
  <cp:revision>245</cp:revision>
  <dcterms:created xsi:type="dcterms:W3CDTF">2020-09-01T16:40:52Z</dcterms:created>
  <dcterms:modified xsi:type="dcterms:W3CDTF">2023-08-08T16:53:04Z</dcterms:modified>
</cp:coreProperties>
</file>