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sldIdLst>
    <p:sldId id="283" r:id="rId6"/>
    <p:sldId id="285" r:id="rId7"/>
    <p:sldId id="284" r:id="rId8"/>
    <p:sldId id="282" r:id="rId9"/>
    <p:sldId id="260" r:id="rId10"/>
    <p:sldId id="267" r:id="rId11"/>
    <p:sldId id="277" r:id="rId12"/>
    <p:sldId id="287" r:id="rId13"/>
    <p:sldId id="278" r:id="rId14"/>
    <p:sldId id="280" r:id="rId15"/>
    <p:sldId id="266" r:id="rId16"/>
    <p:sldId id="286" r:id="rId17"/>
    <p:sldId id="25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54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4D4"/>
    <a:srgbClr val="0AADBE"/>
    <a:srgbClr val="15D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>
        <p:guide orient="horz" pos="1321"/>
        <p:guide pos="54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22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54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4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07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9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8ED3F44-A3F6-0824-DC65-38C5F11A2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27502" r="22385" b="12809"/>
          <a:stretch/>
        </p:blipFill>
        <p:spPr>
          <a:xfrm>
            <a:off x="6838247" y="2553070"/>
            <a:ext cx="3531253" cy="41240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5D842A8-D2FD-751C-54B7-62CF664E5036}"/>
              </a:ext>
            </a:extLst>
          </p:cNvPr>
          <p:cNvSpPr/>
          <p:nvPr userDrawn="1"/>
        </p:nvSpPr>
        <p:spPr>
          <a:xfrm>
            <a:off x="0" y="710621"/>
            <a:ext cx="12192000" cy="1798902"/>
          </a:xfrm>
          <a:prstGeom prst="rect">
            <a:avLst/>
          </a:prstGeom>
          <a:solidFill>
            <a:srgbClr val="0AA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3DCD3D7C-A881-142B-A480-BFC087D95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1049756"/>
            <a:ext cx="7110265" cy="8401051"/>
          </a:xfrm>
          <a:prstGeom prst="rect">
            <a:avLst/>
          </a:prstGeom>
        </p:spPr>
      </p:pic>
      <p:pic>
        <p:nvPicPr>
          <p:cNvPr id="10" name="Imagem 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AE5D94D-274E-F71F-AED1-0B636212C3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47" y="910700"/>
            <a:ext cx="3995454" cy="1432119"/>
          </a:xfrm>
          <a:prstGeom prst="rect">
            <a:avLst/>
          </a:prstGeom>
        </p:spPr>
      </p:pic>
      <p:pic>
        <p:nvPicPr>
          <p:cNvPr id="15" name="Imagem 14" descr="Placa com fundo preto&#10;&#10;Descrição gerada automaticamente com confiança média">
            <a:extLst>
              <a:ext uri="{FF2B5EF4-FFF2-40B4-BE49-F238E27FC236}">
                <a16:creationId xmlns:a16="http://schemas.microsoft.com/office/drawing/2014/main" id="{6606E64C-6298-E40F-5073-F48629DDE0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55" y="4108951"/>
            <a:ext cx="1501864" cy="1557092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63BCE6C9-0E81-1238-EFD5-4360D54F93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3" y="3836562"/>
            <a:ext cx="1501864" cy="1557092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90E4A935-EC70-EE15-9EB9-DA5BEAA896D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7" y="5068131"/>
            <a:ext cx="1502309" cy="1557092"/>
          </a:xfrm>
          <a:prstGeom prst="rect">
            <a:avLst/>
          </a:prstGeom>
        </p:spPr>
      </p:pic>
      <p:pic>
        <p:nvPicPr>
          <p:cNvPr id="21" name="Imagem 20" descr="Ícone&#10;&#10;Descrição gerada automaticamente">
            <a:extLst>
              <a:ext uri="{FF2B5EF4-FFF2-40B4-BE49-F238E27FC236}">
                <a16:creationId xmlns:a16="http://schemas.microsoft.com/office/drawing/2014/main" id="{FFF8F360-8C28-EE90-537D-674038396F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97" y="4691739"/>
            <a:ext cx="1502309" cy="15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5D842A8-D2FD-751C-54B7-62CF664E5036}"/>
              </a:ext>
            </a:extLst>
          </p:cNvPr>
          <p:cNvSpPr/>
          <p:nvPr userDrawn="1"/>
        </p:nvSpPr>
        <p:spPr>
          <a:xfrm>
            <a:off x="0" y="216565"/>
            <a:ext cx="12192000" cy="1005239"/>
          </a:xfrm>
          <a:prstGeom prst="rect">
            <a:avLst/>
          </a:prstGeom>
          <a:solidFill>
            <a:srgbClr val="0AA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3DCD3D7C-A881-142B-A480-BFC087D95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10" y="-521507"/>
            <a:ext cx="3012411" cy="3559279"/>
          </a:xfrm>
          <a:prstGeom prst="rect">
            <a:avLst/>
          </a:prstGeom>
        </p:spPr>
      </p:pic>
      <p:pic>
        <p:nvPicPr>
          <p:cNvPr id="10" name="Imagem 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AE5D94D-274E-F71F-AED1-0B636212C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3" y="400186"/>
            <a:ext cx="1923629" cy="6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1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65D842A8-D2FD-751C-54B7-62CF664E5036}"/>
              </a:ext>
            </a:extLst>
          </p:cNvPr>
          <p:cNvSpPr/>
          <p:nvPr userDrawn="1"/>
        </p:nvSpPr>
        <p:spPr>
          <a:xfrm>
            <a:off x="0" y="5742207"/>
            <a:ext cx="12192000" cy="821618"/>
          </a:xfrm>
          <a:prstGeom prst="rect">
            <a:avLst/>
          </a:prstGeom>
          <a:solidFill>
            <a:srgbClr val="0AA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3DCD3D7C-A881-142B-A480-BFC087D959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31" y="5061146"/>
            <a:ext cx="1923629" cy="2272841"/>
          </a:xfrm>
          <a:prstGeom prst="rect">
            <a:avLst/>
          </a:prstGeom>
        </p:spPr>
      </p:pic>
      <p:pic>
        <p:nvPicPr>
          <p:cNvPr id="10" name="Imagem 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AE5D94D-274E-F71F-AED1-0B636212C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62" y="5808266"/>
            <a:ext cx="1923629" cy="6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8ED3F44-A3F6-0824-DC65-38C5F11A2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27502" r="22385" b="12809"/>
          <a:stretch/>
        </p:blipFill>
        <p:spPr>
          <a:xfrm>
            <a:off x="7400154" y="846148"/>
            <a:ext cx="4076252" cy="476056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5D842A8-D2FD-751C-54B7-62CF664E5036}"/>
              </a:ext>
            </a:extLst>
          </p:cNvPr>
          <p:cNvSpPr/>
          <p:nvPr userDrawn="1"/>
        </p:nvSpPr>
        <p:spPr>
          <a:xfrm>
            <a:off x="0" y="710621"/>
            <a:ext cx="7146758" cy="1798902"/>
          </a:xfrm>
          <a:prstGeom prst="rect">
            <a:avLst/>
          </a:prstGeom>
          <a:solidFill>
            <a:srgbClr val="0AAD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3DCD3D7C-A881-142B-A480-BFC087D959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497"/>
            <a:ext cx="3323750" cy="3927138"/>
          </a:xfrm>
          <a:prstGeom prst="rect">
            <a:avLst/>
          </a:prstGeom>
        </p:spPr>
      </p:pic>
      <p:pic>
        <p:nvPicPr>
          <p:cNvPr id="10" name="Imagem 9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AE5D94D-274E-F71F-AED1-0B636212C3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8" y="894012"/>
            <a:ext cx="3995454" cy="14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B8E96C2D-E52A-67CB-8CC7-3B5AD21E6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58249" cy="2725947"/>
          </a:xfrm>
          <a:prstGeom prst="rect">
            <a:avLst/>
          </a:prstGeom>
        </p:spPr>
      </p:pic>
      <p:pic>
        <p:nvPicPr>
          <p:cNvPr id="12" name="Imagem 11" descr="Uma imagem contendo Forma&#10;&#10;Descrição gerada automaticamente">
            <a:extLst>
              <a:ext uri="{FF2B5EF4-FFF2-40B4-BE49-F238E27FC236}">
                <a16:creationId xmlns:a16="http://schemas.microsoft.com/office/drawing/2014/main" id="{009A7865-CF5C-167E-524B-CEF93A95E6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9347" y="3921620"/>
            <a:ext cx="4412653" cy="296400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1C23B8E-2472-D3EB-C16D-9FD69D09E3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65015" y="260629"/>
            <a:ext cx="2270427" cy="66917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CAA833A-4643-D426-92E9-0072F0EA0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81675"/>
          <a:stretch/>
        </p:blipFill>
        <p:spPr>
          <a:xfrm>
            <a:off x="8133753" y="170438"/>
            <a:ext cx="1251182" cy="84955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7131DF-954F-FBA5-7269-9C0E1A480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8979" t="10577" r="70691" b="69349"/>
          <a:stretch/>
        </p:blipFill>
        <p:spPr>
          <a:xfrm>
            <a:off x="9560450" y="246823"/>
            <a:ext cx="705300" cy="170543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7211A8F3-C879-92BD-971B-3C652F9F9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21211"/>
          <a:stretch/>
        </p:blipFill>
        <p:spPr>
          <a:xfrm>
            <a:off x="6369167" y="89831"/>
            <a:ext cx="1842224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0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7E3F728-AF69-01FB-EE3B-059245C27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23" y="962384"/>
            <a:ext cx="7973538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2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597E8F-70A1-3B6D-2949-39CCE229D8A8}"/>
              </a:ext>
            </a:extLst>
          </p:cNvPr>
          <p:cNvSpPr txBox="1"/>
          <p:nvPr/>
        </p:nvSpPr>
        <p:spPr>
          <a:xfrm>
            <a:off x="345720" y="461317"/>
            <a:ext cx="6486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pela ótica da execução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940E9F-1FFB-608F-CB31-B66001184942}"/>
              </a:ext>
            </a:extLst>
          </p:cNvPr>
          <p:cNvSpPr txBox="1"/>
          <p:nvPr/>
        </p:nvSpPr>
        <p:spPr>
          <a:xfrm>
            <a:off x="3043825" y="375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50F490-D025-5CF0-B698-594BFDA3881B}"/>
              </a:ext>
            </a:extLst>
          </p:cNvPr>
          <p:cNvSpPr txBox="1"/>
          <p:nvPr/>
        </p:nvSpPr>
        <p:spPr>
          <a:xfrm>
            <a:off x="8117457" y="2588586"/>
            <a:ext cx="3815082" cy="21331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Municípios assumiram posição preponderante na concretização dos investimentos públicos.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Entre 2019 e 2022, 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48,2%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dos investimentos foram executados por municípios.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65D993-9DEF-A816-23F4-C4A08FED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20" y="2097088"/>
            <a:ext cx="7667635" cy="46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597E8F-70A1-3B6D-2949-39CCE229D8A8}"/>
              </a:ext>
            </a:extLst>
          </p:cNvPr>
          <p:cNvSpPr txBox="1"/>
          <p:nvPr/>
        </p:nvSpPr>
        <p:spPr>
          <a:xfrm>
            <a:off x="345720" y="461317"/>
            <a:ext cx="641658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disponível por esfera de governo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71D125-6F94-35E9-3945-115C62D8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32" y="2044460"/>
            <a:ext cx="8200345" cy="461129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69EC9F-3BB7-91B2-D65A-4BCAADF81B02}"/>
              </a:ext>
            </a:extLst>
          </p:cNvPr>
          <p:cNvSpPr txBox="1"/>
          <p:nvPr/>
        </p:nvSpPr>
        <p:spPr>
          <a:xfrm>
            <a:off x="8520177" y="2788352"/>
            <a:ext cx="340607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Tendência de modesto crescimento na participação da receita disponível municipal;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Que contrasta com o grande acréscimo de obrigações revelado pelo próximo slide.</a:t>
            </a:r>
          </a:p>
        </p:txBody>
      </p:sp>
    </p:spTree>
    <p:extLst>
      <p:ext uri="{BB962C8B-B14F-4D97-AF65-F5344CB8AC3E}">
        <p14:creationId xmlns:p14="http://schemas.microsoft.com/office/powerpoint/2010/main" val="329961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53A350-1076-20B8-3A00-6803D9C1179A}"/>
              </a:ext>
            </a:extLst>
          </p:cNvPr>
          <p:cNvSpPr txBox="1"/>
          <p:nvPr/>
        </p:nvSpPr>
        <p:spPr>
          <a:xfrm>
            <a:off x="1167757" y="313536"/>
            <a:ext cx="54639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do emprego  público por nível federativo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5D45D9-3F5B-72B4-E86C-0A6AA694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50" y="1696764"/>
            <a:ext cx="7826696" cy="49215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27ED09F-7EED-7E2C-4CEF-F7747D90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120" y="1249027"/>
            <a:ext cx="5372850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1371B81A-36F2-B705-FC0D-A01E24446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47" y="3353768"/>
            <a:ext cx="22669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1886F84-6AB7-7DCD-A577-FBDA9DBE8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76" y="1139325"/>
            <a:ext cx="7964011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0ED4ED-0FD2-7638-922A-2C20DB88D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411" y="1172377"/>
            <a:ext cx="7935432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5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56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957F518-9766-B009-382A-C7B5AF7F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39" y="1906152"/>
            <a:ext cx="6420299" cy="43818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9F1116-5514-22B7-F6B3-932C93A999B3}"/>
              </a:ext>
            </a:extLst>
          </p:cNvPr>
          <p:cNvSpPr txBox="1"/>
          <p:nvPr/>
        </p:nvSpPr>
        <p:spPr>
          <a:xfrm>
            <a:off x="8681497" y="4010957"/>
            <a:ext cx="2759902" cy="24409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15,5% no FPM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13,8% no IPVA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8,8% no ISS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0,6% no IPTU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3,3% no ICMS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12,3% no ITBI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1F75A3-25ED-5270-62B0-FC47D61548EE}"/>
              </a:ext>
            </a:extLst>
          </p:cNvPr>
          <p:cNvSpPr txBox="1"/>
          <p:nvPr/>
        </p:nvSpPr>
        <p:spPr>
          <a:xfrm>
            <a:off x="3043825" y="375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Seta: para a Direita Listrada 3">
            <a:extLst>
              <a:ext uri="{FF2B5EF4-FFF2-40B4-BE49-F238E27FC236}">
                <a16:creationId xmlns:a16="http://schemas.microsoft.com/office/drawing/2014/main" id="{2F0C94E6-FDF5-0DED-476E-A0322806FCF8}"/>
              </a:ext>
            </a:extLst>
          </p:cNvPr>
          <p:cNvSpPr/>
          <p:nvPr/>
        </p:nvSpPr>
        <p:spPr>
          <a:xfrm rot="16200000">
            <a:off x="6472626" y="3476253"/>
            <a:ext cx="563669" cy="505739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DCE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22C100-C1FF-4A77-649B-8DD688A933C6}"/>
              </a:ext>
            </a:extLst>
          </p:cNvPr>
          <p:cNvSpPr txBox="1"/>
          <p:nvPr/>
        </p:nvSpPr>
        <p:spPr>
          <a:xfrm>
            <a:off x="6291174" y="4102467"/>
            <a:ext cx="10302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+ 9,1%</a:t>
            </a:r>
            <a:endParaRPr lang="pt-BR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5975A22-82B5-D82F-9F8B-6EA6CAF11D07}"/>
              </a:ext>
            </a:extLst>
          </p:cNvPr>
          <p:cNvSpPr txBox="1"/>
          <p:nvPr/>
        </p:nvSpPr>
        <p:spPr>
          <a:xfrm>
            <a:off x="7516368" y="2016974"/>
            <a:ext cx="4468368" cy="13239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FPM e ISS garantiram o bom desempenho da receita corrente em 2022.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Retração na quota-parte do ICMS (-3,3%)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causada por alterações nas alíquotas.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116696-5862-8F65-5EF7-F94079841EE6}"/>
              </a:ext>
            </a:extLst>
          </p:cNvPr>
          <p:cNvSpPr txBox="1"/>
          <p:nvPr/>
        </p:nvSpPr>
        <p:spPr>
          <a:xfrm>
            <a:off x="344072" y="444822"/>
            <a:ext cx="37232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Receitas correntes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597E8F-70A1-3B6D-2949-39CCE229D8A8}"/>
              </a:ext>
            </a:extLst>
          </p:cNvPr>
          <p:cNvSpPr txBox="1"/>
          <p:nvPr/>
        </p:nvSpPr>
        <p:spPr>
          <a:xfrm>
            <a:off x="345720" y="461317"/>
            <a:ext cx="42750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Receita corrente per capita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29C91D-E5F2-B75C-E64D-80C9D527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28" y="1667884"/>
            <a:ext cx="8183376" cy="49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0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597E8F-70A1-3B6D-2949-39CCE229D8A8}"/>
              </a:ext>
            </a:extLst>
          </p:cNvPr>
          <p:cNvSpPr txBox="1"/>
          <p:nvPr/>
        </p:nvSpPr>
        <p:spPr>
          <a:xfrm>
            <a:off x="345720" y="461317"/>
            <a:ext cx="37232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940E9F-1FFB-608F-CB31-B66001184942}"/>
              </a:ext>
            </a:extLst>
          </p:cNvPr>
          <p:cNvSpPr txBox="1"/>
          <p:nvPr/>
        </p:nvSpPr>
        <p:spPr>
          <a:xfrm>
            <a:off x="3043825" y="375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B838518-0323-38FE-9A10-A9834D76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028" y="1553796"/>
            <a:ext cx="6861047" cy="44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D45E58-FDF9-C52C-AFC1-0962DB9F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99" y="1557577"/>
            <a:ext cx="7932449" cy="50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597E8F-70A1-3B6D-2949-39CCE229D8A8}"/>
              </a:ext>
            </a:extLst>
          </p:cNvPr>
          <p:cNvSpPr txBox="1"/>
          <p:nvPr/>
        </p:nvSpPr>
        <p:spPr>
          <a:xfrm>
            <a:off x="345720" y="461317"/>
            <a:ext cx="65122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pela ótica do financiamento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940E9F-1FFB-608F-CB31-B66001184942}"/>
              </a:ext>
            </a:extLst>
          </p:cNvPr>
          <p:cNvSpPr txBox="1"/>
          <p:nvPr/>
        </p:nvSpPr>
        <p:spPr>
          <a:xfrm>
            <a:off x="3043825" y="375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50F490-D025-5CF0-B698-594BFDA3881B}"/>
              </a:ext>
            </a:extLst>
          </p:cNvPr>
          <p:cNvSpPr txBox="1"/>
          <p:nvPr/>
        </p:nvSpPr>
        <p:spPr>
          <a:xfrm>
            <a:off x="8505645" y="2898475"/>
            <a:ext cx="3686355" cy="3284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recursos adicionais no montante investido em 2022: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R$ 39,25 bilhões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(61,4%)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foram provenientes 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estados.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R$ 22,85 bilhões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(35,8%)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originaram-se 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municípios.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Apenas R$ 1,78 bilhão 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2,8%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 veio 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União.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EF472F5-A8FE-C409-EA6D-DE933970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51" y="1987062"/>
            <a:ext cx="7854250" cy="48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0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185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Arial</vt:lpstr>
      <vt:lpstr>Calibri</vt:lpstr>
      <vt:lpstr>Wingdings</vt:lpstr>
      <vt:lpstr>Tema do Office</vt:lpstr>
      <vt:lpstr>1_Tema do Office</vt:lpstr>
      <vt:lpstr>2_Tema do Office</vt:lpstr>
      <vt:lpstr>3_Tema do Office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Gilberto Perre</cp:lastModifiedBy>
  <cp:revision>41</cp:revision>
  <dcterms:created xsi:type="dcterms:W3CDTF">2023-11-20T14:09:46Z</dcterms:created>
  <dcterms:modified xsi:type="dcterms:W3CDTF">2023-11-27T23:02:21Z</dcterms:modified>
</cp:coreProperties>
</file>