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658" r:id="rId2"/>
    <p:sldMasterId id="2147483660" r:id="rId3"/>
  </p:sldMasterIdLst>
  <p:sldIdLst>
    <p:sldId id="279" r:id="rId4"/>
    <p:sldId id="267" r:id="rId5"/>
    <p:sldId id="259" r:id="rId6"/>
    <p:sldId id="282" r:id="rId7"/>
    <p:sldId id="283" r:id="rId8"/>
    <p:sldId id="280" r:id="rId9"/>
    <p:sldId id="260" r:id="rId10"/>
    <p:sldId id="281" r:id="rId11"/>
    <p:sldId id="285" r:id="rId12"/>
    <p:sldId id="286" r:id="rId13"/>
    <p:sldId id="284" r:id="rId14"/>
    <p:sldId id="257" r:id="rId15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59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2462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851907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9560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54491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theme" Target="../theme/theme2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Forma&#10;&#10;Descrição gerada automaticamente">
            <a:extLst>
              <a:ext uri="{FF2B5EF4-FFF2-40B4-BE49-F238E27FC236}">
                <a16:creationId xmlns:a16="http://schemas.microsoft.com/office/drawing/2014/main" id="{B8E96C2D-E52A-67CB-8CC7-3B5AD21E6695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58249" cy="2725947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7211A8F3-C879-92BD-971B-3C652F9F9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 b="21211"/>
          <a:stretch/>
        </p:blipFill>
        <p:spPr>
          <a:xfrm>
            <a:off x="361275" y="1643333"/>
            <a:ext cx="4823266" cy="2646375"/>
          </a:xfrm>
          <a:prstGeom prst="rect">
            <a:avLst/>
          </a:prstGeom>
        </p:spPr>
      </p:pic>
      <p:pic>
        <p:nvPicPr>
          <p:cNvPr id="12" name="Imagem 11" descr="Uma imagem contendo Forma&#10;&#10;Descrição gerada automaticamente">
            <a:extLst>
              <a:ext uri="{FF2B5EF4-FFF2-40B4-BE49-F238E27FC236}">
                <a16:creationId xmlns:a16="http://schemas.microsoft.com/office/drawing/2014/main" id="{009A7865-CF5C-167E-524B-CEF93A95E6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9347" y="3921620"/>
            <a:ext cx="4412653" cy="296400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1C23B8E-2472-D3EB-C16D-9FD69D09E3B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7383059" y="2557261"/>
            <a:ext cx="4054314" cy="1194956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CAA833A-4643-D426-92E9-0072F0EA0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81675"/>
          <a:stretch/>
        </p:blipFill>
        <p:spPr>
          <a:xfrm>
            <a:off x="4978879" y="2404558"/>
            <a:ext cx="2234242" cy="1517062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7131DF-954F-FBA5-7269-9C0E1A480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8979" t="10577" r="70691" b="69349"/>
          <a:stretch/>
        </p:blipFill>
        <p:spPr>
          <a:xfrm>
            <a:off x="7378494" y="2543455"/>
            <a:ext cx="1259458" cy="304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799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Uma imagem contendo Forma&#10;&#10;Descrição gerada automaticamente">
            <a:extLst>
              <a:ext uri="{FF2B5EF4-FFF2-40B4-BE49-F238E27FC236}">
                <a16:creationId xmlns:a16="http://schemas.microsoft.com/office/drawing/2014/main" id="{B8E96C2D-E52A-67CB-8CC7-3B5AD21E6695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4058249" cy="2725947"/>
          </a:xfrm>
          <a:prstGeom prst="rect">
            <a:avLst/>
          </a:prstGeom>
        </p:spPr>
      </p:pic>
      <p:pic>
        <p:nvPicPr>
          <p:cNvPr id="12" name="Imagem 11" descr="Uma imagem contendo Forma&#10;&#10;Descrição gerada automaticamente">
            <a:extLst>
              <a:ext uri="{FF2B5EF4-FFF2-40B4-BE49-F238E27FC236}">
                <a16:creationId xmlns:a16="http://schemas.microsoft.com/office/drawing/2014/main" id="{009A7865-CF5C-167E-524B-CEF93A95E64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9347" y="3921620"/>
            <a:ext cx="4412653" cy="2964002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A1C23B8E-2472-D3EB-C16D-9FD69D09E3B7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9565015" y="260629"/>
            <a:ext cx="2270427" cy="669179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ECAA833A-4643-D426-92E9-0072F0EA0A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r="81675"/>
          <a:stretch/>
        </p:blipFill>
        <p:spPr>
          <a:xfrm>
            <a:off x="8133753" y="170438"/>
            <a:ext cx="1251182" cy="849559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317131DF-954F-FBA5-7269-9C0E1A480C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l="18979" t="10577" r="70691" b="69349"/>
          <a:stretch/>
        </p:blipFill>
        <p:spPr>
          <a:xfrm>
            <a:off x="9560450" y="246823"/>
            <a:ext cx="705300" cy="170543"/>
          </a:xfrm>
          <a:prstGeom prst="rect">
            <a:avLst/>
          </a:prstGeom>
        </p:spPr>
      </p:pic>
      <p:pic>
        <p:nvPicPr>
          <p:cNvPr id="11" name="Imagem 10" descr="Texto&#10;&#10;Descrição gerada automaticamente">
            <a:extLst>
              <a:ext uri="{FF2B5EF4-FFF2-40B4-BE49-F238E27FC236}">
                <a16:creationId xmlns:a16="http://schemas.microsoft.com/office/drawing/2014/main" id="{7211A8F3-C879-92BD-971B-3C652F9F94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 b="21211"/>
          <a:stretch/>
        </p:blipFill>
        <p:spPr>
          <a:xfrm>
            <a:off x="6369167" y="89831"/>
            <a:ext cx="1842224" cy="10107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819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>
            <a:extLst>
              <a:ext uri="{FF2B5EF4-FFF2-40B4-BE49-F238E27FC236}">
                <a16:creationId xmlns:a16="http://schemas.microsoft.com/office/drawing/2014/main" id="{91A133A1-89A4-657E-DD83-EFD3CE6A9C42}"/>
              </a:ext>
            </a:extLst>
          </p:cNvPr>
          <p:cNvSpPr/>
          <p:nvPr userDrawn="1"/>
        </p:nvSpPr>
        <p:spPr>
          <a:xfrm>
            <a:off x="12896" y="0"/>
            <a:ext cx="12192000" cy="6858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6" name="Retângulo 15">
            <a:extLst>
              <a:ext uri="{FF2B5EF4-FFF2-40B4-BE49-F238E27FC236}">
                <a16:creationId xmlns:a16="http://schemas.microsoft.com/office/drawing/2014/main" id="{3582F11C-B6AB-3015-7B2C-0FE54DF709B8}"/>
              </a:ext>
            </a:extLst>
          </p:cNvPr>
          <p:cNvSpPr/>
          <p:nvPr userDrawn="1"/>
        </p:nvSpPr>
        <p:spPr>
          <a:xfrm>
            <a:off x="142249" y="1838300"/>
            <a:ext cx="5235867" cy="411139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8" name="Imagem 7" descr="Forma&#10;&#10;Descrição gerada automaticamente com confiança baixa">
            <a:extLst>
              <a:ext uri="{FF2B5EF4-FFF2-40B4-BE49-F238E27FC236}">
                <a16:creationId xmlns:a16="http://schemas.microsoft.com/office/drawing/2014/main" id="{31478479-2451-B73F-F426-F4ABC8D529F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96" y="0"/>
            <a:ext cx="4617185" cy="3100297"/>
          </a:xfrm>
          <a:prstGeom prst="rect">
            <a:avLst/>
          </a:prstGeom>
        </p:spPr>
      </p:pic>
      <p:pic>
        <p:nvPicPr>
          <p:cNvPr id="9" name="Imagem 8" descr="Uma imagem contendo Forma&#10;&#10;Descrição gerada automaticamente">
            <a:extLst>
              <a:ext uri="{FF2B5EF4-FFF2-40B4-BE49-F238E27FC236}">
                <a16:creationId xmlns:a16="http://schemas.microsoft.com/office/drawing/2014/main" id="{243412D9-6BAF-F9DD-90B4-47ACADBE5BFF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779347" y="3893998"/>
            <a:ext cx="4412653" cy="2964002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43DB8897-FBC0-1057-71B4-60B9F0FA5697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006928" y="4484927"/>
            <a:ext cx="3184001" cy="938443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C4FA3891-4DA4-7277-3042-0BA57EADCB8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r="81675"/>
          <a:stretch/>
        </p:blipFill>
        <p:spPr>
          <a:xfrm>
            <a:off x="142249" y="4358446"/>
            <a:ext cx="1754632" cy="1191404"/>
          </a:xfrm>
          <a:prstGeom prst="rect">
            <a:avLst/>
          </a:prstGeom>
        </p:spPr>
      </p:pic>
      <p:pic>
        <p:nvPicPr>
          <p:cNvPr id="14" name="Imagem 13">
            <a:extLst>
              <a:ext uri="{FF2B5EF4-FFF2-40B4-BE49-F238E27FC236}">
                <a16:creationId xmlns:a16="http://schemas.microsoft.com/office/drawing/2014/main" id="{3DE539CD-B783-A900-9304-E93FFA5D2E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/>
          <a:srcRect l="18979" t="10577" r="70691" b="69349"/>
          <a:stretch/>
        </p:blipFill>
        <p:spPr>
          <a:xfrm>
            <a:off x="2006928" y="4516086"/>
            <a:ext cx="989098" cy="239166"/>
          </a:xfrm>
          <a:prstGeom prst="rect">
            <a:avLst/>
          </a:prstGeom>
        </p:spPr>
      </p:pic>
      <p:pic>
        <p:nvPicPr>
          <p:cNvPr id="15" name="Imagem 14" descr="Texto&#10;&#10;Descrição gerada automaticamente">
            <a:extLst>
              <a:ext uri="{FF2B5EF4-FFF2-40B4-BE49-F238E27FC236}">
                <a16:creationId xmlns:a16="http://schemas.microsoft.com/office/drawing/2014/main" id="{96AC9643-C5A2-571C-239E-6279F7A22A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866" b="21211"/>
          <a:stretch/>
        </p:blipFill>
        <p:spPr>
          <a:xfrm>
            <a:off x="618862" y="2241257"/>
            <a:ext cx="3468226" cy="1902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774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8586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1559C73-BFF7-2EA9-9993-3060B2FB74B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595" r="18245"/>
          <a:stretch/>
        </p:blipFill>
        <p:spPr>
          <a:xfrm>
            <a:off x="0" y="2608401"/>
            <a:ext cx="2372265" cy="201843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A588B95-06FD-4A9D-2D06-FFA5BD66C7A3}"/>
              </a:ext>
            </a:extLst>
          </p:cNvPr>
          <p:cNvSpPr txBox="1"/>
          <p:nvPr/>
        </p:nvSpPr>
        <p:spPr>
          <a:xfrm>
            <a:off x="1593498" y="264297"/>
            <a:ext cx="56142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Conquistas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da FNP para as </a:t>
            </a:r>
          </a:p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cidades populosas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606B7EFD-CD75-3BD0-62D5-5CDD5D442018}"/>
              </a:ext>
            </a:extLst>
          </p:cNvPr>
          <p:cNvSpPr txBox="1"/>
          <p:nvPr/>
        </p:nvSpPr>
        <p:spPr>
          <a:xfrm>
            <a:off x="2668439" y="2525232"/>
            <a:ext cx="7855788" cy="20108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O texto permite que o imposto tenha alíquotas diferenciadas em função do tipo, da utilização e do impacto ambiental dos veículos automotores. </a:t>
            </a:r>
          </a:p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Além disso, incluiu a incidência sobre veículos aquáticos e aéreos</a:t>
            </a: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, proposta apoiada pela FNP.</a:t>
            </a: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967F6478-0A9A-B0BD-72DC-81B9AE0CF807}"/>
              </a:ext>
            </a:extLst>
          </p:cNvPr>
          <p:cNvSpPr txBox="1"/>
          <p:nvPr/>
        </p:nvSpPr>
        <p:spPr>
          <a:xfrm>
            <a:off x="5401243" y="1878901"/>
            <a:ext cx="136474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3600" b="1" dirty="0">
                <a:solidFill>
                  <a:srgbClr val="002060"/>
                </a:solidFill>
                <a:latin typeface="Raleway" pitchFamily="2" charset="0"/>
              </a:rPr>
              <a:t>IPVA  </a:t>
            </a:r>
          </a:p>
        </p:txBody>
      </p:sp>
      <p:pic>
        <p:nvPicPr>
          <p:cNvPr id="20" name="Picture 4" descr="ícone Bicolor Com Um Símbolo De Prêmio De Um Conjunto Que Representa  Competição E Conquista Vetor PNG , Aprovação, Sucesso, Marca Páginas Imagem  PNG e Vetor Para Download Gratuito">
            <a:extLst>
              <a:ext uri="{FF2B5EF4-FFF2-40B4-BE49-F238E27FC236}">
                <a16:creationId xmlns:a16="http://schemas.microsoft.com/office/drawing/2014/main" id="{293BC5A4-ABBE-2D80-B666-AE87DE4CA5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25876" y="1878901"/>
            <a:ext cx="400140" cy="5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796900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2263E9BF-A336-2624-CEA2-802A30869B1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239" b="4118"/>
          <a:stretch/>
        </p:blipFill>
        <p:spPr>
          <a:xfrm>
            <a:off x="1500996" y="958314"/>
            <a:ext cx="9439769" cy="4941372"/>
          </a:xfrm>
          <a:prstGeom prst="rect">
            <a:avLst/>
          </a:prstGeom>
        </p:spPr>
      </p:pic>
      <p:pic>
        <p:nvPicPr>
          <p:cNvPr id="5" name="Imagem 4" descr="Código QR&#10;&#10;Descrição gerada automaticamente">
            <a:extLst>
              <a:ext uri="{FF2B5EF4-FFF2-40B4-BE49-F238E27FC236}">
                <a16:creationId xmlns:a16="http://schemas.microsoft.com/office/drawing/2014/main" id="{966F8A84-7B3A-13B1-D5D7-EDA230044C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9540" y="4554710"/>
            <a:ext cx="2398816" cy="221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5620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2819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Gráfico, Gráfico de barras&#10;&#10;Descrição gerada automaticamente">
            <a:extLst>
              <a:ext uri="{FF2B5EF4-FFF2-40B4-BE49-F238E27FC236}">
                <a16:creationId xmlns:a16="http://schemas.microsoft.com/office/drawing/2014/main" id="{C623A958-AF2B-5C53-6A72-DC8977F83C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221"/>
          <a:stretch/>
        </p:blipFill>
        <p:spPr>
          <a:xfrm>
            <a:off x="1062182" y="842323"/>
            <a:ext cx="7121237" cy="913555"/>
          </a:xfrm>
          <a:prstGeom prst="rect">
            <a:avLst/>
          </a:prstGeom>
        </p:spPr>
      </p:pic>
      <p:pic>
        <p:nvPicPr>
          <p:cNvPr id="2" name="Imagem 1" descr="Gráfico, Gráfico de barras&#10;&#10;Descrição gerada automaticamente">
            <a:extLst>
              <a:ext uri="{FF2B5EF4-FFF2-40B4-BE49-F238E27FC236}">
                <a16:creationId xmlns:a16="http://schemas.microsoft.com/office/drawing/2014/main" id="{6C5362B9-0EE9-864D-25D1-F4EE7BD697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768"/>
          <a:stretch/>
        </p:blipFill>
        <p:spPr>
          <a:xfrm>
            <a:off x="1062182" y="1717962"/>
            <a:ext cx="7121237" cy="5059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861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>
            <a:extLst>
              <a:ext uri="{FF2B5EF4-FFF2-40B4-BE49-F238E27FC236}">
                <a16:creationId xmlns:a16="http://schemas.microsoft.com/office/drawing/2014/main" id="{EDBEA5B4-AD69-83E2-5FB1-04910C39A9C9}"/>
              </a:ext>
            </a:extLst>
          </p:cNvPr>
          <p:cNvSpPr txBox="1"/>
          <p:nvPr/>
        </p:nvSpPr>
        <p:spPr>
          <a:xfrm>
            <a:off x="2713884" y="933833"/>
            <a:ext cx="676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Critérios de distribuição da cota-parte do IBS</a:t>
            </a:r>
          </a:p>
        </p:txBody>
      </p:sp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84E7B19A-78E3-6E47-31D7-BC87DEB85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2626225"/>
              </p:ext>
            </p:extLst>
          </p:nvPr>
        </p:nvGraphicFramePr>
        <p:xfrm>
          <a:off x="255916" y="1470329"/>
          <a:ext cx="11680167" cy="4572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93389">
                  <a:extLst>
                    <a:ext uri="{9D8B030D-6E8A-4147-A177-3AD203B41FA5}">
                      <a16:colId xmlns:a16="http://schemas.microsoft.com/office/drawing/2014/main" val="764301338"/>
                    </a:ext>
                  </a:extLst>
                </a:gridCol>
                <a:gridCol w="3893389">
                  <a:extLst>
                    <a:ext uri="{9D8B030D-6E8A-4147-A177-3AD203B41FA5}">
                      <a16:colId xmlns:a16="http://schemas.microsoft.com/office/drawing/2014/main" val="1236778308"/>
                    </a:ext>
                  </a:extLst>
                </a:gridCol>
                <a:gridCol w="3893389">
                  <a:extLst>
                    <a:ext uri="{9D8B030D-6E8A-4147-A177-3AD203B41FA5}">
                      <a16:colId xmlns:a16="http://schemas.microsoft.com/office/drawing/2014/main" val="82773239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Texto aprovado na Câmara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Emenda da FNP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Texto adotado pelo relator no Senado</a:t>
                      </a:r>
                    </a:p>
                    <a:p>
                      <a:pPr algn="ctr"/>
                      <a:endParaRPr lang="pt-BR" sz="1200" b="1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aprovado pelo Senado)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16371"/>
                  </a:ext>
                </a:extLst>
              </a:tr>
              <a:tr h="540000"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158, § 2º As parcelas de receita pertencentes aos Municípios mencionadas no inciso IV, ‘b’, serão creditadas conforme os seguintes critérios: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 –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85% (oitenta e cinco por cento)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na proporção da população;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–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10%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(dez por cento)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com base em indicadores de melhoria nos resultados de aprendizagem e de aumento da equidade, considerado o nível socioeconômico dos educandos, de acordo com o que dispuser lei estadual; e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III –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5% (cinco por cento)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em montantes iguais para todos os Municípios do Estado.” (NR)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158. Pertencem aos Municípios:</a:t>
                      </a:r>
                    </a:p>
                    <a:p>
                      <a:pPr algn="just"/>
                      <a:endParaRPr lang="pt-BR" sz="1200" dirty="0"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b) </a:t>
                      </a:r>
                      <a:r>
                        <a:rPr lang="pt-BR" sz="1200" b="1" dirty="0">
                          <a:solidFill>
                            <a:srgbClr val="00A249"/>
                          </a:solidFill>
                          <a:latin typeface="Raleway" pitchFamily="2" charset="0"/>
                        </a:rPr>
                        <a:t>4,76% (quatro inteiros e setenta e seis centésimos por cento)</a:t>
                      </a:r>
                      <a:r>
                        <a:rPr lang="pt-BR" sz="1200" dirty="0">
                          <a:solidFill>
                            <a:srgbClr val="00A249"/>
                          </a:solidFill>
                          <a:latin typeface="Raleway" pitchFamily="2" charset="0"/>
                        </a:rPr>
                        <a:t> do produto da arrecadação do imposto previsto no art. 156-A distribuída aos Estados</a:t>
                      </a:r>
                      <a:r>
                        <a:rPr lang="pt-BR" sz="1200" dirty="0">
                          <a:latin typeface="Raleway" pitchFamily="2" charset="0"/>
                        </a:rPr>
                        <a:t>.</a:t>
                      </a: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...............................................................................................................................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§ 2º As parcelas de receita pertencentes aos Municípios, mencionadas no inciso IV, ‘b’, serão creditadas conforme os seguintes critérios: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 – dois terços, com base em indicadores de melhoria nos resultados de aprendizagem e de aumento da equidade, considerado o nível socioeconômico dos educandos, de acordo com o que dispuser lei complementar de âmbito nacional; e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III – um terço, em montantes iguais para todos os Municípios do Estado.” (NR)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158, § 2º As parcelas de receita pertencentes aos Municípios mencionadas no inciso IV, “b”, serão creditadas conforme os seguintes critérios: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 –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80% (oitenta por cento) 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na proporção da população;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–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10% (dez por cento)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com base em indicadores de melhoria nos resultados de aprendizagem e de aumento da equidade, considerado o nível socioeconômico dos educandos, de acordo com o que dispuser lei estadual;</a:t>
                      </a:r>
                    </a:p>
                    <a:p>
                      <a:pPr algn="just"/>
                      <a:endParaRPr lang="pt-BR" sz="1200" dirty="0"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III –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Raleway" pitchFamily="2" charset="0"/>
                        </a:rPr>
                        <a:t>5% (cinco por cento), com base em indicadores de preservação ambiental, de acordo com o que dispuser lei estadual</a:t>
                      </a:r>
                      <a:r>
                        <a:rPr lang="pt-BR" sz="1200" dirty="0">
                          <a:latin typeface="Raleway" pitchFamily="2" charset="0"/>
                        </a:rPr>
                        <a:t>; e</a:t>
                      </a:r>
                    </a:p>
                    <a:p>
                      <a:pPr algn="just"/>
                      <a:endParaRPr lang="pt-BR" sz="1200" dirty="0"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IV –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5% (cinco por cento)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em montantes iguais para todos os  Municípios do Estado.” (NR)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328097"/>
                  </a:ext>
                </a:extLst>
              </a:tr>
            </a:tbl>
          </a:graphicData>
        </a:graphic>
      </p:graphicFrame>
      <p:sp>
        <p:nvSpPr>
          <p:cNvPr id="5" name="CaixaDeTexto 4">
            <a:extLst>
              <a:ext uri="{FF2B5EF4-FFF2-40B4-BE49-F238E27FC236}">
                <a16:creationId xmlns:a16="http://schemas.microsoft.com/office/drawing/2014/main" id="{28E5AC9D-A931-D78C-9F3D-72EFA2254667}"/>
              </a:ext>
            </a:extLst>
          </p:cNvPr>
          <p:cNvSpPr txBox="1"/>
          <p:nvPr/>
        </p:nvSpPr>
        <p:spPr>
          <a:xfrm>
            <a:off x="5643829" y="6117160"/>
            <a:ext cx="46043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em</a:t>
            </a:r>
            <a:r>
              <a:rPr lang="pt-BR" sz="1000" dirty="0">
                <a:latin typeface="Raleway" pitchFamily="2" charset="0"/>
              </a:rPr>
              <a:t> </a:t>
            </a:r>
            <a:r>
              <a:rPr lang="pt-BR" sz="1000" b="1" dirty="0">
                <a:solidFill>
                  <a:srgbClr val="00A249"/>
                </a:solidFill>
                <a:latin typeface="Raleway" pitchFamily="2" charset="0"/>
              </a:rPr>
              <a:t>verde</a:t>
            </a:r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, o texto proposto.</a:t>
            </a:r>
          </a:p>
          <a:p>
            <a:pPr algn="r"/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em</a:t>
            </a:r>
            <a:r>
              <a:rPr lang="pt-BR" sz="1000" dirty="0">
                <a:latin typeface="Raleway" pitchFamily="2" charset="0"/>
              </a:rPr>
              <a:t> </a:t>
            </a:r>
            <a:r>
              <a:rPr lang="pt-BR" sz="1000" b="1" dirty="0">
                <a:solidFill>
                  <a:srgbClr val="C00000"/>
                </a:solidFill>
                <a:latin typeface="Raleway" pitchFamily="2" charset="0"/>
              </a:rPr>
              <a:t>vermelho</a:t>
            </a:r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, o texto adotado que difere do texto proposto. </a:t>
            </a:r>
          </a:p>
        </p:txBody>
      </p:sp>
      <p:pic>
        <p:nvPicPr>
          <p:cNvPr id="2" name="Imagem 1">
            <a:extLst>
              <a:ext uri="{FF2B5EF4-FFF2-40B4-BE49-F238E27FC236}">
                <a16:creationId xmlns:a16="http://schemas.microsoft.com/office/drawing/2014/main" id="{911616A5-81E9-A3F5-200B-5AE312DA0A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09086" y="505120"/>
            <a:ext cx="1130060" cy="11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2512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B518A800-C3F7-13A9-B113-9172EB344CD0}"/>
              </a:ext>
            </a:extLst>
          </p:cNvPr>
          <p:cNvSpPr txBox="1"/>
          <p:nvPr/>
        </p:nvSpPr>
        <p:spPr>
          <a:xfrm>
            <a:off x="2854782" y="1379186"/>
            <a:ext cx="676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Composição e deliberação no Comitê Gestor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1D6442C-1436-0665-DD8B-036E0CBD81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7301438"/>
              </p:ext>
            </p:extLst>
          </p:nvPr>
        </p:nvGraphicFramePr>
        <p:xfrm>
          <a:off x="974783" y="2049333"/>
          <a:ext cx="10524228" cy="360096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8076">
                  <a:extLst>
                    <a:ext uri="{9D8B030D-6E8A-4147-A177-3AD203B41FA5}">
                      <a16:colId xmlns:a16="http://schemas.microsoft.com/office/drawing/2014/main" val="764301338"/>
                    </a:ext>
                  </a:extLst>
                </a:gridCol>
                <a:gridCol w="3508076">
                  <a:extLst>
                    <a:ext uri="{9D8B030D-6E8A-4147-A177-3AD203B41FA5}">
                      <a16:colId xmlns:a16="http://schemas.microsoft.com/office/drawing/2014/main" val="1236778308"/>
                    </a:ext>
                  </a:extLst>
                </a:gridCol>
                <a:gridCol w="3508076">
                  <a:extLst>
                    <a:ext uri="{9D8B030D-6E8A-4147-A177-3AD203B41FA5}">
                      <a16:colId xmlns:a16="http://schemas.microsoft.com/office/drawing/2014/main" val="82773239"/>
                    </a:ext>
                  </a:extLst>
                </a:gridCol>
              </a:tblGrid>
              <a:tr h="652912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Texto aprovado na Câmara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Emenda da FNP (representes de municípios)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Texto adotado pelo relator no Senado</a:t>
                      </a:r>
                    </a:p>
                    <a:p>
                      <a:pPr algn="ctr"/>
                      <a:endParaRPr lang="pt-BR" sz="1200" b="1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aprovado pelo Senado)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16371"/>
                  </a:ext>
                </a:extLst>
              </a:tr>
              <a:tr h="2948057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27 representantes dos estados e DF</a:t>
                      </a:r>
                      <a:b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</a:br>
                      <a:r>
                        <a:rPr lang="pt-BR" sz="10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(maioria de votos combinada com 60% da população)</a:t>
                      </a:r>
                    </a:p>
                    <a:p>
                      <a:pPr algn="ctr"/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Raleway" pitchFamily="2" charset="0"/>
                        </a:rPr>
                        <a:t>+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27 representantes dos municípios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pt-BR" sz="1200" dirty="0">
                        <a:latin typeface="Raleway" pitchFamily="2" charset="0"/>
                      </a:endParaRPr>
                    </a:p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27 representantes dos municípios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dos quais:</a:t>
                      </a:r>
                    </a:p>
                    <a:p>
                      <a:pPr algn="ctr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a) 9 municípios com população inferior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 80 mil hab.</a:t>
                      </a:r>
                    </a:p>
                    <a:p>
                      <a:pPr marL="228600" indent="-228600" algn="ctr">
                        <a:buAutoNum type="alphaLcParenR"/>
                      </a:pPr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b) 9 municípios não capitais com população superior a 80 mil hab.</a:t>
                      </a:r>
                    </a:p>
                    <a:p>
                      <a:pPr marL="0" indent="0" algn="ctr">
                        <a:buNone/>
                      </a:pPr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c) 9 capitais.</a:t>
                      </a:r>
                    </a:p>
                    <a:p>
                      <a:pPr marL="0" indent="0" algn="ctr">
                        <a:buNone/>
                      </a:pPr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indent="0" algn="ctr">
                        <a:buNone/>
                      </a:pPr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indent="0" algn="ctr">
                        <a:buNone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Critérios para deliberação entre os municípios: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Maioria absoluta combinada com 60% da população.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27 representantes dos estados e DF</a:t>
                      </a:r>
                    </a:p>
                    <a:p>
                      <a:pPr algn="ctr"/>
                      <a:r>
                        <a:rPr lang="pt-BR" sz="10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(maioria de votos combinada com 50% da população)</a:t>
                      </a:r>
                    </a:p>
                    <a:p>
                      <a:pPr algn="ctr"/>
                      <a:r>
                        <a:rPr lang="pt-BR" sz="1800" b="1" dirty="0">
                          <a:solidFill>
                            <a:srgbClr val="FF0000"/>
                          </a:solidFill>
                          <a:latin typeface="Raleway" pitchFamily="2" charset="0"/>
                        </a:rPr>
                        <a:t>+</a:t>
                      </a:r>
                    </a:p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27 representantes dos municípios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328097"/>
                  </a:ext>
                </a:extLst>
              </a:tr>
            </a:tbl>
          </a:graphicData>
        </a:graphic>
      </p:graphicFrame>
      <p:pic>
        <p:nvPicPr>
          <p:cNvPr id="5" name="Imagem 4">
            <a:extLst>
              <a:ext uri="{FF2B5EF4-FFF2-40B4-BE49-F238E27FC236}">
                <a16:creationId xmlns:a16="http://schemas.microsoft.com/office/drawing/2014/main" id="{89009FAA-45CF-DD19-C590-9E630481D5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634" y="1044988"/>
            <a:ext cx="1130060" cy="11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09223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92291B59-B2BF-C760-0324-1C3ECE620901}"/>
              </a:ext>
            </a:extLst>
          </p:cNvPr>
          <p:cNvSpPr txBox="1"/>
          <p:nvPr/>
        </p:nvSpPr>
        <p:spPr>
          <a:xfrm>
            <a:off x="2601742" y="1097119"/>
            <a:ext cx="6764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Composição e deliberação no Comitê Gestor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D2B541DC-1AE5-50DD-C0D8-44DE7199D2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462175"/>
              </p:ext>
            </p:extLst>
          </p:nvPr>
        </p:nvGraphicFramePr>
        <p:xfrm>
          <a:off x="553528" y="1688180"/>
          <a:ext cx="11084944" cy="482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084944">
                  <a:extLst>
                    <a:ext uri="{9D8B030D-6E8A-4147-A177-3AD203B41FA5}">
                      <a16:colId xmlns:a16="http://schemas.microsoft.com/office/drawing/2014/main" val="764301338"/>
                    </a:ext>
                  </a:extLst>
                </a:gridCol>
              </a:tblGrid>
              <a:tr h="706280">
                <a:tc>
                  <a:txBody>
                    <a:bodyPr/>
                    <a:lstStyle/>
                    <a:p>
                      <a:pPr algn="ctr"/>
                      <a:r>
                        <a:rPr lang="pt-BR" sz="1400" b="1" dirty="0">
                          <a:solidFill>
                            <a:srgbClr val="FF0000"/>
                          </a:solidFill>
                          <a:latin typeface="Raleway" pitchFamily="2" charset="0"/>
                        </a:rPr>
                        <a:t>Supressões sugeridas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62916371"/>
                  </a:ext>
                </a:extLst>
              </a:tr>
              <a:tr h="3189027">
                <a:tc>
                  <a:txBody>
                    <a:bodyPr/>
                    <a:lstStyle/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156-B, § 2º Na forma da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lei complementar</a:t>
                      </a: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: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 –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os Estados, o Distrito Federal e os Municípios serão representados, de forma paritária, na instância máxima de deliberação do Comitê Gestor</a:t>
                      </a: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;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VII – serão estabelecidas a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estrutura e a gestão do Comitê Gestor</a:t>
                      </a: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cabendo a regimento interno dispor sobre sua organização e funcionamento.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§ 3º A participação dos entes federativos na instância máxima de deliberação do Comitê Gestor observará a seguinte composição: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 – 27 (vinte e sete) membros, representando cada Estado e o Distrito Federal;</a:t>
                      </a: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– 27 (vinte e sete) membros, representando o conjunto dos Municípios e do Distrito Federal, que serão eleitos nos seguintes termos: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Raleway" pitchFamily="2" charset="0"/>
                        </a:rPr>
                        <a:t>a) 14 (quatorze) representantes, com base nos votos de cada Município, com valor igual para todos; e</a:t>
                      </a: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highlight>
                            <a:srgbClr val="FFFF00"/>
                          </a:highlight>
                          <a:latin typeface="Raleway" pitchFamily="2" charset="0"/>
                        </a:rPr>
                        <a:t>b) 13 (treze) representantes, com base nos votos de cada Município ponderados pelas respectivas populações.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§ 4º As deliberações no âmbito do Comitê Gestor serão consideradas aprovadas se obtiverem, cumulativamente, os votos: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 – em relação ao conjunto dos Estados e do Distrito Federal: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a) da maioria absoluta de seus representantes; e</a:t>
                      </a: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b) de representantes dos Estados e do Distrito Federal que correspondam a mais de 50% (cinquenta por cento) da população do País; e</a:t>
                      </a:r>
                    </a:p>
                    <a:p>
                      <a:pPr algn="just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– em relação ao conjunto dos Municípios e do Distrito Federal, da maioria absoluta de seus representantes.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328097"/>
                  </a:ext>
                </a:extLst>
              </a:tr>
            </a:tbl>
          </a:graphicData>
        </a:graphic>
      </p:graphicFrame>
      <p:pic>
        <p:nvPicPr>
          <p:cNvPr id="8" name="Imagem 7">
            <a:extLst>
              <a:ext uri="{FF2B5EF4-FFF2-40B4-BE49-F238E27FC236}">
                <a16:creationId xmlns:a16="http://schemas.microsoft.com/office/drawing/2014/main" id="{0A6B2DC9-789C-DF42-845B-2FFA96519B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0266" y="661485"/>
            <a:ext cx="1130060" cy="1130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625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707B4045-74A1-1E69-1C16-7E761219013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62051"/>
              </p:ext>
            </p:extLst>
          </p:nvPr>
        </p:nvGraphicFramePr>
        <p:xfrm>
          <a:off x="404562" y="2029813"/>
          <a:ext cx="11382876" cy="43678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794292">
                  <a:extLst>
                    <a:ext uri="{9D8B030D-6E8A-4147-A177-3AD203B41FA5}">
                      <a16:colId xmlns:a16="http://schemas.microsoft.com/office/drawing/2014/main" val="62945275"/>
                    </a:ext>
                  </a:extLst>
                </a:gridCol>
                <a:gridCol w="3794292">
                  <a:extLst>
                    <a:ext uri="{9D8B030D-6E8A-4147-A177-3AD203B41FA5}">
                      <a16:colId xmlns:a16="http://schemas.microsoft.com/office/drawing/2014/main" val="336179806"/>
                    </a:ext>
                  </a:extLst>
                </a:gridCol>
                <a:gridCol w="3794292">
                  <a:extLst>
                    <a:ext uri="{9D8B030D-6E8A-4147-A177-3AD203B41FA5}">
                      <a16:colId xmlns:a16="http://schemas.microsoft.com/office/drawing/2014/main" val="517834117"/>
                    </a:ext>
                  </a:extLst>
                </a:gridCol>
              </a:tblGrid>
              <a:tr h="747383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Constituição de 1988</a:t>
                      </a:r>
                    </a:p>
                    <a:p>
                      <a:pPr algn="ctr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ctr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em vigor atualmente)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Emenda da FNP não acatada pelo relator no seu relatório de 07/11</a:t>
                      </a:r>
                    </a:p>
                    <a:p>
                      <a:pPr algn="ctr"/>
                      <a:endParaRPr lang="pt-BR" sz="1200" b="1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(Emenda 703 na CCJC)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PEC 45/2019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aprovado pelo Senado)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86539"/>
                  </a:ext>
                </a:extLst>
              </a:tr>
              <a:tr h="3544913"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177, § 4º A lei que instituir contribuição de intervenção no domínio econômico relativa às atividades de importação ou comercialização de petróleo e seus derivados, gás natural e seus derivados e álcool combustível deverá atender aos seguintes requisitos: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- os recursos arrecadados serão destinados: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a) ao pagamento de subsídios a preços ou transporte de álcool combustível, gás natural e seus derivados e derivados de petróleo;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b) ao financiamento de projetos ambientais relacionados com a indústria do petróleo e do gás;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c) ao financiamento de programas de </a:t>
                      </a:r>
                      <a:r>
                        <a:rPr lang="pt-BR" sz="1200" dirty="0" err="1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infra-estrutura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 de transportes.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177, § 4º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–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a)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b)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c)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d) </a:t>
                      </a:r>
                      <a:r>
                        <a:rPr lang="pt-BR" sz="1200" b="1" dirty="0">
                          <a:solidFill>
                            <a:srgbClr val="00A249"/>
                          </a:solidFill>
                          <a:latin typeface="Raleway" pitchFamily="2" charset="0"/>
                        </a:rPr>
                        <a:t>ao financiamento de programas de infraestrutura e custeio da operação do transporte público coletivo urbano e de caráter urbano, nos termos da lei</a:t>
                      </a:r>
                      <a:r>
                        <a:rPr lang="pt-BR" sz="1200" b="1" dirty="0">
                          <a:latin typeface="Raleway" pitchFamily="2" charset="0"/>
                        </a:rPr>
                        <a:t>.</a:t>
                      </a:r>
                      <a:endParaRPr lang="pt-BR" sz="1200" dirty="0">
                        <a:latin typeface="Raleway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177, § 4º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–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a)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b)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c) (inalterado)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d)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Raleway" pitchFamily="2" charset="0"/>
                        </a:rPr>
                        <a:t>ao pagamento de subsídios a tarifas de transporte público coletivo de passageiros</a:t>
                      </a:r>
                      <a:r>
                        <a:rPr lang="pt-BR" sz="1200" dirty="0">
                          <a:latin typeface="Raleway" pitchFamily="2" charset="0"/>
                        </a:rPr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92503"/>
                  </a:ext>
                </a:extLst>
              </a:tr>
            </a:tbl>
          </a:graphicData>
        </a:graphic>
      </p:graphicFrame>
      <p:sp>
        <p:nvSpPr>
          <p:cNvPr id="3" name="CaixaDeTexto 2">
            <a:extLst>
              <a:ext uri="{FF2B5EF4-FFF2-40B4-BE49-F238E27FC236}">
                <a16:creationId xmlns:a16="http://schemas.microsoft.com/office/drawing/2014/main" id="{DBCD8E2F-EE8F-397B-61F1-E88D603AF31F}"/>
              </a:ext>
            </a:extLst>
          </p:cNvPr>
          <p:cNvSpPr txBox="1"/>
          <p:nvPr/>
        </p:nvSpPr>
        <p:spPr>
          <a:xfrm>
            <a:off x="5436798" y="6393961"/>
            <a:ext cx="46043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em</a:t>
            </a:r>
            <a:r>
              <a:rPr lang="pt-BR" sz="1000" dirty="0">
                <a:latin typeface="Raleway" pitchFamily="2" charset="0"/>
              </a:rPr>
              <a:t> </a:t>
            </a:r>
            <a:r>
              <a:rPr lang="pt-BR" sz="1000" b="1" dirty="0">
                <a:solidFill>
                  <a:srgbClr val="00A249"/>
                </a:solidFill>
                <a:latin typeface="Raleway" pitchFamily="2" charset="0"/>
              </a:rPr>
              <a:t>verde</a:t>
            </a:r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, o texto proposto.</a:t>
            </a:r>
          </a:p>
          <a:p>
            <a:pPr algn="r"/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em</a:t>
            </a:r>
            <a:r>
              <a:rPr lang="pt-BR" sz="1000" dirty="0">
                <a:latin typeface="Raleway" pitchFamily="2" charset="0"/>
              </a:rPr>
              <a:t> </a:t>
            </a:r>
            <a:r>
              <a:rPr lang="pt-BR" sz="1000" b="1" dirty="0">
                <a:solidFill>
                  <a:srgbClr val="C00000"/>
                </a:solidFill>
                <a:latin typeface="Raleway" pitchFamily="2" charset="0"/>
              </a:rPr>
              <a:t>vermelho</a:t>
            </a:r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, o texto adotado que difere do texto proposto.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DC3DC7E2-F0D5-B376-49EA-DA26CF85CCC3}"/>
              </a:ext>
            </a:extLst>
          </p:cNvPr>
          <p:cNvSpPr txBox="1"/>
          <p:nvPr/>
        </p:nvSpPr>
        <p:spPr>
          <a:xfrm>
            <a:off x="1632597" y="157515"/>
            <a:ext cx="4845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Conquistas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da FNP para as cidades populosas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63AD80A-D6C9-56E4-F120-CAF3F6410310}"/>
              </a:ext>
            </a:extLst>
          </p:cNvPr>
          <p:cNvSpPr txBox="1"/>
          <p:nvPr/>
        </p:nvSpPr>
        <p:spPr>
          <a:xfrm>
            <a:off x="2232905" y="1473977"/>
            <a:ext cx="77261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CIDE-Combustíveis</a:t>
            </a:r>
          </a:p>
        </p:txBody>
      </p:sp>
      <p:pic>
        <p:nvPicPr>
          <p:cNvPr id="1028" name="Picture 4" descr="ícone Bicolor Com Um Símbolo De Prêmio De Um Conjunto Que Representa  Competição E Conquista Vetor PNG , Aprovação, Sucesso, Marca Páginas Imagem  PNG e Vetor Para Download Gratuito">
            <a:extLst>
              <a:ext uri="{FF2B5EF4-FFF2-40B4-BE49-F238E27FC236}">
                <a16:creationId xmlns:a16="http://schemas.microsoft.com/office/drawing/2014/main" id="{865A4F12-B550-B77A-8D54-9D1472AFD5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42502" y="1434666"/>
            <a:ext cx="400140" cy="5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9146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ela 2">
            <a:extLst>
              <a:ext uri="{FF2B5EF4-FFF2-40B4-BE49-F238E27FC236}">
                <a16:creationId xmlns:a16="http://schemas.microsoft.com/office/drawing/2014/main" id="{DC5E02B8-2EC1-E23C-CA45-2C0174D41E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1853879"/>
              </p:ext>
            </p:extLst>
          </p:nvPr>
        </p:nvGraphicFramePr>
        <p:xfrm>
          <a:off x="159267" y="1926111"/>
          <a:ext cx="11873466" cy="3879339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57822">
                  <a:extLst>
                    <a:ext uri="{9D8B030D-6E8A-4147-A177-3AD203B41FA5}">
                      <a16:colId xmlns:a16="http://schemas.microsoft.com/office/drawing/2014/main" val="62945275"/>
                    </a:ext>
                  </a:extLst>
                </a:gridCol>
                <a:gridCol w="3957822">
                  <a:extLst>
                    <a:ext uri="{9D8B030D-6E8A-4147-A177-3AD203B41FA5}">
                      <a16:colId xmlns:a16="http://schemas.microsoft.com/office/drawing/2014/main" val="336179806"/>
                    </a:ext>
                  </a:extLst>
                </a:gridCol>
                <a:gridCol w="3957822">
                  <a:extLst>
                    <a:ext uri="{9D8B030D-6E8A-4147-A177-3AD203B41FA5}">
                      <a16:colId xmlns:a16="http://schemas.microsoft.com/office/drawing/2014/main" val="1388092104"/>
                    </a:ext>
                  </a:extLst>
                </a:gridCol>
              </a:tblGrid>
              <a:tr h="644092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Constituição de 1988</a:t>
                      </a:r>
                    </a:p>
                    <a:p>
                      <a:pPr algn="ctr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ctr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em vigor atualmente)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Emenda da FNP</a:t>
                      </a:r>
                    </a:p>
                    <a:p>
                      <a:pPr algn="ctr"/>
                      <a:endParaRPr lang="pt-BR" sz="1200" b="1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(Emenda 719 na CCJC)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Emenda da FNP </a:t>
                      </a:r>
                      <a:r>
                        <a:rPr lang="pt-BR" sz="1200" b="1" dirty="0">
                          <a:solidFill>
                            <a:srgbClr val="0070C0"/>
                          </a:solidFill>
                          <a:latin typeface="Raleway" pitchFamily="2" charset="0"/>
                        </a:rPr>
                        <a:t>acatada parcialmente pelo relator</a:t>
                      </a:r>
                    </a:p>
                    <a:p>
                      <a:pPr algn="ctr"/>
                      <a:endParaRPr lang="pt-BR" sz="1200" b="1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ctr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aprovado pelo Senado)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86539"/>
                  </a:ext>
                </a:extLst>
              </a:tr>
              <a:tr h="3235247"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149-A Os Municípios e o Distrito Federal poderão instituir contribuição, na forma das respectivas leis, para o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custeio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 do serviço de iluminação pública, observado o disposto no art. 150, I e III.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Parágrafo único. É facultada a cobrança da contribuição a que se refere o caput, na fatura de consumo de energia elétrica.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kern="1200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Art. 149-A. Os Municípios e o Distrito Federal poderão instituir contribuição, na forma das respectivas leis, para o custeio, a expansão e a melhoria do serviço de iluminação pública </a:t>
                      </a:r>
                      <a:r>
                        <a:rPr lang="pt-BR" sz="1200" b="1" kern="1200" dirty="0">
                          <a:solidFill>
                            <a:srgbClr val="00A249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e de equipamentos e sistemas de monitoramento de vias e logradouros públicos</a:t>
                      </a:r>
                      <a:r>
                        <a:rPr lang="pt-BR" sz="1200" kern="1200" dirty="0">
                          <a:solidFill>
                            <a:srgbClr val="002060"/>
                          </a:solidFill>
                          <a:effectLst/>
                          <a:latin typeface="Raleway" pitchFamily="2" charset="0"/>
                          <a:ea typeface="+mn-ea"/>
                          <a:cs typeface="+mn-cs"/>
                        </a:rPr>
                        <a:t>, observado o disposto no art. 150, I e III.</a:t>
                      </a:r>
                    </a:p>
                    <a:p>
                      <a:pPr algn="just"/>
                      <a:endParaRPr lang="pt-BR" sz="1200" kern="1200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pt-BR" sz="1200" kern="1200" dirty="0">
                        <a:solidFill>
                          <a:srgbClr val="002060"/>
                        </a:solidFill>
                        <a:effectLst/>
                        <a:latin typeface="Raleway" pitchFamily="2" charset="0"/>
                        <a:ea typeface="+mn-ea"/>
                        <a:cs typeface="+mn-cs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Parágrafo único. (inalterado)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149-A. Os Municípios e o Distrito Federal poderão instituir contribuição, na forma das respectivas leis, para o </a:t>
                      </a: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custeio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a </a:t>
                      </a: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expansão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 e a </a:t>
                      </a: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melhoria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 do serviço de iluminação pública </a:t>
                      </a:r>
                      <a:r>
                        <a:rPr lang="pt-BR" sz="1200" b="1" dirty="0">
                          <a:solidFill>
                            <a:srgbClr val="0070C0"/>
                          </a:solidFill>
                          <a:latin typeface="Raleway" pitchFamily="2" charset="0"/>
                        </a:rPr>
                        <a:t>e de sistemas de monitoramento para segurança e preservação de logradouros públicos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observado o disposto no art. 150, I e III.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Parágrafo único. (inalterado)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92503"/>
                  </a:ext>
                </a:extLst>
              </a:tr>
            </a:tbl>
          </a:graphicData>
        </a:graphic>
      </p:graphicFrame>
      <p:sp>
        <p:nvSpPr>
          <p:cNvPr id="4" name="CaixaDeTexto 3">
            <a:extLst>
              <a:ext uri="{FF2B5EF4-FFF2-40B4-BE49-F238E27FC236}">
                <a16:creationId xmlns:a16="http://schemas.microsoft.com/office/drawing/2014/main" id="{1AD7A4A6-010A-E1F5-9768-2D60B16602D0}"/>
              </a:ext>
            </a:extLst>
          </p:cNvPr>
          <p:cNvSpPr txBox="1"/>
          <p:nvPr/>
        </p:nvSpPr>
        <p:spPr>
          <a:xfrm>
            <a:off x="1779247" y="1482959"/>
            <a:ext cx="83827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COSIP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74D76E09-36B5-8617-D647-03B1C7C8C91F}"/>
              </a:ext>
            </a:extLst>
          </p:cNvPr>
          <p:cNvSpPr txBox="1"/>
          <p:nvPr/>
        </p:nvSpPr>
        <p:spPr>
          <a:xfrm>
            <a:off x="5683009" y="5835970"/>
            <a:ext cx="46043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em</a:t>
            </a:r>
            <a:r>
              <a:rPr lang="pt-BR" sz="1000" dirty="0">
                <a:latin typeface="Raleway" pitchFamily="2" charset="0"/>
              </a:rPr>
              <a:t> </a:t>
            </a:r>
            <a:r>
              <a:rPr lang="pt-BR" sz="1000" b="1" dirty="0">
                <a:solidFill>
                  <a:srgbClr val="00A249"/>
                </a:solidFill>
                <a:latin typeface="Raleway" pitchFamily="2" charset="0"/>
              </a:rPr>
              <a:t>verde</a:t>
            </a:r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, o texto proposto.</a:t>
            </a:r>
          </a:p>
          <a:p>
            <a:pPr algn="r"/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em</a:t>
            </a:r>
            <a:r>
              <a:rPr lang="pt-BR" sz="1000" dirty="0">
                <a:latin typeface="Raleway" pitchFamily="2" charset="0"/>
              </a:rPr>
              <a:t> </a:t>
            </a:r>
            <a:r>
              <a:rPr lang="pt-BR" sz="1000" b="1" dirty="0">
                <a:solidFill>
                  <a:srgbClr val="0070C0"/>
                </a:solidFill>
                <a:latin typeface="Raleway" pitchFamily="2" charset="0"/>
              </a:rPr>
              <a:t>azul</a:t>
            </a:r>
            <a:r>
              <a:rPr lang="pt-BR" sz="1000" dirty="0">
                <a:solidFill>
                  <a:srgbClr val="002060"/>
                </a:solidFill>
                <a:latin typeface="Raleway" pitchFamily="2" charset="0"/>
              </a:rPr>
              <a:t>, o texto adotado que contempla parte do texto proposto. </a:t>
            </a:r>
          </a:p>
        </p:txBody>
      </p:sp>
      <p:sp>
        <p:nvSpPr>
          <p:cNvPr id="2" name="CaixaDeTexto 1">
            <a:extLst>
              <a:ext uri="{FF2B5EF4-FFF2-40B4-BE49-F238E27FC236}">
                <a16:creationId xmlns:a16="http://schemas.microsoft.com/office/drawing/2014/main" id="{C1D5E0A3-5127-8769-253E-07551A2179AB}"/>
              </a:ext>
            </a:extLst>
          </p:cNvPr>
          <p:cNvSpPr txBox="1"/>
          <p:nvPr/>
        </p:nvSpPr>
        <p:spPr>
          <a:xfrm>
            <a:off x="1718862" y="221553"/>
            <a:ext cx="505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Conquistas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da FNP para as cidades populosas</a:t>
            </a:r>
          </a:p>
        </p:txBody>
      </p:sp>
      <p:pic>
        <p:nvPicPr>
          <p:cNvPr id="7" name="Picture 4" descr="ícone Bicolor Com Um Símbolo De Prêmio De Um Conjunto Que Representa  Competição E Conquista Vetor PNG , Aprovação, Sucesso, Marca Páginas Imagem  PNG e Vetor Para Download Gratuito">
            <a:extLst>
              <a:ext uri="{FF2B5EF4-FFF2-40B4-BE49-F238E27FC236}">
                <a16:creationId xmlns:a16="http://schemas.microsoft.com/office/drawing/2014/main" id="{33A29E34-2A2F-A0BE-27EE-904952E61F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036132" y="1362864"/>
            <a:ext cx="400140" cy="5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9622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A237EE33-D4A8-8974-CFAB-33921D5E18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161025"/>
              </p:ext>
            </p:extLst>
          </p:nvPr>
        </p:nvGraphicFramePr>
        <p:xfrm>
          <a:off x="0" y="1840030"/>
          <a:ext cx="11873466" cy="4206073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230913">
                  <a:extLst>
                    <a:ext uri="{9D8B030D-6E8A-4147-A177-3AD203B41FA5}">
                      <a16:colId xmlns:a16="http://schemas.microsoft.com/office/drawing/2014/main" val="62945275"/>
                    </a:ext>
                  </a:extLst>
                </a:gridCol>
                <a:gridCol w="5529532">
                  <a:extLst>
                    <a:ext uri="{9D8B030D-6E8A-4147-A177-3AD203B41FA5}">
                      <a16:colId xmlns:a16="http://schemas.microsoft.com/office/drawing/2014/main" val="336179806"/>
                    </a:ext>
                  </a:extLst>
                </a:gridCol>
                <a:gridCol w="3113021">
                  <a:extLst>
                    <a:ext uri="{9D8B030D-6E8A-4147-A177-3AD203B41FA5}">
                      <a16:colId xmlns:a16="http://schemas.microsoft.com/office/drawing/2014/main" val="1388092104"/>
                    </a:ext>
                  </a:extLst>
                </a:gridCol>
              </a:tblGrid>
              <a:tr h="824650"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Constituição de 1988</a:t>
                      </a:r>
                    </a:p>
                    <a:p>
                      <a:pPr algn="ctr"/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ctr"/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em vigor atualmente)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latin typeface="Raleway" pitchFamily="2" charset="0"/>
                        </a:rPr>
                        <a:t>Proposta de emenda da FNP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PEC 45/2019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1200" b="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(texto aprovado na Câmara dos Deputados e mantido no relatório do Senador Eduardo Braga, de 25/10)</a:t>
                      </a:r>
                    </a:p>
                  </a:txBody>
                  <a:tcPr anchor="ctr">
                    <a:solidFill>
                      <a:srgbClr val="FFFF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3286539"/>
                  </a:ext>
                </a:extLst>
              </a:tr>
              <a:tr h="3200233"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 Art. 76-B. São desvinculados de órgão, fundo ou despesa, até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31 de dezembro de 2023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30% (trinta por cento) das receitas dos Municípios relativas a impostos, taxas e multas, já instituídos ou que vierem a ser criados até a referida data, seus adicionais e respectivos acréscimos legais, e outras receitas correntes.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76-B. São desvinculados de órgão, fundo ou despesa, até </a:t>
                      </a:r>
                      <a:r>
                        <a:rPr lang="pt-BR" sz="1200" b="1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31 de dezembro de 2032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, as receitas dos Municípios relativas a impostos, taxas e multas, já instituídos ou que vierem a ser criados até a referida data, seus adicionais e respectivos acréscimos legais, e outras receitas correntes, de acordo com os seguintes percentuais: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 – </a:t>
                      </a:r>
                      <a:r>
                        <a:rPr lang="pt-BR" sz="1200" b="1" dirty="0">
                          <a:solidFill>
                            <a:srgbClr val="00B050"/>
                          </a:solidFill>
                          <a:latin typeface="Raleway" pitchFamily="2" charset="0"/>
                        </a:rPr>
                        <a:t>50% (cinquenta por cento), até 31 de dezembro de 2025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; e</a:t>
                      </a:r>
                    </a:p>
                    <a:p>
                      <a:pPr algn="just"/>
                      <a:endParaRPr lang="pt-BR" sz="1200" dirty="0"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II – 30% (trinta por cento), de 1 de janeiro de 2026 a 31 dezembro de 2032.</a:t>
                      </a:r>
                    </a:p>
                    <a:p>
                      <a:pPr algn="just"/>
                      <a:endParaRPr lang="pt-BR" sz="1200" dirty="0">
                        <a:solidFill>
                          <a:srgbClr val="002060"/>
                        </a:solidFill>
                        <a:latin typeface="Raleway" pitchFamily="2" charset="0"/>
                      </a:endParaRPr>
                    </a:p>
                    <a:p>
                      <a:pPr algn="just"/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§ 1º </a:t>
                      </a:r>
                      <a:r>
                        <a:rPr lang="pt-BR" sz="1200" b="1" dirty="0">
                          <a:solidFill>
                            <a:srgbClr val="00B050"/>
                          </a:solidFill>
                          <a:latin typeface="Raleway" pitchFamily="2" charset="0"/>
                        </a:rPr>
                        <a:t>Poderão ser utilizados durante o exercício financeiro de 2024, exclusivamente para o financiamento de políticas públicas locais de saúde e educação, 80% (oitenta por cento) do superávit financeiro, verificado no exercício financeiro de 2023, dos fundos públicos instituídos pelo Poder Executivo municipal</a:t>
                      </a:r>
                      <a:r>
                        <a:rPr lang="pt-BR" sz="1200" dirty="0">
                          <a:latin typeface="Raleway" pitchFamily="2" charset="0"/>
                        </a:rPr>
                        <a:t>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pt-BR" sz="1200" dirty="0">
                          <a:latin typeface="Raleway" pitchFamily="2" charset="0"/>
                        </a:rPr>
                        <a:t> 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Art. 76-B. São desvinculados de órgão, fundo ou despesa, até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Raleway" pitchFamily="2" charset="0"/>
                        </a:rPr>
                        <a:t>31 de dezembro de 2032</a:t>
                      </a:r>
                      <a:r>
                        <a:rPr lang="pt-BR" sz="1200" dirty="0">
                          <a:solidFill>
                            <a:srgbClr val="C00000"/>
                          </a:solidFill>
                          <a:latin typeface="Raleway" pitchFamily="2" charset="0"/>
                        </a:rPr>
                        <a:t>, </a:t>
                      </a:r>
                      <a:r>
                        <a:rPr lang="pt-BR" sz="1200" b="1" dirty="0">
                          <a:solidFill>
                            <a:srgbClr val="C00000"/>
                          </a:solidFill>
                          <a:latin typeface="Raleway" pitchFamily="2" charset="0"/>
                        </a:rPr>
                        <a:t>30% (trinta por cento)</a:t>
                      </a:r>
                      <a:r>
                        <a:rPr lang="pt-BR" sz="1200" dirty="0">
                          <a:solidFill>
                            <a:srgbClr val="C00000"/>
                          </a:solidFill>
                          <a:latin typeface="Raleway" pitchFamily="2" charset="0"/>
                        </a:rPr>
                        <a:t> </a:t>
                      </a:r>
                      <a:r>
                        <a:rPr lang="pt-BR" sz="1200" dirty="0">
                          <a:solidFill>
                            <a:srgbClr val="002060"/>
                          </a:solidFill>
                          <a:latin typeface="Raleway" pitchFamily="2" charset="0"/>
                        </a:rPr>
                        <a:t>das receitas dos Municípios relativas a impostos, taxas e multas, já instituídos ou que vierem a ser criados até a referida data, seus adicionais e respectivos acréscimos legais, e outras receitas correntes.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2192503"/>
                  </a:ext>
                </a:extLst>
              </a:tr>
            </a:tbl>
          </a:graphicData>
        </a:graphic>
      </p:graphicFrame>
      <p:sp>
        <p:nvSpPr>
          <p:cNvPr id="6" name="CaixaDeTexto 5">
            <a:extLst>
              <a:ext uri="{FF2B5EF4-FFF2-40B4-BE49-F238E27FC236}">
                <a16:creationId xmlns:a16="http://schemas.microsoft.com/office/drawing/2014/main" id="{0D2E991B-3854-CDFD-15BF-7C8BB7E50093}"/>
              </a:ext>
            </a:extLst>
          </p:cNvPr>
          <p:cNvSpPr txBox="1"/>
          <p:nvPr/>
        </p:nvSpPr>
        <p:spPr>
          <a:xfrm>
            <a:off x="5254078" y="1474856"/>
            <a:ext cx="136530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DREM</a:t>
            </a:r>
            <a:endParaRPr lang="pt-BR" sz="2400" b="1" dirty="0">
              <a:solidFill>
                <a:srgbClr val="002060"/>
              </a:solidFill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42BD1041-6545-F90C-BCDE-2AF1927E3E39}"/>
              </a:ext>
            </a:extLst>
          </p:cNvPr>
          <p:cNvSpPr txBox="1"/>
          <p:nvPr/>
        </p:nvSpPr>
        <p:spPr>
          <a:xfrm>
            <a:off x="5473730" y="6314787"/>
            <a:ext cx="4604350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pt-BR" sz="1000" dirty="0">
                <a:latin typeface="Raleway" pitchFamily="2" charset="0"/>
              </a:rPr>
              <a:t>em </a:t>
            </a:r>
            <a:r>
              <a:rPr lang="pt-BR" sz="1000" b="1" dirty="0">
                <a:solidFill>
                  <a:srgbClr val="00A249"/>
                </a:solidFill>
                <a:latin typeface="Raleway" pitchFamily="2" charset="0"/>
              </a:rPr>
              <a:t>verde</a:t>
            </a:r>
            <a:r>
              <a:rPr lang="pt-BR" sz="1000" dirty="0">
                <a:latin typeface="Raleway" pitchFamily="2" charset="0"/>
              </a:rPr>
              <a:t>, o texto proposto.</a:t>
            </a:r>
          </a:p>
          <a:p>
            <a:pPr algn="r"/>
            <a:r>
              <a:rPr lang="pt-BR" sz="1000" dirty="0">
                <a:latin typeface="Raleway" pitchFamily="2" charset="0"/>
              </a:rPr>
              <a:t>em </a:t>
            </a:r>
            <a:r>
              <a:rPr lang="pt-BR" sz="1000" b="1" dirty="0">
                <a:solidFill>
                  <a:srgbClr val="C00000"/>
                </a:solidFill>
                <a:latin typeface="Raleway" pitchFamily="2" charset="0"/>
              </a:rPr>
              <a:t>vermelho</a:t>
            </a:r>
            <a:r>
              <a:rPr lang="pt-BR" sz="1000" dirty="0">
                <a:latin typeface="Raleway" pitchFamily="2" charset="0"/>
              </a:rPr>
              <a:t>, o texto adotado que difere do texto proposto. </a:t>
            </a: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BA3CD84A-A63E-EF26-52ED-3144A3C49504}"/>
              </a:ext>
            </a:extLst>
          </p:cNvPr>
          <p:cNvSpPr txBox="1"/>
          <p:nvPr/>
        </p:nvSpPr>
        <p:spPr>
          <a:xfrm>
            <a:off x="1887491" y="183361"/>
            <a:ext cx="50528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Conquistas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da FNP para as cidades populosas</a:t>
            </a:r>
          </a:p>
        </p:txBody>
      </p:sp>
      <p:pic>
        <p:nvPicPr>
          <p:cNvPr id="5" name="Picture 4" descr="ícone Bicolor Com Um Símbolo De Prêmio De Um Conjunto Que Representa  Competição E Conquista Vetor PNG , Aprovação, Sucesso, Marca Páginas Imagem  PNG e Vetor Para Download Gratuito">
            <a:extLst>
              <a:ext uri="{FF2B5EF4-FFF2-40B4-BE49-F238E27FC236}">
                <a16:creationId xmlns:a16="http://schemas.microsoft.com/office/drawing/2014/main" id="{68DA862A-9131-A684-3F15-CFAFEF8FC1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62344" y="1271361"/>
            <a:ext cx="400140" cy="5632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7141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770AAEA6-C30D-A25C-3EB4-192E00D6C4FB}"/>
              </a:ext>
            </a:extLst>
          </p:cNvPr>
          <p:cNvSpPr txBox="1"/>
          <p:nvPr/>
        </p:nvSpPr>
        <p:spPr>
          <a:xfrm>
            <a:off x="2801430" y="2722646"/>
            <a:ext cx="7550699" cy="8720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atualização da Planta Genérica de Valores (PGV) por decreto do executivo, observados os parâmetros estabelecidos em lei municipal</a:t>
            </a:r>
            <a:r>
              <a:rPr lang="pt-BR" dirty="0">
                <a:latin typeface="Arial" panose="020B0604020202020204" pitchFamily="34" charset="0"/>
                <a:ea typeface="Arial" panose="020B0604020202020204" pitchFamily="34" charset="0"/>
              </a:rPr>
              <a:t>.</a:t>
            </a:r>
            <a:endParaRPr lang="pt-BR" sz="1800" dirty="0">
              <a:effectLst/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968FA5C2-FE64-603C-26B7-06949367DA51}"/>
              </a:ext>
            </a:extLst>
          </p:cNvPr>
          <p:cNvSpPr txBox="1"/>
          <p:nvPr/>
        </p:nvSpPr>
        <p:spPr>
          <a:xfrm>
            <a:off x="2801430" y="3716160"/>
            <a:ext cx="7726190" cy="12875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ts val="1200"/>
              </a:spcBef>
              <a:spcAft>
                <a:spcPts val="1200"/>
              </a:spcAft>
            </a:pPr>
            <a:r>
              <a:rPr lang="pt-BR" sz="1800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A emenda, sugerida pela FNP, permitirá que a atualização do valor dos imóveis seja feita pelo executivo municipal, proporcionando a melhoria da performance em territórios onde ainda há espaço para isso.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E9F5A095-22F4-4B50-4ACA-E1B273DB9BE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791" b="4945"/>
          <a:stretch/>
        </p:blipFill>
        <p:spPr>
          <a:xfrm>
            <a:off x="0" y="2967487"/>
            <a:ext cx="2372264" cy="1932317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B60AE421-8497-0A20-C4C1-E70B3F85B483}"/>
              </a:ext>
            </a:extLst>
          </p:cNvPr>
          <p:cNvSpPr txBox="1"/>
          <p:nvPr/>
        </p:nvSpPr>
        <p:spPr>
          <a:xfrm>
            <a:off x="1818683" y="192576"/>
            <a:ext cx="48458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Conquistas</a:t>
            </a:r>
            <a:r>
              <a:rPr lang="pt-BR" sz="1800" b="1" dirty="0">
                <a:effectLst/>
                <a:latin typeface="Arial" panose="020B0604020202020204" pitchFamily="34" charset="0"/>
                <a:ea typeface="Arial" panose="020B0604020202020204" pitchFamily="34" charset="0"/>
              </a:rPr>
              <a:t> </a:t>
            </a:r>
            <a:r>
              <a:rPr lang="pt-BR" sz="2400" b="1" dirty="0">
                <a:solidFill>
                  <a:srgbClr val="002060"/>
                </a:solidFill>
                <a:latin typeface="Raleway" pitchFamily="2" charset="0"/>
              </a:rPr>
              <a:t>da FNP para as cidades populosas</a:t>
            </a:r>
          </a:p>
        </p:txBody>
      </p:sp>
      <p:sp>
        <p:nvSpPr>
          <p:cNvPr id="15" name="CaixaDeTexto 14">
            <a:extLst>
              <a:ext uri="{FF2B5EF4-FFF2-40B4-BE49-F238E27FC236}">
                <a16:creationId xmlns:a16="http://schemas.microsoft.com/office/drawing/2014/main" id="{FBEA6804-CAFF-62B9-0CE7-20E9B6EBF99B}"/>
              </a:ext>
            </a:extLst>
          </p:cNvPr>
          <p:cNvSpPr txBox="1"/>
          <p:nvPr/>
        </p:nvSpPr>
        <p:spPr>
          <a:xfrm>
            <a:off x="5082030" y="1633492"/>
            <a:ext cx="13187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sz="3600" b="1" dirty="0">
                <a:solidFill>
                  <a:srgbClr val="002060"/>
                </a:solidFill>
                <a:latin typeface="Raleway" pitchFamily="2" charset="0"/>
              </a:rPr>
              <a:t>IPTU</a:t>
            </a:r>
          </a:p>
        </p:txBody>
      </p:sp>
      <p:pic>
        <p:nvPicPr>
          <p:cNvPr id="16" name="Picture 4" descr="ícone Bicolor Com Um Símbolo De Prêmio De Um Conjunto Que Representa  Competição E Conquista Vetor PNG , Aprovação, Sucesso, Marca Páginas Imagem  PNG e Vetor Para Download Gratuito">
            <a:extLst>
              <a:ext uri="{FF2B5EF4-FFF2-40B4-BE49-F238E27FC236}">
                <a16:creationId xmlns:a16="http://schemas.microsoft.com/office/drawing/2014/main" id="{ACA5E94E-7C5B-AD1D-5E7C-E1A4EE9E88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561678" y="1633492"/>
            <a:ext cx="400140" cy="563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96941"/>
      </p:ext>
    </p:extLst>
  </p:cSld>
  <p:clrMapOvr>
    <a:masterClrMapping/>
  </p:clrMapOvr>
</p:sld>
</file>

<file path=ppt/theme/theme1.xml><?xml version="1.0" encoding="utf-8"?>
<a:theme xmlns:a="http://schemas.openxmlformats.org/drawingml/2006/main" name="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Personalizar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350</TotalTime>
  <Words>1787</Words>
  <Application>Microsoft Office PowerPoint</Application>
  <PresentationFormat>Widescreen</PresentationFormat>
  <Paragraphs>184</Paragraphs>
  <Slides>12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3</vt:i4>
      </vt:variant>
      <vt:variant>
        <vt:lpstr>Títulos de slides</vt:lpstr>
      </vt:variant>
      <vt:variant>
        <vt:i4>12</vt:i4>
      </vt:variant>
    </vt:vector>
  </HeadingPairs>
  <TitlesOfParts>
    <vt:vector size="18" baseType="lpstr">
      <vt:lpstr>Arial</vt:lpstr>
      <vt:lpstr>Calibri</vt:lpstr>
      <vt:lpstr>Raleway</vt:lpstr>
      <vt:lpstr>Personalizar design</vt:lpstr>
      <vt:lpstr>1_Personalizar design</vt:lpstr>
      <vt:lpstr>1_Tema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Paula Aguiar</dc:creator>
  <cp:lastModifiedBy>Ingrid Freitas</cp:lastModifiedBy>
  <cp:revision>17</cp:revision>
  <dcterms:created xsi:type="dcterms:W3CDTF">2023-11-20T17:46:19Z</dcterms:created>
  <dcterms:modified xsi:type="dcterms:W3CDTF">2023-11-28T00:00:09Z</dcterms:modified>
</cp:coreProperties>
</file>