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Lst>
  <p:sldIdLst>
    <p:sldId id="256" r:id="rId5"/>
    <p:sldId id="258" r:id="rId6"/>
    <p:sldId id="264" r:id="rId7"/>
    <p:sldId id="260" r:id="rId8"/>
    <p:sldId id="261" r:id="rId9"/>
    <p:sldId id="262" r:id="rId10"/>
    <p:sldId id="263" r:id="rId11"/>
    <p:sldId id="268" r:id="rId12"/>
    <p:sldId id="266" r:id="rId13"/>
    <p:sldId id="267" r:id="rId14"/>
    <p:sldId id="25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itê Gestor" id="{E1CD3FD4-F274-46E0-BF8D-5E5E7966CD10}">
          <p14:sldIdLst>
            <p14:sldId id="256"/>
            <p14:sldId id="258"/>
            <p14:sldId id="264"/>
            <p14:sldId id="260"/>
            <p14:sldId id="261"/>
            <p14:sldId id="262"/>
            <p14:sldId id="263"/>
          </p14:sldIdLst>
        </p14:section>
        <p14:section name="IPTU" id="{95077A2A-A65E-4A66-B924-B3E7A8B7CD06}">
          <p14:sldIdLst>
            <p14:sldId id="268"/>
            <p14:sldId id="266"/>
            <p14:sldId id="26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E68"/>
    <a:srgbClr val="CED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59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69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8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descr="Interface gráfica do usuário&#10;&#10;Descrição gerada automaticamente com confiança média">
            <a:extLst>
              <a:ext uri="{FF2B5EF4-FFF2-40B4-BE49-F238E27FC236}">
                <a16:creationId xmlns:a16="http://schemas.microsoft.com/office/drawing/2014/main" id="{8EE4C4A4-26C8-28DA-52B4-51CB28B8F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8328" y="149834"/>
            <a:ext cx="4596295" cy="2071543"/>
          </a:xfrm>
          <a:prstGeom prst="rect">
            <a:avLst/>
          </a:prstGeom>
        </p:spPr>
      </p:pic>
      <p:pic>
        <p:nvPicPr>
          <p:cNvPr id="13" name="Imagem 12" descr="Foto em preto e branco de torre de prédio&#10;&#10;Descrição gerada automaticamente">
            <a:extLst>
              <a:ext uri="{FF2B5EF4-FFF2-40B4-BE49-F238E27FC236}">
                <a16:creationId xmlns:a16="http://schemas.microsoft.com/office/drawing/2014/main" id="{8BFCC7E6-325F-76D2-1510-C1F1AA04D3A4}"/>
              </a:ext>
            </a:extLst>
          </p:cNvPr>
          <p:cNvPicPr>
            <a:picLocks noChangeAspect="1"/>
          </p:cNvPicPr>
          <p:nvPr userDrawn="1"/>
        </p:nvPicPr>
        <p:blipFill>
          <a:blip r:embed="rId4">
            <a:duotone>
              <a:schemeClr val="accent3">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1524858" y="3922947"/>
            <a:ext cx="4637335" cy="3424027"/>
          </a:xfrm>
          <a:prstGeom prst="rect">
            <a:avLst/>
          </a:prstGeom>
        </p:spPr>
      </p:pic>
      <p:pic>
        <p:nvPicPr>
          <p:cNvPr id="5" name="Imagem 4" descr="Uma imagem contendo Linha do tempo&#10;&#10;Descrição gerada automaticamente">
            <a:extLst>
              <a:ext uri="{FF2B5EF4-FFF2-40B4-BE49-F238E27FC236}">
                <a16:creationId xmlns:a16="http://schemas.microsoft.com/office/drawing/2014/main" id="{83261EBA-D7DE-CC1F-7ADF-85B0D441545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1508" r="13667" b="27004"/>
          <a:stretch/>
        </p:blipFill>
        <p:spPr>
          <a:xfrm>
            <a:off x="4834443" y="5450865"/>
            <a:ext cx="7263772" cy="1257301"/>
          </a:xfrm>
          <a:prstGeom prst="rect">
            <a:avLst/>
          </a:prstGeom>
        </p:spPr>
      </p:pic>
    </p:spTree>
    <p:extLst>
      <p:ext uri="{BB962C8B-B14F-4D97-AF65-F5344CB8AC3E}">
        <p14:creationId xmlns:p14="http://schemas.microsoft.com/office/powerpoint/2010/main" val="16778258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m 7" descr="Interface gráfica do usuário&#10;&#10;Descrição gerada automaticamente com confiança média">
            <a:extLst>
              <a:ext uri="{FF2B5EF4-FFF2-40B4-BE49-F238E27FC236}">
                <a16:creationId xmlns:a16="http://schemas.microsoft.com/office/drawing/2014/main" id="{8EE4C4A4-26C8-28DA-52B4-51CB28B8F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527" y="176213"/>
            <a:ext cx="3081480" cy="1388818"/>
          </a:xfrm>
          <a:prstGeom prst="rect">
            <a:avLst/>
          </a:prstGeom>
        </p:spPr>
      </p:pic>
      <p:pic>
        <p:nvPicPr>
          <p:cNvPr id="3" name="Imagem 2" descr="Uma imagem contendo Interface gráfica do usuário&#10;&#10;Descrição gerada automaticamente">
            <a:extLst>
              <a:ext uri="{FF2B5EF4-FFF2-40B4-BE49-F238E27FC236}">
                <a16:creationId xmlns:a16="http://schemas.microsoft.com/office/drawing/2014/main" id="{B85C851F-2639-9A35-68C5-01494086663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412" b="26858"/>
          <a:stretch/>
        </p:blipFill>
        <p:spPr>
          <a:xfrm>
            <a:off x="3383007" y="0"/>
            <a:ext cx="8808993" cy="1143629"/>
          </a:xfrm>
          <a:prstGeom prst="rect">
            <a:avLst/>
          </a:prstGeom>
        </p:spPr>
      </p:pic>
    </p:spTree>
    <p:extLst>
      <p:ext uri="{BB962C8B-B14F-4D97-AF65-F5344CB8AC3E}">
        <p14:creationId xmlns:p14="http://schemas.microsoft.com/office/powerpoint/2010/main" val="200039041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m 7" descr="Interface gráfica do usuário&#10;&#10;Descrição gerada automaticamente com confiança média">
            <a:extLst>
              <a:ext uri="{FF2B5EF4-FFF2-40B4-BE49-F238E27FC236}">
                <a16:creationId xmlns:a16="http://schemas.microsoft.com/office/drawing/2014/main" id="{8EE4C4A4-26C8-28DA-52B4-51CB28B8F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770" y="5890287"/>
            <a:ext cx="1855076" cy="836080"/>
          </a:xfrm>
          <a:prstGeom prst="rect">
            <a:avLst/>
          </a:prstGeom>
        </p:spPr>
      </p:pic>
      <p:pic>
        <p:nvPicPr>
          <p:cNvPr id="2" name="Imagem 1" descr="Uma imagem contendo Interface gráfica do usuário&#10;&#10;Descrição gerada automaticamente">
            <a:extLst>
              <a:ext uri="{FF2B5EF4-FFF2-40B4-BE49-F238E27FC236}">
                <a16:creationId xmlns:a16="http://schemas.microsoft.com/office/drawing/2014/main" id="{978DE99B-7D35-CFCD-48C8-5DE1C9846EB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412" b="26858"/>
          <a:stretch/>
        </p:blipFill>
        <p:spPr>
          <a:xfrm>
            <a:off x="3383007" y="5814204"/>
            <a:ext cx="8808993" cy="1143629"/>
          </a:xfrm>
          <a:prstGeom prst="rect">
            <a:avLst/>
          </a:prstGeom>
        </p:spPr>
      </p:pic>
    </p:spTree>
    <p:extLst>
      <p:ext uri="{BB962C8B-B14F-4D97-AF65-F5344CB8AC3E}">
        <p14:creationId xmlns:p14="http://schemas.microsoft.com/office/powerpoint/2010/main" val="3247465460"/>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m 7" descr="Interface gráfica do usuário&#10;&#10;Descrição gerada automaticamente com confiança média">
            <a:extLst>
              <a:ext uri="{FF2B5EF4-FFF2-40B4-BE49-F238E27FC236}">
                <a16:creationId xmlns:a16="http://schemas.microsoft.com/office/drawing/2014/main" id="{8EE4C4A4-26C8-28DA-52B4-51CB28B8F6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1273" y="943908"/>
            <a:ext cx="4596295" cy="2071543"/>
          </a:xfrm>
          <a:prstGeom prst="rect">
            <a:avLst/>
          </a:prstGeom>
        </p:spPr>
      </p:pic>
      <p:pic>
        <p:nvPicPr>
          <p:cNvPr id="13" name="Imagem 12" descr="Foto em preto e branco de torre de prédio&#10;&#10;Descrição gerada automaticamente">
            <a:extLst>
              <a:ext uri="{FF2B5EF4-FFF2-40B4-BE49-F238E27FC236}">
                <a16:creationId xmlns:a16="http://schemas.microsoft.com/office/drawing/2014/main" id="{8BFCC7E6-325F-76D2-1510-C1F1AA04D3A4}"/>
              </a:ext>
            </a:extLst>
          </p:cNvPr>
          <p:cNvPicPr>
            <a:picLocks noChangeAspect="1"/>
          </p:cNvPicPr>
          <p:nvPr userDrawn="1"/>
        </p:nvPicPr>
        <p:blipFill>
          <a:blip r:embed="rId4">
            <a:duotone>
              <a:schemeClr val="accent3">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2071718" y="3281927"/>
            <a:ext cx="6467794" cy="4775566"/>
          </a:xfrm>
          <a:prstGeom prst="rect">
            <a:avLst/>
          </a:prstGeom>
        </p:spPr>
      </p:pic>
      <p:pic>
        <p:nvPicPr>
          <p:cNvPr id="3" name="Imagem 2" descr="Interface gráfica do usuário&#10;&#10;Descrição gerada automaticamente com confiança média">
            <a:extLst>
              <a:ext uri="{FF2B5EF4-FFF2-40B4-BE49-F238E27FC236}">
                <a16:creationId xmlns:a16="http://schemas.microsoft.com/office/drawing/2014/main" id="{03880383-EB71-26F1-C0F3-8CDB541D03B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6539" r="25721"/>
          <a:stretch/>
        </p:blipFill>
        <p:spPr>
          <a:xfrm>
            <a:off x="6096000" y="3017172"/>
            <a:ext cx="5820508" cy="3538571"/>
          </a:xfrm>
          <a:prstGeom prst="rect">
            <a:avLst/>
          </a:prstGeom>
        </p:spPr>
      </p:pic>
    </p:spTree>
    <p:extLst>
      <p:ext uri="{BB962C8B-B14F-4D97-AF65-F5344CB8AC3E}">
        <p14:creationId xmlns:p14="http://schemas.microsoft.com/office/powerpoint/2010/main" val="355906149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B2FA21-3DFC-ABB9-E5A3-4765A30F8FF8}"/>
              </a:ext>
            </a:extLst>
          </p:cNvPr>
          <p:cNvSpPr txBox="1"/>
          <p:nvPr/>
        </p:nvSpPr>
        <p:spPr>
          <a:xfrm>
            <a:off x="2672555" y="3600450"/>
            <a:ext cx="6871495" cy="830997"/>
          </a:xfrm>
          <a:prstGeom prst="rect">
            <a:avLst/>
          </a:prstGeom>
          <a:noFill/>
        </p:spPr>
        <p:txBody>
          <a:bodyPr wrap="square">
            <a:spAutoFit/>
          </a:bodyPr>
          <a:lstStyle/>
          <a:p>
            <a:pPr algn="l"/>
            <a:r>
              <a:rPr lang="pt-BR" sz="2400" i="0" dirty="0">
                <a:effectLst/>
                <a:latin typeface="Amasis MT Pro" panose="020F0502020204030204" pitchFamily="18" charset="0"/>
              </a:rPr>
              <a:t>Eleição do Conselho Superior do IBS para as vagas destinadas à </a:t>
            </a:r>
            <a:r>
              <a:rPr lang="pt-BR" sz="2400" b="1" i="0" dirty="0">
                <a:effectLst/>
                <a:latin typeface="Amasis MT Pro" panose="020F0502020204030204" pitchFamily="18" charset="0"/>
              </a:rPr>
              <a:t>representação municipal</a:t>
            </a:r>
          </a:p>
        </p:txBody>
      </p:sp>
      <p:sp>
        <p:nvSpPr>
          <p:cNvPr id="3" name="CaixaDeTexto 2">
            <a:extLst>
              <a:ext uri="{FF2B5EF4-FFF2-40B4-BE49-F238E27FC236}">
                <a16:creationId xmlns:a16="http://schemas.microsoft.com/office/drawing/2014/main" id="{EA652568-2891-534A-7AA7-73970E749543}"/>
              </a:ext>
            </a:extLst>
          </p:cNvPr>
          <p:cNvSpPr txBox="1"/>
          <p:nvPr/>
        </p:nvSpPr>
        <p:spPr>
          <a:xfrm>
            <a:off x="2672555" y="2693253"/>
            <a:ext cx="7033419" cy="923330"/>
          </a:xfrm>
          <a:prstGeom prst="rect">
            <a:avLst/>
          </a:prstGeom>
          <a:noFill/>
        </p:spPr>
        <p:txBody>
          <a:bodyPr wrap="square">
            <a:spAutoFit/>
          </a:bodyPr>
          <a:lstStyle/>
          <a:p>
            <a:pPr algn="l"/>
            <a:r>
              <a:rPr lang="pt-BR" sz="5400" i="0" dirty="0">
                <a:solidFill>
                  <a:srgbClr val="248E68"/>
                </a:solidFill>
                <a:effectLst/>
                <a:latin typeface="Amasis MT Pro" panose="020F0502020204030204" pitchFamily="18" charset="0"/>
              </a:rPr>
              <a:t>Comitê Gestor do IBS</a:t>
            </a:r>
          </a:p>
        </p:txBody>
      </p:sp>
    </p:spTree>
    <p:extLst>
      <p:ext uri="{BB962C8B-B14F-4D97-AF65-F5344CB8AC3E}">
        <p14:creationId xmlns:p14="http://schemas.microsoft.com/office/powerpoint/2010/main" val="410782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nterface gráfica do usuário, Texto&#10;&#10;Descrição gerada automaticamente">
            <a:extLst>
              <a:ext uri="{FF2B5EF4-FFF2-40B4-BE49-F238E27FC236}">
                <a16:creationId xmlns:a16="http://schemas.microsoft.com/office/drawing/2014/main" id="{E633BAC6-5043-1A60-90E3-97434C5373DB}"/>
              </a:ext>
            </a:extLst>
          </p:cNvPr>
          <p:cNvPicPr>
            <a:picLocks noChangeAspect="1"/>
          </p:cNvPicPr>
          <p:nvPr/>
        </p:nvPicPr>
        <p:blipFill rotWithShape="1">
          <a:blip r:embed="rId2">
            <a:extLst>
              <a:ext uri="{28A0092B-C50C-407E-A947-70E740481C1C}">
                <a14:useLocalDpi xmlns:a14="http://schemas.microsoft.com/office/drawing/2010/main" val="0"/>
              </a:ext>
            </a:extLst>
          </a:blip>
          <a:srcRect l="3409" t="19401" r="82500" b="54941"/>
          <a:stretch/>
        </p:blipFill>
        <p:spPr>
          <a:xfrm>
            <a:off x="1672565" y="2602345"/>
            <a:ext cx="4155615" cy="1653309"/>
          </a:xfrm>
          <a:prstGeom prst="rect">
            <a:avLst/>
          </a:prstGeom>
        </p:spPr>
      </p:pic>
      <p:pic>
        <p:nvPicPr>
          <p:cNvPr id="4" name="Picture 2" descr="Banco Interamericano de Desenvolvimento Logo PNG Vector (EPS) Free Download">
            <a:extLst>
              <a:ext uri="{FF2B5EF4-FFF2-40B4-BE49-F238E27FC236}">
                <a16:creationId xmlns:a16="http://schemas.microsoft.com/office/drawing/2014/main" id="{ACF1589C-C0A2-A1BE-C1AC-A26986406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337" y="2803374"/>
            <a:ext cx="2932621" cy="125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66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BD2A722-43C4-FD64-63DF-E37B502C877C}"/>
              </a:ext>
            </a:extLst>
          </p:cNvPr>
          <p:cNvSpPr txBox="1"/>
          <p:nvPr/>
        </p:nvSpPr>
        <p:spPr>
          <a:xfrm>
            <a:off x="527050" y="960978"/>
            <a:ext cx="3903917" cy="830997"/>
          </a:xfrm>
          <a:prstGeom prst="rect">
            <a:avLst/>
          </a:prstGeom>
          <a:noFill/>
        </p:spPr>
        <p:txBody>
          <a:bodyPr wrap="square">
            <a:spAutoFit/>
          </a:bodyPr>
          <a:lstStyle/>
          <a:p>
            <a:pPr algn="l"/>
            <a:r>
              <a:rPr lang="pt-BR" sz="4800" i="0" dirty="0">
                <a:solidFill>
                  <a:srgbClr val="248E68"/>
                </a:solidFill>
                <a:effectLst/>
                <a:latin typeface="Amasis MT Pro" panose="020F0502020204030204" pitchFamily="18" charset="0"/>
              </a:rPr>
              <a:t>Obrigado!</a:t>
            </a:r>
          </a:p>
        </p:txBody>
      </p:sp>
      <p:sp>
        <p:nvSpPr>
          <p:cNvPr id="5" name="CaixaDeTexto 4">
            <a:extLst>
              <a:ext uri="{FF2B5EF4-FFF2-40B4-BE49-F238E27FC236}">
                <a16:creationId xmlns:a16="http://schemas.microsoft.com/office/drawing/2014/main" id="{BF6BECEF-1D80-A465-B046-9E21446BC9B5}"/>
              </a:ext>
            </a:extLst>
          </p:cNvPr>
          <p:cNvSpPr txBox="1"/>
          <p:nvPr/>
        </p:nvSpPr>
        <p:spPr>
          <a:xfrm>
            <a:off x="527050" y="1876961"/>
            <a:ext cx="6016625" cy="1323439"/>
          </a:xfrm>
          <a:prstGeom prst="rect">
            <a:avLst/>
          </a:prstGeom>
          <a:noFill/>
        </p:spPr>
        <p:txBody>
          <a:bodyPr wrap="square">
            <a:spAutoFit/>
          </a:bodyPr>
          <a:lstStyle/>
          <a:p>
            <a:pPr algn="l"/>
            <a:r>
              <a:rPr lang="pt-BR" sz="2000" b="1" i="0" dirty="0">
                <a:effectLst/>
                <a:latin typeface="Amasis MT Pro" panose="020F0502020204030204" pitchFamily="18" charset="0"/>
              </a:rPr>
              <a:t>Frente Nacional de Prefeitas e Prefeitos – FNP</a:t>
            </a:r>
          </a:p>
          <a:p>
            <a:pPr algn="l"/>
            <a:r>
              <a:rPr lang="pt-BR" sz="2000" dirty="0">
                <a:effectLst/>
                <a:latin typeface="Amasis MT Pro" panose="020F0502020204030204" pitchFamily="18" charset="0"/>
              </a:rPr>
              <a:t>fnp.org.br</a:t>
            </a:r>
          </a:p>
          <a:p>
            <a:pPr algn="l"/>
            <a:r>
              <a:rPr lang="pt-BR" sz="2000" dirty="0">
                <a:effectLst/>
                <a:latin typeface="Amasis MT Pro" panose="020F0502020204030204" pitchFamily="18" charset="0"/>
              </a:rPr>
              <a:t>secretaria@fnp.org.br</a:t>
            </a:r>
          </a:p>
          <a:p>
            <a:pPr algn="l"/>
            <a:r>
              <a:rPr lang="pt-BR" sz="2000" dirty="0">
                <a:effectLst/>
                <a:latin typeface="Amasis MT Pro" panose="020F0502020204030204" pitchFamily="18" charset="0"/>
              </a:rPr>
              <a:t>61 3044.9800</a:t>
            </a:r>
          </a:p>
        </p:txBody>
      </p:sp>
    </p:spTree>
    <p:extLst>
      <p:ext uri="{BB962C8B-B14F-4D97-AF65-F5344CB8AC3E}">
        <p14:creationId xmlns:p14="http://schemas.microsoft.com/office/powerpoint/2010/main" val="111976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AC4ED0B-8BB9-8B6A-4172-FCA2FF25ADF6}"/>
              </a:ext>
            </a:extLst>
          </p:cNvPr>
          <p:cNvSpPr txBox="1"/>
          <p:nvPr/>
        </p:nvSpPr>
        <p:spPr>
          <a:xfrm>
            <a:off x="1314450" y="1991918"/>
            <a:ext cx="9563100" cy="3954929"/>
          </a:xfrm>
          <a:prstGeom prst="rect">
            <a:avLst/>
          </a:prstGeom>
          <a:noFill/>
        </p:spPr>
        <p:txBody>
          <a:bodyPr wrap="square">
            <a:spAutoFit/>
          </a:bodyPr>
          <a:lstStyle/>
          <a:p>
            <a:pPr algn="ctr"/>
            <a:r>
              <a:rPr lang="pt-BR" sz="1300" b="1" dirty="0">
                <a:latin typeface="Arial" panose="020B0604020202020204" pitchFamily="34" charset="0"/>
                <a:cs typeface="Arial" panose="020B0604020202020204" pitchFamily="34" charset="0"/>
              </a:rPr>
              <a:t>CONSTITUIÇÃO DA REPÚBLICA FEDERATIVA DO BRASIL DE 1988</a:t>
            </a:r>
          </a:p>
          <a:p>
            <a:pPr algn="ctr"/>
            <a:endParaRPr lang="pt-BR" sz="1300" dirty="0">
              <a:latin typeface="Arial" panose="020B0604020202020204" pitchFamily="34" charset="0"/>
              <a:cs typeface="Arial" panose="020B0604020202020204" pitchFamily="34" charset="0"/>
            </a:endParaRPr>
          </a:p>
          <a:p>
            <a:pPr algn="ctr"/>
            <a:r>
              <a:rPr lang="pt-BR" sz="1300" dirty="0">
                <a:latin typeface="Arial" panose="020B0604020202020204" pitchFamily="34" charset="0"/>
                <a:cs typeface="Arial" panose="020B0604020202020204" pitchFamily="34" charset="0"/>
              </a:rPr>
              <a:t>CAPÍTULO I</a:t>
            </a:r>
          </a:p>
          <a:p>
            <a:pPr algn="ctr"/>
            <a:r>
              <a:rPr lang="pt-BR" sz="1300" dirty="0">
                <a:latin typeface="Arial" panose="020B0604020202020204" pitchFamily="34" charset="0"/>
                <a:cs typeface="Arial" panose="020B0604020202020204" pitchFamily="34" charset="0"/>
              </a:rPr>
              <a:t>DO SISTEMA TRIBUTÁRIO NACIONAL</a:t>
            </a:r>
          </a:p>
          <a:p>
            <a:pPr algn="ctr"/>
            <a:endParaRPr lang="pt-BR" sz="1300" dirty="0">
              <a:latin typeface="Arial" panose="020B0604020202020204" pitchFamily="34" charset="0"/>
              <a:cs typeface="Arial" panose="020B0604020202020204" pitchFamily="34" charset="0"/>
            </a:endParaRPr>
          </a:p>
          <a:p>
            <a:pPr algn="ctr"/>
            <a:r>
              <a:rPr lang="pt-BR" sz="1300" dirty="0">
                <a:latin typeface="Arial" panose="020B0604020202020204" pitchFamily="34" charset="0"/>
                <a:cs typeface="Arial" panose="020B0604020202020204" pitchFamily="34" charset="0"/>
              </a:rPr>
              <a:t>Seção V-A</a:t>
            </a:r>
          </a:p>
          <a:p>
            <a:pPr algn="ctr"/>
            <a:r>
              <a:rPr lang="pt-BR" sz="1300" dirty="0">
                <a:latin typeface="Arial" panose="020B0604020202020204" pitchFamily="34" charset="0"/>
                <a:cs typeface="Arial" panose="020B0604020202020204" pitchFamily="34" charset="0"/>
              </a:rPr>
              <a:t>Do Imposto de Competência Compartilhada entre Estados, Distrito Federal e Municípios</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Art. 156-B, § 3º A participação dos entes federativos na instância máxima de deliberação do Comitê Gestor do Imposto sobre Bens e Serviços observará a seguinte composição:</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II - 27 (vinte e sete) membros, representando o conjunto dos Municípios e do Distrito Federal, que serão eleitos nos seguintes termos:</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a) 14 (quatorze) representantes, com base nos votos de cada Município, com valor igual para todos; e</a:t>
            </a:r>
          </a:p>
          <a:p>
            <a:pPr algn="just"/>
            <a:r>
              <a:rPr lang="pt-BR" sz="1600" dirty="0">
                <a:latin typeface="Arial" panose="020B0604020202020204" pitchFamily="34" charset="0"/>
                <a:cs typeface="Arial" panose="020B0604020202020204" pitchFamily="34" charset="0"/>
              </a:rPr>
              <a:t>b) 13 (treze) representantes, com base nos votos de cada Município ponderados pelas respectivas populações.</a:t>
            </a:r>
          </a:p>
        </p:txBody>
      </p:sp>
      <p:pic>
        <p:nvPicPr>
          <p:cNvPr id="4" name="Imagem 3">
            <a:extLst>
              <a:ext uri="{FF2B5EF4-FFF2-40B4-BE49-F238E27FC236}">
                <a16:creationId xmlns:a16="http://schemas.microsoft.com/office/drawing/2014/main" id="{4241B925-8385-7D74-ECA4-020F39F7F08F}"/>
              </a:ext>
            </a:extLst>
          </p:cNvPr>
          <p:cNvPicPr>
            <a:picLocks noChangeAspect="1"/>
          </p:cNvPicPr>
          <p:nvPr/>
        </p:nvPicPr>
        <p:blipFill rotWithShape="1">
          <a:blip r:embed="rId2"/>
          <a:srcRect/>
          <a:stretch/>
        </p:blipFill>
        <p:spPr>
          <a:xfrm>
            <a:off x="5591297" y="321466"/>
            <a:ext cx="1009403" cy="878136"/>
          </a:xfrm>
          <a:prstGeom prst="rect">
            <a:avLst/>
          </a:prstGeom>
        </p:spPr>
      </p:pic>
      <p:pic>
        <p:nvPicPr>
          <p:cNvPr id="3" name="Imagem 2">
            <a:extLst>
              <a:ext uri="{FF2B5EF4-FFF2-40B4-BE49-F238E27FC236}">
                <a16:creationId xmlns:a16="http://schemas.microsoft.com/office/drawing/2014/main" id="{41ADCA53-501E-7134-9F3D-50874F5E8A62}"/>
              </a:ext>
            </a:extLst>
          </p:cNvPr>
          <p:cNvPicPr>
            <a:picLocks noChangeAspect="1"/>
          </p:cNvPicPr>
          <p:nvPr/>
        </p:nvPicPr>
        <p:blipFill rotWithShape="1">
          <a:blip r:embed="rId3"/>
          <a:srcRect l="13875" t="8759" r="17889"/>
          <a:stretch/>
        </p:blipFill>
        <p:spPr>
          <a:xfrm>
            <a:off x="4314825" y="1114601"/>
            <a:ext cx="3562350" cy="801212"/>
          </a:xfrm>
          <a:prstGeom prst="rect">
            <a:avLst/>
          </a:prstGeom>
        </p:spPr>
      </p:pic>
      <p:sp>
        <p:nvSpPr>
          <p:cNvPr id="7" name="CaixaDeTexto 6">
            <a:extLst>
              <a:ext uri="{FF2B5EF4-FFF2-40B4-BE49-F238E27FC236}">
                <a16:creationId xmlns:a16="http://schemas.microsoft.com/office/drawing/2014/main" id="{B784A2FF-16E4-BB7F-8464-83046341CAD0}"/>
              </a:ext>
            </a:extLst>
          </p:cNvPr>
          <p:cNvSpPr txBox="1"/>
          <p:nvPr/>
        </p:nvSpPr>
        <p:spPr>
          <a:xfrm>
            <a:off x="214028" y="161487"/>
            <a:ext cx="2658568" cy="1323439"/>
          </a:xfrm>
          <a:prstGeom prst="rect">
            <a:avLst/>
          </a:prstGeom>
          <a:noFill/>
        </p:spPr>
        <p:txBody>
          <a:bodyPr wrap="square">
            <a:spAutoFit/>
          </a:bodyPr>
          <a:lstStyle/>
          <a:p>
            <a:pPr algn="l"/>
            <a:r>
              <a:rPr lang="pt-BR" sz="4000" i="0" dirty="0">
                <a:solidFill>
                  <a:srgbClr val="248E68"/>
                </a:solidFill>
                <a:effectLst/>
                <a:latin typeface="Amasis MT Pro" panose="020F0502020204030204" pitchFamily="18" charset="0"/>
              </a:rPr>
              <a:t>Forma de</a:t>
            </a:r>
          </a:p>
          <a:p>
            <a:pPr algn="l"/>
            <a:r>
              <a:rPr lang="pt-BR" sz="4000" b="1" i="0" dirty="0">
                <a:solidFill>
                  <a:srgbClr val="248E68"/>
                </a:solidFill>
                <a:effectLst/>
                <a:latin typeface="Amasis MT Pro" panose="020F0502020204030204" pitchFamily="18" charset="0"/>
              </a:rPr>
              <a:t>eleição</a:t>
            </a:r>
          </a:p>
        </p:txBody>
      </p:sp>
    </p:spTree>
    <p:extLst>
      <p:ext uri="{BB962C8B-B14F-4D97-AF65-F5344CB8AC3E}">
        <p14:creationId xmlns:p14="http://schemas.microsoft.com/office/powerpoint/2010/main" val="8946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AC4ED0B-8BB9-8B6A-4172-FCA2FF25ADF6}"/>
              </a:ext>
            </a:extLst>
          </p:cNvPr>
          <p:cNvSpPr txBox="1"/>
          <p:nvPr/>
        </p:nvSpPr>
        <p:spPr>
          <a:xfrm>
            <a:off x="1314450" y="1700159"/>
            <a:ext cx="9563100" cy="4201150"/>
          </a:xfrm>
          <a:prstGeom prst="rect">
            <a:avLst/>
          </a:prstGeom>
          <a:noFill/>
        </p:spPr>
        <p:txBody>
          <a:bodyPr wrap="square">
            <a:spAutoFit/>
          </a:bodyPr>
          <a:lstStyle/>
          <a:p>
            <a:pPr algn="ctr"/>
            <a:r>
              <a:rPr lang="pt-BR" sz="1300" b="1" dirty="0">
                <a:latin typeface="Arial" panose="020B0604020202020204" pitchFamily="34" charset="0"/>
                <a:cs typeface="Arial" panose="020B0604020202020204" pitchFamily="34" charset="0"/>
              </a:rPr>
              <a:t>CONSTITUIÇÃO DA REPÚBLICA FEDERATIVA DO BRASIL DE 1988</a:t>
            </a:r>
          </a:p>
          <a:p>
            <a:pPr algn="ctr"/>
            <a:endParaRPr lang="pt-BR" sz="1300" dirty="0">
              <a:latin typeface="Arial" panose="020B0604020202020204" pitchFamily="34" charset="0"/>
              <a:cs typeface="Arial" panose="020B0604020202020204" pitchFamily="34" charset="0"/>
            </a:endParaRPr>
          </a:p>
          <a:p>
            <a:pPr algn="ctr"/>
            <a:r>
              <a:rPr lang="pt-BR" sz="1300" dirty="0">
                <a:latin typeface="Arial" panose="020B0604020202020204" pitchFamily="34" charset="0"/>
                <a:cs typeface="Arial" panose="020B0604020202020204" pitchFamily="34" charset="0"/>
              </a:rPr>
              <a:t>CAPÍTULO I</a:t>
            </a:r>
          </a:p>
          <a:p>
            <a:pPr algn="ctr"/>
            <a:r>
              <a:rPr lang="pt-BR" sz="1300" dirty="0">
                <a:latin typeface="Arial" panose="020B0604020202020204" pitchFamily="34" charset="0"/>
                <a:cs typeface="Arial" panose="020B0604020202020204" pitchFamily="34" charset="0"/>
              </a:rPr>
              <a:t>DO SISTEMA TRIBUTÁRIO NACIONAL</a:t>
            </a:r>
          </a:p>
          <a:p>
            <a:pPr algn="ctr"/>
            <a:endParaRPr lang="pt-BR" sz="1300" dirty="0">
              <a:latin typeface="Arial" panose="020B0604020202020204" pitchFamily="34" charset="0"/>
              <a:cs typeface="Arial" panose="020B0604020202020204" pitchFamily="34" charset="0"/>
            </a:endParaRPr>
          </a:p>
          <a:p>
            <a:pPr algn="ctr"/>
            <a:r>
              <a:rPr lang="pt-BR" sz="1300" dirty="0">
                <a:latin typeface="Arial" panose="020B0604020202020204" pitchFamily="34" charset="0"/>
                <a:cs typeface="Arial" panose="020B0604020202020204" pitchFamily="34" charset="0"/>
              </a:rPr>
              <a:t>Seção V-A</a:t>
            </a:r>
          </a:p>
          <a:p>
            <a:pPr algn="ctr"/>
            <a:r>
              <a:rPr lang="pt-BR" sz="1300" dirty="0">
                <a:latin typeface="Arial" panose="020B0604020202020204" pitchFamily="34" charset="0"/>
                <a:cs typeface="Arial" panose="020B0604020202020204" pitchFamily="34" charset="0"/>
              </a:rPr>
              <a:t>Do Imposto de Competência Compartilhada entre Estados, Distrito Federal e Municípios</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Art. 156-B, § 4º As deliberações no âmbito do Comitê Gestor do Imposto sobre Bens e Serviços serão consideradas aprovadas se obtiverem, cumulativamente, os votos:</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I - em relação ao conjunto dos Estados e do Distrito Federal:</a:t>
            </a:r>
          </a:p>
          <a:p>
            <a:pPr algn="just"/>
            <a:r>
              <a:rPr lang="pt-BR" sz="1600" dirty="0">
                <a:latin typeface="Arial" panose="020B0604020202020204" pitchFamily="34" charset="0"/>
                <a:cs typeface="Arial" panose="020B0604020202020204" pitchFamily="34" charset="0"/>
              </a:rPr>
              <a:t>a) da maioria absoluta de seus representantes; e</a:t>
            </a:r>
          </a:p>
          <a:p>
            <a:pPr algn="just"/>
            <a:r>
              <a:rPr lang="pt-BR" sz="1600" dirty="0">
                <a:latin typeface="Arial" panose="020B0604020202020204" pitchFamily="34" charset="0"/>
                <a:cs typeface="Arial" panose="020B0604020202020204" pitchFamily="34" charset="0"/>
              </a:rPr>
              <a:t>b) de representantes dos Estados e do Distrito Federal que correspondam a mais de 50% (cinquenta por cento) da população do País; e</a:t>
            </a:r>
          </a:p>
          <a:p>
            <a:pPr algn="just"/>
            <a:endParaRPr lang="pt-BR" sz="1600" dirty="0">
              <a:latin typeface="Arial" panose="020B0604020202020204" pitchFamily="34" charset="0"/>
              <a:cs typeface="Arial" panose="020B0604020202020204" pitchFamily="34" charset="0"/>
            </a:endParaRPr>
          </a:p>
          <a:p>
            <a:pPr algn="just"/>
            <a:r>
              <a:rPr lang="pt-BR" sz="1600" dirty="0">
                <a:latin typeface="Arial" panose="020B0604020202020204" pitchFamily="34" charset="0"/>
                <a:cs typeface="Arial" panose="020B0604020202020204" pitchFamily="34" charset="0"/>
              </a:rPr>
              <a:t>II - em relação ao conjunto dos Municípios e do Distrito Federal, da maioria absoluta de seus representantes.</a:t>
            </a:r>
          </a:p>
        </p:txBody>
      </p:sp>
      <p:pic>
        <p:nvPicPr>
          <p:cNvPr id="4" name="Imagem 3">
            <a:extLst>
              <a:ext uri="{FF2B5EF4-FFF2-40B4-BE49-F238E27FC236}">
                <a16:creationId xmlns:a16="http://schemas.microsoft.com/office/drawing/2014/main" id="{4241B925-8385-7D74-ECA4-020F39F7F08F}"/>
              </a:ext>
            </a:extLst>
          </p:cNvPr>
          <p:cNvPicPr>
            <a:picLocks noChangeAspect="1"/>
          </p:cNvPicPr>
          <p:nvPr/>
        </p:nvPicPr>
        <p:blipFill rotWithShape="1">
          <a:blip r:embed="rId2"/>
          <a:srcRect/>
          <a:stretch/>
        </p:blipFill>
        <p:spPr>
          <a:xfrm>
            <a:off x="5591297" y="105812"/>
            <a:ext cx="1009403" cy="878136"/>
          </a:xfrm>
          <a:prstGeom prst="rect">
            <a:avLst/>
          </a:prstGeom>
        </p:spPr>
      </p:pic>
      <p:pic>
        <p:nvPicPr>
          <p:cNvPr id="3" name="Imagem 2">
            <a:extLst>
              <a:ext uri="{FF2B5EF4-FFF2-40B4-BE49-F238E27FC236}">
                <a16:creationId xmlns:a16="http://schemas.microsoft.com/office/drawing/2014/main" id="{41ADCA53-501E-7134-9F3D-50874F5E8A62}"/>
              </a:ext>
            </a:extLst>
          </p:cNvPr>
          <p:cNvPicPr>
            <a:picLocks noChangeAspect="1"/>
          </p:cNvPicPr>
          <p:nvPr/>
        </p:nvPicPr>
        <p:blipFill rotWithShape="1">
          <a:blip r:embed="rId3"/>
          <a:srcRect l="13875" t="8759" r="17889"/>
          <a:stretch/>
        </p:blipFill>
        <p:spPr>
          <a:xfrm>
            <a:off x="4314825" y="898947"/>
            <a:ext cx="3562350" cy="801212"/>
          </a:xfrm>
          <a:prstGeom prst="rect">
            <a:avLst/>
          </a:prstGeom>
        </p:spPr>
      </p:pic>
      <p:sp>
        <p:nvSpPr>
          <p:cNvPr id="7" name="CaixaDeTexto 6">
            <a:extLst>
              <a:ext uri="{FF2B5EF4-FFF2-40B4-BE49-F238E27FC236}">
                <a16:creationId xmlns:a16="http://schemas.microsoft.com/office/drawing/2014/main" id="{B784A2FF-16E4-BB7F-8464-83046341CAD0}"/>
              </a:ext>
            </a:extLst>
          </p:cNvPr>
          <p:cNvSpPr txBox="1"/>
          <p:nvPr/>
        </p:nvSpPr>
        <p:spPr>
          <a:xfrm>
            <a:off x="214028" y="161487"/>
            <a:ext cx="3236538" cy="1323439"/>
          </a:xfrm>
          <a:prstGeom prst="rect">
            <a:avLst/>
          </a:prstGeom>
          <a:noFill/>
        </p:spPr>
        <p:txBody>
          <a:bodyPr wrap="square">
            <a:spAutoFit/>
          </a:bodyPr>
          <a:lstStyle/>
          <a:p>
            <a:pPr algn="l"/>
            <a:r>
              <a:rPr lang="pt-BR" sz="4000" i="0" dirty="0">
                <a:solidFill>
                  <a:srgbClr val="248E68"/>
                </a:solidFill>
                <a:latin typeface="Amasis MT Pro" panose="020F0502020204030204" pitchFamily="18" charset="0"/>
              </a:rPr>
              <a:t>Forma de</a:t>
            </a:r>
          </a:p>
          <a:p>
            <a:pPr algn="l"/>
            <a:r>
              <a:rPr lang="pt-BR" sz="4000" b="1" i="0" dirty="0">
                <a:solidFill>
                  <a:srgbClr val="248E68"/>
                </a:solidFill>
                <a:latin typeface="Amasis MT Pro" panose="020F0502020204030204" pitchFamily="18" charset="0"/>
              </a:rPr>
              <a:t>deliberação</a:t>
            </a:r>
          </a:p>
        </p:txBody>
      </p:sp>
    </p:spTree>
    <p:extLst>
      <p:ext uri="{BB962C8B-B14F-4D97-AF65-F5344CB8AC3E}">
        <p14:creationId xmlns:p14="http://schemas.microsoft.com/office/powerpoint/2010/main" val="271298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D059324-900C-937A-2964-3415C189A167}"/>
              </a:ext>
            </a:extLst>
          </p:cNvPr>
          <p:cNvSpPr txBox="1"/>
          <p:nvPr/>
        </p:nvSpPr>
        <p:spPr>
          <a:xfrm>
            <a:off x="1352549" y="942975"/>
            <a:ext cx="8464949" cy="1446550"/>
          </a:xfrm>
          <a:prstGeom prst="rect">
            <a:avLst/>
          </a:prstGeom>
          <a:noFill/>
        </p:spPr>
        <p:txBody>
          <a:bodyPr wrap="square">
            <a:spAutoFit/>
          </a:bodyPr>
          <a:lstStyle/>
          <a:p>
            <a:r>
              <a:rPr lang="pt-BR" sz="4400" b="1" dirty="0">
                <a:solidFill>
                  <a:srgbClr val="248E68"/>
                </a:solidFill>
                <a:latin typeface="Amasis MT Pro" panose="020F0502020204030204" pitchFamily="18" charset="0"/>
              </a:rPr>
              <a:t>4 pontos </a:t>
            </a:r>
            <a:r>
              <a:rPr lang="pt-BR" sz="4400" dirty="0">
                <a:solidFill>
                  <a:srgbClr val="248E68"/>
                </a:solidFill>
                <a:latin typeface="Amasis MT Pro" panose="020F0502020204030204" pitchFamily="18" charset="0"/>
              </a:rPr>
              <a:t>para a regulamentação do Comitê Gestor do IBS</a:t>
            </a:r>
            <a:endParaRPr lang="pt-BR" sz="4400" i="0" dirty="0">
              <a:solidFill>
                <a:srgbClr val="248E68"/>
              </a:solidFill>
              <a:effectLst/>
              <a:latin typeface="Amasis MT Pro" panose="020F0502020204030204" pitchFamily="18" charset="0"/>
            </a:endParaRPr>
          </a:p>
        </p:txBody>
      </p:sp>
      <p:sp>
        <p:nvSpPr>
          <p:cNvPr id="3" name="CaixaDeTexto 2">
            <a:extLst>
              <a:ext uri="{FF2B5EF4-FFF2-40B4-BE49-F238E27FC236}">
                <a16:creationId xmlns:a16="http://schemas.microsoft.com/office/drawing/2014/main" id="{D765D6A8-11BF-F838-2740-D365E2866485}"/>
              </a:ext>
            </a:extLst>
          </p:cNvPr>
          <p:cNvSpPr txBox="1"/>
          <p:nvPr/>
        </p:nvSpPr>
        <p:spPr>
          <a:xfrm>
            <a:off x="1352549" y="2971800"/>
            <a:ext cx="8763000" cy="830997"/>
          </a:xfrm>
          <a:prstGeom prst="rect">
            <a:avLst/>
          </a:prstGeom>
          <a:noFill/>
        </p:spPr>
        <p:txBody>
          <a:bodyPr wrap="square">
            <a:spAutoFit/>
          </a:bodyPr>
          <a:lstStyle/>
          <a:p>
            <a:pPr algn="l"/>
            <a:r>
              <a:rPr lang="pt-BR" sz="2400" b="1" dirty="0">
                <a:latin typeface="Amasis MT Pro" panose="020F0502020204030204" pitchFamily="18" charset="0"/>
              </a:rPr>
              <a:t>1. Eleição dos entes municipais para o Conselho Superior do CGIBS.</a:t>
            </a:r>
          </a:p>
        </p:txBody>
      </p:sp>
      <p:sp>
        <p:nvSpPr>
          <p:cNvPr id="5" name="CaixaDeTexto 4">
            <a:extLst>
              <a:ext uri="{FF2B5EF4-FFF2-40B4-BE49-F238E27FC236}">
                <a16:creationId xmlns:a16="http://schemas.microsoft.com/office/drawing/2014/main" id="{41D4B998-FB3F-6A3E-9E01-B896C44FA364}"/>
              </a:ext>
            </a:extLst>
          </p:cNvPr>
          <p:cNvSpPr txBox="1"/>
          <p:nvPr/>
        </p:nvSpPr>
        <p:spPr>
          <a:xfrm>
            <a:off x="1352549" y="3938111"/>
            <a:ext cx="8763000" cy="1538626"/>
          </a:xfrm>
          <a:prstGeom prst="rect">
            <a:avLst/>
          </a:prstGeom>
          <a:noFill/>
        </p:spPr>
        <p:txBody>
          <a:bodyPr wrap="square">
            <a:spAutoFit/>
          </a:bodyPr>
          <a:lstStyle/>
          <a:p>
            <a:pPr>
              <a:lnSpc>
                <a:spcPct val="120000"/>
              </a:lnSpc>
            </a:pPr>
            <a:r>
              <a:rPr lang="pt-BR" sz="2000" dirty="0">
                <a:latin typeface="Amasis MT Pro" panose="02040504050005020304" pitchFamily="18" charset="0"/>
              </a:rPr>
              <a:t>A FNP propõe que o chefe do Poder Executivo de cada Município possa indicar, por ato privativo, os seus respectivos representantes, que poderão ser substituídos a qualquer tempo, preservando o alinhamento entre as posições do Município e da sua representação.</a:t>
            </a:r>
          </a:p>
        </p:txBody>
      </p:sp>
    </p:spTree>
    <p:extLst>
      <p:ext uri="{BB962C8B-B14F-4D97-AF65-F5344CB8AC3E}">
        <p14:creationId xmlns:p14="http://schemas.microsoft.com/office/powerpoint/2010/main" val="112212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765D6A8-11BF-F838-2740-D365E2866485}"/>
              </a:ext>
            </a:extLst>
          </p:cNvPr>
          <p:cNvSpPr txBox="1"/>
          <p:nvPr/>
        </p:nvSpPr>
        <p:spPr>
          <a:xfrm>
            <a:off x="264316" y="574674"/>
            <a:ext cx="4719640" cy="1200329"/>
          </a:xfrm>
          <a:prstGeom prst="rect">
            <a:avLst/>
          </a:prstGeom>
          <a:noFill/>
        </p:spPr>
        <p:txBody>
          <a:bodyPr wrap="square">
            <a:spAutoFit/>
          </a:bodyPr>
          <a:lstStyle/>
          <a:p>
            <a:pPr algn="r"/>
            <a:r>
              <a:rPr lang="pt-BR" sz="2400" b="1" dirty="0">
                <a:latin typeface="Amasis MT Pro" panose="020F0502020204030204" pitchFamily="18" charset="0"/>
              </a:rPr>
              <a:t>2. Representação equitativa da população no conjunto de municípios eleitos.</a:t>
            </a:r>
          </a:p>
        </p:txBody>
      </p:sp>
      <p:sp>
        <p:nvSpPr>
          <p:cNvPr id="5" name="CaixaDeTexto 4">
            <a:extLst>
              <a:ext uri="{FF2B5EF4-FFF2-40B4-BE49-F238E27FC236}">
                <a16:creationId xmlns:a16="http://schemas.microsoft.com/office/drawing/2014/main" id="{41D4B998-FB3F-6A3E-9E01-B896C44FA364}"/>
              </a:ext>
            </a:extLst>
          </p:cNvPr>
          <p:cNvSpPr txBox="1"/>
          <p:nvPr/>
        </p:nvSpPr>
        <p:spPr>
          <a:xfrm>
            <a:off x="5314951" y="474628"/>
            <a:ext cx="6496049" cy="1538626"/>
          </a:xfrm>
          <a:prstGeom prst="rect">
            <a:avLst/>
          </a:prstGeom>
          <a:noFill/>
        </p:spPr>
        <p:txBody>
          <a:bodyPr wrap="square">
            <a:spAutoFit/>
          </a:bodyPr>
          <a:lstStyle/>
          <a:p>
            <a:pPr>
              <a:lnSpc>
                <a:spcPct val="120000"/>
              </a:lnSpc>
            </a:pPr>
            <a:r>
              <a:rPr lang="pt-BR" sz="2000" dirty="0">
                <a:latin typeface="Amasis MT Pro" panose="02040504050005020304" pitchFamily="18" charset="0"/>
              </a:rPr>
              <a:t>Para isso, a FNP propõe que os municípios eleitos sejam divididos em 9 faixas populacionais que contemplem, cada uma delas, 1/9 (um nono) da população do país. Seriam eleitos 3 municípios para cada faixa populacional:</a:t>
            </a:r>
          </a:p>
        </p:txBody>
      </p:sp>
      <p:pic>
        <p:nvPicPr>
          <p:cNvPr id="8" name="Imagem 7" descr="Tabela&#10;&#10;Descrição gerada automaticamente">
            <a:extLst>
              <a:ext uri="{FF2B5EF4-FFF2-40B4-BE49-F238E27FC236}">
                <a16:creationId xmlns:a16="http://schemas.microsoft.com/office/drawing/2014/main" id="{139AAE9F-6E9D-6CBD-6787-B6B8B5479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070" y="2345483"/>
            <a:ext cx="9370711" cy="3048000"/>
          </a:xfrm>
          <a:prstGeom prst="rect">
            <a:avLst/>
          </a:prstGeom>
        </p:spPr>
      </p:pic>
      <p:cxnSp>
        <p:nvCxnSpPr>
          <p:cNvPr id="10" name="Conector reto 9">
            <a:extLst>
              <a:ext uri="{FF2B5EF4-FFF2-40B4-BE49-F238E27FC236}">
                <a16:creationId xmlns:a16="http://schemas.microsoft.com/office/drawing/2014/main" id="{C6F54344-59A2-C009-AAD6-6378BF81C491}"/>
              </a:ext>
            </a:extLst>
          </p:cNvPr>
          <p:cNvCxnSpPr/>
          <p:nvPr/>
        </p:nvCxnSpPr>
        <p:spPr>
          <a:xfrm>
            <a:off x="5143500" y="655728"/>
            <a:ext cx="0" cy="1119275"/>
          </a:xfrm>
          <a:prstGeom prst="line">
            <a:avLst/>
          </a:prstGeom>
          <a:ln w="28575">
            <a:solidFill>
              <a:srgbClr val="248E6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98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765D6A8-11BF-F838-2740-D365E2866485}"/>
              </a:ext>
            </a:extLst>
          </p:cNvPr>
          <p:cNvSpPr txBox="1"/>
          <p:nvPr/>
        </p:nvSpPr>
        <p:spPr>
          <a:xfrm>
            <a:off x="1352549" y="1085850"/>
            <a:ext cx="9182101" cy="461665"/>
          </a:xfrm>
          <a:prstGeom prst="rect">
            <a:avLst/>
          </a:prstGeom>
          <a:noFill/>
        </p:spPr>
        <p:txBody>
          <a:bodyPr wrap="square">
            <a:spAutoFit/>
          </a:bodyPr>
          <a:lstStyle/>
          <a:p>
            <a:pPr algn="l"/>
            <a:r>
              <a:rPr lang="pt-BR" sz="2400" b="1" dirty="0">
                <a:latin typeface="Amasis MT Pro" panose="020F0502020204030204" pitchFamily="18" charset="0"/>
              </a:rPr>
              <a:t>3. Representação garantida de todas as regiões do país.</a:t>
            </a:r>
          </a:p>
        </p:txBody>
      </p:sp>
      <p:sp>
        <p:nvSpPr>
          <p:cNvPr id="5" name="CaixaDeTexto 4">
            <a:extLst>
              <a:ext uri="{FF2B5EF4-FFF2-40B4-BE49-F238E27FC236}">
                <a16:creationId xmlns:a16="http://schemas.microsoft.com/office/drawing/2014/main" id="{41D4B998-FB3F-6A3E-9E01-B896C44FA364}"/>
              </a:ext>
            </a:extLst>
          </p:cNvPr>
          <p:cNvSpPr txBox="1"/>
          <p:nvPr/>
        </p:nvSpPr>
        <p:spPr>
          <a:xfrm>
            <a:off x="1352548" y="1587717"/>
            <a:ext cx="8420101" cy="799963"/>
          </a:xfrm>
          <a:prstGeom prst="rect">
            <a:avLst/>
          </a:prstGeom>
          <a:noFill/>
        </p:spPr>
        <p:txBody>
          <a:bodyPr wrap="square">
            <a:spAutoFit/>
          </a:bodyPr>
          <a:lstStyle/>
          <a:p>
            <a:pPr>
              <a:lnSpc>
                <a:spcPct val="120000"/>
              </a:lnSpc>
            </a:pPr>
            <a:r>
              <a:rPr lang="pt-BR" sz="2000" dirty="0">
                <a:latin typeface="Amasis MT Pro" panose="02040504050005020304" pitchFamily="18" charset="0"/>
              </a:rPr>
              <a:t>Neste caso, seria assegurada a participação de, no mínimo, um Município capital e um Município não-capital de cada região.</a:t>
            </a:r>
          </a:p>
        </p:txBody>
      </p:sp>
      <p:sp>
        <p:nvSpPr>
          <p:cNvPr id="4" name="CaixaDeTexto 3">
            <a:extLst>
              <a:ext uri="{FF2B5EF4-FFF2-40B4-BE49-F238E27FC236}">
                <a16:creationId xmlns:a16="http://schemas.microsoft.com/office/drawing/2014/main" id="{A80AD6B7-2C09-FCF7-B8B7-5EF49CCCBAD7}"/>
              </a:ext>
            </a:extLst>
          </p:cNvPr>
          <p:cNvSpPr txBox="1"/>
          <p:nvPr/>
        </p:nvSpPr>
        <p:spPr>
          <a:xfrm>
            <a:off x="1352549" y="2943225"/>
            <a:ext cx="9439276" cy="830997"/>
          </a:xfrm>
          <a:prstGeom prst="rect">
            <a:avLst/>
          </a:prstGeom>
          <a:noFill/>
        </p:spPr>
        <p:txBody>
          <a:bodyPr wrap="square">
            <a:spAutoFit/>
          </a:bodyPr>
          <a:lstStyle/>
          <a:p>
            <a:pPr algn="l"/>
            <a:r>
              <a:rPr lang="pt-BR" sz="2400" b="1" dirty="0">
                <a:latin typeface="Amasis MT Pro" panose="020F0502020204030204" pitchFamily="18" charset="0"/>
              </a:rPr>
              <a:t>4. Eleição organizada pelas Associações de Representação de Municípios.</a:t>
            </a:r>
          </a:p>
        </p:txBody>
      </p:sp>
      <p:sp>
        <p:nvSpPr>
          <p:cNvPr id="6" name="CaixaDeTexto 5">
            <a:extLst>
              <a:ext uri="{FF2B5EF4-FFF2-40B4-BE49-F238E27FC236}">
                <a16:creationId xmlns:a16="http://schemas.microsoft.com/office/drawing/2014/main" id="{75AE45F7-F91C-CEA8-6C07-95A871F7F4AB}"/>
              </a:ext>
            </a:extLst>
          </p:cNvPr>
          <p:cNvSpPr txBox="1"/>
          <p:nvPr/>
        </p:nvSpPr>
        <p:spPr>
          <a:xfrm>
            <a:off x="1352548" y="3814424"/>
            <a:ext cx="9182101" cy="1907958"/>
          </a:xfrm>
          <a:prstGeom prst="rect">
            <a:avLst/>
          </a:prstGeom>
          <a:noFill/>
        </p:spPr>
        <p:txBody>
          <a:bodyPr wrap="square">
            <a:spAutoFit/>
          </a:bodyPr>
          <a:lstStyle/>
          <a:p>
            <a:pPr>
              <a:lnSpc>
                <a:spcPct val="120000"/>
              </a:lnSpc>
            </a:pPr>
            <a:r>
              <a:rPr lang="pt-BR" sz="2000" dirty="0">
                <a:latin typeface="Amasis MT Pro" panose="02040504050005020304" pitchFamily="18" charset="0"/>
              </a:rPr>
              <a:t>A FNP propõe que a organização da </a:t>
            </a:r>
            <a:r>
              <a:rPr lang="pt-BR" sz="2000">
                <a:latin typeface="Amasis MT Pro" panose="02040504050005020304" pitchFamily="18" charset="0"/>
              </a:rPr>
              <a:t>eleição fique </a:t>
            </a:r>
            <a:r>
              <a:rPr lang="pt-BR" sz="2000" dirty="0">
                <a:latin typeface="Amasis MT Pro" panose="02040504050005020304" pitchFamily="18" charset="0"/>
              </a:rPr>
              <a:t>a cargo das Associações de Representação de Municípios, reconhecidas na forma da Lei nº 14.341, de 18 de maio de 2022, em que seus associados representem, no mínimo, um terço da população do país ou, no mínimo,  um terço dos Municípios do país, por meio de regulamento conjunto.</a:t>
            </a:r>
          </a:p>
        </p:txBody>
      </p:sp>
    </p:spTree>
    <p:extLst>
      <p:ext uri="{BB962C8B-B14F-4D97-AF65-F5344CB8AC3E}">
        <p14:creationId xmlns:p14="http://schemas.microsoft.com/office/powerpoint/2010/main" val="258253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91AB39F-AE24-0ED7-71AB-EB4B7390672E}"/>
              </a:ext>
            </a:extLst>
          </p:cNvPr>
          <p:cNvSpPr txBox="1"/>
          <p:nvPr/>
        </p:nvSpPr>
        <p:spPr>
          <a:xfrm>
            <a:off x="379094" y="275943"/>
            <a:ext cx="8464949" cy="769441"/>
          </a:xfrm>
          <a:prstGeom prst="rect">
            <a:avLst/>
          </a:prstGeom>
          <a:noFill/>
        </p:spPr>
        <p:txBody>
          <a:bodyPr wrap="square">
            <a:spAutoFit/>
          </a:bodyPr>
          <a:lstStyle/>
          <a:p>
            <a:r>
              <a:rPr lang="pt-BR" sz="4400" dirty="0">
                <a:latin typeface="Amasis MT Pro" panose="020F0502020204030204" pitchFamily="18" charset="0"/>
              </a:rPr>
              <a:t>Eleição por </a:t>
            </a:r>
            <a:r>
              <a:rPr lang="pt-BR" sz="4400" b="1" dirty="0">
                <a:latin typeface="Amasis MT Pro" panose="020F0502020204030204" pitchFamily="18" charset="0"/>
              </a:rPr>
              <a:t>chapas</a:t>
            </a:r>
            <a:endParaRPr lang="pt-BR" sz="4400" b="1" i="0" dirty="0">
              <a:effectLst/>
              <a:latin typeface="Amasis MT Pro" panose="020F0502020204030204" pitchFamily="18" charset="0"/>
            </a:endParaRPr>
          </a:p>
        </p:txBody>
      </p:sp>
      <p:graphicFrame>
        <p:nvGraphicFramePr>
          <p:cNvPr id="5" name="Tabela 4">
            <a:extLst>
              <a:ext uri="{FF2B5EF4-FFF2-40B4-BE49-F238E27FC236}">
                <a16:creationId xmlns:a16="http://schemas.microsoft.com/office/drawing/2014/main" id="{C0E40CB1-2245-48DE-F0B2-2DC8A4DFAA65}"/>
              </a:ext>
            </a:extLst>
          </p:cNvPr>
          <p:cNvGraphicFramePr>
            <a:graphicFrameLocks noGrp="1"/>
          </p:cNvGraphicFramePr>
          <p:nvPr>
            <p:extLst>
              <p:ext uri="{D42A27DB-BD31-4B8C-83A1-F6EECF244321}">
                <p14:modId xmlns:p14="http://schemas.microsoft.com/office/powerpoint/2010/main" val="3585990298"/>
              </p:ext>
            </p:extLst>
          </p:nvPr>
        </p:nvGraphicFramePr>
        <p:xfrm>
          <a:off x="296275" y="1210136"/>
          <a:ext cx="3268435" cy="4602480"/>
        </p:xfrm>
        <a:graphic>
          <a:graphicData uri="http://schemas.openxmlformats.org/drawingml/2006/table">
            <a:tbl>
              <a:tblPr firstRow="1" bandRow="1">
                <a:tableStyleId>{F5AB1C69-6EDB-4FF4-983F-18BD219EF322}</a:tableStyleId>
              </a:tblPr>
              <a:tblGrid>
                <a:gridCol w="581038">
                  <a:extLst>
                    <a:ext uri="{9D8B030D-6E8A-4147-A177-3AD203B41FA5}">
                      <a16:colId xmlns:a16="http://schemas.microsoft.com/office/drawing/2014/main" val="389401891"/>
                    </a:ext>
                  </a:extLst>
                </a:gridCol>
                <a:gridCol w="2687397">
                  <a:extLst>
                    <a:ext uri="{9D8B030D-6E8A-4147-A177-3AD203B41FA5}">
                      <a16:colId xmlns:a16="http://schemas.microsoft.com/office/drawing/2014/main" val="4202617014"/>
                    </a:ext>
                  </a:extLst>
                </a:gridCol>
              </a:tblGrid>
              <a:tr h="306832">
                <a:tc>
                  <a:txBody>
                    <a:bodyPr/>
                    <a:lstStyle/>
                    <a:p>
                      <a:pPr algn="ctr"/>
                      <a:r>
                        <a:rPr lang="pt-BR" sz="1400" dirty="0"/>
                        <a:t>Nº</a:t>
                      </a:r>
                      <a:endParaRPr lang="pt-BR" sz="1400" dirty="0">
                        <a:latin typeface="Amasis MT Pro" panose="02040504050005020304" pitchFamily="18" charset="0"/>
                      </a:endParaRPr>
                    </a:p>
                  </a:txBody>
                  <a:tcPr anchor="ctr">
                    <a:solidFill>
                      <a:srgbClr val="248E68"/>
                    </a:solidFill>
                  </a:tcPr>
                </a:tc>
                <a:tc>
                  <a:txBody>
                    <a:bodyPr/>
                    <a:lstStyle/>
                    <a:p>
                      <a:pPr algn="ctr"/>
                      <a:r>
                        <a:rPr lang="pt-BR" sz="1400" dirty="0"/>
                        <a:t>CHAPA VOTO UNITÁRIO</a:t>
                      </a:r>
                      <a:endParaRPr lang="pt-BR" sz="1400" dirty="0">
                        <a:latin typeface="Amasis MT Pro" panose="02040504050005020304" pitchFamily="18" charset="0"/>
                      </a:endParaRPr>
                    </a:p>
                  </a:txBody>
                  <a:tcPr anchor="ctr">
                    <a:solidFill>
                      <a:srgbClr val="248E68"/>
                    </a:solidFill>
                  </a:tcPr>
                </a:tc>
                <a:extLst>
                  <a:ext uri="{0D108BD9-81ED-4DB2-BD59-A6C34878D82A}">
                    <a16:rowId xmlns:a16="http://schemas.microsoft.com/office/drawing/2014/main" val="4261465284"/>
                  </a:ext>
                </a:extLst>
              </a:tr>
              <a:tr h="306832">
                <a:tc>
                  <a:txBody>
                    <a:bodyPr/>
                    <a:lstStyle/>
                    <a:p>
                      <a:pPr algn="ctr"/>
                      <a:r>
                        <a:rPr lang="pt-BR" sz="1400" dirty="0"/>
                        <a:t>1</a:t>
                      </a:r>
                      <a:endParaRPr lang="pt-BR" sz="1400" dirty="0">
                        <a:latin typeface="Amasis MT Pro" panose="02040504050005020304" pitchFamily="18" charset="0"/>
                      </a:endParaRPr>
                    </a:p>
                  </a:txBody>
                  <a:tcPr anchor="ctr"/>
                </a:tc>
                <a:tc>
                  <a:txBody>
                    <a:bodyPr/>
                    <a:lstStyle/>
                    <a:p>
                      <a:pPr algn="ctr"/>
                      <a:r>
                        <a:rPr lang="pt-BR" sz="1400" dirty="0"/>
                        <a:t>Município A</a:t>
                      </a:r>
                      <a:endParaRPr lang="pt-BR" sz="1400" dirty="0">
                        <a:latin typeface="Amasis MT Pro" panose="02040504050005020304" pitchFamily="18" charset="0"/>
                      </a:endParaRPr>
                    </a:p>
                  </a:txBody>
                  <a:tcPr anchor="ctr"/>
                </a:tc>
                <a:extLst>
                  <a:ext uri="{0D108BD9-81ED-4DB2-BD59-A6C34878D82A}">
                    <a16:rowId xmlns:a16="http://schemas.microsoft.com/office/drawing/2014/main" val="1287472259"/>
                  </a:ext>
                </a:extLst>
              </a:tr>
              <a:tr h="306832">
                <a:tc>
                  <a:txBody>
                    <a:bodyPr/>
                    <a:lstStyle/>
                    <a:p>
                      <a:pPr algn="ctr"/>
                      <a:r>
                        <a:rPr lang="pt-BR" sz="1400" dirty="0"/>
                        <a:t>2</a:t>
                      </a:r>
                      <a:endParaRPr lang="pt-BR" sz="1400" dirty="0">
                        <a:latin typeface="Amasis MT Pro" panose="02040504050005020304" pitchFamily="18" charset="0"/>
                      </a:endParaRPr>
                    </a:p>
                  </a:txBody>
                  <a:tcPr anchor="ctr"/>
                </a:tc>
                <a:tc>
                  <a:txBody>
                    <a:bodyPr/>
                    <a:lstStyle/>
                    <a:p>
                      <a:pPr algn="ctr"/>
                      <a:r>
                        <a:rPr lang="pt-BR" sz="1400" dirty="0"/>
                        <a:t>Município B</a:t>
                      </a:r>
                      <a:endParaRPr lang="pt-BR" sz="1400" dirty="0">
                        <a:latin typeface="Amasis MT Pro" panose="02040504050005020304" pitchFamily="18" charset="0"/>
                      </a:endParaRPr>
                    </a:p>
                  </a:txBody>
                  <a:tcPr anchor="ctr"/>
                </a:tc>
                <a:extLst>
                  <a:ext uri="{0D108BD9-81ED-4DB2-BD59-A6C34878D82A}">
                    <a16:rowId xmlns:a16="http://schemas.microsoft.com/office/drawing/2014/main" val="208378622"/>
                  </a:ext>
                </a:extLst>
              </a:tr>
              <a:tr h="306832">
                <a:tc>
                  <a:txBody>
                    <a:bodyPr/>
                    <a:lstStyle/>
                    <a:p>
                      <a:pPr algn="ctr"/>
                      <a:r>
                        <a:rPr lang="pt-BR" sz="1400" dirty="0"/>
                        <a:t>3</a:t>
                      </a:r>
                      <a:endParaRPr lang="pt-BR" sz="1400" dirty="0">
                        <a:latin typeface="Amasis MT Pro" panose="02040504050005020304" pitchFamily="18" charset="0"/>
                      </a:endParaRPr>
                    </a:p>
                  </a:txBody>
                  <a:tcPr anchor="ctr"/>
                </a:tc>
                <a:tc>
                  <a:txBody>
                    <a:bodyPr/>
                    <a:lstStyle/>
                    <a:p>
                      <a:pPr algn="ctr"/>
                      <a:r>
                        <a:rPr lang="pt-BR" sz="1400" dirty="0"/>
                        <a:t>Município C</a:t>
                      </a:r>
                      <a:endParaRPr lang="pt-BR" sz="1400" dirty="0">
                        <a:latin typeface="Amasis MT Pro" panose="02040504050005020304" pitchFamily="18" charset="0"/>
                      </a:endParaRPr>
                    </a:p>
                  </a:txBody>
                  <a:tcPr anchor="ctr"/>
                </a:tc>
                <a:extLst>
                  <a:ext uri="{0D108BD9-81ED-4DB2-BD59-A6C34878D82A}">
                    <a16:rowId xmlns:a16="http://schemas.microsoft.com/office/drawing/2014/main" val="1058054709"/>
                  </a:ext>
                </a:extLst>
              </a:tr>
              <a:tr h="306832">
                <a:tc>
                  <a:txBody>
                    <a:bodyPr/>
                    <a:lstStyle/>
                    <a:p>
                      <a:pPr algn="ctr"/>
                      <a:r>
                        <a:rPr lang="pt-BR" sz="1400" dirty="0"/>
                        <a:t>4</a:t>
                      </a:r>
                      <a:endParaRPr lang="pt-BR" sz="1400" dirty="0">
                        <a:latin typeface="Amasis MT Pro" panose="02040504050005020304" pitchFamily="18" charset="0"/>
                      </a:endParaRPr>
                    </a:p>
                  </a:txBody>
                  <a:tcPr anchor="ctr"/>
                </a:tc>
                <a:tc>
                  <a:txBody>
                    <a:bodyPr/>
                    <a:lstStyle/>
                    <a:p>
                      <a:pPr algn="ctr"/>
                      <a:r>
                        <a:rPr lang="pt-BR" sz="1400" dirty="0"/>
                        <a:t>Município D</a:t>
                      </a:r>
                      <a:endParaRPr lang="pt-BR" sz="1400" dirty="0">
                        <a:latin typeface="Amasis MT Pro" panose="02040504050005020304" pitchFamily="18" charset="0"/>
                      </a:endParaRPr>
                    </a:p>
                  </a:txBody>
                  <a:tcPr anchor="ctr"/>
                </a:tc>
                <a:extLst>
                  <a:ext uri="{0D108BD9-81ED-4DB2-BD59-A6C34878D82A}">
                    <a16:rowId xmlns:a16="http://schemas.microsoft.com/office/drawing/2014/main" val="973033596"/>
                  </a:ext>
                </a:extLst>
              </a:tr>
              <a:tr h="306832">
                <a:tc>
                  <a:txBody>
                    <a:bodyPr/>
                    <a:lstStyle/>
                    <a:p>
                      <a:pPr algn="ctr"/>
                      <a:r>
                        <a:rPr lang="pt-BR" sz="1400" dirty="0"/>
                        <a:t>5</a:t>
                      </a:r>
                      <a:endParaRPr lang="pt-BR" sz="1400" dirty="0">
                        <a:latin typeface="Amasis MT Pro" panose="02040504050005020304" pitchFamily="18" charset="0"/>
                      </a:endParaRPr>
                    </a:p>
                  </a:txBody>
                  <a:tcPr anchor="ctr"/>
                </a:tc>
                <a:tc>
                  <a:txBody>
                    <a:bodyPr/>
                    <a:lstStyle/>
                    <a:p>
                      <a:pPr algn="ctr"/>
                      <a:r>
                        <a:rPr lang="pt-BR" sz="1400" dirty="0"/>
                        <a:t>Município E</a:t>
                      </a:r>
                      <a:endParaRPr lang="pt-BR" sz="1400" dirty="0">
                        <a:latin typeface="Amasis MT Pro" panose="02040504050005020304" pitchFamily="18" charset="0"/>
                      </a:endParaRPr>
                    </a:p>
                  </a:txBody>
                  <a:tcPr anchor="ctr"/>
                </a:tc>
                <a:extLst>
                  <a:ext uri="{0D108BD9-81ED-4DB2-BD59-A6C34878D82A}">
                    <a16:rowId xmlns:a16="http://schemas.microsoft.com/office/drawing/2014/main" val="393480023"/>
                  </a:ext>
                </a:extLst>
              </a:tr>
              <a:tr h="306832">
                <a:tc>
                  <a:txBody>
                    <a:bodyPr/>
                    <a:lstStyle/>
                    <a:p>
                      <a:pPr algn="ctr"/>
                      <a:r>
                        <a:rPr lang="pt-BR" sz="1400" dirty="0"/>
                        <a:t>6</a:t>
                      </a:r>
                      <a:endParaRPr lang="pt-BR" sz="1400" dirty="0">
                        <a:latin typeface="Amasis MT Pro" panose="02040504050005020304" pitchFamily="18" charset="0"/>
                      </a:endParaRPr>
                    </a:p>
                  </a:txBody>
                  <a:tcPr anchor="ctr"/>
                </a:tc>
                <a:tc>
                  <a:txBody>
                    <a:bodyPr/>
                    <a:lstStyle/>
                    <a:p>
                      <a:pPr algn="ctr"/>
                      <a:r>
                        <a:rPr lang="pt-BR" sz="1400" dirty="0"/>
                        <a:t>Município F</a:t>
                      </a:r>
                      <a:endParaRPr lang="pt-BR" sz="1400" dirty="0">
                        <a:latin typeface="Amasis MT Pro" panose="02040504050005020304" pitchFamily="18" charset="0"/>
                      </a:endParaRPr>
                    </a:p>
                  </a:txBody>
                  <a:tcPr anchor="ctr"/>
                </a:tc>
                <a:extLst>
                  <a:ext uri="{0D108BD9-81ED-4DB2-BD59-A6C34878D82A}">
                    <a16:rowId xmlns:a16="http://schemas.microsoft.com/office/drawing/2014/main" val="1267915501"/>
                  </a:ext>
                </a:extLst>
              </a:tr>
              <a:tr h="306832">
                <a:tc>
                  <a:txBody>
                    <a:bodyPr/>
                    <a:lstStyle/>
                    <a:p>
                      <a:pPr algn="ctr"/>
                      <a:r>
                        <a:rPr lang="pt-BR" sz="1400" dirty="0"/>
                        <a:t>7</a:t>
                      </a:r>
                      <a:endParaRPr lang="pt-BR" sz="1400" dirty="0">
                        <a:latin typeface="Amasis MT Pro" panose="02040504050005020304" pitchFamily="18" charset="0"/>
                      </a:endParaRPr>
                    </a:p>
                  </a:txBody>
                  <a:tcPr anchor="ctr"/>
                </a:tc>
                <a:tc>
                  <a:txBody>
                    <a:bodyPr/>
                    <a:lstStyle/>
                    <a:p>
                      <a:pPr algn="ctr"/>
                      <a:r>
                        <a:rPr lang="pt-BR" sz="1400" dirty="0"/>
                        <a:t>Município G</a:t>
                      </a:r>
                      <a:endParaRPr lang="pt-BR" sz="1400" dirty="0">
                        <a:latin typeface="Amasis MT Pro" panose="02040504050005020304" pitchFamily="18" charset="0"/>
                      </a:endParaRPr>
                    </a:p>
                  </a:txBody>
                  <a:tcPr anchor="ctr"/>
                </a:tc>
                <a:extLst>
                  <a:ext uri="{0D108BD9-81ED-4DB2-BD59-A6C34878D82A}">
                    <a16:rowId xmlns:a16="http://schemas.microsoft.com/office/drawing/2014/main" val="3421027234"/>
                  </a:ext>
                </a:extLst>
              </a:tr>
              <a:tr h="306832">
                <a:tc>
                  <a:txBody>
                    <a:bodyPr/>
                    <a:lstStyle/>
                    <a:p>
                      <a:pPr algn="ctr"/>
                      <a:r>
                        <a:rPr lang="pt-BR" sz="1400" dirty="0"/>
                        <a:t>8</a:t>
                      </a:r>
                      <a:endParaRPr lang="pt-BR" sz="1400" dirty="0">
                        <a:latin typeface="Amasis MT Pro" panose="02040504050005020304" pitchFamily="18" charset="0"/>
                      </a:endParaRPr>
                    </a:p>
                  </a:txBody>
                  <a:tcPr anchor="ctr"/>
                </a:tc>
                <a:tc>
                  <a:txBody>
                    <a:bodyPr/>
                    <a:lstStyle/>
                    <a:p>
                      <a:pPr algn="ctr"/>
                      <a:r>
                        <a:rPr lang="pt-BR" sz="1400" dirty="0"/>
                        <a:t>Município H</a:t>
                      </a:r>
                      <a:endParaRPr lang="pt-BR" sz="1400" dirty="0">
                        <a:latin typeface="Amasis MT Pro" panose="02040504050005020304" pitchFamily="18" charset="0"/>
                      </a:endParaRPr>
                    </a:p>
                  </a:txBody>
                  <a:tcPr anchor="ctr"/>
                </a:tc>
                <a:extLst>
                  <a:ext uri="{0D108BD9-81ED-4DB2-BD59-A6C34878D82A}">
                    <a16:rowId xmlns:a16="http://schemas.microsoft.com/office/drawing/2014/main" val="1525352568"/>
                  </a:ext>
                </a:extLst>
              </a:tr>
              <a:tr h="306832">
                <a:tc>
                  <a:txBody>
                    <a:bodyPr/>
                    <a:lstStyle/>
                    <a:p>
                      <a:pPr algn="ctr"/>
                      <a:r>
                        <a:rPr lang="pt-BR" sz="1400" dirty="0"/>
                        <a:t>9</a:t>
                      </a:r>
                      <a:endParaRPr lang="pt-BR" sz="1400" dirty="0">
                        <a:latin typeface="Amasis MT Pro" panose="02040504050005020304" pitchFamily="18" charset="0"/>
                      </a:endParaRPr>
                    </a:p>
                  </a:txBody>
                  <a:tcPr anchor="ctr"/>
                </a:tc>
                <a:tc>
                  <a:txBody>
                    <a:bodyPr/>
                    <a:lstStyle/>
                    <a:p>
                      <a:pPr algn="ctr"/>
                      <a:r>
                        <a:rPr lang="pt-BR" sz="1400" dirty="0"/>
                        <a:t>Município I</a:t>
                      </a:r>
                      <a:endParaRPr lang="pt-BR" sz="1400" dirty="0">
                        <a:latin typeface="Amasis MT Pro" panose="02040504050005020304" pitchFamily="18" charset="0"/>
                      </a:endParaRPr>
                    </a:p>
                  </a:txBody>
                  <a:tcPr anchor="ctr"/>
                </a:tc>
                <a:extLst>
                  <a:ext uri="{0D108BD9-81ED-4DB2-BD59-A6C34878D82A}">
                    <a16:rowId xmlns:a16="http://schemas.microsoft.com/office/drawing/2014/main" val="3599375991"/>
                  </a:ext>
                </a:extLst>
              </a:tr>
              <a:tr h="306832">
                <a:tc>
                  <a:txBody>
                    <a:bodyPr/>
                    <a:lstStyle/>
                    <a:p>
                      <a:pPr algn="ctr"/>
                      <a:r>
                        <a:rPr lang="pt-BR" sz="1400" dirty="0"/>
                        <a:t>10</a:t>
                      </a:r>
                      <a:endParaRPr lang="pt-BR" sz="1400" dirty="0">
                        <a:latin typeface="Amasis MT Pro" panose="02040504050005020304" pitchFamily="18" charset="0"/>
                      </a:endParaRPr>
                    </a:p>
                  </a:txBody>
                  <a:tcPr anchor="ctr"/>
                </a:tc>
                <a:tc>
                  <a:txBody>
                    <a:bodyPr/>
                    <a:lstStyle/>
                    <a:p>
                      <a:pPr algn="ctr"/>
                      <a:r>
                        <a:rPr lang="pt-BR" sz="1400" dirty="0"/>
                        <a:t>Município J</a:t>
                      </a:r>
                      <a:endParaRPr lang="pt-BR" sz="1400" dirty="0">
                        <a:latin typeface="Amasis MT Pro" panose="02040504050005020304" pitchFamily="18" charset="0"/>
                      </a:endParaRPr>
                    </a:p>
                  </a:txBody>
                  <a:tcPr anchor="ctr"/>
                </a:tc>
                <a:extLst>
                  <a:ext uri="{0D108BD9-81ED-4DB2-BD59-A6C34878D82A}">
                    <a16:rowId xmlns:a16="http://schemas.microsoft.com/office/drawing/2014/main" val="3067854174"/>
                  </a:ext>
                </a:extLst>
              </a:tr>
              <a:tr h="306832">
                <a:tc>
                  <a:txBody>
                    <a:bodyPr/>
                    <a:lstStyle/>
                    <a:p>
                      <a:pPr algn="ctr"/>
                      <a:r>
                        <a:rPr lang="pt-BR" sz="1400" dirty="0"/>
                        <a:t>11</a:t>
                      </a:r>
                      <a:endParaRPr lang="pt-BR" sz="1400" dirty="0">
                        <a:latin typeface="Amasis MT Pro" panose="02040504050005020304" pitchFamily="18" charset="0"/>
                      </a:endParaRPr>
                    </a:p>
                  </a:txBody>
                  <a:tcPr anchor="ctr"/>
                </a:tc>
                <a:tc>
                  <a:txBody>
                    <a:bodyPr/>
                    <a:lstStyle/>
                    <a:p>
                      <a:pPr algn="ctr"/>
                      <a:r>
                        <a:rPr lang="pt-BR" sz="1400" dirty="0"/>
                        <a:t>Município K</a:t>
                      </a:r>
                      <a:endParaRPr lang="pt-BR" sz="1400" dirty="0">
                        <a:latin typeface="Amasis MT Pro" panose="02040504050005020304" pitchFamily="18" charset="0"/>
                      </a:endParaRPr>
                    </a:p>
                  </a:txBody>
                  <a:tcPr anchor="ctr"/>
                </a:tc>
                <a:extLst>
                  <a:ext uri="{0D108BD9-81ED-4DB2-BD59-A6C34878D82A}">
                    <a16:rowId xmlns:a16="http://schemas.microsoft.com/office/drawing/2014/main" val="3053828455"/>
                  </a:ext>
                </a:extLst>
              </a:tr>
              <a:tr h="306832">
                <a:tc>
                  <a:txBody>
                    <a:bodyPr/>
                    <a:lstStyle/>
                    <a:p>
                      <a:pPr algn="ctr"/>
                      <a:r>
                        <a:rPr lang="pt-BR" sz="1400" dirty="0"/>
                        <a:t>12</a:t>
                      </a:r>
                      <a:endParaRPr lang="pt-BR" sz="1400" dirty="0">
                        <a:latin typeface="Amasis MT Pro" panose="02040504050005020304" pitchFamily="18" charset="0"/>
                      </a:endParaRPr>
                    </a:p>
                  </a:txBody>
                  <a:tcPr anchor="ctr"/>
                </a:tc>
                <a:tc>
                  <a:txBody>
                    <a:bodyPr/>
                    <a:lstStyle/>
                    <a:p>
                      <a:pPr algn="ctr"/>
                      <a:r>
                        <a:rPr lang="pt-BR" sz="1400" dirty="0"/>
                        <a:t>Município L</a:t>
                      </a:r>
                      <a:endParaRPr lang="pt-BR" sz="1400" dirty="0">
                        <a:latin typeface="Amasis MT Pro" panose="02040504050005020304" pitchFamily="18" charset="0"/>
                      </a:endParaRPr>
                    </a:p>
                  </a:txBody>
                  <a:tcPr anchor="ctr"/>
                </a:tc>
                <a:extLst>
                  <a:ext uri="{0D108BD9-81ED-4DB2-BD59-A6C34878D82A}">
                    <a16:rowId xmlns:a16="http://schemas.microsoft.com/office/drawing/2014/main" val="3905093167"/>
                  </a:ext>
                </a:extLst>
              </a:tr>
              <a:tr h="306832">
                <a:tc>
                  <a:txBody>
                    <a:bodyPr/>
                    <a:lstStyle/>
                    <a:p>
                      <a:pPr algn="ctr"/>
                      <a:r>
                        <a:rPr lang="pt-BR" sz="1400" dirty="0"/>
                        <a:t>13</a:t>
                      </a:r>
                      <a:endParaRPr lang="pt-BR" sz="1400" dirty="0">
                        <a:latin typeface="Amasis MT Pro" panose="02040504050005020304" pitchFamily="18" charset="0"/>
                      </a:endParaRPr>
                    </a:p>
                  </a:txBody>
                  <a:tcPr anchor="ctr"/>
                </a:tc>
                <a:tc>
                  <a:txBody>
                    <a:bodyPr/>
                    <a:lstStyle/>
                    <a:p>
                      <a:pPr algn="ctr"/>
                      <a:r>
                        <a:rPr lang="pt-BR" sz="1400" dirty="0"/>
                        <a:t>Município M</a:t>
                      </a:r>
                      <a:endParaRPr lang="pt-BR" sz="1400" dirty="0">
                        <a:latin typeface="Amasis MT Pro" panose="02040504050005020304" pitchFamily="18" charset="0"/>
                      </a:endParaRPr>
                    </a:p>
                  </a:txBody>
                  <a:tcPr anchor="ctr"/>
                </a:tc>
                <a:extLst>
                  <a:ext uri="{0D108BD9-81ED-4DB2-BD59-A6C34878D82A}">
                    <a16:rowId xmlns:a16="http://schemas.microsoft.com/office/drawing/2014/main" val="3052050692"/>
                  </a:ext>
                </a:extLst>
              </a:tr>
              <a:tr h="306832">
                <a:tc>
                  <a:txBody>
                    <a:bodyPr/>
                    <a:lstStyle/>
                    <a:p>
                      <a:pPr algn="ctr"/>
                      <a:r>
                        <a:rPr lang="pt-BR" sz="1400" dirty="0"/>
                        <a:t>14</a:t>
                      </a:r>
                      <a:endParaRPr lang="pt-BR" sz="1400" dirty="0">
                        <a:latin typeface="Amasis MT Pro" panose="02040504050005020304" pitchFamily="18" charset="0"/>
                      </a:endParaRPr>
                    </a:p>
                  </a:txBody>
                  <a:tcPr anchor="ctr"/>
                </a:tc>
                <a:tc>
                  <a:txBody>
                    <a:bodyPr/>
                    <a:lstStyle/>
                    <a:p>
                      <a:pPr algn="ctr"/>
                      <a:r>
                        <a:rPr lang="pt-BR" sz="1400" dirty="0"/>
                        <a:t>Município N</a:t>
                      </a:r>
                      <a:endParaRPr lang="pt-BR" sz="1400" dirty="0">
                        <a:latin typeface="Amasis MT Pro" panose="02040504050005020304" pitchFamily="18" charset="0"/>
                      </a:endParaRPr>
                    </a:p>
                  </a:txBody>
                  <a:tcPr anchor="ctr"/>
                </a:tc>
                <a:extLst>
                  <a:ext uri="{0D108BD9-81ED-4DB2-BD59-A6C34878D82A}">
                    <a16:rowId xmlns:a16="http://schemas.microsoft.com/office/drawing/2014/main" val="1629331555"/>
                  </a:ext>
                </a:extLst>
              </a:tr>
            </a:tbl>
          </a:graphicData>
        </a:graphic>
      </p:graphicFrame>
      <p:graphicFrame>
        <p:nvGraphicFramePr>
          <p:cNvPr id="6" name="Tabela 5">
            <a:extLst>
              <a:ext uri="{FF2B5EF4-FFF2-40B4-BE49-F238E27FC236}">
                <a16:creationId xmlns:a16="http://schemas.microsoft.com/office/drawing/2014/main" id="{030FF529-A501-32E9-D74F-4C55B38FDF54}"/>
              </a:ext>
            </a:extLst>
          </p:cNvPr>
          <p:cNvGraphicFramePr>
            <a:graphicFrameLocks noGrp="1"/>
          </p:cNvGraphicFramePr>
          <p:nvPr>
            <p:extLst>
              <p:ext uri="{D42A27DB-BD31-4B8C-83A1-F6EECF244321}">
                <p14:modId xmlns:p14="http://schemas.microsoft.com/office/powerpoint/2010/main" val="441301722"/>
              </p:ext>
            </p:extLst>
          </p:nvPr>
        </p:nvGraphicFramePr>
        <p:xfrm>
          <a:off x="3720920" y="1210136"/>
          <a:ext cx="3377110" cy="4296236"/>
        </p:xfrm>
        <a:graphic>
          <a:graphicData uri="http://schemas.openxmlformats.org/drawingml/2006/table">
            <a:tbl>
              <a:tblPr firstRow="1" bandRow="1">
                <a:tableStyleId>{F5AB1C69-6EDB-4FF4-983F-18BD219EF322}</a:tableStyleId>
              </a:tblPr>
              <a:tblGrid>
                <a:gridCol w="520837">
                  <a:extLst>
                    <a:ext uri="{9D8B030D-6E8A-4147-A177-3AD203B41FA5}">
                      <a16:colId xmlns:a16="http://schemas.microsoft.com/office/drawing/2014/main" val="389401891"/>
                    </a:ext>
                  </a:extLst>
                </a:gridCol>
                <a:gridCol w="2856273">
                  <a:extLst>
                    <a:ext uri="{9D8B030D-6E8A-4147-A177-3AD203B41FA5}">
                      <a16:colId xmlns:a16="http://schemas.microsoft.com/office/drawing/2014/main" val="4202617014"/>
                    </a:ext>
                  </a:extLst>
                </a:gridCol>
              </a:tblGrid>
              <a:tr h="306874">
                <a:tc>
                  <a:txBody>
                    <a:bodyPr/>
                    <a:lstStyle/>
                    <a:p>
                      <a:pPr algn="ctr"/>
                      <a:r>
                        <a:rPr lang="pt-BR" sz="1400" dirty="0"/>
                        <a:t>Nº</a:t>
                      </a:r>
                      <a:endParaRPr lang="pt-BR" sz="1400" dirty="0">
                        <a:latin typeface="Amasis MT Pro" panose="02040504050005020304" pitchFamily="18" charset="0"/>
                      </a:endParaRPr>
                    </a:p>
                  </a:txBody>
                  <a:tcPr anchor="ctr">
                    <a:solidFill>
                      <a:srgbClr val="248E68"/>
                    </a:solidFill>
                  </a:tcPr>
                </a:tc>
                <a:tc>
                  <a:txBody>
                    <a:bodyPr/>
                    <a:lstStyle/>
                    <a:p>
                      <a:pPr algn="ctr"/>
                      <a:r>
                        <a:rPr lang="pt-BR" sz="1400" dirty="0"/>
                        <a:t>CHAPA VOTO PROPORCIONAL</a:t>
                      </a:r>
                      <a:endParaRPr lang="pt-BR" sz="1400" dirty="0">
                        <a:latin typeface="Amasis MT Pro" panose="02040504050005020304" pitchFamily="18" charset="0"/>
                      </a:endParaRPr>
                    </a:p>
                  </a:txBody>
                  <a:tcPr anchor="ctr">
                    <a:solidFill>
                      <a:srgbClr val="248E68"/>
                    </a:solidFill>
                  </a:tcPr>
                </a:tc>
                <a:extLst>
                  <a:ext uri="{0D108BD9-81ED-4DB2-BD59-A6C34878D82A}">
                    <a16:rowId xmlns:a16="http://schemas.microsoft.com/office/drawing/2014/main" val="4261465284"/>
                  </a:ext>
                </a:extLst>
              </a:tr>
              <a:tr h="306874">
                <a:tc>
                  <a:txBody>
                    <a:bodyPr/>
                    <a:lstStyle/>
                    <a:p>
                      <a:pPr algn="ctr"/>
                      <a:r>
                        <a:rPr lang="pt-BR" sz="1400" dirty="0"/>
                        <a:t>1</a:t>
                      </a:r>
                      <a:endParaRPr lang="pt-BR" sz="1400" dirty="0">
                        <a:latin typeface="Amasis MT Pro" panose="02040504050005020304" pitchFamily="18" charset="0"/>
                      </a:endParaRPr>
                    </a:p>
                  </a:txBody>
                  <a:tcPr anchor="ctr"/>
                </a:tc>
                <a:tc>
                  <a:txBody>
                    <a:bodyPr/>
                    <a:lstStyle/>
                    <a:p>
                      <a:pPr algn="ctr"/>
                      <a:r>
                        <a:rPr lang="pt-BR" sz="1400" dirty="0"/>
                        <a:t>Município O</a:t>
                      </a:r>
                      <a:endParaRPr lang="pt-BR" sz="1400" dirty="0">
                        <a:latin typeface="Amasis MT Pro" panose="02040504050005020304" pitchFamily="18" charset="0"/>
                      </a:endParaRPr>
                    </a:p>
                  </a:txBody>
                  <a:tcPr anchor="ctr"/>
                </a:tc>
                <a:extLst>
                  <a:ext uri="{0D108BD9-81ED-4DB2-BD59-A6C34878D82A}">
                    <a16:rowId xmlns:a16="http://schemas.microsoft.com/office/drawing/2014/main" val="1287472259"/>
                  </a:ext>
                </a:extLst>
              </a:tr>
              <a:tr h="306874">
                <a:tc>
                  <a:txBody>
                    <a:bodyPr/>
                    <a:lstStyle/>
                    <a:p>
                      <a:pPr algn="ctr"/>
                      <a:r>
                        <a:rPr lang="pt-BR" sz="1400" dirty="0"/>
                        <a:t>2</a:t>
                      </a:r>
                      <a:endParaRPr lang="pt-BR" sz="1400" dirty="0">
                        <a:latin typeface="Amasis MT Pro" panose="02040504050005020304" pitchFamily="18" charset="0"/>
                      </a:endParaRPr>
                    </a:p>
                  </a:txBody>
                  <a:tcPr anchor="ctr"/>
                </a:tc>
                <a:tc>
                  <a:txBody>
                    <a:bodyPr/>
                    <a:lstStyle/>
                    <a:p>
                      <a:pPr algn="ctr"/>
                      <a:r>
                        <a:rPr lang="pt-BR" sz="1400" dirty="0"/>
                        <a:t>Município P</a:t>
                      </a:r>
                      <a:endParaRPr lang="pt-BR" sz="1400" dirty="0">
                        <a:latin typeface="Amasis MT Pro" panose="02040504050005020304" pitchFamily="18" charset="0"/>
                      </a:endParaRPr>
                    </a:p>
                  </a:txBody>
                  <a:tcPr anchor="ctr"/>
                </a:tc>
                <a:extLst>
                  <a:ext uri="{0D108BD9-81ED-4DB2-BD59-A6C34878D82A}">
                    <a16:rowId xmlns:a16="http://schemas.microsoft.com/office/drawing/2014/main" val="208378622"/>
                  </a:ext>
                </a:extLst>
              </a:tr>
              <a:tr h="306874">
                <a:tc>
                  <a:txBody>
                    <a:bodyPr/>
                    <a:lstStyle/>
                    <a:p>
                      <a:pPr algn="ctr"/>
                      <a:r>
                        <a:rPr lang="pt-BR" sz="1400" dirty="0"/>
                        <a:t>3</a:t>
                      </a:r>
                      <a:endParaRPr lang="pt-BR" sz="1400" dirty="0">
                        <a:latin typeface="Amasis MT Pro" panose="02040504050005020304" pitchFamily="18" charset="0"/>
                      </a:endParaRPr>
                    </a:p>
                  </a:txBody>
                  <a:tcPr anchor="ctr"/>
                </a:tc>
                <a:tc>
                  <a:txBody>
                    <a:bodyPr/>
                    <a:lstStyle/>
                    <a:p>
                      <a:pPr algn="ctr"/>
                      <a:r>
                        <a:rPr lang="pt-BR" sz="1400" dirty="0"/>
                        <a:t>Município Q</a:t>
                      </a:r>
                      <a:endParaRPr lang="pt-BR" sz="1400" dirty="0">
                        <a:latin typeface="Amasis MT Pro" panose="02040504050005020304" pitchFamily="18" charset="0"/>
                      </a:endParaRPr>
                    </a:p>
                  </a:txBody>
                  <a:tcPr anchor="ctr"/>
                </a:tc>
                <a:extLst>
                  <a:ext uri="{0D108BD9-81ED-4DB2-BD59-A6C34878D82A}">
                    <a16:rowId xmlns:a16="http://schemas.microsoft.com/office/drawing/2014/main" val="1058054709"/>
                  </a:ext>
                </a:extLst>
              </a:tr>
              <a:tr h="306874">
                <a:tc>
                  <a:txBody>
                    <a:bodyPr/>
                    <a:lstStyle/>
                    <a:p>
                      <a:pPr algn="ctr"/>
                      <a:r>
                        <a:rPr lang="pt-BR" sz="1400" dirty="0"/>
                        <a:t>4</a:t>
                      </a:r>
                      <a:endParaRPr lang="pt-BR" sz="1400" dirty="0">
                        <a:latin typeface="Amasis MT Pro" panose="02040504050005020304" pitchFamily="18" charset="0"/>
                      </a:endParaRPr>
                    </a:p>
                  </a:txBody>
                  <a:tcPr anchor="ctr"/>
                </a:tc>
                <a:tc>
                  <a:txBody>
                    <a:bodyPr/>
                    <a:lstStyle/>
                    <a:p>
                      <a:pPr algn="ctr"/>
                      <a:r>
                        <a:rPr lang="pt-BR" sz="1400" dirty="0"/>
                        <a:t>Município R</a:t>
                      </a:r>
                      <a:endParaRPr lang="pt-BR" sz="1400" dirty="0">
                        <a:latin typeface="Amasis MT Pro" panose="02040504050005020304" pitchFamily="18" charset="0"/>
                      </a:endParaRPr>
                    </a:p>
                  </a:txBody>
                  <a:tcPr anchor="ctr"/>
                </a:tc>
                <a:extLst>
                  <a:ext uri="{0D108BD9-81ED-4DB2-BD59-A6C34878D82A}">
                    <a16:rowId xmlns:a16="http://schemas.microsoft.com/office/drawing/2014/main" val="973033596"/>
                  </a:ext>
                </a:extLst>
              </a:tr>
              <a:tr h="306874">
                <a:tc>
                  <a:txBody>
                    <a:bodyPr/>
                    <a:lstStyle/>
                    <a:p>
                      <a:pPr algn="ctr"/>
                      <a:r>
                        <a:rPr lang="pt-BR" sz="1400" dirty="0"/>
                        <a:t>5</a:t>
                      </a:r>
                      <a:endParaRPr lang="pt-BR" sz="1400" dirty="0">
                        <a:latin typeface="Amasis MT Pro" panose="02040504050005020304" pitchFamily="18" charset="0"/>
                      </a:endParaRPr>
                    </a:p>
                  </a:txBody>
                  <a:tcPr anchor="ctr"/>
                </a:tc>
                <a:tc>
                  <a:txBody>
                    <a:bodyPr/>
                    <a:lstStyle/>
                    <a:p>
                      <a:pPr algn="ctr"/>
                      <a:r>
                        <a:rPr lang="pt-BR" sz="1400" dirty="0"/>
                        <a:t>Município S</a:t>
                      </a:r>
                      <a:endParaRPr lang="pt-BR" sz="1400" dirty="0">
                        <a:latin typeface="Amasis MT Pro" panose="02040504050005020304" pitchFamily="18" charset="0"/>
                      </a:endParaRPr>
                    </a:p>
                  </a:txBody>
                  <a:tcPr anchor="ctr"/>
                </a:tc>
                <a:extLst>
                  <a:ext uri="{0D108BD9-81ED-4DB2-BD59-A6C34878D82A}">
                    <a16:rowId xmlns:a16="http://schemas.microsoft.com/office/drawing/2014/main" val="393480023"/>
                  </a:ext>
                </a:extLst>
              </a:tr>
              <a:tr h="306874">
                <a:tc>
                  <a:txBody>
                    <a:bodyPr/>
                    <a:lstStyle/>
                    <a:p>
                      <a:pPr algn="ctr"/>
                      <a:r>
                        <a:rPr lang="pt-BR" sz="1400" dirty="0"/>
                        <a:t>6</a:t>
                      </a:r>
                      <a:endParaRPr lang="pt-BR" sz="1400" dirty="0">
                        <a:latin typeface="Amasis MT Pro" panose="02040504050005020304" pitchFamily="18" charset="0"/>
                      </a:endParaRPr>
                    </a:p>
                  </a:txBody>
                  <a:tcPr anchor="ctr"/>
                </a:tc>
                <a:tc>
                  <a:txBody>
                    <a:bodyPr/>
                    <a:lstStyle/>
                    <a:p>
                      <a:pPr algn="ctr"/>
                      <a:r>
                        <a:rPr lang="pt-BR" sz="1400" dirty="0"/>
                        <a:t>Município T</a:t>
                      </a:r>
                      <a:endParaRPr lang="pt-BR" sz="1400" dirty="0">
                        <a:latin typeface="Amasis MT Pro" panose="02040504050005020304" pitchFamily="18" charset="0"/>
                      </a:endParaRPr>
                    </a:p>
                  </a:txBody>
                  <a:tcPr anchor="ctr"/>
                </a:tc>
                <a:extLst>
                  <a:ext uri="{0D108BD9-81ED-4DB2-BD59-A6C34878D82A}">
                    <a16:rowId xmlns:a16="http://schemas.microsoft.com/office/drawing/2014/main" val="1267915501"/>
                  </a:ext>
                </a:extLst>
              </a:tr>
              <a:tr h="306874">
                <a:tc>
                  <a:txBody>
                    <a:bodyPr/>
                    <a:lstStyle/>
                    <a:p>
                      <a:pPr algn="ctr"/>
                      <a:r>
                        <a:rPr lang="pt-BR" sz="1400" dirty="0"/>
                        <a:t>7</a:t>
                      </a:r>
                      <a:endParaRPr lang="pt-BR" sz="1400" dirty="0">
                        <a:latin typeface="Amasis MT Pro" panose="02040504050005020304" pitchFamily="18" charset="0"/>
                      </a:endParaRPr>
                    </a:p>
                  </a:txBody>
                  <a:tcPr anchor="ctr"/>
                </a:tc>
                <a:tc>
                  <a:txBody>
                    <a:bodyPr/>
                    <a:lstStyle/>
                    <a:p>
                      <a:pPr algn="ctr"/>
                      <a:r>
                        <a:rPr lang="pt-BR" sz="1400" dirty="0"/>
                        <a:t>Município U</a:t>
                      </a:r>
                      <a:endParaRPr lang="pt-BR" sz="1400" dirty="0">
                        <a:latin typeface="Amasis MT Pro" panose="02040504050005020304" pitchFamily="18" charset="0"/>
                      </a:endParaRPr>
                    </a:p>
                  </a:txBody>
                  <a:tcPr anchor="ctr"/>
                </a:tc>
                <a:extLst>
                  <a:ext uri="{0D108BD9-81ED-4DB2-BD59-A6C34878D82A}">
                    <a16:rowId xmlns:a16="http://schemas.microsoft.com/office/drawing/2014/main" val="3421027234"/>
                  </a:ext>
                </a:extLst>
              </a:tr>
              <a:tr h="306874">
                <a:tc>
                  <a:txBody>
                    <a:bodyPr/>
                    <a:lstStyle/>
                    <a:p>
                      <a:pPr algn="ctr"/>
                      <a:r>
                        <a:rPr lang="pt-BR" sz="1400" dirty="0"/>
                        <a:t>8</a:t>
                      </a:r>
                      <a:endParaRPr lang="pt-BR" sz="1400" dirty="0">
                        <a:latin typeface="Amasis MT Pro" panose="02040504050005020304" pitchFamily="18" charset="0"/>
                      </a:endParaRPr>
                    </a:p>
                  </a:txBody>
                  <a:tcPr anchor="ctr"/>
                </a:tc>
                <a:tc>
                  <a:txBody>
                    <a:bodyPr/>
                    <a:lstStyle/>
                    <a:p>
                      <a:pPr algn="ctr"/>
                      <a:r>
                        <a:rPr lang="pt-BR" sz="1400" dirty="0"/>
                        <a:t>Município V</a:t>
                      </a:r>
                      <a:endParaRPr lang="pt-BR" sz="1400" dirty="0">
                        <a:latin typeface="Amasis MT Pro" panose="02040504050005020304" pitchFamily="18" charset="0"/>
                      </a:endParaRPr>
                    </a:p>
                  </a:txBody>
                  <a:tcPr anchor="ctr"/>
                </a:tc>
                <a:extLst>
                  <a:ext uri="{0D108BD9-81ED-4DB2-BD59-A6C34878D82A}">
                    <a16:rowId xmlns:a16="http://schemas.microsoft.com/office/drawing/2014/main" val="1525352568"/>
                  </a:ext>
                </a:extLst>
              </a:tr>
              <a:tr h="306874">
                <a:tc>
                  <a:txBody>
                    <a:bodyPr/>
                    <a:lstStyle/>
                    <a:p>
                      <a:pPr algn="ctr"/>
                      <a:r>
                        <a:rPr lang="pt-BR" sz="1400" dirty="0"/>
                        <a:t>9</a:t>
                      </a:r>
                      <a:endParaRPr lang="pt-BR" sz="1400" dirty="0">
                        <a:latin typeface="Amasis MT Pro" panose="02040504050005020304" pitchFamily="18" charset="0"/>
                      </a:endParaRPr>
                    </a:p>
                  </a:txBody>
                  <a:tcPr anchor="ctr"/>
                </a:tc>
                <a:tc>
                  <a:txBody>
                    <a:bodyPr/>
                    <a:lstStyle/>
                    <a:p>
                      <a:pPr algn="ctr"/>
                      <a:r>
                        <a:rPr lang="pt-BR" sz="1400" dirty="0"/>
                        <a:t>Município W</a:t>
                      </a:r>
                      <a:endParaRPr lang="pt-BR" sz="1400" dirty="0">
                        <a:latin typeface="Amasis MT Pro" panose="02040504050005020304" pitchFamily="18" charset="0"/>
                      </a:endParaRPr>
                    </a:p>
                  </a:txBody>
                  <a:tcPr anchor="ctr"/>
                </a:tc>
                <a:extLst>
                  <a:ext uri="{0D108BD9-81ED-4DB2-BD59-A6C34878D82A}">
                    <a16:rowId xmlns:a16="http://schemas.microsoft.com/office/drawing/2014/main" val="3599375991"/>
                  </a:ext>
                </a:extLst>
              </a:tr>
              <a:tr h="306874">
                <a:tc>
                  <a:txBody>
                    <a:bodyPr/>
                    <a:lstStyle/>
                    <a:p>
                      <a:pPr algn="ctr"/>
                      <a:r>
                        <a:rPr lang="pt-BR" sz="1400" dirty="0"/>
                        <a:t>10</a:t>
                      </a:r>
                      <a:endParaRPr lang="pt-BR" sz="1400" dirty="0">
                        <a:latin typeface="Amasis MT Pro" panose="02040504050005020304" pitchFamily="18" charset="0"/>
                      </a:endParaRPr>
                    </a:p>
                  </a:txBody>
                  <a:tcPr anchor="ctr"/>
                </a:tc>
                <a:tc>
                  <a:txBody>
                    <a:bodyPr/>
                    <a:lstStyle/>
                    <a:p>
                      <a:pPr algn="ctr"/>
                      <a:r>
                        <a:rPr lang="pt-BR" sz="1400" dirty="0"/>
                        <a:t>Município X</a:t>
                      </a:r>
                      <a:endParaRPr lang="pt-BR" sz="1400" dirty="0">
                        <a:latin typeface="Amasis MT Pro" panose="02040504050005020304" pitchFamily="18" charset="0"/>
                      </a:endParaRPr>
                    </a:p>
                  </a:txBody>
                  <a:tcPr anchor="ctr"/>
                </a:tc>
                <a:extLst>
                  <a:ext uri="{0D108BD9-81ED-4DB2-BD59-A6C34878D82A}">
                    <a16:rowId xmlns:a16="http://schemas.microsoft.com/office/drawing/2014/main" val="3067854174"/>
                  </a:ext>
                </a:extLst>
              </a:tr>
              <a:tr h="306874">
                <a:tc>
                  <a:txBody>
                    <a:bodyPr/>
                    <a:lstStyle/>
                    <a:p>
                      <a:pPr algn="ctr"/>
                      <a:r>
                        <a:rPr lang="pt-BR" sz="1400" dirty="0"/>
                        <a:t>11</a:t>
                      </a:r>
                      <a:endParaRPr lang="pt-BR" sz="1400" dirty="0">
                        <a:latin typeface="Amasis MT Pro" panose="02040504050005020304" pitchFamily="18" charset="0"/>
                      </a:endParaRPr>
                    </a:p>
                  </a:txBody>
                  <a:tcPr anchor="ctr"/>
                </a:tc>
                <a:tc>
                  <a:txBody>
                    <a:bodyPr/>
                    <a:lstStyle/>
                    <a:p>
                      <a:pPr algn="ctr"/>
                      <a:r>
                        <a:rPr lang="pt-BR" sz="1400" dirty="0"/>
                        <a:t>Município Y</a:t>
                      </a:r>
                      <a:endParaRPr lang="pt-BR" sz="1400" dirty="0">
                        <a:latin typeface="Amasis MT Pro" panose="02040504050005020304" pitchFamily="18" charset="0"/>
                      </a:endParaRPr>
                    </a:p>
                  </a:txBody>
                  <a:tcPr anchor="ctr"/>
                </a:tc>
                <a:extLst>
                  <a:ext uri="{0D108BD9-81ED-4DB2-BD59-A6C34878D82A}">
                    <a16:rowId xmlns:a16="http://schemas.microsoft.com/office/drawing/2014/main" val="3053828455"/>
                  </a:ext>
                </a:extLst>
              </a:tr>
              <a:tr h="306874">
                <a:tc>
                  <a:txBody>
                    <a:bodyPr/>
                    <a:lstStyle/>
                    <a:p>
                      <a:pPr algn="ctr"/>
                      <a:r>
                        <a:rPr lang="pt-BR" sz="1400" dirty="0"/>
                        <a:t>12</a:t>
                      </a:r>
                      <a:endParaRPr lang="pt-BR" sz="1400" dirty="0">
                        <a:latin typeface="Amasis MT Pro" panose="02040504050005020304" pitchFamily="18" charset="0"/>
                      </a:endParaRPr>
                    </a:p>
                  </a:txBody>
                  <a:tcPr anchor="ctr"/>
                </a:tc>
                <a:tc>
                  <a:txBody>
                    <a:bodyPr/>
                    <a:lstStyle/>
                    <a:p>
                      <a:pPr algn="ctr"/>
                      <a:r>
                        <a:rPr lang="pt-BR" sz="1400" dirty="0"/>
                        <a:t>Município Z</a:t>
                      </a:r>
                      <a:endParaRPr lang="pt-BR" sz="1400" dirty="0">
                        <a:latin typeface="Amasis MT Pro" panose="02040504050005020304" pitchFamily="18" charset="0"/>
                      </a:endParaRPr>
                    </a:p>
                  </a:txBody>
                  <a:tcPr anchor="ctr"/>
                </a:tc>
                <a:extLst>
                  <a:ext uri="{0D108BD9-81ED-4DB2-BD59-A6C34878D82A}">
                    <a16:rowId xmlns:a16="http://schemas.microsoft.com/office/drawing/2014/main" val="3905093167"/>
                  </a:ext>
                </a:extLst>
              </a:tr>
              <a:tr h="306874">
                <a:tc>
                  <a:txBody>
                    <a:bodyPr/>
                    <a:lstStyle/>
                    <a:p>
                      <a:pPr algn="ctr"/>
                      <a:r>
                        <a:rPr lang="pt-BR" sz="1400" dirty="0"/>
                        <a:t>13</a:t>
                      </a:r>
                      <a:endParaRPr lang="pt-BR" sz="1400" dirty="0">
                        <a:latin typeface="Amasis MT Pro" panose="02040504050005020304" pitchFamily="18" charset="0"/>
                      </a:endParaRPr>
                    </a:p>
                  </a:txBody>
                  <a:tcPr anchor="ctr"/>
                </a:tc>
                <a:tc>
                  <a:txBody>
                    <a:bodyPr/>
                    <a:lstStyle/>
                    <a:p>
                      <a:pPr algn="ctr"/>
                      <a:r>
                        <a:rPr lang="pt-BR" sz="1400" dirty="0"/>
                        <a:t>Município A1</a:t>
                      </a:r>
                      <a:endParaRPr lang="pt-BR" sz="1400" dirty="0">
                        <a:latin typeface="Amasis MT Pro" panose="02040504050005020304" pitchFamily="18" charset="0"/>
                      </a:endParaRPr>
                    </a:p>
                  </a:txBody>
                  <a:tcPr anchor="ctr"/>
                </a:tc>
                <a:extLst>
                  <a:ext uri="{0D108BD9-81ED-4DB2-BD59-A6C34878D82A}">
                    <a16:rowId xmlns:a16="http://schemas.microsoft.com/office/drawing/2014/main" val="3052050692"/>
                  </a:ext>
                </a:extLst>
              </a:tr>
            </a:tbl>
          </a:graphicData>
        </a:graphic>
      </p:graphicFrame>
      <p:sp>
        <p:nvSpPr>
          <p:cNvPr id="8" name="CaixaDeTexto 7">
            <a:extLst>
              <a:ext uri="{FF2B5EF4-FFF2-40B4-BE49-F238E27FC236}">
                <a16:creationId xmlns:a16="http://schemas.microsoft.com/office/drawing/2014/main" id="{B4F17C20-159F-CC90-F41F-239248C85274}"/>
              </a:ext>
            </a:extLst>
          </p:cNvPr>
          <p:cNvSpPr txBox="1"/>
          <p:nvPr/>
        </p:nvSpPr>
        <p:spPr>
          <a:xfrm>
            <a:off x="7663815" y="1644045"/>
            <a:ext cx="3861435" cy="2862322"/>
          </a:xfrm>
          <a:prstGeom prst="rect">
            <a:avLst/>
          </a:prstGeom>
          <a:noFill/>
        </p:spPr>
        <p:txBody>
          <a:bodyPr wrap="square">
            <a:spAutoFit/>
          </a:bodyPr>
          <a:lstStyle/>
          <a:p>
            <a:pPr algn="l"/>
            <a:r>
              <a:rPr lang="pt-BR" sz="2000" b="1" dirty="0">
                <a:solidFill>
                  <a:srgbClr val="248E68"/>
                </a:solidFill>
                <a:latin typeface="Amasis MT Pro" panose="020F0502020204030204" pitchFamily="18" charset="0"/>
              </a:rPr>
              <a:t>Até 1 chapa de cada entidade para cada conjunto de vagas</a:t>
            </a:r>
          </a:p>
          <a:p>
            <a:pPr algn="l"/>
            <a:endParaRPr lang="pt-BR" sz="2000" b="1" dirty="0">
              <a:latin typeface="Amasis MT Pro" panose="020F0502020204030204" pitchFamily="18" charset="0"/>
            </a:endParaRPr>
          </a:p>
          <a:p>
            <a:pPr algn="l"/>
            <a:endParaRPr lang="pt-BR" sz="2000" b="1" dirty="0">
              <a:latin typeface="Amasis MT Pro" panose="020F0502020204030204" pitchFamily="18" charset="0"/>
            </a:endParaRPr>
          </a:p>
          <a:p>
            <a:pPr algn="l"/>
            <a:r>
              <a:rPr lang="pt-BR" sz="2000" dirty="0">
                <a:latin typeface="Amasis MT Pro Medium" panose="020F0502020204030204" pitchFamily="18" charset="0"/>
              </a:rPr>
              <a:t>Chapa Voto Unitário</a:t>
            </a:r>
          </a:p>
          <a:p>
            <a:pPr algn="l"/>
            <a:r>
              <a:rPr lang="pt-BR" sz="2000" dirty="0">
                <a:latin typeface="Amasis MT Pro" panose="020F0502020204030204" pitchFamily="18" charset="0"/>
              </a:rPr>
              <a:t>14 vagas</a:t>
            </a:r>
          </a:p>
          <a:p>
            <a:pPr marL="0" lvl="2" algn="l"/>
            <a:endParaRPr lang="pt-BR" sz="2000" dirty="0">
              <a:latin typeface="Amasis MT Pro" panose="020F0502020204030204" pitchFamily="18" charset="0"/>
            </a:endParaRPr>
          </a:p>
          <a:p>
            <a:pPr marL="0" lvl="2" algn="l"/>
            <a:r>
              <a:rPr lang="pt-BR" sz="2000" dirty="0">
                <a:latin typeface="Amasis MT Pro Medium" panose="02040604050005020304" pitchFamily="18" charset="0"/>
              </a:rPr>
              <a:t>Chapa Voto Proporcional</a:t>
            </a:r>
          </a:p>
          <a:p>
            <a:pPr marL="0" lvl="2" algn="l"/>
            <a:r>
              <a:rPr lang="pt-BR" sz="2000" dirty="0">
                <a:latin typeface="Amasis MT Pro" panose="020F0502020204030204" pitchFamily="18" charset="0"/>
              </a:rPr>
              <a:t>13 vagas</a:t>
            </a:r>
          </a:p>
        </p:txBody>
      </p:sp>
    </p:spTree>
    <p:extLst>
      <p:ext uri="{BB962C8B-B14F-4D97-AF65-F5344CB8AC3E}">
        <p14:creationId xmlns:p14="http://schemas.microsoft.com/office/powerpoint/2010/main" val="415222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834B925-E71C-BF75-854D-5341F38211F3}"/>
              </a:ext>
            </a:extLst>
          </p:cNvPr>
          <p:cNvSpPr txBox="1"/>
          <p:nvPr/>
        </p:nvSpPr>
        <p:spPr>
          <a:xfrm>
            <a:off x="2810576" y="3600450"/>
            <a:ext cx="6911392" cy="1200329"/>
          </a:xfrm>
          <a:prstGeom prst="rect">
            <a:avLst/>
          </a:prstGeom>
          <a:noFill/>
        </p:spPr>
        <p:txBody>
          <a:bodyPr wrap="square">
            <a:spAutoFit/>
          </a:bodyPr>
          <a:lstStyle/>
          <a:p>
            <a:pPr algn="l"/>
            <a:r>
              <a:rPr lang="pt-BR" sz="2400" b="1" i="0" dirty="0">
                <a:effectLst/>
                <a:latin typeface="Amasis MT Pro" panose="020F0502020204030204" pitchFamily="18" charset="0"/>
              </a:rPr>
              <a:t>Alterações da Reforma Tributária </a:t>
            </a:r>
            <a:r>
              <a:rPr lang="pt-BR" sz="2400" i="0" dirty="0">
                <a:effectLst/>
                <a:latin typeface="Amasis MT Pro" panose="020F0502020204030204" pitchFamily="18" charset="0"/>
              </a:rPr>
              <a:t>(EC 132/2023) sobre o Imposto sobre a Propriedade Predial e Territorial Urbana – IPTU</a:t>
            </a:r>
            <a:endParaRPr lang="pt-BR" sz="2400" b="1" i="0" dirty="0">
              <a:effectLst/>
              <a:latin typeface="Amasis MT Pro" panose="020F0502020204030204" pitchFamily="18" charset="0"/>
            </a:endParaRPr>
          </a:p>
        </p:txBody>
      </p:sp>
      <p:sp>
        <p:nvSpPr>
          <p:cNvPr id="5" name="CaixaDeTexto 4">
            <a:extLst>
              <a:ext uri="{FF2B5EF4-FFF2-40B4-BE49-F238E27FC236}">
                <a16:creationId xmlns:a16="http://schemas.microsoft.com/office/drawing/2014/main" id="{65B4DD8C-4A42-520D-B8FA-11C43EBB5EFC}"/>
              </a:ext>
            </a:extLst>
          </p:cNvPr>
          <p:cNvSpPr txBox="1"/>
          <p:nvPr/>
        </p:nvSpPr>
        <p:spPr>
          <a:xfrm>
            <a:off x="2810576" y="2589741"/>
            <a:ext cx="5186111" cy="1107996"/>
          </a:xfrm>
          <a:prstGeom prst="rect">
            <a:avLst/>
          </a:prstGeom>
          <a:noFill/>
        </p:spPr>
        <p:txBody>
          <a:bodyPr wrap="square">
            <a:spAutoFit/>
          </a:bodyPr>
          <a:lstStyle/>
          <a:p>
            <a:pPr algn="l"/>
            <a:r>
              <a:rPr lang="pt-BR" sz="6600" i="0" dirty="0">
                <a:solidFill>
                  <a:srgbClr val="248E68"/>
                </a:solidFill>
                <a:effectLst/>
                <a:latin typeface="Amasis MT Pro" panose="020F0502020204030204" pitchFamily="18" charset="0"/>
              </a:rPr>
              <a:t>IPTU</a:t>
            </a:r>
          </a:p>
        </p:txBody>
      </p:sp>
    </p:spTree>
    <p:extLst>
      <p:ext uri="{BB962C8B-B14F-4D97-AF65-F5344CB8AC3E}">
        <p14:creationId xmlns:p14="http://schemas.microsoft.com/office/powerpoint/2010/main" val="98041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C1DD92E-EF71-5474-305A-CA77DBA3C419}"/>
              </a:ext>
            </a:extLst>
          </p:cNvPr>
          <p:cNvSpPr txBox="1"/>
          <p:nvPr/>
        </p:nvSpPr>
        <p:spPr>
          <a:xfrm>
            <a:off x="837732" y="1926492"/>
            <a:ext cx="4836183" cy="3724096"/>
          </a:xfrm>
          <a:prstGeom prst="rect">
            <a:avLst/>
          </a:prstGeom>
          <a:noFill/>
        </p:spPr>
        <p:txBody>
          <a:bodyPr wrap="square">
            <a:spAutoFit/>
          </a:bodyPr>
          <a:lstStyle/>
          <a:p>
            <a:pPr algn="ctr"/>
            <a:r>
              <a:rPr lang="pt-BR" sz="1200" b="1" dirty="0">
                <a:latin typeface="Arial" panose="020B0604020202020204" pitchFamily="34" charset="0"/>
                <a:cs typeface="Arial" panose="020B0604020202020204" pitchFamily="34" charset="0"/>
              </a:rPr>
              <a:t>CONSTITUIÇÃO DA REPÚBLICA FEDERATIVA DO BRASIL DE 1988</a:t>
            </a:r>
          </a:p>
          <a:p>
            <a:pPr algn="ctr"/>
            <a:endParaRPr lang="pt-BR" sz="1200" dirty="0">
              <a:latin typeface="Arial" panose="020B0604020202020204" pitchFamily="34" charset="0"/>
              <a:cs typeface="Arial" panose="020B0604020202020204" pitchFamily="34" charset="0"/>
            </a:endParaRPr>
          </a:p>
          <a:p>
            <a:pPr algn="ctr"/>
            <a:r>
              <a:rPr lang="pt-BR" sz="1200" dirty="0">
                <a:latin typeface="Arial" panose="020B0604020202020204" pitchFamily="34" charset="0"/>
                <a:cs typeface="Arial" panose="020B0604020202020204" pitchFamily="34" charset="0"/>
              </a:rPr>
              <a:t>CAPÍTULO I</a:t>
            </a:r>
          </a:p>
          <a:p>
            <a:pPr algn="ctr"/>
            <a:r>
              <a:rPr lang="pt-BR" sz="1200" dirty="0">
                <a:latin typeface="Arial" panose="020B0604020202020204" pitchFamily="34" charset="0"/>
                <a:cs typeface="Arial" panose="020B0604020202020204" pitchFamily="34" charset="0"/>
              </a:rPr>
              <a:t>DO SISTEMA TRIBUTÁRIO NACIONAL</a:t>
            </a:r>
          </a:p>
          <a:p>
            <a:pPr algn="ctr"/>
            <a:endParaRPr lang="pt-BR" sz="1200" dirty="0">
              <a:latin typeface="Arial" panose="020B0604020202020204" pitchFamily="34" charset="0"/>
              <a:cs typeface="Arial" panose="020B0604020202020204" pitchFamily="34" charset="0"/>
            </a:endParaRPr>
          </a:p>
          <a:p>
            <a:pPr algn="ctr"/>
            <a:r>
              <a:rPr lang="pt-BR" sz="1200" dirty="0">
                <a:latin typeface="Arial" panose="020B0604020202020204" pitchFamily="34" charset="0"/>
                <a:cs typeface="Arial" panose="020B0604020202020204" pitchFamily="34" charset="0"/>
              </a:rPr>
              <a:t>Seção V</a:t>
            </a:r>
          </a:p>
          <a:p>
            <a:pPr algn="ctr"/>
            <a:r>
              <a:rPr lang="pt-BR" sz="1200" dirty="0">
                <a:latin typeface="Arial" panose="020B0604020202020204" pitchFamily="34" charset="0"/>
                <a:cs typeface="Arial" panose="020B0604020202020204" pitchFamily="34" charset="0"/>
              </a:rPr>
              <a:t>DOS IMPOSTOS DOS MUNICÍPIOS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Art. 156. Compete aos Municípios instituir impostos sobre: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 - propriedade predial e territorial urbana;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1º [...] o imposto previsto no inciso I poderá:</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 - ser progressivo em razão do valor do imóvel; e</a:t>
            </a:r>
          </a:p>
          <a:p>
            <a:pPr algn="just"/>
            <a:r>
              <a:rPr lang="pt-BR" sz="1400" dirty="0">
                <a:latin typeface="Arial" panose="020B0604020202020204" pitchFamily="34" charset="0"/>
                <a:cs typeface="Arial" panose="020B0604020202020204" pitchFamily="34" charset="0"/>
              </a:rPr>
              <a:t>II - ter alíquotas diferentes de acordo com a localização e o uso do imóvel.</a:t>
            </a:r>
          </a:p>
        </p:txBody>
      </p:sp>
      <p:pic>
        <p:nvPicPr>
          <p:cNvPr id="7" name="Imagem 6">
            <a:extLst>
              <a:ext uri="{FF2B5EF4-FFF2-40B4-BE49-F238E27FC236}">
                <a16:creationId xmlns:a16="http://schemas.microsoft.com/office/drawing/2014/main" id="{2AEBB1FC-EEFC-1466-D671-8830FEA2D8AA}"/>
              </a:ext>
            </a:extLst>
          </p:cNvPr>
          <p:cNvPicPr>
            <a:picLocks noChangeAspect="1"/>
          </p:cNvPicPr>
          <p:nvPr/>
        </p:nvPicPr>
        <p:blipFill rotWithShape="1">
          <a:blip r:embed="rId2"/>
          <a:srcRect/>
          <a:stretch/>
        </p:blipFill>
        <p:spPr>
          <a:xfrm>
            <a:off x="2751123" y="463998"/>
            <a:ext cx="1009403" cy="878136"/>
          </a:xfrm>
          <a:prstGeom prst="rect">
            <a:avLst/>
          </a:prstGeom>
        </p:spPr>
      </p:pic>
      <p:pic>
        <p:nvPicPr>
          <p:cNvPr id="8" name="Imagem 7">
            <a:extLst>
              <a:ext uri="{FF2B5EF4-FFF2-40B4-BE49-F238E27FC236}">
                <a16:creationId xmlns:a16="http://schemas.microsoft.com/office/drawing/2014/main" id="{9E415B9E-1445-BD69-3E9F-914C27C5B1BF}"/>
              </a:ext>
            </a:extLst>
          </p:cNvPr>
          <p:cNvPicPr>
            <a:picLocks noChangeAspect="1"/>
          </p:cNvPicPr>
          <p:nvPr/>
        </p:nvPicPr>
        <p:blipFill rotWithShape="1">
          <a:blip r:embed="rId3"/>
          <a:srcRect l="13875" t="8759" r="17889"/>
          <a:stretch/>
        </p:blipFill>
        <p:spPr>
          <a:xfrm>
            <a:off x="1816022" y="1273123"/>
            <a:ext cx="2879606" cy="647655"/>
          </a:xfrm>
          <a:prstGeom prst="rect">
            <a:avLst/>
          </a:prstGeom>
        </p:spPr>
      </p:pic>
      <p:sp>
        <p:nvSpPr>
          <p:cNvPr id="9" name="CaixaDeTexto 8">
            <a:extLst>
              <a:ext uri="{FF2B5EF4-FFF2-40B4-BE49-F238E27FC236}">
                <a16:creationId xmlns:a16="http://schemas.microsoft.com/office/drawing/2014/main" id="{290D6910-0D38-75A7-ADA4-D2057A8F3260}"/>
              </a:ext>
            </a:extLst>
          </p:cNvPr>
          <p:cNvSpPr txBox="1"/>
          <p:nvPr/>
        </p:nvSpPr>
        <p:spPr>
          <a:xfrm>
            <a:off x="6791065" y="1920778"/>
            <a:ext cx="5000442" cy="4154984"/>
          </a:xfrm>
          <a:prstGeom prst="rect">
            <a:avLst/>
          </a:prstGeom>
          <a:noFill/>
        </p:spPr>
        <p:txBody>
          <a:bodyPr wrap="square">
            <a:spAutoFit/>
          </a:bodyPr>
          <a:lstStyle/>
          <a:p>
            <a:pPr algn="ctr"/>
            <a:r>
              <a:rPr lang="pt-BR" sz="1200" b="1" dirty="0">
                <a:latin typeface="Arial" panose="020B0604020202020204" pitchFamily="34" charset="0"/>
                <a:cs typeface="Arial" panose="020B0604020202020204" pitchFamily="34" charset="0"/>
              </a:rPr>
              <a:t>CONSTITUIÇÃO DA REPÚBLICA FEDERATIVA DO BRASIL DE 1988</a:t>
            </a:r>
          </a:p>
          <a:p>
            <a:pPr algn="ctr"/>
            <a:endParaRPr lang="pt-BR" sz="1200" dirty="0">
              <a:latin typeface="Arial" panose="020B0604020202020204" pitchFamily="34" charset="0"/>
              <a:cs typeface="Arial" panose="020B0604020202020204" pitchFamily="34" charset="0"/>
            </a:endParaRPr>
          </a:p>
          <a:p>
            <a:pPr algn="ctr"/>
            <a:r>
              <a:rPr lang="pt-BR" sz="1200" dirty="0">
                <a:latin typeface="Arial" panose="020B0604020202020204" pitchFamily="34" charset="0"/>
                <a:cs typeface="Arial" panose="020B0604020202020204" pitchFamily="34" charset="0"/>
              </a:rPr>
              <a:t>CAPÍTULO I</a:t>
            </a:r>
          </a:p>
          <a:p>
            <a:pPr algn="ctr"/>
            <a:r>
              <a:rPr lang="pt-BR" sz="1200" dirty="0">
                <a:latin typeface="Arial" panose="020B0604020202020204" pitchFamily="34" charset="0"/>
                <a:cs typeface="Arial" panose="020B0604020202020204" pitchFamily="34" charset="0"/>
              </a:rPr>
              <a:t>DO SISTEMA TRIBUTÁRIO NACIONAL</a:t>
            </a:r>
          </a:p>
          <a:p>
            <a:pPr algn="ctr"/>
            <a:endParaRPr lang="pt-BR" sz="1200" dirty="0">
              <a:latin typeface="Arial" panose="020B0604020202020204" pitchFamily="34" charset="0"/>
              <a:cs typeface="Arial" panose="020B0604020202020204" pitchFamily="34" charset="0"/>
            </a:endParaRPr>
          </a:p>
          <a:p>
            <a:pPr algn="ctr"/>
            <a:r>
              <a:rPr lang="pt-BR" sz="1200" dirty="0">
                <a:latin typeface="Arial" panose="020B0604020202020204" pitchFamily="34" charset="0"/>
                <a:cs typeface="Arial" panose="020B0604020202020204" pitchFamily="34" charset="0"/>
              </a:rPr>
              <a:t>Seção V</a:t>
            </a:r>
          </a:p>
          <a:p>
            <a:pPr algn="ctr"/>
            <a:r>
              <a:rPr lang="pt-BR" sz="1200" dirty="0">
                <a:latin typeface="Arial" panose="020B0604020202020204" pitchFamily="34" charset="0"/>
                <a:cs typeface="Arial" panose="020B0604020202020204" pitchFamily="34" charset="0"/>
              </a:rPr>
              <a:t>DOS IMPOSTOS DOS MUNICÍPIOS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Art. 156. Compete aos Municípios instituir impostos sobre: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 - propriedade predial e territorial urbana;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 1º [...] o imposto previsto no inciso I poderá:</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 - ser progressivo em razão do valor do imóvel;</a:t>
            </a:r>
          </a:p>
          <a:p>
            <a:pPr algn="just"/>
            <a:r>
              <a:rPr lang="pt-BR" sz="1400" dirty="0">
                <a:latin typeface="Arial" panose="020B0604020202020204" pitchFamily="34" charset="0"/>
                <a:cs typeface="Arial" panose="020B0604020202020204" pitchFamily="34" charset="0"/>
              </a:rPr>
              <a:t>II - ter alíquotas diferentes de acordo com a localização e o uso do imóvel; e</a:t>
            </a:r>
          </a:p>
          <a:p>
            <a:pPr algn="just"/>
            <a:r>
              <a:rPr lang="pt-BR" sz="1400" dirty="0">
                <a:latin typeface="Arial" panose="020B0604020202020204" pitchFamily="34" charset="0"/>
                <a:cs typeface="Arial" panose="020B0604020202020204" pitchFamily="34" charset="0"/>
              </a:rPr>
              <a:t>III - </a:t>
            </a:r>
            <a:r>
              <a:rPr lang="pt-BR" sz="1400" dirty="0">
                <a:highlight>
                  <a:srgbClr val="FFFF00"/>
                </a:highlight>
                <a:latin typeface="Arial" panose="020B0604020202020204" pitchFamily="34" charset="0"/>
                <a:cs typeface="Arial" panose="020B0604020202020204" pitchFamily="34" charset="0"/>
              </a:rPr>
              <a:t>ter sua base de cálculo atualizada pelo Poder Executivo, conforme critérios estabelecidos em lei municipal</a:t>
            </a:r>
            <a:r>
              <a:rPr lang="pt-BR" sz="1400" dirty="0">
                <a:latin typeface="Arial" panose="020B0604020202020204" pitchFamily="34" charset="0"/>
                <a:cs typeface="Arial" panose="020B0604020202020204" pitchFamily="34" charset="0"/>
              </a:rPr>
              <a:t>.</a:t>
            </a:r>
          </a:p>
        </p:txBody>
      </p:sp>
      <p:pic>
        <p:nvPicPr>
          <p:cNvPr id="10" name="Imagem 9">
            <a:extLst>
              <a:ext uri="{FF2B5EF4-FFF2-40B4-BE49-F238E27FC236}">
                <a16:creationId xmlns:a16="http://schemas.microsoft.com/office/drawing/2014/main" id="{4A756AAB-3307-8BEC-F9AC-CA96B52B248F}"/>
              </a:ext>
            </a:extLst>
          </p:cNvPr>
          <p:cNvPicPr>
            <a:picLocks noChangeAspect="1"/>
          </p:cNvPicPr>
          <p:nvPr/>
        </p:nvPicPr>
        <p:blipFill rotWithShape="1">
          <a:blip r:embed="rId2"/>
          <a:srcRect/>
          <a:stretch/>
        </p:blipFill>
        <p:spPr>
          <a:xfrm>
            <a:off x="8786585" y="463998"/>
            <a:ext cx="1009403" cy="878136"/>
          </a:xfrm>
          <a:prstGeom prst="rect">
            <a:avLst/>
          </a:prstGeom>
        </p:spPr>
      </p:pic>
      <p:pic>
        <p:nvPicPr>
          <p:cNvPr id="11" name="Imagem 10">
            <a:extLst>
              <a:ext uri="{FF2B5EF4-FFF2-40B4-BE49-F238E27FC236}">
                <a16:creationId xmlns:a16="http://schemas.microsoft.com/office/drawing/2014/main" id="{2FCAF2EB-B1C7-B1AF-7DBD-510B6979CE23}"/>
              </a:ext>
            </a:extLst>
          </p:cNvPr>
          <p:cNvPicPr>
            <a:picLocks noChangeAspect="1"/>
          </p:cNvPicPr>
          <p:nvPr/>
        </p:nvPicPr>
        <p:blipFill rotWithShape="1">
          <a:blip r:embed="rId3"/>
          <a:srcRect l="13875" t="8759" r="17889"/>
          <a:stretch/>
        </p:blipFill>
        <p:spPr>
          <a:xfrm>
            <a:off x="7851484" y="1273123"/>
            <a:ext cx="2879606" cy="647655"/>
          </a:xfrm>
          <a:prstGeom prst="rect">
            <a:avLst/>
          </a:prstGeom>
        </p:spPr>
      </p:pic>
      <p:sp>
        <p:nvSpPr>
          <p:cNvPr id="12" name="CaixaDeTexto 11">
            <a:extLst>
              <a:ext uri="{FF2B5EF4-FFF2-40B4-BE49-F238E27FC236}">
                <a16:creationId xmlns:a16="http://schemas.microsoft.com/office/drawing/2014/main" id="{304C67BE-4DFF-1DC1-C098-86A71BAF190D}"/>
              </a:ext>
            </a:extLst>
          </p:cNvPr>
          <p:cNvSpPr txBox="1"/>
          <p:nvPr/>
        </p:nvSpPr>
        <p:spPr>
          <a:xfrm rot="16200000">
            <a:off x="-1591898" y="3342263"/>
            <a:ext cx="4154985" cy="461665"/>
          </a:xfrm>
          <a:prstGeom prst="rect">
            <a:avLst/>
          </a:prstGeom>
          <a:noFill/>
        </p:spPr>
        <p:txBody>
          <a:bodyPr wrap="square">
            <a:spAutoFit/>
          </a:bodyPr>
          <a:lstStyle/>
          <a:p>
            <a:pPr algn="l"/>
            <a:r>
              <a:rPr lang="pt-BR" sz="2400" b="1" i="0" dirty="0">
                <a:solidFill>
                  <a:srgbClr val="248E68"/>
                </a:solidFill>
                <a:effectLst/>
                <a:latin typeface="Amasis MT Pro" panose="020F0502020204030204" pitchFamily="18" charset="0"/>
              </a:rPr>
              <a:t>Antes </a:t>
            </a:r>
            <a:r>
              <a:rPr lang="pt-BR" sz="2400" i="0" dirty="0">
                <a:solidFill>
                  <a:srgbClr val="248E68"/>
                </a:solidFill>
                <a:effectLst/>
                <a:latin typeface="Amasis MT Pro" panose="020F0502020204030204" pitchFamily="18" charset="0"/>
              </a:rPr>
              <a:t>da Reforma Tributária</a:t>
            </a:r>
          </a:p>
        </p:txBody>
      </p:sp>
      <p:cxnSp>
        <p:nvCxnSpPr>
          <p:cNvPr id="13" name="Conector reto 12">
            <a:extLst>
              <a:ext uri="{FF2B5EF4-FFF2-40B4-BE49-F238E27FC236}">
                <a16:creationId xmlns:a16="http://schemas.microsoft.com/office/drawing/2014/main" id="{3BBD749C-9B15-76F8-7250-9DB28AF99859}"/>
              </a:ext>
            </a:extLst>
          </p:cNvPr>
          <p:cNvCxnSpPr>
            <a:cxnSpLocks/>
          </p:cNvCxnSpPr>
          <p:nvPr/>
        </p:nvCxnSpPr>
        <p:spPr>
          <a:xfrm>
            <a:off x="716427" y="2920753"/>
            <a:ext cx="3329" cy="2655654"/>
          </a:xfrm>
          <a:prstGeom prst="line">
            <a:avLst/>
          </a:prstGeom>
          <a:ln w="28575">
            <a:solidFill>
              <a:srgbClr val="248E68"/>
            </a:solidFill>
          </a:ln>
        </p:spPr>
        <p:style>
          <a:lnRef idx="2">
            <a:schemeClr val="accent1"/>
          </a:lnRef>
          <a:fillRef idx="0">
            <a:schemeClr val="accent1"/>
          </a:fillRef>
          <a:effectRef idx="1">
            <a:schemeClr val="accent1"/>
          </a:effectRef>
          <a:fontRef idx="minor">
            <a:schemeClr val="tx1"/>
          </a:fontRef>
        </p:style>
      </p:cxnSp>
      <p:sp>
        <p:nvSpPr>
          <p:cNvPr id="14" name="CaixaDeTexto 13">
            <a:extLst>
              <a:ext uri="{FF2B5EF4-FFF2-40B4-BE49-F238E27FC236}">
                <a16:creationId xmlns:a16="http://schemas.microsoft.com/office/drawing/2014/main" id="{797F9969-89B4-80A2-E341-6FED0038349B}"/>
              </a:ext>
            </a:extLst>
          </p:cNvPr>
          <p:cNvSpPr txBox="1"/>
          <p:nvPr/>
        </p:nvSpPr>
        <p:spPr>
          <a:xfrm rot="16200000">
            <a:off x="4307245" y="3231022"/>
            <a:ext cx="4377464" cy="461665"/>
          </a:xfrm>
          <a:prstGeom prst="rect">
            <a:avLst/>
          </a:prstGeom>
          <a:noFill/>
        </p:spPr>
        <p:txBody>
          <a:bodyPr wrap="square">
            <a:spAutoFit/>
          </a:bodyPr>
          <a:lstStyle/>
          <a:p>
            <a:pPr algn="l"/>
            <a:r>
              <a:rPr lang="pt-BR" sz="2400" b="1" i="0" dirty="0">
                <a:solidFill>
                  <a:srgbClr val="248E68"/>
                </a:solidFill>
                <a:effectLst/>
                <a:latin typeface="Amasis MT Pro" panose="020F0502020204030204" pitchFamily="18" charset="0"/>
              </a:rPr>
              <a:t>Depois </a:t>
            </a:r>
            <a:r>
              <a:rPr lang="pt-BR" sz="2400" i="0" dirty="0">
                <a:solidFill>
                  <a:srgbClr val="248E68"/>
                </a:solidFill>
                <a:effectLst/>
                <a:latin typeface="Amasis MT Pro" panose="020F0502020204030204" pitchFamily="18" charset="0"/>
              </a:rPr>
              <a:t>da Reforma Tributária</a:t>
            </a:r>
          </a:p>
        </p:txBody>
      </p:sp>
      <p:cxnSp>
        <p:nvCxnSpPr>
          <p:cNvPr id="15" name="Conector reto 14">
            <a:extLst>
              <a:ext uri="{FF2B5EF4-FFF2-40B4-BE49-F238E27FC236}">
                <a16:creationId xmlns:a16="http://schemas.microsoft.com/office/drawing/2014/main" id="{619B04D1-7E25-038E-43C2-16E1D58F0AD0}"/>
              </a:ext>
            </a:extLst>
          </p:cNvPr>
          <p:cNvCxnSpPr>
            <a:cxnSpLocks/>
          </p:cNvCxnSpPr>
          <p:nvPr/>
        </p:nvCxnSpPr>
        <p:spPr>
          <a:xfrm>
            <a:off x="6726809" y="2920752"/>
            <a:ext cx="3329" cy="2655654"/>
          </a:xfrm>
          <a:prstGeom prst="line">
            <a:avLst/>
          </a:prstGeom>
          <a:ln w="28575">
            <a:solidFill>
              <a:srgbClr val="248E6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0843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273</TotalTime>
  <Words>854</Words>
  <Application>Microsoft Office PowerPoint</Application>
  <PresentationFormat>Widescreen</PresentationFormat>
  <Paragraphs>153</Paragraphs>
  <Slides>11</Slides>
  <Notes>0</Notes>
  <HiddenSlides>0</HiddenSlides>
  <MMClips>0</MMClips>
  <ScaleCrop>false</ScaleCrop>
  <HeadingPairs>
    <vt:vector size="6" baseType="variant">
      <vt:variant>
        <vt:lpstr>Fontes usadas</vt:lpstr>
      </vt:variant>
      <vt:variant>
        <vt:i4>3</vt:i4>
      </vt:variant>
      <vt:variant>
        <vt:lpstr>Tema</vt:lpstr>
      </vt:variant>
      <vt:variant>
        <vt:i4>4</vt:i4>
      </vt:variant>
      <vt:variant>
        <vt:lpstr>Títulos de slides</vt:lpstr>
      </vt:variant>
      <vt:variant>
        <vt:i4>11</vt:i4>
      </vt:variant>
    </vt:vector>
  </HeadingPairs>
  <TitlesOfParts>
    <vt:vector size="18" baseType="lpstr">
      <vt:lpstr>Amasis MT Pro</vt:lpstr>
      <vt:lpstr>Amasis MT Pro Medium</vt:lpstr>
      <vt:lpstr>Arial</vt:lpstr>
      <vt:lpstr>Tema do Office</vt:lpstr>
      <vt:lpstr>1_Tema do Office</vt:lpstr>
      <vt:lpstr>2_Tema do Office</vt:lpstr>
      <vt:lpstr>3_Tema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 Aguiar</dc:creator>
  <cp:lastModifiedBy>Levi Rezende</cp:lastModifiedBy>
  <cp:revision>33</cp:revision>
  <dcterms:created xsi:type="dcterms:W3CDTF">2024-03-22T18:50:56Z</dcterms:created>
  <dcterms:modified xsi:type="dcterms:W3CDTF">2024-04-15T17:19:45Z</dcterms:modified>
</cp:coreProperties>
</file>