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5"/>
  </p:notesMasterIdLst>
  <p:sldIdLst>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DgXrpq90e/9z7DQ4bg1xbMDvQ0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34" Type="http://schemas.openxmlformats.org/officeDocument/2006/relationships/theme" Target="theme/theme1.xml"/><Relationship Id="rId33"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32" Type="http://schemas.openxmlformats.org/officeDocument/2006/relationships/presProps" Target="presProps.xml"/><Relationship Id="rId5"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f59ac4b8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g1f59ac4b8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f59ac4b8a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g1f59ac4b8a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p:cSld name="Slide de Título">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p:cSld name="Slide de Título">
    <p:spTree>
      <p:nvGrpSpPr>
        <p:cNvPr id="1"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9" descr="Interface gráfica do usuário&#10;&#10;Descrição gerada automaticamente com confiança média"/>
          <p:cNvPicPr preferRelativeResize="0"/>
          <p:nvPr/>
        </p:nvPicPr>
        <p:blipFill rotWithShape="1">
          <a:blip r:embed="rId3">
            <a:alphaModFix/>
          </a:blip>
          <a:srcRect/>
          <a:stretch/>
        </p:blipFill>
        <p:spPr>
          <a:xfrm>
            <a:off x="3378328" y="149834"/>
            <a:ext cx="4596295" cy="2071543"/>
          </a:xfrm>
          <a:prstGeom prst="rect">
            <a:avLst/>
          </a:prstGeom>
          <a:noFill/>
          <a:ln>
            <a:noFill/>
          </a:ln>
        </p:spPr>
      </p:pic>
      <p:pic>
        <p:nvPicPr>
          <p:cNvPr id="11" name="Google Shape;11;p19" descr="Foto em preto e branco de torre de prédio&#10;&#10;Descrição gerada automaticamente"/>
          <p:cNvPicPr preferRelativeResize="0"/>
          <p:nvPr/>
        </p:nvPicPr>
        <p:blipFill rotWithShape="1">
          <a:blip r:embed="rId4">
            <a:alphaModFix amt="20000"/>
          </a:blip>
          <a:srcRect/>
          <a:stretch/>
        </p:blipFill>
        <p:spPr>
          <a:xfrm>
            <a:off x="-1524858" y="3922947"/>
            <a:ext cx="4637335" cy="3424027"/>
          </a:xfrm>
          <a:prstGeom prst="rect">
            <a:avLst/>
          </a:prstGeom>
          <a:noFill/>
          <a:ln>
            <a:noFill/>
          </a:ln>
        </p:spPr>
      </p:pic>
      <p:pic>
        <p:nvPicPr>
          <p:cNvPr id="12" name="Google Shape;12;p19" descr="Uma imagem contendo Linha do tempo&#10;&#10;Descrição gerada automaticamente"/>
          <p:cNvPicPr preferRelativeResize="0"/>
          <p:nvPr/>
        </p:nvPicPr>
        <p:blipFill rotWithShape="1">
          <a:blip r:embed="rId5">
            <a:alphaModFix/>
          </a:blip>
          <a:srcRect t="21508" r="13667" b="27004"/>
          <a:stretch/>
        </p:blipFill>
        <p:spPr>
          <a:xfrm>
            <a:off x="4834443" y="5450865"/>
            <a:ext cx="7263772" cy="12573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21" descr="Interface gráfica do usuário&#10;&#10;Descrição gerada automaticamente com confiança média"/>
          <p:cNvPicPr preferRelativeResize="0"/>
          <p:nvPr/>
        </p:nvPicPr>
        <p:blipFill rotWithShape="1">
          <a:blip r:embed="rId3">
            <a:alphaModFix/>
          </a:blip>
          <a:srcRect/>
          <a:stretch/>
        </p:blipFill>
        <p:spPr>
          <a:xfrm>
            <a:off x="249770" y="5890287"/>
            <a:ext cx="1855076" cy="836080"/>
          </a:xfrm>
          <a:prstGeom prst="rect">
            <a:avLst/>
          </a:prstGeom>
          <a:noFill/>
          <a:ln>
            <a:noFill/>
          </a:ln>
        </p:spPr>
      </p:pic>
      <p:pic>
        <p:nvPicPr>
          <p:cNvPr id="16" name="Google Shape;16;p21" descr="Uma imagem contendo Interface gráfica do usuário&#10;&#10;Descrição gerada automaticamente"/>
          <p:cNvPicPr preferRelativeResize="0"/>
          <p:nvPr/>
        </p:nvPicPr>
        <p:blipFill rotWithShape="1">
          <a:blip r:embed="rId4">
            <a:alphaModFix/>
          </a:blip>
          <a:srcRect t="28411" b="26857"/>
          <a:stretch/>
        </p:blipFill>
        <p:spPr>
          <a:xfrm>
            <a:off x="3383007" y="5814204"/>
            <a:ext cx="8808993" cy="11436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g1f59ac4b8a2_0_0"/>
          <p:cNvSpPr txBox="1"/>
          <p:nvPr/>
        </p:nvSpPr>
        <p:spPr>
          <a:xfrm>
            <a:off x="3522093" y="2487310"/>
            <a:ext cx="7936500" cy="2277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pt-BR" sz="4800" b="1">
                <a:solidFill>
                  <a:schemeClr val="dk1"/>
                </a:solidFill>
                <a:highlight>
                  <a:srgbClr val="FFFFFF"/>
                </a:highlight>
              </a:rPr>
              <a:t>SUBVENÇÕES</a:t>
            </a:r>
            <a:endParaRPr/>
          </a:p>
          <a:p>
            <a:pPr marL="0" marR="0" lvl="0" indent="0" algn="l" rtl="0">
              <a:lnSpc>
                <a:spcPct val="150000"/>
              </a:lnSpc>
              <a:spcBef>
                <a:spcPts val="0"/>
              </a:spcBef>
              <a:spcAft>
                <a:spcPts val="0"/>
              </a:spcAft>
              <a:buNone/>
            </a:pPr>
            <a:r>
              <a:rPr lang="pt-BR" sz="2800" i="1">
                <a:solidFill>
                  <a:schemeClr val="dk1"/>
                </a:solidFill>
                <a:latin typeface="Calibri"/>
                <a:ea typeface="Calibri"/>
                <a:cs typeface="Calibri"/>
                <a:sym typeface="Calibri"/>
              </a:rPr>
              <a:t>para a renovação e descarbonização da frota de transporte público coletivo</a:t>
            </a:r>
            <a:endParaRPr sz="2800" b="0" i="1"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1f59ac4b8a2_0_4"/>
          <p:cNvPicPr preferRelativeResize="0"/>
          <p:nvPr/>
        </p:nvPicPr>
        <p:blipFill>
          <a:blip r:embed="rId3">
            <a:alphaModFix/>
          </a:blip>
          <a:stretch>
            <a:fillRect/>
          </a:stretch>
        </p:blipFill>
        <p:spPr>
          <a:xfrm>
            <a:off x="1588900" y="1042078"/>
            <a:ext cx="2879624" cy="645542"/>
          </a:xfrm>
          <a:prstGeom prst="rect">
            <a:avLst/>
          </a:prstGeom>
          <a:noFill/>
          <a:ln>
            <a:noFill/>
          </a:ln>
        </p:spPr>
      </p:pic>
      <p:sp>
        <p:nvSpPr>
          <p:cNvPr id="42" name="Google Shape;42;g1f59ac4b8a2_0_4"/>
          <p:cNvSpPr txBox="1"/>
          <p:nvPr/>
        </p:nvSpPr>
        <p:spPr>
          <a:xfrm>
            <a:off x="610582" y="1768123"/>
            <a:ext cx="4836300" cy="3940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chemeClr val="dk1"/>
                </a:solidFill>
              </a:rPr>
              <a:t>LEI Nº 14.789, DE 29 DE DEZEMBRO DE 2023</a:t>
            </a:r>
            <a:endParaRPr/>
          </a:p>
          <a:p>
            <a:pPr marL="0" marR="0" lvl="0" indent="0" algn="just" rtl="0">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r>
              <a:rPr lang="pt-BR">
                <a:solidFill>
                  <a:schemeClr val="dk1"/>
                </a:solidFill>
              </a:rPr>
              <a:t>Art. 1º A pessoa jurídica tributada pelo lucro real que receber subvenção da União, dos Estados, do Distrito Federal ou dos Municípios para implantar ou expandir empreendimento econômico poderá apurar crédito fiscal de subvenção para investimento, observado o disposto nesta Lei.</a:t>
            </a:r>
            <a:endParaRPr>
              <a:solidFill>
                <a:schemeClr val="dk1"/>
              </a:solidFill>
            </a:endParaRPr>
          </a:p>
          <a:p>
            <a:pPr marL="0" marR="0" lvl="0" indent="0" algn="just" rtl="0">
              <a:spcBef>
                <a:spcPts val="0"/>
              </a:spcBef>
              <a:spcAft>
                <a:spcPts val="0"/>
              </a:spcAft>
              <a:buNone/>
            </a:pPr>
            <a:endParaRPr>
              <a:solidFill>
                <a:schemeClr val="dk1"/>
              </a:solidFill>
            </a:endParaRPr>
          </a:p>
          <a:p>
            <a:pPr marL="0" marR="0" lvl="0" indent="0" algn="just" rtl="0">
              <a:spcBef>
                <a:spcPts val="0"/>
              </a:spcBef>
              <a:spcAft>
                <a:spcPts val="0"/>
              </a:spcAft>
              <a:buNone/>
            </a:pPr>
            <a:r>
              <a:rPr lang="pt-BR">
                <a:solidFill>
                  <a:schemeClr val="dk1"/>
                </a:solidFill>
              </a:rPr>
              <a:t>Art. 21. Ficam revogados os seguintes dispositivos:</a:t>
            </a:r>
            <a:endParaRPr>
              <a:solidFill>
                <a:schemeClr val="dk1"/>
              </a:solidFill>
            </a:endParaRPr>
          </a:p>
          <a:p>
            <a:pPr marL="0" marR="0" lvl="0" indent="0" algn="just" rtl="0">
              <a:spcBef>
                <a:spcPts val="0"/>
              </a:spcBef>
              <a:spcAft>
                <a:spcPts val="0"/>
              </a:spcAft>
              <a:buNone/>
            </a:pPr>
            <a:r>
              <a:rPr lang="pt-BR">
                <a:solidFill>
                  <a:schemeClr val="dk1"/>
                </a:solidFill>
              </a:rPr>
              <a:t>IV - art. 30 da Lei nº 12.973/2014</a:t>
            </a:r>
            <a:endParaRPr>
              <a:solidFill>
                <a:schemeClr val="dk1"/>
              </a:solidFill>
            </a:endParaRPr>
          </a:p>
          <a:p>
            <a:pPr marL="0" marR="0" lvl="0" indent="0" algn="just" rtl="0">
              <a:spcBef>
                <a:spcPts val="0"/>
              </a:spcBef>
              <a:spcAft>
                <a:spcPts val="0"/>
              </a:spcAft>
              <a:buNone/>
            </a:pPr>
            <a:endParaRPr>
              <a:solidFill>
                <a:schemeClr val="dk1"/>
              </a:solidFill>
            </a:endParaRPr>
          </a:p>
          <a:p>
            <a:pPr marL="0" marR="0" lvl="0" indent="0" algn="just" rtl="0">
              <a:spcBef>
                <a:spcPts val="0"/>
              </a:spcBef>
              <a:spcAft>
                <a:spcPts val="0"/>
              </a:spcAft>
              <a:buNone/>
            </a:pPr>
            <a:r>
              <a:rPr lang="pt-BR" strike="sngStrike">
                <a:solidFill>
                  <a:schemeClr val="dk1"/>
                </a:solidFill>
              </a:rPr>
              <a:t>Art. 30. As subvenções para investimento, inclusive mediante isenção ou redução de impostos, concedidas como estímulo à implantação ou expansão de empreendimentos econômicos e as doações feitas pelo poder público não serão computadas na determinação do lucro real, desde que seja registrada em reserva de lucros.</a:t>
            </a:r>
            <a:endParaRPr strike="sngStrike">
              <a:solidFill>
                <a:schemeClr val="dk1"/>
              </a:solidFill>
            </a:endParaRPr>
          </a:p>
        </p:txBody>
      </p:sp>
      <p:pic>
        <p:nvPicPr>
          <p:cNvPr id="43" name="Google Shape;43;g1f59ac4b8a2_0_4"/>
          <p:cNvPicPr preferRelativeResize="0"/>
          <p:nvPr/>
        </p:nvPicPr>
        <p:blipFill rotWithShape="1">
          <a:blip r:embed="rId4">
            <a:alphaModFix/>
          </a:blip>
          <a:srcRect/>
          <a:stretch/>
        </p:blipFill>
        <p:spPr>
          <a:xfrm>
            <a:off x="2524023" y="232954"/>
            <a:ext cx="1009403" cy="878136"/>
          </a:xfrm>
          <a:prstGeom prst="rect">
            <a:avLst/>
          </a:prstGeom>
          <a:noFill/>
          <a:ln>
            <a:noFill/>
          </a:ln>
        </p:spPr>
      </p:pic>
      <p:sp>
        <p:nvSpPr>
          <p:cNvPr id="44" name="Google Shape;44;g1f59ac4b8a2_0_4"/>
          <p:cNvSpPr txBox="1"/>
          <p:nvPr/>
        </p:nvSpPr>
        <p:spPr>
          <a:xfrm>
            <a:off x="6267557" y="1768123"/>
            <a:ext cx="4836300" cy="1944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a:solidFill>
                <a:schemeClr val="dk1"/>
              </a:solidFill>
            </a:endParaRPr>
          </a:p>
          <a:p>
            <a:pPr marL="0" marR="0" lvl="0" indent="0" algn="just" rtl="0">
              <a:lnSpc>
                <a:spcPct val="150000"/>
              </a:lnSpc>
              <a:spcBef>
                <a:spcPts val="1000"/>
              </a:spcBef>
              <a:spcAft>
                <a:spcPts val="1000"/>
              </a:spcAft>
              <a:buNone/>
            </a:pPr>
            <a:r>
              <a:rPr lang="pt-BR" b="1">
                <a:solidFill>
                  <a:schemeClr val="dk1"/>
                </a:solidFill>
              </a:rPr>
              <a:t>Isenção</a:t>
            </a:r>
            <a:r>
              <a:rPr lang="pt-BR">
                <a:solidFill>
                  <a:schemeClr val="dk1"/>
                </a:solidFill>
              </a:rPr>
              <a:t> do IRPJ e da CSLL a parcela de subvenção destinada à </a:t>
            </a:r>
            <a:r>
              <a:rPr lang="pt-BR" b="1">
                <a:solidFill>
                  <a:schemeClr val="dk1"/>
                </a:solidFill>
              </a:rPr>
              <a:t>descarbonização da frota de ônibus</a:t>
            </a:r>
            <a:r>
              <a:rPr lang="pt-BR">
                <a:solidFill>
                  <a:schemeClr val="dk1"/>
                </a:solidFill>
              </a:rPr>
              <a:t> utilizada no transporte público, transferida pela União, Estados, Distrito Federal ou Municípios, para pessoas jurídicas.</a:t>
            </a:r>
            <a:endParaRPr>
              <a:solidFill>
                <a:schemeClr val="dk1"/>
              </a:solidFill>
            </a:endParaRPr>
          </a:p>
        </p:txBody>
      </p:sp>
      <p:sp>
        <p:nvSpPr>
          <p:cNvPr id="45" name="Google Shape;45;g1f59ac4b8a2_0_4"/>
          <p:cNvSpPr txBox="1"/>
          <p:nvPr/>
        </p:nvSpPr>
        <p:spPr>
          <a:xfrm>
            <a:off x="6267541" y="935827"/>
            <a:ext cx="4745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a:solidFill>
                  <a:srgbClr val="248E68"/>
                </a:solidFill>
              </a:rPr>
              <a:t>Proposta</a:t>
            </a:r>
            <a:endParaRPr/>
          </a:p>
        </p:txBody>
      </p:sp>
      <p:cxnSp>
        <p:nvCxnSpPr>
          <p:cNvPr id="46" name="Google Shape;46;g1f59ac4b8a2_0_4"/>
          <p:cNvCxnSpPr/>
          <p:nvPr/>
        </p:nvCxnSpPr>
        <p:spPr>
          <a:xfrm rot="10800000">
            <a:off x="6341302" y="1372988"/>
            <a:ext cx="2725500" cy="0"/>
          </a:xfrm>
          <a:prstGeom prst="straightConnector1">
            <a:avLst/>
          </a:prstGeom>
          <a:noFill/>
          <a:ln w="28575" cap="flat" cmpd="sng">
            <a:solidFill>
              <a:srgbClr val="248E68"/>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177</Words>
  <Application>Microsoft Office PowerPoint</Application>
  <PresentationFormat>Widescreen</PresentationFormat>
  <Paragraphs>13</Paragraphs>
  <Slides>2</Slides>
  <Notes>2</Notes>
  <HiddenSlides>0</HiddenSlides>
  <MMClips>0</MMClips>
  <ScaleCrop>false</ScaleCrop>
  <HeadingPairs>
    <vt:vector size="6" baseType="variant">
      <vt:variant>
        <vt:lpstr>Fontes usadas</vt:lpstr>
      </vt:variant>
      <vt:variant>
        <vt:i4>2</vt:i4>
      </vt:variant>
      <vt:variant>
        <vt:lpstr>Tema</vt:lpstr>
      </vt:variant>
      <vt:variant>
        <vt:i4>2</vt:i4>
      </vt:variant>
      <vt:variant>
        <vt:lpstr>Títulos de slides</vt:lpstr>
      </vt:variant>
      <vt:variant>
        <vt:i4>2</vt:i4>
      </vt:variant>
    </vt:vector>
  </HeadingPairs>
  <TitlesOfParts>
    <vt:vector size="6" baseType="lpstr">
      <vt:lpstr>Calibri</vt:lpstr>
      <vt:lpstr>Arial</vt:lpstr>
      <vt:lpstr>Tema do Office</vt:lpstr>
      <vt:lpstr>2_Tema do Office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 Aguiar</dc:creator>
  <cp:lastModifiedBy>Paulo Diego</cp:lastModifiedBy>
  <cp:revision>2</cp:revision>
  <dcterms:created xsi:type="dcterms:W3CDTF">2024-03-22T18:50:56Z</dcterms:created>
  <dcterms:modified xsi:type="dcterms:W3CDTF">2024-04-18T18:40:52Z</dcterms:modified>
</cp:coreProperties>
</file>