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drawingml.chart+xml" PartName="/ppt/charts/char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0" r:id="rId4"/>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6858000" cx="12192000"/>
  <p:notesSz cx="6858000" cy="9144000"/>
  <p:embeddedFontLst>
    <p:embeddedFont>
      <p:font typeface="Raleway"/>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jDgXrpq90e/9z7DQ4bg1xbMDvQ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Raleway-bold.fntdata"/><Relationship Id="rId27" Type="http://schemas.openxmlformats.org/officeDocument/2006/relationships/font" Target="fonts/Raleway-regular.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Raleway-italic.fntdata"/><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font" Target="fonts/Raleway-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916845866545939E-2"/>
          <c:y val="4.2715484363081618E-2"/>
          <c:w val="0.84846297703546802"/>
          <c:h val="0.94554112086103648"/>
        </c:manualLayout>
      </c:layout>
      <c:doughnutChart>
        <c:varyColors val="1"/>
        <c:ser>
          <c:idx val="0"/>
          <c:order val="0"/>
          <c:tx>
            <c:strRef>
              <c:f>Planilha1!$B$1</c:f>
              <c:strCache>
                <c:ptCount val="1"/>
                <c:pt idx="0">
                  <c:v>Partilha</c:v>
                </c:pt>
              </c:strCache>
            </c:strRef>
          </c:tx>
          <c:dPt>
            <c:idx val="0"/>
            <c:bubble3D val="0"/>
            <c:spPr>
              <a:solidFill>
                <a:srgbClr val="043E6E"/>
              </a:solidFill>
              <a:ln w="19050">
                <a:solidFill>
                  <a:schemeClr val="lt1"/>
                </a:solidFill>
              </a:ln>
              <a:effectLst/>
            </c:spPr>
            <c:extLst>
              <c:ext xmlns:c16="http://schemas.microsoft.com/office/drawing/2014/chart" uri="{C3380CC4-5D6E-409C-BE32-E72D297353CC}">
                <c16:uniqueId val="{00000003-A620-496B-97C1-DC1ACBA08310}"/>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1-A620-496B-97C1-DC1ACBA08310}"/>
              </c:ext>
            </c:extLst>
          </c:dPt>
          <c:dPt>
            <c:idx val="2"/>
            <c:bubble3D val="0"/>
            <c:spPr>
              <a:solidFill>
                <a:srgbClr val="25916A"/>
              </a:solidFill>
              <a:ln w="19050">
                <a:solidFill>
                  <a:schemeClr val="lt1"/>
                </a:solidFill>
              </a:ln>
              <a:effectLst/>
            </c:spPr>
            <c:extLst>
              <c:ext xmlns:c16="http://schemas.microsoft.com/office/drawing/2014/chart" uri="{C3380CC4-5D6E-409C-BE32-E72D297353CC}">
                <c16:uniqueId val="{00000002-A620-496B-97C1-DC1ACBA0831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Planilha1!$A$2:$A$4</c:f>
              <c:strCache>
                <c:ptCount val="3"/>
                <c:pt idx="0">
                  <c:v>União</c:v>
                </c:pt>
                <c:pt idx="1">
                  <c:v>Estados</c:v>
                </c:pt>
                <c:pt idx="2">
                  <c:v>Municípios</c:v>
                </c:pt>
              </c:strCache>
            </c:strRef>
          </c:cat>
          <c:val>
            <c:numRef>
              <c:f>Planilha1!$B$2:$B$4</c:f>
              <c:numCache>
                <c:formatCode>0.00%</c:formatCode>
                <c:ptCount val="3"/>
                <c:pt idx="0" formatCode="0%">
                  <c:v>0.71</c:v>
                </c:pt>
                <c:pt idx="1">
                  <c:v>0.2175</c:v>
                </c:pt>
                <c:pt idx="2">
                  <c:v>7.2499999999999995E-2</c:v>
                </c:pt>
              </c:numCache>
            </c:numRef>
          </c:val>
          <c:extLst>
            <c:ext xmlns:c16="http://schemas.microsoft.com/office/drawing/2014/chart" uri="{C3380CC4-5D6E-409C-BE32-E72D297353CC}">
              <c16:uniqueId val="{00000000-A620-496B-97C1-DC1ACBA08310}"/>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pt-B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8:notes"/>
          <p:cNvSpPr/>
          <p:nvPr>
            <p:ph idx="2" type="sldImg"/>
          </p:nvPr>
        </p:nvSpPr>
        <p:spPr>
          <a:xfrm>
            <a:off x="6283325" y="847725"/>
            <a:ext cx="7539038" cy="4241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8:notes"/>
          <p:cNvSpPr txBox="1"/>
          <p:nvPr>
            <p:ph idx="1" type="body"/>
          </p:nvPr>
        </p:nvSpPr>
        <p:spPr>
          <a:xfrm>
            <a:off x="2010400" y="5371925"/>
            <a:ext cx="16083300" cy="50892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9:notes"/>
          <p:cNvSpPr txBox="1"/>
          <p:nvPr>
            <p:ph idx="1" type="body"/>
          </p:nvPr>
        </p:nvSpPr>
        <p:spPr>
          <a:xfrm>
            <a:off x="2010400" y="5371925"/>
            <a:ext cx="16083300"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36" name="Google Shape;136;p9:notes"/>
          <p:cNvSpPr/>
          <p:nvPr>
            <p:ph idx="2" type="sldImg"/>
          </p:nvPr>
        </p:nvSpPr>
        <p:spPr>
          <a:xfrm>
            <a:off x="6283325" y="847725"/>
            <a:ext cx="7539038" cy="4241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0: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43" name="Google Shape;143;p10:notes"/>
          <p:cNvSpPr/>
          <p:nvPr>
            <p:ph idx="2" type="sldImg"/>
          </p:nvPr>
        </p:nvSpPr>
        <p:spPr>
          <a:xfrm>
            <a:off x="6281738" y="847725"/>
            <a:ext cx="7542212" cy="4241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1:notes"/>
          <p:cNvSpPr txBox="1"/>
          <p:nvPr>
            <p:ph idx="1" type="body"/>
          </p:nvPr>
        </p:nvSpPr>
        <p:spPr>
          <a:xfrm>
            <a:off x="2010400" y="5371925"/>
            <a:ext cx="16083300"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55" name="Google Shape;155;p11:notes"/>
          <p:cNvSpPr/>
          <p:nvPr>
            <p:ph idx="2" type="sldImg"/>
          </p:nvPr>
        </p:nvSpPr>
        <p:spPr>
          <a:xfrm>
            <a:off x="6281738" y="847725"/>
            <a:ext cx="7542212" cy="4241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2:notes"/>
          <p:cNvSpPr txBox="1"/>
          <p:nvPr>
            <p:ph idx="1" type="body"/>
          </p:nvPr>
        </p:nvSpPr>
        <p:spPr>
          <a:xfrm>
            <a:off x="2010400" y="5371925"/>
            <a:ext cx="16083300"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65" name="Google Shape;165;p12:notes"/>
          <p:cNvSpPr/>
          <p:nvPr>
            <p:ph idx="2" type="sldImg"/>
          </p:nvPr>
        </p:nvSpPr>
        <p:spPr>
          <a:xfrm>
            <a:off x="6281738" y="847725"/>
            <a:ext cx="7542212" cy="4241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3:notes"/>
          <p:cNvSpPr txBox="1"/>
          <p:nvPr>
            <p:ph idx="1" type="body"/>
          </p:nvPr>
        </p:nvSpPr>
        <p:spPr>
          <a:xfrm>
            <a:off x="2010400" y="5371925"/>
            <a:ext cx="16083300"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87" name="Google Shape;187;p13:notes"/>
          <p:cNvSpPr/>
          <p:nvPr>
            <p:ph idx="2" type="sldImg"/>
          </p:nvPr>
        </p:nvSpPr>
        <p:spPr>
          <a:xfrm>
            <a:off x="6281738" y="847725"/>
            <a:ext cx="7542212" cy="4241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4:notes"/>
          <p:cNvSpPr txBox="1"/>
          <p:nvPr>
            <p:ph idx="1" type="body"/>
          </p:nvPr>
        </p:nvSpPr>
        <p:spPr>
          <a:xfrm>
            <a:off x="2010400" y="5371925"/>
            <a:ext cx="16083300"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203" name="Google Shape;203;p14:notes"/>
          <p:cNvSpPr/>
          <p:nvPr>
            <p:ph idx="2" type="sldImg"/>
          </p:nvPr>
        </p:nvSpPr>
        <p:spPr>
          <a:xfrm>
            <a:off x="6281738" y="847725"/>
            <a:ext cx="7542212" cy="4241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5:notes"/>
          <p:cNvSpPr txBox="1"/>
          <p:nvPr>
            <p:ph idx="1" type="body"/>
          </p:nvPr>
        </p:nvSpPr>
        <p:spPr>
          <a:xfrm>
            <a:off x="2010400" y="5371925"/>
            <a:ext cx="16083300"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209" name="Google Shape;209;p15:notes"/>
          <p:cNvSpPr/>
          <p:nvPr>
            <p:ph idx="2" type="sldImg"/>
          </p:nvPr>
        </p:nvSpPr>
        <p:spPr>
          <a:xfrm>
            <a:off x="6281738" y="847725"/>
            <a:ext cx="7542212" cy="4241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6:notes"/>
          <p:cNvSpPr txBox="1"/>
          <p:nvPr>
            <p:ph idx="1" type="body"/>
          </p:nvPr>
        </p:nvSpPr>
        <p:spPr>
          <a:xfrm>
            <a:off x="2010400" y="5371925"/>
            <a:ext cx="16083300"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228" name="Google Shape;228;p16:notes"/>
          <p:cNvSpPr/>
          <p:nvPr>
            <p:ph idx="2" type="sldImg"/>
          </p:nvPr>
        </p:nvSpPr>
        <p:spPr>
          <a:xfrm>
            <a:off x="6281738" y="847725"/>
            <a:ext cx="7542212" cy="4241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7:notes"/>
          <p:cNvSpPr/>
          <p:nvPr>
            <p:ph idx="2" type="sldImg"/>
          </p:nvPr>
        </p:nvSpPr>
        <p:spPr>
          <a:xfrm>
            <a:off x="6283325" y="847725"/>
            <a:ext cx="7539038" cy="4241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17:notes"/>
          <p:cNvSpPr txBox="1"/>
          <p:nvPr>
            <p:ph idx="1" type="body"/>
          </p:nvPr>
        </p:nvSpPr>
        <p:spPr>
          <a:xfrm>
            <a:off x="2010400" y="5371925"/>
            <a:ext cx="16083300" cy="50892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1f59ac4b8a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 name="Google Shape;34;g1f59ac4b8a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1f59ac4b8a2_0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1f59ac4b8a2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 name="Google Shape;4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 name="Google Shape;5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p:cSld name="Slide de Título">
    <p:spTree>
      <p:nvGrpSpPr>
        <p:cNvPr id="13" name="Shape 1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p:cSld name="Slide de Título">
    <p:spTree>
      <p:nvGrpSpPr>
        <p:cNvPr id="17"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8" name="Shape 18"/>
        <p:cNvGrpSpPr/>
        <p:nvPr/>
      </p:nvGrpSpPr>
      <p:grpSpPr>
        <a:xfrm>
          <a:off x="0" y="0"/>
          <a:ext cx="0" cy="0"/>
          <a:chOff x="0" y="0"/>
          <a:chExt cx="0" cy="0"/>
        </a:xfrm>
      </p:grpSpPr>
      <p:sp>
        <p:nvSpPr>
          <p:cNvPr id="19" name="Google Shape;19;p23"/>
          <p:cNvSpPr txBox="1"/>
          <p:nvPr>
            <p:ph idx="11" type="ftr"/>
          </p:nvPr>
        </p:nvSpPr>
        <p:spPr>
          <a:xfrm>
            <a:off x="4145280" y="6377940"/>
            <a:ext cx="3901372" cy="276999"/>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888888"/>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 name="Google Shape;20;p23"/>
          <p:cNvSpPr txBox="1"/>
          <p:nvPr>
            <p:ph idx="10" type="dt"/>
          </p:nvPr>
        </p:nvSpPr>
        <p:spPr>
          <a:xfrm>
            <a:off x="609600" y="6377940"/>
            <a:ext cx="2804134" cy="276999"/>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888888"/>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1" name="Google Shape;21;p23"/>
          <p:cNvSpPr txBox="1"/>
          <p:nvPr>
            <p:ph idx="12" type="sldNum"/>
          </p:nvPr>
        </p:nvSpPr>
        <p:spPr>
          <a:xfrm>
            <a:off x="8778241" y="6377941"/>
            <a:ext cx="2804134" cy="168059"/>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800"/>
              <a:buFont typeface="Arial"/>
              <a:buNone/>
              <a:defRPr b="0" i="0" sz="1092"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092"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092"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092"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092"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092"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092"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092"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092"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p:cSld name="Slide de Título">
    <p:spTree>
      <p:nvGrpSpPr>
        <p:cNvPr id="26" name="Shape 2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slideLayout" Target="../slideLayouts/slideLayout1.xml"/><Relationship Id="rId5"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17.png"/><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1.png"/><Relationship Id="rId3" Type="http://schemas.openxmlformats.org/officeDocument/2006/relationships/image" Target="../media/image24.png"/><Relationship Id="rId4" Type="http://schemas.openxmlformats.org/officeDocument/2006/relationships/slideLayout" Target="../slideLayouts/slideLayout4.xml"/><Relationship Id="rId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Interface gráfica do usuário&#10;&#10;Descrição gerada automaticamente com confiança média" id="10" name="Google Shape;10;p19"/>
          <p:cNvPicPr preferRelativeResize="0"/>
          <p:nvPr/>
        </p:nvPicPr>
        <p:blipFill rotWithShape="1">
          <a:blip r:embed="rId1">
            <a:alphaModFix/>
          </a:blip>
          <a:srcRect b="0" l="0" r="0" t="0"/>
          <a:stretch/>
        </p:blipFill>
        <p:spPr>
          <a:xfrm>
            <a:off x="3378328" y="149834"/>
            <a:ext cx="4596295" cy="2071543"/>
          </a:xfrm>
          <a:prstGeom prst="rect">
            <a:avLst/>
          </a:prstGeom>
          <a:noFill/>
          <a:ln>
            <a:noFill/>
          </a:ln>
        </p:spPr>
      </p:pic>
      <p:pic>
        <p:nvPicPr>
          <p:cNvPr descr="Foto em preto e branco de torre de prédio&#10;&#10;Descrição gerada automaticamente" id="11" name="Google Shape;11;p19"/>
          <p:cNvPicPr preferRelativeResize="0"/>
          <p:nvPr/>
        </p:nvPicPr>
        <p:blipFill rotWithShape="1">
          <a:blip r:embed="rId2">
            <a:alphaModFix amt="20000"/>
          </a:blip>
          <a:srcRect b="0" l="0" r="0" t="0"/>
          <a:stretch/>
        </p:blipFill>
        <p:spPr>
          <a:xfrm>
            <a:off x="-1524858" y="3922947"/>
            <a:ext cx="4637335" cy="3424027"/>
          </a:xfrm>
          <a:prstGeom prst="rect">
            <a:avLst/>
          </a:prstGeom>
          <a:noFill/>
          <a:ln>
            <a:noFill/>
          </a:ln>
        </p:spPr>
      </p:pic>
      <p:pic>
        <p:nvPicPr>
          <p:cNvPr descr="Uma imagem contendo Linha do tempo&#10;&#10;Descrição gerada automaticamente" id="12" name="Google Shape;12;p19"/>
          <p:cNvPicPr preferRelativeResize="0"/>
          <p:nvPr/>
        </p:nvPicPr>
        <p:blipFill rotWithShape="1">
          <a:blip r:embed="rId3">
            <a:alphaModFix/>
          </a:blip>
          <a:srcRect b="27004" l="0" r="13667" t="21508"/>
          <a:stretch/>
        </p:blipFill>
        <p:spPr>
          <a:xfrm>
            <a:off x="4834443" y="5450865"/>
            <a:ext cx="7263772" cy="12573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 name="Shape 14"/>
        <p:cNvGrpSpPr/>
        <p:nvPr/>
      </p:nvGrpSpPr>
      <p:grpSpPr>
        <a:xfrm>
          <a:off x="0" y="0"/>
          <a:ext cx="0" cy="0"/>
          <a:chOff x="0" y="0"/>
          <a:chExt cx="0" cy="0"/>
        </a:xfrm>
      </p:grpSpPr>
      <p:pic>
        <p:nvPicPr>
          <p:cNvPr descr="Interface gráfica do usuário&#10;&#10;Descrição gerada automaticamente com confiança média" id="15" name="Google Shape;15;p21"/>
          <p:cNvPicPr preferRelativeResize="0"/>
          <p:nvPr/>
        </p:nvPicPr>
        <p:blipFill rotWithShape="1">
          <a:blip r:embed="rId1">
            <a:alphaModFix/>
          </a:blip>
          <a:srcRect b="0" l="0" r="0" t="0"/>
          <a:stretch/>
        </p:blipFill>
        <p:spPr>
          <a:xfrm>
            <a:off x="249770" y="5890287"/>
            <a:ext cx="1855076" cy="836080"/>
          </a:xfrm>
          <a:prstGeom prst="rect">
            <a:avLst/>
          </a:prstGeom>
          <a:noFill/>
          <a:ln>
            <a:noFill/>
          </a:ln>
        </p:spPr>
      </p:pic>
      <p:pic>
        <p:nvPicPr>
          <p:cNvPr descr="Uma imagem contendo Interface gráfica do usuário&#10;&#10;Descrição gerada automaticamente" id="16" name="Google Shape;16;p21"/>
          <p:cNvPicPr preferRelativeResize="0"/>
          <p:nvPr/>
        </p:nvPicPr>
        <p:blipFill rotWithShape="1">
          <a:blip r:embed="rId2">
            <a:alphaModFix/>
          </a:blip>
          <a:srcRect b="26857" l="0" r="0" t="28411"/>
          <a:stretch/>
        </p:blipFill>
        <p:spPr>
          <a:xfrm>
            <a:off x="3383007" y="5814204"/>
            <a:ext cx="8808993" cy="114362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 name="Shape 22"/>
        <p:cNvGrpSpPr/>
        <p:nvPr/>
      </p:nvGrpSpPr>
      <p:grpSpPr>
        <a:xfrm>
          <a:off x="0" y="0"/>
          <a:ext cx="0" cy="0"/>
          <a:chOff x="0" y="0"/>
          <a:chExt cx="0" cy="0"/>
        </a:xfrm>
      </p:grpSpPr>
      <p:pic>
        <p:nvPicPr>
          <p:cNvPr descr="Interface gráfica do usuário&#10;&#10;Descrição gerada automaticamente com confiança média" id="23" name="Google Shape;23;p24"/>
          <p:cNvPicPr preferRelativeResize="0"/>
          <p:nvPr/>
        </p:nvPicPr>
        <p:blipFill rotWithShape="1">
          <a:blip r:embed="rId1">
            <a:alphaModFix/>
          </a:blip>
          <a:srcRect b="0" l="0" r="0" t="0"/>
          <a:stretch/>
        </p:blipFill>
        <p:spPr>
          <a:xfrm>
            <a:off x="6231273" y="943908"/>
            <a:ext cx="4596296" cy="2071543"/>
          </a:xfrm>
          <a:prstGeom prst="rect">
            <a:avLst/>
          </a:prstGeom>
          <a:noFill/>
          <a:ln>
            <a:noFill/>
          </a:ln>
        </p:spPr>
      </p:pic>
      <p:pic>
        <p:nvPicPr>
          <p:cNvPr descr="Foto em preto e branco de torre de prédio&#10;&#10;Descrição gerada automaticamente" id="24" name="Google Shape;24;p24"/>
          <p:cNvPicPr preferRelativeResize="0"/>
          <p:nvPr/>
        </p:nvPicPr>
        <p:blipFill rotWithShape="1">
          <a:blip r:embed="rId2">
            <a:alphaModFix amt="20000"/>
          </a:blip>
          <a:srcRect b="0" l="0" r="0" t="0"/>
          <a:stretch/>
        </p:blipFill>
        <p:spPr>
          <a:xfrm>
            <a:off x="-2071718" y="3281927"/>
            <a:ext cx="6467796" cy="4775566"/>
          </a:xfrm>
          <a:prstGeom prst="rect">
            <a:avLst/>
          </a:prstGeom>
          <a:noFill/>
          <a:ln>
            <a:noFill/>
          </a:ln>
        </p:spPr>
      </p:pic>
      <p:pic>
        <p:nvPicPr>
          <p:cNvPr descr="Interface gráfica do usuário&#10;&#10;Descrição gerada automaticamente com confiança média" id="25" name="Google Shape;25;p24"/>
          <p:cNvPicPr preferRelativeResize="0"/>
          <p:nvPr/>
        </p:nvPicPr>
        <p:blipFill rotWithShape="1">
          <a:blip r:embed="rId3">
            <a:alphaModFix/>
          </a:blip>
          <a:srcRect b="0" l="26538" r="25722" t="0"/>
          <a:stretch/>
        </p:blipFill>
        <p:spPr>
          <a:xfrm>
            <a:off x="6096000" y="3017172"/>
            <a:ext cx="5820507" cy="353857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4"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19.jpg"/><Relationship Id="rId9" Type="http://schemas.openxmlformats.org/officeDocument/2006/relationships/image" Target="../media/image27.jpg"/><Relationship Id="rId5" Type="http://schemas.openxmlformats.org/officeDocument/2006/relationships/image" Target="../media/image21.jpg"/><Relationship Id="rId6" Type="http://schemas.openxmlformats.org/officeDocument/2006/relationships/image" Target="../media/image23.jpg"/><Relationship Id="rId7" Type="http://schemas.openxmlformats.org/officeDocument/2006/relationships/image" Target="../media/image25.jpg"/><Relationship Id="rId8"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31.png"/><Relationship Id="rId9"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35.png"/><Relationship Id="rId7" Type="http://schemas.openxmlformats.org/officeDocument/2006/relationships/image" Target="../media/image34.png"/><Relationship Id="rId8"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4.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1.jpg"/><Relationship Id="rId8"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 name="Shape 30"/>
        <p:cNvGrpSpPr/>
        <p:nvPr/>
      </p:nvGrpSpPr>
      <p:grpSpPr>
        <a:xfrm>
          <a:off x="0" y="0"/>
          <a:ext cx="0" cy="0"/>
          <a:chOff x="0" y="0"/>
          <a:chExt cx="0" cy="0"/>
        </a:xfrm>
      </p:grpSpPr>
      <p:sp>
        <p:nvSpPr>
          <p:cNvPr id="31" name="Google Shape;31;p1"/>
          <p:cNvSpPr txBox="1"/>
          <p:nvPr/>
        </p:nvSpPr>
        <p:spPr>
          <a:xfrm>
            <a:off x="3522093" y="2487310"/>
            <a:ext cx="7936500" cy="21240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pt-BR" sz="2400" u="none" cap="none" strike="noStrike">
                <a:solidFill>
                  <a:srgbClr val="313131"/>
                </a:solidFill>
                <a:highlight>
                  <a:srgbClr val="FFFFFF"/>
                </a:highlight>
                <a:latin typeface="Arial"/>
                <a:ea typeface="Arial"/>
                <a:cs typeface="Arial"/>
                <a:sym typeface="Arial"/>
              </a:rPr>
              <a:t>Propostas da FNP para financiamento de ações de mitigação às mudanças climáticas e descarbonização do transporte público: Sub</a:t>
            </a:r>
            <a:r>
              <a:rPr b="1" lang="pt-BR" sz="2400">
                <a:solidFill>
                  <a:srgbClr val="313131"/>
                </a:solidFill>
                <a:highlight>
                  <a:srgbClr val="FFFFFF"/>
                </a:highlight>
              </a:rPr>
              <a:t>venções, </a:t>
            </a:r>
            <a:r>
              <a:rPr b="1" i="0" lang="pt-BR" sz="2400" u="none" cap="none" strike="noStrike">
                <a:solidFill>
                  <a:srgbClr val="313131"/>
                </a:solidFill>
                <a:highlight>
                  <a:srgbClr val="FFFFFF"/>
                </a:highlight>
                <a:latin typeface="Arial"/>
                <a:ea typeface="Arial"/>
                <a:cs typeface="Arial"/>
                <a:sym typeface="Arial"/>
              </a:rPr>
              <a:t>COSIP e CIDE-Combustíveis</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8"/>
          <p:cNvPicPr preferRelativeResize="0"/>
          <p:nvPr/>
        </p:nvPicPr>
        <p:blipFill rotWithShape="1">
          <a:blip r:embed="rId3">
            <a:alphaModFix/>
          </a:blip>
          <a:srcRect b="0" l="0" r="5818" t="0"/>
          <a:stretch/>
        </p:blipFill>
        <p:spPr>
          <a:xfrm>
            <a:off x="221910" y="408829"/>
            <a:ext cx="3827344" cy="2262817"/>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54" rotWithShape="0" algn="tl" dir="12900000" dist="50800" ky="144987">
              <a:srgbClr val="000000">
                <a:alpha val="28627"/>
              </a:srgbClr>
            </a:outerShdw>
          </a:effectLst>
        </p:spPr>
      </p:pic>
      <p:grpSp>
        <p:nvGrpSpPr>
          <p:cNvPr id="115" name="Google Shape;115;p8"/>
          <p:cNvGrpSpPr/>
          <p:nvPr/>
        </p:nvGrpSpPr>
        <p:grpSpPr>
          <a:xfrm rot="293299">
            <a:off x="7827217" y="489784"/>
            <a:ext cx="3708455" cy="2074400"/>
            <a:chOff x="9025676" y="5486500"/>
            <a:chExt cx="4488599" cy="2223208"/>
          </a:xfrm>
        </p:grpSpPr>
        <p:pic>
          <p:nvPicPr>
            <p:cNvPr id="116" name="Google Shape;116;p8"/>
            <p:cNvPicPr preferRelativeResize="0"/>
            <p:nvPr/>
          </p:nvPicPr>
          <p:blipFill rotWithShape="1">
            <a:blip r:embed="rId4">
              <a:alphaModFix/>
            </a:blip>
            <a:srcRect b="96504" l="0" r="30771" t="0"/>
            <a:stretch/>
          </p:blipFill>
          <p:spPr>
            <a:xfrm>
              <a:off x="9045125" y="5486500"/>
              <a:ext cx="4469150" cy="1609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17" name="Google Shape;117;p8"/>
            <p:cNvPicPr preferRelativeResize="0"/>
            <p:nvPr/>
          </p:nvPicPr>
          <p:blipFill rotWithShape="1">
            <a:blip r:embed="rId4">
              <a:alphaModFix/>
            </a:blip>
            <a:srcRect b="48875" l="30771" r="0" t="10530"/>
            <a:stretch/>
          </p:blipFill>
          <p:spPr>
            <a:xfrm>
              <a:off x="9025676" y="5840438"/>
              <a:ext cx="4469150" cy="18692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
        <p:nvSpPr>
          <p:cNvPr id="118" name="Google Shape;118;p8"/>
          <p:cNvSpPr/>
          <p:nvPr/>
        </p:nvSpPr>
        <p:spPr>
          <a:xfrm>
            <a:off x="1587275" y="217916"/>
            <a:ext cx="940164" cy="292164"/>
          </a:xfrm>
          <a:prstGeom prst="roundRect">
            <a:avLst>
              <a:gd fmla="val 16667" name="adj"/>
            </a:avLst>
          </a:prstGeom>
          <a:solidFill>
            <a:srgbClr val="DAE5F1"/>
          </a:solidFill>
          <a:ln>
            <a:noFill/>
          </a:ln>
        </p:spPr>
        <p:txBody>
          <a:bodyPr anchorCtr="0" anchor="ctr" bIns="27700" lIns="55425" spcFirstLastPara="1" rIns="55425" wrap="square" tIns="27700">
            <a:noAutofit/>
          </a:bodyPr>
          <a:lstStyle/>
          <a:p>
            <a:pPr indent="0" lvl="0" marL="0" marR="0" rtl="0" algn="ctr">
              <a:spcBef>
                <a:spcPts val="0"/>
              </a:spcBef>
              <a:spcAft>
                <a:spcPts val="0"/>
              </a:spcAft>
              <a:buNone/>
            </a:pPr>
            <a:r>
              <a:rPr b="1" i="0" lang="pt-BR" sz="1698" u="none" cap="none" strike="noStrike">
                <a:solidFill>
                  <a:srgbClr val="002060"/>
                </a:solidFill>
                <a:latin typeface="Arial"/>
                <a:ea typeface="Arial"/>
                <a:cs typeface="Arial"/>
                <a:sym typeface="Arial"/>
              </a:rPr>
              <a:t>2013</a:t>
            </a:r>
            <a:endParaRPr b="0" i="0" sz="849" u="none" cap="none" strike="noStrike">
              <a:solidFill>
                <a:srgbClr val="000000"/>
              </a:solidFill>
              <a:latin typeface="Arial"/>
              <a:ea typeface="Arial"/>
              <a:cs typeface="Arial"/>
              <a:sym typeface="Arial"/>
            </a:endParaRPr>
          </a:p>
        </p:txBody>
      </p:sp>
      <p:pic>
        <p:nvPicPr>
          <p:cNvPr id="119" name="Google Shape;119;p8"/>
          <p:cNvPicPr preferRelativeResize="0"/>
          <p:nvPr/>
        </p:nvPicPr>
        <p:blipFill rotWithShape="1">
          <a:blip r:embed="rId5">
            <a:alphaModFix/>
          </a:blip>
          <a:srcRect b="90902" l="10272" r="12661" t="0"/>
          <a:stretch/>
        </p:blipFill>
        <p:spPr>
          <a:xfrm rot="-1271830">
            <a:off x="-53589" y="2485643"/>
            <a:ext cx="2751799" cy="2635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20" name="Google Shape;120;p8"/>
          <p:cNvSpPr/>
          <p:nvPr/>
        </p:nvSpPr>
        <p:spPr>
          <a:xfrm>
            <a:off x="9317159" y="195199"/>
            <a:ext cx="940164" cy="292164"/>
          </a:xfrm>
          <a:prstGeom prst="roundRect">
            <a:avLst>
              <a:gd fmla="val 16667" name="adj"/>
            </a:avLst>
          </a:prstGeom>
          <a:solidFill>
            <a:srgbClr val="DAE5F1"/>
          </a:solidFill>
          <a:ln>
            <a:noFill/>
          </a:ln>
        </p:spPr>
        <p:txBody>
          <a:bodyPr anchorCtr="0" anchor="ctr" bIns="27700" lIns="55425" spcFirstLastPara="1" rIns="55425" wrap="square" tIns="27700">
            <a:noAutofit/>
          </a:bodyPr>
          <a:lstStyle/>
          <a:p>
            <a:pPr indent="0" lvl="0" marL="0" marR="0" rtl="0" algn="ctr">
              <a:spcBef>
                <a:spcPts val="0"/>
              </a:spcBef>
              <a:spcAft>
                <a:spcPts val="0"/>
              </a:spcAft>
              <a:buNone/>
            </a:pPr>
            <a:r>
              <a:rPr b="1" i="0" lang="pt-BR" sz="1698" u="none" cap="none" strike="noStrike">
                <a:solidFill>
                  <a:srgbClr val="002060"/>
                </a:solidFill>
                <a:latin typeface="Arial"/>
                <a:ea typeface="Arial"/>
                <a:cs typeface="Arial"/>
                <a:sym typeface="Arial"/>
              </a:rPr>
              <a:t>2018</a:t>
            </a:r>
            <a:endParaRPr b="0" i="0" sz="849" u="none" cap="none" strike="noStrike">
              <a:solidFill>
                <a:srgbClr val="000000"/>
              </a:solidFill>
              <a:latin typeface="Arial"/>
              <a:ea typeface="Arial"/>
              <a:cs typeface="Arial"/>
              <a:sym typeface="Arial"/>
            </a:endParaRPr>
          </a:p>
        </p:txBody>
      </p:sp>
      <p:pic>
        <p:nvPicPr>
          <p:cNvPr id="121" name="Google Shape;121;p8"/>
          <p:cNvPicPr preferRelativeResize="0"/>
          <p:nvPr/>
        </p:nvPicPr>
        <p:blipFill rotWithShape="1">
          <a:blip r:embed="rId6">
            <a:alphaModFix/>
          </a:blip>
          <a:srcRect b="0" l="0" r="0" t="0"/>
          <a:stretch/>
        </p:blipFill>
        <p:spPr>
          <a:xfrm rot="451371">
            <a:off x="8081003" y="3010237"/>
            <a:ext cx="3792519" cy="26240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22" name="Google Shape;122;p8"/>
          <p:cNvSpPr/>
          <p:nvPr/>
        </p:nvSpPr>
        <p:spPr>
          <a:xfrm>
            <a:off x="9768064" y="2918496"/>
            <a:ext cx="940164" cy="292164"/>
          </a:xfrm>
          <a:prstGeom prst="roundRect">
            <a:avLst>
              <a:gd fmla="val 16667" name="adj"/>
            </a:avLst>
          </a:prstGeom>
          <a:solidFill>
            <a:srgbClr val="DAE5F1"/>
          </a:solidFill>
          <a:ln>
            <a:noFill/>
          </a:ln>
        </p:spPr>
        <p:txBody>
          <a:bodyPr anchorCtr="0" anchor="ctr" bIns="27700" lIns="55425" spcFirstLastPara="1" rIns="55425" wrap="square" tIns="27700">
            <a:noAutofit/>
          </a:bodyPr>
          <a:lstStyle/>
          <a:p>
            <a:pPr indent="0" lvl="0" marL="0" marR="0" rtl="0" algn="ctr">
              <a:spcBef>
                <a:spcPts val="0"/>
              </a:spcBef>
              <a:spcAft>
                <a:spcPts val="0"/>
              </a:spcAft>
              <a:buNone/>
            </a:pPr>
            <a:r>
              <a:rPr b="1" i="0" lang="pt-BR" sz="1698" u="none" cap="none" strike="noStrike">
                <a:solidFill>
                  <a:srgbClr val="002060"/>
                </a:solidFill>
                <a:latin typeface="Arial"/>
                <a:ea typeface="Arial"/>
                <a:cs typeface="Arial"/>
                <a:sym typeface="Arial"/>
              </a:rPr>
              <a:t>2023</a:t>
            </a:r>
            <a:endParaRPr b="0" i="0" sz="849" u="none" cap="none" strike="noStrike">
              <a:solidFill>
                <a:srgbClr val="000000"/>
              </a:solidFill>
              <a:latin typeface="Arial"/>
              <a:ea typeface="Arial"/>
              <a:cs typeface="Arial"/>
              <a:sym typeface="Arial"/>
            </a:endParaRPr>
          </a:p>
        </p:txBody>
      </p:sp>
      <p:pic>
        <p:nvPicPr>
          <p:cNvPr id="123" name="Google Shape;123;p8"/>
          <p:cNvPicPr preferRelativeResize="0"/>
          <p:nvPr/>
        </p:nvPicPr>
        <p:blipFill rotWithShape="1">
          <a:blip r:embed="rId5">
            <a:alphaModFix/>
          </a:blip>
          <a:srcRect b="23269" l="10272" r="12661" t="32685"/>
          <a:stretch/>
        </p:blipFill>
        <p:spPr>
          <a:xfrm rot="-1271830">
            <a:off x="211376" y="2662930"/>
            <a:ext cx="2751799" cy="12758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24" name="Google Shape;124;p8"/>
          <p:cNvPicPr preferRelativeResize="0"/>
          <p:nvPr/>
        </p:nvPicPr>
        <p:blipFill rotWithShape="1">
          <a:blip r:embed="rId7">
            <a:alphaModFix/>
          </a:blip>
          <a:srcRect b="0" l="3676" r="5331" t="0"/>
          <a:stretch/>
        </p:blipFill>
        <p:spPr>
          <a:xfrm rot="412882">
            <a:off x="559604" y="3923583"/>
            <a:ext cx="3077395" cy="17173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magem em preto e branco com texto preto sobre fundo branco&#10;&#10;Descrição gerada automaticamente" id="125" name="Google Shape;125;p8"/>
          <p:cNvPicPr preferRelativeResize="0"/>
          <p:nvPr/>
        </p:nvPicPr>
        <p:blipFill rotWithShape="1">
          <a:blip r:embed="rId8">
            <a:alphaModFix/>
          </a:blip>
          <a:srcRect b="0" l="0" r="0" t="0"/>
          <a:stretch/>
        </p:blipFill>
        <p:spPr>
          <a:xfrm>
            <a:off x="4878051" y="1983480"/>
            <a:ext cx="3129714" cy="2705619"/>
          </a:xfrm>
          <a:prstGeom prst="rect">
            <a:avLst/>
          </a:prstGeom>
          <a:noFill/>
          <a:ln>
            <a:noFill/>
          </a:ln>
        </p:spPr>
      </p:pic>
      <p:sp>
        <p:nvSpPr>
          <p:cNvPr id="126" name="Google Shape;126;p8"/>
          <p:cNvSpPr/>
          <p:nvPr/>
        </p:nvSpPr>
        <p:spPr>
          <a:xfrm>
            <a:off x="6283407" y="3504645"/>
            <a:ext cx="1837577" cy="136076"/>
          </a:xfrm>
          <a:prstGeom prst="roundRect">
            <a:avLst>
              <a:gd fmla="val 16667" name="adj"/>
            </a:avLst>
          </a:prstGeom>
          <a:solidFill>
            <a:srgbClr val="FFFF00">
              <a:alpha val="40000"/>
            </a:srgbClr>
          </a:solidFill>
          <a:ln>
            <a:noFill/>
          </a:ln>
        </p:spPr>
        <p:txBody>
          <a:bodyPr anchorCtr="0" anchor="ctr" bIns="27700" lIns="55425" spcFirstLastPara="1" rIns="55425" wrap="square" tIns="27700">
            <a:noAutofit/>
          </a:bodyPr>
          <a:lstStyle/>
          <a:p>
            <a:pPr indent="0" lvl="0" marL="0" marR="0" rtl="0" algn="ctr">
              <a:spcBef>
                <a:spcPts val="0"/>
              </a:spcBef>
              <a:spcAft>
                <a:spcPts val="0"/>
              </a:spcAft>
              <a:buNone/>
            </a:pPr>
            <a:r>
              <a:t/>
            </a:r>
            <a:endParaRPr b="0" i="0" sz="849" u="none" cap="none" strike="noStrike">
              <a:solidFill>
                <a:schemeClr val="lt1"/>
              </a:solidFill>
              <a:latin typeface="Arial"/>
              <a:ea typeface="Arial"/>
              <a:cs typeface="Arial"/>
              <a:sym typeface="Arial"/>
            </a:endParaRPr>
          </a:p>
        </p:txBody>
      </p:sp>
      <p:sp>
        <p:nvSpPr>
          <p:cNvPr id="127" name="Google Shape;127;p8"/>
          <p:cNvSpPr/>
          <p:nvPr/>
        </p:nvSpPr>
        <p:spPr>
          <a:xfrm>
            <a:off x="5146697" y="3643268"/>
            <a:ext cx="1428074" cy="136076"/>
          </a:xfrm>
          <a:prstGeom prst="roundRect">
            <a:avLst>
              <a:gd fmla="val 16667" name="adj"/>
            </a:avLst>
          </a:prstGeom>
          <a:solidFill>
            <a:srgbClr val="FFFF00">
              <a:alpha val="40000"/>
            </a:srgbClr>
          </a:solidFill>
          <a:ln>
            <a:noFill/>
          </a:ln>
        </p:spPr>
        <p:txBody>
          <a:bodyPr anchorCtr="0" anchor="ctr" bIns="27700" lIns="55425" spcFirstLastPara="1" rIns="55425" wrap="square" tIns="27700">
            <a:noAutofit/>
          </a:bodyPr>
          <a:lstStyle/>
          <a:p>
            <a:pPr indent="0" lvl="0" marL="0" marR="0" rtl="0" algn="ctr">
              <a:spcBef>
                <a:spcPts val="0"/>
              </a:spcBef>
              <a:spcAft>
                <a:spcPts val="0"/>
              </a:spcAft>
              <a:buNone/>
            </a:pPr>
            <a:r>
              <a:t/>
            </a:r>
            <a:endParaRPr b="0" i="0" sz="849" u="none" cap="none" strike="noStrike">
              <a:solidFill>
                <a:schemeClr val="lt1"/>
              </a:solidFill>
              <a:latin typeface="Arial"/>
              <a:ea typeface="Arial"/>
              <a:cs typeface="Arial"/>
              <a:sym typeface="Arial"/>
            </a:endParaRPr>
          </a:p>
        </p:txBody>
      </p:sp>
      <p:sp>
        <p:nvSpPr>
          <p:cNvPr id="128" name="Google Shape;128;p8"/>
          <p:cNvSpPr/>
          <p:nvPr/>
        </p:nvSpPr>
        <p:spPr>
          <a:xfrm>
            <a:off x="5234722" y="3809870"/>
            <a:ext cx="2879070" cy="136076"/>
          </a:xfrm>
          <a:prstGeom prst="roundRect">
            <a:avLst>
              <a:gd fmla="val 16667" name="adj"/>
            </a:avLst>
          </a:prstGeom>
          <a:solidFill>
            <a:srgbClr val="FFFF00">
              <a:alpha val="40000"/>
            </a:srgbClr>
          </a:solidFill>
          <a:ln>
            <a:noFill/>
          </a:ln>
        </p:spPr>
        <p:txBody>
          <a:bodyPr anchorCtr="0" anchor="ctr" bIns="27700" lIns="55425" spcFirstLastPara="1" rIns="55425" wrap="square" tIns="27700">
            <a:noAutofit/>
          </a:bodyPr>
          <a:lstStyle/>
          <a:p>
            <a:pPr indent="0" lvl="0" marL="0" marR="0" rtl="0" algn="ctr">
              <a:spcBef>
                <a:spcPts val="0"/>
              </a:spcBef>
              <a:spcAft>
                <a:spcPts val="0"/>
              </a:spcAft>
              <a:buNone/>
            </a:pPr>
            <a:r>
              <a:t/>
            </a:r>
            <a:endParaRPr b="0" i="0" sz="849" u="none" cap="none" strike="noStrike">
              <a:solidFill>
                <a:schemeClr val="lt1"/>
              </a:solidFill>
              <a:latin typeface="Arial"/>
              <a:ea typeface="Arial"/>
              <a:cs typeface="Arial"/>
              <a:sym typeface="Arial"/>
            </a:endParaRPr>
          </a:p>
        </p:txBody>
      </p:sp>
      <p:sp>
        <p:nvSpPr>
          <p:cNvPr id="129" name="Google Shape;129;p8"/>
          <p:cNvSpPr/>
          <p:nvPr/>
        </p:nvSpPr>
        <p:spPr>
          <a:xfrm>
            <a:off x="5162628" y="3965203"/>
            <a:ext cx="387672" cy="136076"/>
          </a:xfrm>
          <a:prstGeom prst="roundRect">
            <a:avLst>
              <a:gd fmla="val 16667" name="adj"/>
            </a:avLst>
          </a:prstGeom>
          <a:solidFill>
            <a:srgbClr val="FFFF00">
              <a:alpha val="40000"/>
            </a:srgbClr>
          </a:solidFill>
          <a:ln>
            <a:noFill/>
          </a:ln>
        </p:spPr>
        <p:txBody>
          <a:bodyPr anchorCtr="0" anchor="ctr" bIns="27700" lIns="55425" spcFirstLastPara="1" rIns="55425" wrap="square" tIns="27700">
            <a:noAutofit/>
          </a:bodyPr>
          <a:lstStyle/>
          <a:p>
            <a:pPr indent="0" lvl="0" marL="0" marR="0" rtl="0" algn="ctr">
              <a:spcBef>
                <a:spcPts val="0"/>
              </a:spcBef>
              <a:spcAft>
                <a:spcPts val="0"/>
              </a:spcAft>
              <a:buNone/>
            </a:pPr>
            <a:r>
              <a:t/>
            </a:r>
            <a:endParaRPr b="0" i="0" sz="849" u="none" cap="none" strike="noStrike">
              <a:solidFill>
                <a:schemeClr val="lt1"/>
              </a:solidFill>
              <a:latin typeface="Arial"/>
              <a:ea typeface="Arial"/>
              <a:cs typeface="Arial"/>
              <a:sym typeface="Arial"/>
            </a:endParaRPr>
          </a:p>
        </p:txBody>
      </p:sp>
      <p:sp>
        <p:nvSpPr>
          <p:cNvPr id="130" name="Google Shape;130;p8"/>
          <p:cNvSpPr/>
          <p:nvPr/>
        </p:nvSpPr>
        <p:spPr>
          <a:xfrm>
            <a:off x="5477909" y="2438797"/>
            <a:ext cx="2476663" cy="136076"/>
          </a:xfrm>
          <a:prstGeom prst="roundRect">
            <a:avLst>
              <a:gd fmla="val 16667" name="adj"/>
            </a:avLst>
          </a:prstGeom>
          <a:solidFill>
            <a:srgbClr val="FFFF00">
              <a:alpha val="40000"/>
            </a:srgbClr>
          </a:solidFill>
          <a:ln>
            <a:noFill/>
          </a:ln>
        </p:spPr>
        <p:txBody>
          <a:bodyPr anchorCtr="0" anchor="ctr" bIns="27700" lIns="55425" spcFirstLastPara="1" rIns="55425" wrap="square" tIns="27700">
            <a:noAutofit/>
          </a:bodyPr>
          <a:lstStyle/>
          <a:p>
            <a:pPr indent="0" lvl="0" marL="0" marR="0" rtl="0" algn="ctr">
              <a:spcBef>
                <a:spcPts val="0"/>
              </a:spcBef>
              <a:spcAft>
                <a:spcPts val="0"/>
              </a:spcAft>
              <a:buNone/>
            </a:pPr>
            <a:r>
              <a:t/>
            </a:r>
            <a:endParaRPr b="0" i="0" sz="849" u="none" cap="none" strike="noStrike">
              <a:solidFill>
                <a:schemeClr val="lt1"/>
              </a:solidFill>
              <a:latin typeface="Arial"/>
              <a:ea typeface="Arial"/>
              <a:cs typeface="Arial"/>
              <a:sym typeface="Arial"/>
            </a:endParaRPr>
          </a:p>
        </p:txBody>
      </p:sp>
      <p:pic>
        <p:nvPicPr>
          <p:cNvPr descr="Texto preto sobre fundo branco&#10;&#10;Descrição gerada automaticamente" id="131" name="Google Shape;131;p8"/>
          <p:cNvPicPr preferRelativeResize="0"/>
          <p:nvPr/>
        </p:nvPicPr>
        <p:blipFill rotWithShape="1">
          <a:blip r:embed="rId9">
            <a:alphaModFix/>
          </a:blip>
          <a:srcRect b="0" l="0" r="0" t="0"/>
          <a:stretch/>
        </p:blipFill>
        <p:spPr>
          <a:xfrm>
            <a:off x="3918234" y="98198"/>
            <a:ext cx="955867" cy="5950925"/>
          </a:xfrm>
          <a:prstGeom prst="rect">
            <a:avLst/>
          </a:prstGeom>
          <a:noFill/>
          <a:ln>
            <a:noFill/>
          </a:ln>
        </p:spPr>
      </p:pic>
      <p:sp>
        <p:nvSpPr>
          <p:cNvPr id="132" name="Google Shape;132;p8"/>
          <p:cNvSpPr/>
          <p:nvPr/>
        </p:nvSpPr>
        <p:spPr>
          <a:xfrm>
            <a:off x="3918234" y="5017017"/>
            <a:ext cx="955809" cy="833377"/>
          </a:xfrm>
          <a:prstGeom prst="roundRect">
            <a:avLst>
              <a:gd fmla="val 16667" name="adj"/>
            </a:avLst>
          </a:prstGeom>
          <a:solidFill>
            <a:srgbClr val="FFFF00">
              <a:alpha val="40000"/>
            </a:srgbClr>
          </a:solidFill>
          <a:ln>
            <a:noFill/>
          </a:ln>
        </p:spPr>
        <p:txBody>
          <a:bodyPr anchorCtr="0" anchor="ctr" bIns="27700" lIns="55425" spcFirstLastPara="1" rIns="55425" wrap="square" tIns="27700">
            <a:noAutofit/>
          </a:bodyPr>
          <a:lstStyle/>
          <a:p>
            <a:pPr indent="0" lvl="0" marL="0" marR="0" rtl="0" algn="ctr">
              <a:spcBef>
                <a:spcPts val="0"/>
              </a:spcBef>
              <a:spcAft>
                <a:spcPts val="0"/>
              </a:spcAft>
              <a:buNone/>
            </a:pPr>
            <a:r>
              <a:t/>
            </a:r>
            <a:endParaRPr b="0" i="0" sz="849" u="none" cap="none" strike="noStrike">
              <a:solidFill>
                <a:schemeClr val="lt1"/>
              </a:solidFill>
              <a:latin typeface="Arial"/>
              <a:ea typeface="Arial"/>
              <a:cs typeface="Arial"/>
              <a:sym typeface="Arial"/>
            </a:endParaRPr>
          </a:p>
        </p:txBody>
      </p:sp>
      <p:sp>
        <p:nvSpPr>
          <p:cNvPr id="133" name="Google Shape;133;p8"/>
          <p:cNvSpPr/>
          <p:nvPr/>
        </p:nvSpPr>
        <p:spPr>
          <a:xfrm rot="-2326407">
            <a:off x="4367339" y="4986658"/>
            <a:ext cx="744829" cy="588766"/>
          </a:xfrm>
          <a:prstGeom prst="rightArrow">
            <a:avLst>
              <a:gd fmla="val 50000" name="adj1"/>
              <a:gd fmla="val 50000" name="adj2"/>
            </a:avLst>
          </a:prstGeom>
          <a:solidFill>
            <a:srgbClr val="FFFF00"/>
          </a:solidFill>
          <a:ln cap="flat" cmpd="sng" w="25400">
            <a:solidFill>
              <a:srgbClr val="C00000"/>
            </a:solidFill>
            <a:prstDash val="solid"/>
            <a:round/>
            <a:headEnd len="sm" w="sm" type="none"/>
            <a:tailEnd len="sm" w="sm" type="none"/>
          </a:ln>
        </p:spPr>
        <p:txBody>
          <a:bodyPr anchorCtr="0" anchor="ctr" bIns="27700" lIns="55425" spcFirstLastPara="1" rIns="55425" wrap="square" tIns="27700">
            <a:noAutofit/>
          </a:bodyPr>
          <a:lstStyle/>
          <a:p>
            <a:pPr indent="0" lvl="0" marL="0" marR="0" rtl="0" algn="ctr">
              <a:spcBef>
                <a:spcPts val="0"/>
              </a:spcBef>
              <a:spcAft>
                <a:spcPts val="0"/>
              </a:spcAft>
              <a:buNone/>
            </a:pPr>
            <a:r>
              <a:t/>
            </a:r>
            <a:endParaRPr b="0" i="0" sz="849"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9"/>
          <p:cNvSpPr txBox="1"/>
          <p:nvPr/>
        </p:nvSpPr>
        <p:spPr>
          <a:xfrm>
            <a:off x="541511" y="393038"/>
            <a:ext cx="6891504" cy="1163963"/>
          </a:xfrm>
          <a:prstGeom prst="rect">
            <a:avLst/>
          </a:prstGeom>
          <a:noFill/>
          <a:ln>
            <a:noFill/>
          </a:ln>
        </p:spPr>
        <p:txBody>
          <a:bodyPr anchorCtr="0" anchor="t" bIns="27700" lIns="55425" spcFirstLastPara="1" rIns="55425" wrap="square" tIns="27700">
            <a:spAutoFit/>
          </a:bodyPr>
          <a:lstStyle/>
          <a:p>
            <a:pPr indent="0" lvl="0" marL="0" marR="0" rtl="0" algn="l">
              <a:spcBef>
                <a:spcPts val="0"/>
              </a:spcBef>
              <a:spcAft>
                <a:spcPts val="0"/>
              </a:spcAft>
              <a:buNone/>
            </a:pPr>
            <a:r>
              <a:rPr b="1" i="0" lang="pt-BR" sz="3600" u="none" cap="none" strike="noStrike">
                <a:solidFill>
                  <a:schemeClr val="dk1"/>
                </a:solidFill>
                <a:highlight>
                  <a:srgbClr val="FFFFFF"/>
                </a:highlight>
                <a:latin typeface="Arial"/>
                <a:ea typeface="Arial"/>
                <a:cs typeface="Arial"/>
                <a:sym typeface="Arial"/>
              </a:rPr>
              <a:t>SÉRIE</a:t>
            </a:r>
            <a:r>
              <a:rPr b="1" i="0" lang="pt-BR" sz="3600" u="none" cap="none" strike="noStrike">
                <a:solidFill>
                  <a:srgbClr val="002060"/>
                </a:solidFill>
                <a:latin typeface="Arial"/>
                <a:ea typeface="Arial"/>
                <a:cs typeface="Arial"/>
                <a:sym typeface="Arial"/>
              </a:rPr>
              <a:t> </a:t>
            </a:r>
            <a:r>
              <a:rPr b="1" i="0" lang="pt-BR" sz="3600" u="none" cap="none" strike="noStrike">
                <a:solidFill>
                  <a:schemeClr val="dk1"/>
                </a:solidFill>
                <a:highlight>
                  <a:srgbClr val="FFFFFF"/>
                </a:highlight>
                <a:latin typeface="Arial"/>
                <a:ea typeface="Arial"/>
                <a:cs typeface="Arial"/>
                <a:sym typeface="Arial"/>
              </a:rPr>
              <a:t>HISTÓRICA DA </a:t>
            </a:r>
            <a:r>
              <a:rPr b="1" i="0" lang="pt-BR" sz="3600" u="none" cap="none" strike="noStrike">
                <a:solidFill>
                  <a:srgbClr val="25916A"/>
                </a:solidFill>
                <a:highlight>
                  <a:srgbClr val="FFFFFF"/>
                </a:highlight>
                <a:latin typeface="Arial"/>
                <a:ea typeface="Arial"/>
                <a:cs typeface="Arial"/>
                <a:sym typeface="Arial"/>
              </a:rPr>
              <a:t>ARRECADAÇÃO</a:t>
            </a:r>
            <a:endParaRPr b="1" i="0" sz="3600" u="none" cap="none" strike="noStrike">
              <a:solidFill>
                <a:srgbClr val="25916A"/>
              </a:solidFill>
              <a:highlight>
                <a:srgbClr val="FFFFFF"/>
              </a:highlight>
              <a:latin typeface="Arial"/>
              <a:ea typeface="Arial"/>
              <a:cs typeface="Arial"/>
              <a:sym typeface="Arial"/>
            </a:endParaRPr>
          </a:p>
        </p:txBody>
      </p:sp>
      <p:pic>
        <p:nvPicPr>
          <p:cNvPr id="139" name="Google Shape;139;p9"/>
          <p:cNvPicPr preferRelativeResize="0"/>
          <p:nvPr/>
        </p:nvPicPr>
        <p:blipFill rotWithShape="1">
          <a:blip r:embed="rId3">
            <a:alphaModFix/>
          </a:blip>
          <a:srcRect b="0" l="0" r="0" t="0"/>
          <a:stretch/>
        </p:blipFill>
        <p:spPr>
          <a:xfrm>
            <a:off x="1184516" y="1836460"/>
            <a:ext cx="9822968" cy="3941007"/>
          </a:xfrm>
          <a:prstGeom prst="rect">
            <a:avLst/>
          </a:prstGeom>
          <a:noFill/>
          <a:ln>
            <a:noFill/>
          </a:ln>
        </p:spPr>
      </p:pic>
      <p:sp>
        <p:nvSpPr>
          <p:cNvPr id="140" name="Google Shape;140;p9"/>
          <p:cNvSpPr/>
          <p:nvPr/>
        </p:nvSpPr>
        <p:spPr>
          <a:xfrm>
            <a:off x="7499690" y="623205"/>
            <a:ext cx="4441583" cy="1867593"/>
          </a:xfrm>
          <a:prstGeom prst="roundRect">
            <a:avLst>
              <a:gd fmla="val 16667" name="adj"/>
            </a:avLst>
          </a:prstGeom>
          <a:solidFill>
            <a:srgbClr val="25916A"/>
          </a:solidFill>
          <a:ln>
            <a:noFill/>
          </a:ln>
        </p:spPr>
        <p:txBody>
          <a:bodyPr anchorCtr="0" anchor="ctr" bIns="55425" lIns="55425" spcFirstLastPara="1" rIns="55425" wrap="square" tIns="55425">
            <a:noAutofit/>
          </a:bodyPr>
          <a:lstStyle/>
          <a:p>
            <a:pPr indent="0" lvl="0" marL="0" marR="0" rtl="0" algn="ctr">
              <a:lnSpc>
                <a:spcPct val="150000"/>
              </a:lnSpc>
              <a:spcBef>
                <a:spcPts val="0"/>
              </a:spcBef>
              <a:spcAft>
                <a:spcPts val="0"/>
              </a:spcAft>
              <a:buNone/>
            </a:pPr>
            <a:r>
              <a:rPr b="0" i="0" lang="pt-BR" sz="2000" u="none" cap="none" strike="noStrike">
                <a:solidFill>
                  <a:schemeClr val="lt1"/>
                </a:solidFill>
                <a:latin typeface="Arial"/>
                <a:ea typeface="Arial"/>
                <a:cs typeface="Arial"/>
                <a:sym typeface="Arial"/>
              </a:rPr>
              <a:t>Se aplicadas as alíquotas máximas previstas em lei, a arrecadação poderia alcançar </a:t>
            </a:r>
            <a:endParaRPr/>
          </a:p>
          <a:p>
            <a:pPr indent="0" lvl="0" marL="0" marR="0" rtl="0" algn="ctr">
              <a:lnSpc>
                <a:spcPct val="150000"/>
              </a:lnSpc>
              <a:spcBef>
                <a:spcPts val="0"/>
              </a:spcBef>
              <a:spcAft>
                <a:spcPts val="0"/>
              </a:spcAft>
              <a:buNone/>
            </a:pPr>
            <a:r>
              <a:rPr b="1" i="0" lang="pt-BR" sz="2000" u="none" cap="none" strike="noStrike">
                <a:solidFill>
                  <a:schemeClr val="lt1"/>
                </a:solidFill>
                <a:latin typeface="Arial"/>
                <a:ea typeface="Arial"/>
                <a:cs typeface="Arial"/>
                <a:sym typeface="Arial"/>
              </a:rPr>
              <a:t>R$ 56 bilhões</a:t>
            </a:r>
            <a:r>
              <a:rPr b="0" i="0" lang="pt-BR" sz="2000" u="none" cap="none" strike="noStrike">
                <a:solidFill>
                  <a:schemeClr val="lt1"/>
                </a:solidFill>
                <a:latin typeface="Arial"/>
                <a:ea typeface="Arial"/>
                <a:cs typeface="Arial"/>
                <a:sym typeface="Arial"/>
              </a:rPr>
              <a:t>/ano.</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0"/>
          <p:cNvSpPr txBox="1"/>
          <p:nvPr/>
        </p:nvSpPr>
        <p:spPr>
          <a:xfrm>
            <a:off x="608193" y="311114"/>
            <a:ext cx="9227360" cy="609965"/>
          </a:xfrm>
          <a:prstGeom prst="rect">
            <a:avLst/>
          </a:prstGeom>
          <a:noFill/>
          <a:ln>
            <a:noFill/>
          </a:ln>
        </p:spPr>
        <p:txBody>
          <a:bodyPr anchorCtr="0" anchor="t" bIns="27700" lIns="55425" spcFirstLastPara="1" rIns="55425" wrap="square" tIns="27700">
            <a:spAutoFit/>
          </a:bodyPr>
          <a:lstStyle/>
          <a:p>
            <a:pPr indent="0" lvl="0" marL="0" marR="0" rtl="0" algn="l">
              <a:spcBef>
                <a:spcPts val="0"/>
              </a:spcBef>
              <a:spcAft>
                <a:spcPts val="0"/>
              </a:spcAft>
              <a:buNone/>
            </a:pPr>
            <a:r>
              <a:rPr b="1" i="0" lang="pt-BR" sz="3600" u="none" cap="none" strike="noStrike">
                <a:solidFill>
                  <a:srgbClr val="25916A"/>
                </a:solidFill>
                <a:highlight>
                  <a:srgbClr val="FFFFFF"/>
                </a:highlight>
                <a:latin typeface="Arial"/>
                <a:ea typeface="Arial"/>
                <a:cs typeface="Arial"/>
                <a:sym typeface="Arial"/>
              </a:rPr>
              <a:t>PARTILHA FEDERATIVA</a:t>
            </a:r>
            <a:endParaRPr b="1" i="0" sz="3600" u="none" cap="none" strike="noStrike">
              <a:solidFill>
                <a:schemeClr val="dk1"/>
              </a:solidFill>
              <a:highlight>
                <a:srgbClr val="FFFFFF"/>
              </a:highlight>
              <a:latin typeface="Arial"/>
              <a:ea typeface="Arial"/>
              <a:cs typeface="Arial"/>
              <a:sym typeface="Arial"/>
            </a:endParaRPr>
          </a:p>
        </p:txBody>
      </p:sp>
      <p:graphicFrame>
        <p:nvGraphicFramePr>
          <p:cNvPr id="146" name="Google Shape;146;p10"/>
          <p:cNvGraphicFramePr/>
          <p:nvPr/>
        </p:nvGraphicFramePr>
        <p:xfrm>
          <a:off x="3467101" y="1885950"/>
          <a:ext cx="4362450" cy="4000500"/>
        </p:xfrm>
        <a:graphic>
          <a:graphicData uri="http://schemas.openxmlformats.org/drawingml/2006/chart">
            <c:chart r:id="rId3"/>
          </a:graphicData>
        </a:graphic>
      </p:graphicFrame>
      <p:sp>
        <p:nvSpPr>
          <p:cNvPr id="147" name="Google Shape;147;p10"/>
          <p:cNvSpPr txBox="1"/>
          <p:nvPr/>
        </p:nvSpPr>
        <p:spPr>
          <a:xfrm>
            <a:off x="2143126" y="3527061"/>
            <a:ext cx="172117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pt-BR" sz="2400" u="none" cap="none" strike="noStrike">
                <a:solidFill>
                  <a:schemeClr val="dk1"/>
                </a:solidFill>
                <a:latin typeface="Arial"/>
                <a:ea typeface="Arial"/>
                <a:cs typeface="Arial"/>
                <a:sym typeface="Arial"/>
              </a:rPr>
              <a:t>Obras rodoviárias</a:t>
            </a:r>
            <a:endParaRPr/>
          </a:p>
        </p:txBody>
      </p:sp>
      <p:sp>
        <p:nvSpPr>
          <p:cNvPr id="148" name="Google Shape;148;p10"/>
          <p:cNvSpPr txBox="1"/>
          <p:nvPr/>
        </p:nvSpPr>
        <p:spPr>
          <a:xfrm>
            <a:off x="2166905" y="3056804"/>
            <a:ext cx="150307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2400">
                <a:solidFill>
                  <a:srgbClr val="FFC000"/>
                </a:solidFill>
                <a:latin typeface="Arial"/>
                <a:ea typeface="Arial"/>
                <a:cs typeface="Arial"/>
                <a:sym typeface="Arial"/>
              </a:rPr>
              <a:t>Estados</a:t>
            </a:r>
            <a:endParaRPr/>
          </a:p>
        </p:txBody>
      </p:sp>
      <p:sp>
        <p:nvSpPr>
          <p:cNvPr id="149" name="Google Shape;149;p10"/>
          <p:cNvSpPr txBox="1"/>
          <p:nvPr/>
        </p:nvSpPr>
        <p:spPr>
          <a:xfrm>
            <a:off x="4743451" y="1588442"/>
            <a:ext cx="218122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2400">
                <a:solidFill>
                  <a:schemeClr val="dk1"/>
                </a:solidFill>
                <a:latin typeface="Arial"/>
                <a:ea typeface="Arial"/>
                <a:cs typeface="Arial"/>
                <a:sym typeface="Arial"/>
              </a:rPr>
              <a:t>Obras viárias</a:t>
            </a:r>
            <a:endParaRPr/>
          </a:p>
        </p:txBody>
      </p:sp>
      <p:sp>
        <p:nvSpPr>
          <p:cNvPr id="150" name="Google Shape;150;p10"/>
          <p:cNvSpPr txBox="1"/>
          <p:nvPr/>
        </p:nvSpPr>
        <p:spPr>
          <a:xfrm>
            <a:off x="4767229" y="1118185"/>
            <a:ext cx="19048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2400">
                <a:solidFill>
                  <a:srgbClr val="25916A"/>
                </a:solidFill>
                <a:latin typeface="Arial"/>
                <a:ea typeface="Arial"/>
                <a:cs typeface="Arial"/>
                <a:sym typeface="Arial"/>
              </a:rPr>
              <a:t>Municípios</a:t>
            </a:r>
            <a:endParaRPr/>
          </a:p>
        </p:txBody>
      </p:sp>
      <p:sp>
        <p:nvSpPr>
          <p:cNvPr id="151" name="Google Shape;151;p10"/>
          <p:cNvSpPr txBox="1"/>
          <p:nvPr/>
        </p:nvSpPr>
        <p:spPr>
          <a:xfrm>
            <a:off x="7661431" y="3804007"/>
            <a:ext cx="407336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2400">
                <a:solidFill>
                  <a:schemeClr val="dk1"/>
                </a:solidFill>
                <a:latin typeface="Arial"/>
                <a:ea typeface="Arial"/>
                <a:cs typeface="Arial"/>
                <a:sym typeface="Arial"/>
              </a:rPr>
              <a:t>DNIT</a:t>
            </a:r>
            <a:endParaRPr/>
          </a:p>
          <a:p>
            <a:pPr indent="0" lvl="0" marL="0" marR="0" rtl="0" algn="l">
              <a:spcBef>
                <a:spcPts val="0"/>
              </a:spcBef>
              <a:spcAft>
                <a:spcPts val="0"/>
              </a:spcAft>
              <a:buNone/>
            </a:pPr>
            <a:r>
              <a:rPr i="1" lang="pt-BR" sz="2400">
                <a:solidFill>
                  <a:schemeClr val="dk1"/>
                </a:solidFill>
                <a:latin typeface="Arial"/>
                <a:ea typeface="Arial"/>
                <a:cs typeface="Arial"/>
                <a:sym typeface="Arial"/>
              </a:rPr>
              <a:t>(Ministério dos Transportes)</a:t>
            </a:r>
            <a:endParaRPr/>
          </a:p>
        </p:txBody>
      </p:sp>
      <p:sp>
        <p:nvSpPr>
          <p:cNvPr id="152" name="Google Shape;152;p10"/>
          <p:cNvSpPr txBox="1"/>
          <p:nvPr/>
        </p:nvSpPr>
        <p:spPr>
          <a:xfrm>
            <a:off x="7685211" y="3333750"/>
            <a:ext cx="150307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2400">
                <a:solidFill>
                  <a:srgbClr val="043E6E"/>
                </a:solidFill>
                <a:latin typeface="Arial"/>
                <a:ea typeface="Arial"/>
                <a:cs typeface="Arial"/>
                <a:sym typeface="Arial"/>
              </a:rPr>
              <a:t>União</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1"/>
          <p:cNvSpPr txBox="1"/>
          <p:nvPr/>
        </p:nvSpPr>
        <p:spPr>
          <a:xfrm>
            <a:off x="590551" y="2015789"/>
            <a:ext cx="3910004" cy="2662345"/>
          </a:xfrm>
          <a:prstGeom prst="rect">
            <a:avLst/>
          </a:prstGeom>
          <a:noFill/>
          <a:ln>
            <a:noFill/>
          </a:ln>
        </p:spPr>
        <p:txBody>
          <a:bodyPr anchorCtr="0" anchor="t" bIns="55425" lIns="55425" spcFirstLastPara="1" rIns="55425" wrap="square" tIns="55425">
            <a:noAutofit/>
          </a:bodyPr>
          <a:lstStyle/>
          <a:p>
            <a:pPr indent="0" lvl="0" marL="0" marR="0" rtl="0" algn="ctr">
              <a:lnSpc>
                <a:spcPct val="150000"/>
              </a:lnSpc>
              <a:spcBef>
                <a:spcPts val="0"/>
              </a:spcBef>
              <a:spcAft>
                <a:spcPts val="0"/>
              </a:spcAft>
              <a:buNone/>
            </a:pPr>
            <a:r>
              <a:rPr b="1" lang="pt-BR" sz="2400">
                <a:solidFill>
                  <a:schemeClr val="lt1"/>
                </a:solidFill>
                <a:highlight>
                  <a:srgbClr val="25916A"/>
                </a:highlight>
                <a:latin typeface="Arial"/>
                <a:ea typeface="Arial"/>
                <a:cs typeface="Arial"/>
                <a:sym typeface="Arial"/>
              </a:rPr>
              <a:t>ALÍQUOTA</a:t>
            </a:r>
            <a:endParaRPr b="1" sz="2400">
              <a:solidFill>
                <a:schemeClr val="lt1"/>
              </a:solidFill>
              <a:highlight>
                <a:srgbClr val="25916A"/>
              </a:highlight>
              <a:latin typeface="Arial"/>
              <a:ea typeface="Arial"/>
              <a:cs typeface="Arial"/>
              <a:sym typeface="Arial"/>
            </a:endParaRPr>
          </a:p>
          <a:p>
            <a:pPr indent="-231037" lvl="0" marL="277246" marR="0" rtl="0" algn="l">
              <a:lnSpc>
                <a:spcPct val="150000"/>
              </a:lnSpc>
              <a:spcBef>
                <a:spcPts val="606"/>
              </a:spcBef>
              <a:spcAft>
                <a:spcPts val="0"/>
              </a:spcAft>
              <a:buClr>
                <a:schemeClr val="dk1"/>
              </a:buClr>
              <a:buSzPts val="2400"/>
              <a:buFont typeface="Open Sans"/>
              <a:buChar char="-"/>
            </a:pPr>
            <a:r>
              <a:rPr lang="pt-BR" sz="1600">
                <a:solidFill>
                  <a:schemeClr val="dk1"/>
                </a:solidFill>
                <a:latin typeface="Arial"/>
                <a:ea typeface="Arial"/>
                <a:cs typeface="Arial"/>
                <a:sym typeface="Arial"/>
              </a:rPr>
              <a:t>Aumento de </a:t>
            </a:r>
            <a:r>
              <a:rPr b="1" lang="pt-BR" sz="1600">
                <a:solidFill>
                  <a:schemeClr val="dk1"/>
                </a:solidFill>
                <a:latin typeface="Arial"/>
                <a:ea typeface="Arial"/>
                <a:cs typeface="Arial"/>
                <a:sym typeface="Arial"/>
              </a:rPr>
              <a:t>R$ 0,37 / litro </a:t>
            </a:r>
            <a:r>
              <a:rPr lang="pt-BR" sz="1600">
                <a:solidFill>
                  <a:schemeClr val="dk1"/>
                </a:solidFill>
                <a:latin typeface="Arial"/>
                <a:ea typeface="Arial"/>
                <a:cs typeface="Arial"/>
                <a:sym typeface="Arial"/>
              </a:rPr>
              <a:t>na</a:t>
            </a:r>
            <a:r>
              <a:rPr b="1" lang="pt-BR" sz="1600">
                <a:solidFill>
                  <a:schemeClr val="dk1"/>
                </a:solidFill>
                <a:latin typeface="Arial"/>
                <a:ea typeface="Arial"/>
                <a:cs typeface="Arial"/>
                <a:sym typeface="Arial"/>
              </a:rPr>
              <a:t> GASOLINA</a:t>
            </a:r>
            <a:endParaRPr b="1" sz="1600">
              <a:solidFill>
                <a:schemeClr val="dk1"/>
              </a:solidFill>
              <a:latin typeface="Arial"/>
              <a:ea typeface="Arial"/>
              <a:cs typeface="Arial"/>
              <a:sym typeface="Arial"/>
            </a:endParaRPr>
          </a:p>
          <a:p>
            <a:pPr indent="0" lvl="0" marL="0" marR="0" rtl="0" algn="l">
              <a:lnSpc>
                <a:spcPct val="150000"/>
              </a:lnSpc>
              <a:spcBef>
                <a:spcPts val="0"/>
              </a:spcBef>
              <a:spcAft>
                <a:spcPts val="0"/>
              </a:spcAft>
              <a:buNone/>
            </a:pPr>
            <a:r>
              <a:t/>
            </a:r>
            <a:endParaRPr sz="1600">
              <a:solidFill>
                <a:schemeClr val="dk1"/>
              </a:solidFill>
              <a:latin typeface="Arial"/>
              <a:ea typeface="Arial"/>
              <a:cs typeface="Arial"/>
              <a:sym typeface="Arial"/>
            </a:endParaRPr>
          </a:p>
          <a:p>
            <a:pPr indent="-231037" lvl="0" marL="277246" marR="0" rtl="0" algn="l">
              <a:lnSpc>
                <a:spcPct val="150000"/>
              </a:lnSpc>
              <a:spcBef>
                <a:spcPts val="0"/>
              </a:spcBef>
              <a:spcAft>
                <a:spcPts val="0"/>
              </a:spcAft>
              <a:buClr>
                <a:schemeClr val="dk1"/>
              </a:buClr>
              <a:buSzPts val="2400"/>
              <a:buFont typeface="Open Sans"/>
              <a:buChar char="-"/>
            </a:pPr>
            <a:r>
              <a:rPr lang="pt-BR" sz="1600">
                <a:solidFill>
                  <a:schemeClr val="dk1"/>
                </a:solidFill>
                <a:latin typeface="Arial"/>
                <a:ea typeface="Arial"/>
                <a:cs typeface="Arial"/>
                <a:sym typeface="Arial"/>
              </a:rPr>
              <a:t>Aumento de </a:t>
            </a:r>
            <a:r>
              <a:rPr b="1" lang="pt-BR" sz="1600">
                <a:solidFill>
                  <a:schemeClr val="dk1"/>
                </a:solidFill>
                <a:latin typeface="Arial"/>
                <a:ea typeface="Arial"/>
                <a:cs typeface="Arial"/>
                <a:sym typeface="Arial"/>
              </a:rPr>
              <a:t>R$ 0,037 / litro</a:t>
            </a:r>
            <a:r>
              <a:rPr lang="pt-BR" sz="1600">
                <a:solidFill>
                  <a:schemeClr val="dk1"/>
                </a:solidFill>
                <a:latin typeface="Arial"/>
                <a:ea typeface="Arial"/>
                <a:cs typeface="Arial"/>
                <a:sym typeface="Arial"/>
              </a:rPr>
              <a:t> no</a:t>
            </a:r>
            <a:r>
              <a:rPr b="1" lang="pt-BR" sz="1600">
                <a:solidFill>
                  <a:schemeClr val="dk1"/>
                </a:solidFill>
                <a:latin typeface="Arial"/>
                <a:ea typeface="Arial"/>
                <a:cs typeface="Arial"/>
                <a:sym typeface="Arial"/>
              </a:rPr>
              <a:t> ÁLCOOL</a:t>
            </a:r>
            <a:endParaRPr sz="1600">
              <a:solidFill>
                <a:srgbClr val="000000"/>
              </a:solidFill>
              <a:latin typeface="Arial"/>
              <a:ea typeface="Arial"/>
              <a:cs typeface="Arial"/>
              <a:sym typeface="Arial"/>
            </a:endParaRPr>
          </a:p>
        </p:txBody>
      </p:sp>
      <p:sp>
        <p:nvSpPr>
          <p:cNvPr id="158" name="Google Shape;158;p11"/>
          <p:cNvSpPr/>
          <p:nvPr/>
        </p:nvSpPr>
        <p:spPr>
          <a:xfrm>
            <a:off x="5027766" y="2034839"/>
            <a:ext cx="3554159" cy="2622980"/>
          </a:xfrm>
          <a:prstGeom prst="roundRect">
            <a:avLst>
              <a:gd fmla="val 16667" name="adj"/>
            </a:avLst>
          </a:prstGeom>
          <a:solidFill>
            <a:srgbClr val="25916A"/>
          </a:solidFill>
          <a:ln>
            <a:noFill/>
          </a:ln>
        </p:spPr>
        <p:txBody>
          <a:bodyPr anchorCtr="0" anchor="ctr" bIns="55425" lIns="55425" spcFirstLastPara="1" rIns="55425" wrap="square" tIns="55425">
            <a:noAutofit/>
          </a:bodyPr>
          <a:lstStyle/>
          <a:p>
            <a:pPr indent="0" lvl="0" marL="0" marR="0" rtl="0" algn="ctr">
              <a:lnSpc>
                <a:spcPct val="150000"/>
              </a:lnSpc>
              <a:spcBef>
                <a:spcPts val="0"/>
              </a:spcBef>
              <a:spcAft>
                <a:spcPts val="0"/>
              </a:spcAft>
              <a:buNone/>
            </a:pPr>
            <a:r>
              <a:rPr lang="pt-BR" sz="2800">
                <a:solidFill>
                  <a:schemeClr val="lt1"/>
                </a:solidFill>
                <a:latin typeface="Arial"/>
                <a:ea typeface="Arial"/>
                <a:cs typeface="Arial"/>
                <a:sym typeface="Arial"/>
              </a:rPr>
              <a:t>Potencial arrecadatório:</a:t>
            </a:r>
            <a:endParaRPr sz="2800">
              <a:solidFill>
                <a:schemeClr val="lt1"/>
              </a:solidFill>
              <a:latin typeface="Arial"/>
              <a:ea typeface="Arial"/>
              <a:cs typeface="Arial"/>
              <a:sym typeface="Arial"/>
            </a:endParaRPr>
          </a:p>
          <a:p>
            <a:pPr indent="0" lvl="0" marL="0" marR="0" rtl="0" algn="ctr">
              <a:lnSpc>
                <a:spcPct val="150000"/>
              </a:lnSpc>
              <a:spcBef>
                <a:spcPts val="0"/>
              </a:spcBef>
              <a:spcAft>
                <a:spcPts val="0"/>
              </a:spcAft>
              <a:buNone/>
            </a:pPr>
            <a:r>
              <a:rPr b="1" lang="pt-BR" sz="2800">
                <a:solidFill>
                  <a:schemeClr val="lt1"/>
                </a:solidFill>
                <a:latin typeface="Arial"/>
                <a:ea typeface="Arial"/>
                <a:cs typeface="Arial"/>
                <a:sym typeface="Arial"/>
              </a:rPr>
              <a:t>R$ 11,8 bilhões/ano</a:t>
            </a:r>
            <a:endParaRPr b="1" sz="2800">
              <a:solidFill>
                <a:schemeClr val="lt1"/>
              </a:solidFill>
              <a:highlight>
                <a:srgbClr val="FFFF00"/>
              </a:highlight>
              <a:latin typeface="Arial"/>
              <a:ea typeface="Arial"/>
              <a:cs typeface="Arial"/>
              <a:sym typeface="Arial"/>
            </a:endParaRPr>
          </a:p>
        </p:txBody>
      </p:sp>
      <p:sp>
        <p:nvSpPr>
          <p:cNvPr id="159" name="Google Shape;159;p11"/>
          <p:cNvSpPr txBox="1"/>
          <p:nvPr/>
        </p:nvSpPr>
        <p:spPr>
          <a:xfrm>
            <a:off x="491088" y="271732"/>
            <a:ext cx="10859083" cy="609965"/>
          </a:xfrm>
          <a:prstGeom prst="rect">
            <a:avLst/>
          </a:prstGeom>
          <a:noFill/>
          <a:ln>
            <a:noFill/>
          </a:ln>
        </p:spPr>
        <p:txBody>
          <a:bodyPr anchorCtr="0" anchor="t" bIns="27700" lIns="55425" spcFirstLastPara="1" rIns="55425" wrap="square" tIns="27700">
            <a:spAutoFit/>
          </a:bodyPr>
          <a:lstStyle/>
          <a:p>
            <a:pPr indent="0" lvl="0" marL="0" marR="0" rtl="0" algn="l">
              <a:spcBef>
                <a:spcPts val="0"/>
              </a:spcBef>
              <a:spcAft>
                <a:spcPts val="0"/>
              </a:spcAft>
              <a:buNone/>
            </a:pPr>
            <a:r>
              <a:rPr b="1" lang="pt-BR" sz="3600">
                <a:solidFill>
                  <a:schemeClr val="dk1"/>
                </a:solidFill>
                <a:highlight>
                  <a:srgbClr val="FFFFFF"/>
                </a:highlight>
                <a:latin typeface="Arial"/>
                <a:ea typeface="Arial"/>
                <a:cs typeface="Arial"/>
                <a:sym typeface="Arial"/>
              </a:rPr>
              <a:t>PROPOSTA PARA O DEBATE: </a:t>
            </a:r>
            <a:r>
              <a:rPr b="1" lang="pt-BR" sz="3600">
                <a:solidFill>
                  <a:srgbClr val="25916A"/>
                </a:solidFill>
                <a:highlight>
                  <a:srgbClr val="FFFFFF"/>
                </a:highlight>
                <a:latin typeface="Arial"/>
                <a:ea typeface="Arial"/>
                <a:cs typeface="Arial"/>
                <a:sym typeface="Arial"/>
              </a:rPr>
              <a:t>ARRECADAÇÃO </a:t>
            </a:r>
            <a:endParaRPr b="1" sz="3600">
              <a:solidFill>
                <a:srgbClr val="25916A"/>
              </a:solidFill>
              <a:highlight>
                <a:srgbClr val="FFFFFF"/>
              </a:highlight>
              <a:latin typeface="Arial"/>
              <a:ea typeface="Arial"/>
              <a:cs typeface="Arial"/>
              <a:sym typeface="Arial"/>
            </a:endParaRPr>
          </a:p>
        </p:txBody>
      </p:sp>
      <p:sp>
        <p:nvSpPr>
          <p:cNvPr id="160" name="Google Shape;160;p11"/>
          <p:cNvSpPr txBox="1"/>
          <p:nvPr/>
        </p:nvSpPr>
        <p:spPr>
          <a:xfrm>
            <a:off x="9465811" y="2476568"/>
            <a:ext cx="1670483" cy="869761"/>
          </a:xfrm>
          <a:prstGeom prst="rect">
            <a:avLst/>
          </a:prstGeom>
          <a:noFill/>
          <a:ln>
            <a:noFill/>
          </a:ln>
        </p:spPr>
        <p:txBody>
          <a:bodyPr anchorCtr="0" anchor="t" bIns="55425" lIns="55425" spcFirstLastPara="1" rIns="55425" wrap="square" tIns="55425">
            <a:noAutofit/>
          </a:bodyPr>
          <a:lstStyle/>
          <a:p>
            <a:pPr indent="0" lvl="0" marL="0" marR="0" rtl="0" algn="ctr">
              <a:spcBef>
                <a:spcPts val="0"/>
              </a:spcBef>
              <a:spcAft>
                <a:spcPts val="0"/>
              </a:spcAft>
              <a:buNone/>
            </a:pPr>
            <a:r>
              <a:rPr b="1" lang="pt-BR" sz="2000">
                <a:solidFill>
                  <a:srgbClr val="000000"/>
                </a:solidFill>
                <a:latin typeface="Arial"/>
                <a:ea typeface="Arial"/>
                <a:cs typeface="Arial"/>
                <a:sym typeface="Arial"/>
              </a:rPr>
              <a:t>Impacto inflacionário</a:t>
            </a:r>
            <a:endParaRPr b="1" sz="2000">
              <a:solidFill>
                <a:srgbClr val="000000"/>
              </a:solidFill>
              <a:latin typeface="Arial"/>
              <a:ea typeface="Arial"/>
              <a:cs typeface="Arial"/>
              <a:sym typeface="Arial"/>
            </a:endParaRPr>
          </a:p>
        </p:txBody>
      </p:sp>
      <p:sp>
        <p:nvSpPr>
          <p:cNvPr id="161" name="Google Shape;161;p11"/>
          <p:cNvSpPr/>
          <p:nvPr/>
        </p:nvSpPr>
        <p:spPr>
          <a:xfrm>
            <a:off x="9748603" y="3466971"/>
            <a:ext cx="438719" cy="604414"/>
          </a:xfrm>
          <a:prstGeom prst="upArrow">
            <a:avLst>
              <a:gd fmla="val 50000" name="adj1"/>
              <a:gd fmla="val 50000" name="adj2"/>
            </a:avLst>
          </a:prstGeom>
          <a:solidFill>
            <a:srgbClr val="C00000"/>
          </a:solidFill>
          <a:ln>
            <a:noFill/>
          </a:ln>
        </p:spPr>
        <p:txBody>
          <a:bodyPr anchorCtr="0" anchor="ctr" bIns="55425" lIns="55425" spcFirstLastPara="1" rIns="55425" wrap="square" tIns="55425">
            <a:noAutofit/>
          </a:bodyPr>
          <a:lstStyle/>
          <a:p>
            <a:pPr indent="0" lvl="0" marL="0" marR="0" rtl="0" algn="ctr">
              <a:spcBef>
                <a:spcPts val="0"/>
              </a:spcBef>
              <a:spcAft>
                <a:spcPts val="0"/>
              </a:spcAft>
              <a:buNone/>
            </a:pPr>
            <a:r>
              <a:t/>
            </a:r>
            <a:endParaRPr sz="849">
              <a:solidFill>
                <a:srgbClr val="000000"/>
              </a:solidFill>
              <a:latin typeface="Calibri"/>
              <a:ea typeface="Calibri"/>
              <a:cs typeface="Calibri"/>
              <a:sym typeface="Calibri"/>
            </a:endParaRPr>
          </a:p>
        </p:txBody>
      </p:sp>
      <p:sp>
        <p:nvSpPr>
          <p:cNvPr id="162" name="Google Shape;162;p11"/>
          <p:cNvSpPr/>
          <p:nvPr/>
        </p:nvSpPr>
        <p:spPr>
          <a:xfrm rot="10800000">
            <a:off x="10388070" y="3466971"/>
            <a:ext cx="438719" cy="604414"/>
          </a:xfrm>
          <a:prstGeom prst="upArrow">
            <a:avLst>
              <a:gd fmla="val 50000" name="adj1"/>
              <a:gd fmla="val 50000" name="adj2"/>
            </a:avLst>
          </a:prstGeom>
          <a:solidFill>
            <a:srgbClr val="547D3C"/>
          </a:solidFill>
          <a:ln>
            <a:noFill/>
          </a:ln>
        </p:spPr>
        <p:txBody>
          <a:bodyPr anchorCtr="0" anchor="ctr" bIns="55425" lIns="55425" spcFirstLastPara="1" rIns="55425" wrap="square" tIns="55425">
            <a:noAutofit/>
          </a:bodyPr>
          <a:lstStyle/>
          <a:p>
            <a:pPr indent="0" lvl="0" marL="0" marR="0" rtl="0" algn="ctr">
              <a:spcBef>
                <a:spcPts val="0"/>
              </a:spcBef>
              <a:spcAft>
                <a:spcPts val="0"/>
              </a:spcAft>
              <a:buNone/>
            </a:pPr>
            <a:r>
              <a:t/>
            </a:r>
            <a:endParaRPr sz="849">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cxnSp>
        <p:nvCxnSpPr>
          <p:cNvPr id="167" name="Google Shape;167;p12"/>
          <p:cNvCxnSpPr>
            <a:stCxn id="168" idx="3"/>
            <a:endCxn id="169" idx="1"/>
          </p:cNvCxnSpPr>
          <p:nvPr/>
        </p:nvCxnSpPr>
        <p:spPr>
          <a:xfrm>
            <a:off x="2359315" y="3418609"/>
            <a:ext cx="862500" cy="1129800"/>
          </a:xfrm>
          <a:prstGeom prst="bentConnector3">
            <a:avLst>
              <a:gd fmla="val 49992" name="adj1"/>
            </a:avLst>
          </a:prstGeom>
          <a:noFill/>
          <a:ln cap="flat" cmpd="sng" w="9525">
            <a:solidFill>
              <a:srgbClr val="888888"/>
            </a:solidFill>
            <a:prstDash val="solid"/>
            <a:round/>
            <a:headEnd len="sm" w="sm" type="none"/>
            <a:tailEnd len="sm" w="sm" type="none"/>
          </a:ln>
        </p:spPr>
      </p:cxnSp>
      <p:cxnSp>
        <p:nvCxnSpPr>
          <p:cNvPr id="170" name="Google Shape;170;p12"/>
          <p:cNvCxnSpPr>
            <a:stCxn id="168" idx="3"/>
            <a:endCxn id="171" idx="1"/>
          </p:cNvCxnSpPr>
          <p:nvPr/>
        </p:nvCxnSpPr>
        <p:spPr>
          <a:xfrm flipH="1" rot="10800000">
            <a:off x="2359315" y="2341909"/>
            <a:ext cx="879300" cy="1076700"/>
          </a:xfrm>
          <a:prstGeom prst="bentConnector3">
            <a:avLst>
              <a:gd fmla="val 49993" name="adj1"/>
            </a:avLst>
          </a:prstGeom>
          <a:noFill/>
          <a:ln cap="flat" cmpd="sng" w="9525">
            <a:solidFill>
              <a:srgbClr val="888888"/>
            </a:solidFill>
            <a:prstDash val="solid"/>
            <a:round/>
            <a:headEnd len="sm" w="sm" type="none"/>
            <a:tailEnd len="sm" w="sm" type="none"/>
          </a:ln>
        </p:spPr>
      </p:cxnSp>
      <p:cxnSp>
        <p:nvCxnSpPr>
          <p:cNvPr id="172" name="Google Shape;172;p12"/>
          <p:cNvCxnSpPr>
            <a:stCxn id="171" idx="3"/>
            <a:endCxn id="173" idx="1"/>
          </p:cNvCxnSpPr>
          <p:nvPr/>
        </p:nvCxnSpPr>
        <p:spPr>
          <a:xfrm flipH="1" rot="10800000">
            <a:off x="5657850" y="1477120"/>
            <a:ext cx="1493700" cy="864900"/>
          </a:xfrm>
          <a:prstGeom prst="bentConnector3">
            <a:avLst>
              <a:gd fmla="val 49999" name="adj1"/>
            </a:avLst>
          </a:prstGeom>
          <a:noFill/>
          <a:ln cap="flat" cmpd="sng" w="9525">
            <a:solidFill>
              <a:srgbClr val="888888"/>
            </a:solidFill>
            <a:prstDash val="solid"/>
            <a:round/>
            <a:headEnd len="sm" w="sm" type="none"/>
            <a:tailEnd len="sm" w="sm" type="none"/>
          </a:ln>
        </p:spPr>
      </p:cxnSp>
      <p:sp>
        <p:nvSpPr>
          <p:cNvPr id="171" name="Google Shape;171;p12"/>
          <p:cNvSpPr/>
          <p:nvPr/>
        </p:nvSpPr>
        <p:spPr>
          <a:xfrm>
            <a:off x="3238499" y="2001064"/>
            <a:ext cx="2419351" cy="681912"/>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lang="pt-BR" sz="1940">
                <a:solidFill>
                  <a:srgbClr val="113757"/>
                </a:solidFill>
                <a:latin typeface="Arial"/>
                <a:ea typeface="Arial"/>
                <a:cs typeface="Arial"/>
                <a:sym typeface="Arial"/>
              </a:rPr>
              <a:t>71% (R$ 8,4 bi)</a:t>
            </a:r>
            <a:endParaRPr sz="1940">
              <a:solidFill>
                <a:srgbClr val="113757"/>
              </a:solidFill>
              <a:latin typeface="Arial"/>
              <a:ea typeface="Arial"/>
              <a:cs typeface="Arial"/>
              <a:sym typeface="Arial"/>
            </a:endParaRPr>
          </a:p>
          <a:p>
            <a:pPr indent="0" lvl="0" marL="0" marR="0" rtl="0" algn="l">
              <a:spcBef>
                <a:spcPts val="0"/>
              </a:spcBef>
              <a:spcAft>
                <a:spcPts val="0"/>
              </a:spcAft>
              <a:buNone/>
            </a:pPr>
            <a:r>
              <a:rPr b="1" lang="pt-BR" sz="1940">
                <a:solidFill>
                  <a:srgbClr val="113757"/>
                </a:solidFill>
                <a:latin typeface="Arial"/>
                <a:ea typeface="Arial"/>
                <a:cs typeface="Arial"/>
                <a:sym typeface="Arial"/>
              </a:rPr>
              <a:t>União</a:t>
            </a:r>
            <a:endParaRPr b="1" sz="1940">
              <a:solidFill>
                <a:srgbClr val="113757"/>
              </a:solidFill>
              <a:latin typeface="Arial"/>
              <a:ea typeface="Arial"/>
              <a:cs typeface="Arial"/>
              <a:sym typeface="Arial"/>
            </a:endParaRPr>
          </a:p>
        </p:txBody>
      </p:sp>
      <p:sp>
        <p:nvSpPr>
          <p:cNvPr id="168" name="Google Shape;168;p12"/>
          <p:cNvSpPr/>
          <p:nvPr/>
        </p:nvSpPr>
        <p:spPr>
          <a:xfrm>
            <a:off x="326279" y="3004922"/>
            <a:ext cx="2033036" cy="827373"/>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r">
              <a:spcBef>
                <a:spcPts val="0"/>
              </a:spcBef>
              <a:spcAft>
                <a:spcPts val="0"/>
              </a:spcAft>
              <a:buNone/>
            </a:pPr>
            <a:r>
              <a:rPr b="1" lang="pt-BR" sz="2000">
                <a:solidFill>
                  <a:schemeClr val="lt1"/>
                </a:solidFill>
                <a:highlight>
                  <a:srgbClr val="25916A"/>
                </a:highlight>
                <a:latin typeface="Arial"/>
                <a:ea typeface="Arial"/>
                <a:cs typeface="Arial"/>
                <a:sym typeface="Arial"/>
              </a:rPr>
              <a:t>Cide-</a:t>
            </a:r>
            <a:endParaRPr b="1" sz="2000">
              <a:solidFill>
                <a:schemeClr val="lt1"/>
              </a:solidFill>
              <a:highlight>
                <a:srgbClr val="25916A"/>
              </a:highlight>
              <a:latin typeface="Arial"/>
              <a:ea typeface="Arial"/>
              <a:cs typeface="Arial"/>
              <a:sym typeface="Arial"/>
            </a:endParaRPr>
          </a:p>
          <a:p>
            <a:pPr indent="0" lvl="0" marL="0" marR="0" rtl="0" algn="r">
              <a:spcBef>
                <a:spcPts val="0"/>
              </a:spcBef>
              <a:spcAft>
                <a:spcPts val="0"/>
              </a:spcAft>
              <a:buNone/>
            </a:pPr>
            <a:r>
              <a:rPr b="1" lang="pt-BR" sz="2000">
                <a:solidFill>
                  <a:schemeClr val="lt1"/>
                </a:solidFill>
                <a:highlight>
                  <a:srgbClr val="25916A"/>
                </a:highlight>
                <a:latin typeface="Arial"/>
                <a:ea typeface="Arial"/>
                <a:cs typeface="Arial"/>
                <a:sym typeface="Arial"/>
              </a:rPr>
              <a:t>Combustíveis</a:t>
            </a:r>
            <a:endParaRPr sz="2000">
              <a:solidFill>
                <a:schemeClr val="lt1"/>
              </a:solidFill>
              <a:highlight>
                <a:srgbClr val="25916A"/>
              </a:highlight>
              <a:latin typeface="Arial"/>
              <a:ea typeface="Arial"/>
              <a:cs typeface="Arial"/>
              <a:sym typeface="Arial"/>
            </a:endParaRPr>
          </a:p>
        </p:txBody>
      </p:sp>
      <p:sp>
        <p:nvSpPr>
          <p:cNvPr id="174" name="Google Shape;174;p12"/>
          <p:cNvSpPr/>
          <p:nvPr/>
        </p:nvSpPr>
        <p:spPr>
          <a:xfrm>
            <a:off x="3238500" y="3077653"/>
            <a:ext cx="2419350" cy="681912"/>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lang="pt-BR" sz="1940">
                <a:solidFill>
                  <a:srgbClr val="113757"/>
                </a:solidFill>
                <a:latin typeface="Arial"/>
                <a:ea typeface="Arial"/>
                <a:cs typeface="Arial"/>
                <a:sym typeface="Arial"/>
              </a:rPr>
              <a:t>21,75% (R$ 2,6 bi)</a:t>
            </a:r>
            <a:endParaRPr sz="1940">
              <a:solidFill>
                <a:srgbClr val="113757"/>
              </a:solidFill>
              <a:latin typeface="Arial"/>
              <a:ea typeface="Arial"/>
              <a:cs typeface="Arial"/>
              <a:sym typeface="Arial"/>
            </a:endParaRPr>
          </a:p>
          <a:p>
            <a:pPr indent="0" lvl="0" marL="0" marR="0" rtl="0" algn="l">
              <a:spcBef>
                <a:spcPts val="0"/>
              </a:spcBef>
              <a:spcAft>
                <a:spcPts val="0"/>
              </a:spcAft>
              <a:buNone/>
            </a:pPr>
            <a:r>
              <a:rPr b="1" lang="pt-BR" sz="1940">
                <a:solidFill>
                  <a:srgbClr val="113757"/>
                </a:solidFill>
                <a:latin typeface="Arial"/>
                <a:ea typeface="Arial"/>
                <a:cs typeface="Arial"/>
                <a:sym typeface="Arial"/>
              </a:rPr>
              <a:t>Estados</a:t>
            </a:r>
            <a:endParaRPr b="1" sz="1940">
              <a:solidFill>
                <a:srgbClr val="113757"/>
              </a:solidFill>
              <a:latin typeface="Arial"/>
              <a:ea typeface="Arial"/>
              <a:cs typeface="Arial"/>
              <a:sym typeface="Arial"/>
            </a:endParaRPr>
          </a:p>
        </p:txBody>
      </p:sp>
      <p:sp>
        <p:nvSpPr>
          <p:cNvPr id="173" name="Google Shape;173;p12"/>
          <p:cNvSpPr/>
          <p:nvPr/>
        </p:nvSpPr>
        <p:spPr>
          <a:xfrm>
            <a:off x="7151508" y="1339669"/>
            <a:ext cx="2904357" cy="274882"/>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b="1" lang="pt-BR" sz="1940">
                <a:solidFill>
                  <a:srgbClr val="113757"/>
                </a:solidFill>
                <a:latin typeface="Arial"/>
                <a:ea typeface="Arial"/>
                <a:cs typeface="Arial"/>
                <a:sym typeface="Arial"/>
              </a:rPr>
              <a:t>Novo PAC Mobilidade</a:t>
            </a:r>
            <a:endParaRPr b="1" sz="1940">
              <a:solidFill>
                <a:srgbClr val="113757"/>
              </a:solidFill>
              <a:latin typeface="Arial"/>
              <a:ea typeface="Arial"/>
              <a:cs typeface="Arial"/>
              <a:sym typeface="Arial"/>
            </a:endParaRPr>
          </a:p>
        </p:txBody>
      </p:sp>
      <p:sp>
        <p:nvSpPr>
          <p:cNvPr id="169" name="Google Shape;169;p12"/>
          <p:cNvSpPr/>
          <p:nvPr/>
        </p:nvSpPr>
        <p:spPr>
          <a:xfrm>
            <a:off x="3221671" y="4207453"/>
            <a:ext cx="2419350" cy="681911"/>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lang="pt-BR" sz="1940">
                <a:solidFill>
                  <a:srgbClr val="113757"/>
                </a:solidFill>
                <a:latin typeface="Arial"/>
                <a:ea typeface="Arial"/>
                <a:cs typeface="Arial"/>
                <a:sym typeface="Arial"/>
              </a:rPr>
              <a:t>7,25% (R$ 860 mi)</a:t>
            </a:r>
            <a:endParaRPr sz="1940">
              <a:solidFill>
                <a:srgbClr val="113757"/>
              </a:solidFill>
              <a:latin typeface="Arial"/>
              <a:ea typeface="Arial"/>
              <a:cs typeface="Arial"/>
              <a:sym typeface="Arial"/>
            </a:endParaRPr>
          </a:p>
          <a:p>
            <a:pPr indent="0" lvl="0" marL="0" marR="0" rtl="0" algn="l">
              <a:spcBef>
                <a:spcPts val="0"/>
              </a:spcBef>
              <a:spcAft>
                <a:spcPts val="0"/>
              </a:spcAft>
              <a:buNone/>
            </a:pPr>
            <a:r>
              <a:rPr b="1" lang="pt-BR" sz="1940">
                <a:solidFill>
                  <a:srgbClr val="113757"/>
                </a:solidFill>
                <a:latin typeface="Arial"/>
                <a:ea typeface="Arial"/>
                <a:cs typeface="Arial"/>
                <a:sym typeface="Arial"/>
              </a:rPr>
              <a:t>Municípios</a:t>
            </a:r>
            <a:endParaRPr b="1" sz="1940">
              <a:solidFill>
                <a:srgbClr val="113757"/>
              </a:solidFill>
              <a:latin typeface="Arial"/>
              <a:ea typeface="Arial"/>
              <a:cs typeface="Arial"/>
              <a:sym typeface="Arial"/>
            </a:endParaRPr>
          </a:p>
        </p:txBody>
      </p:sp>
      <p:cxnSp>
        <p:nvCxnSpPr>
          <p:cNvPr id="175" name="Google Shape;175;p12"/>
          <p:cNvCxnSpPr>
            <a:stCxn id="168" idx="3"/>
            <a:endCxn id="174" idx="1"/>
          </p:cNvCxnSpPr>
          <p:nvPr/>
        </p:nvCxnSpPr>
        <p:spPr>
          <a:xfrm>
            <a:off x="2359315" y="3418609"/>
            <a:ext cx="879300" cy="600"/>
          </a:xfrm>
          <a:prstGeom prst="bentConnector3">
            <a:avLst>
              <a:gd fmla="val 49993" name="adj1"/>
            </a:avLst>
          </a:prstGeom>
          <a:noFill/>
          <a:ln cap="flat" cmpd="sng" w="9525">
            <a:solidFill>
              <a:srgbClr val="888888"/>
            </a:solidFill>
            <a:prstDash val="solid"/>
            <a:round/>
            <a:headEnd len="sm" w="sm" type="none"/>
            <a:tailEnd len="sm" w="sm" type="none"/>
          </a:ln>
        </p:spPr>
      </p:cxnSp>
      <p:sp>
        <p:nvSpPr>
          <p:cNvPr id="176" name="Google Shape;176;p12"/>
          <p:cNvSpPr/>
          <p:nvPr/>
        </p:nvSpPr>
        <p:spPr>
          <a:xfrm>
            <a:off x="7337384" y="3934251"/>
            <a:ext cx="4277127" cy="928157"/>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b="1" lang="pt-BR" sz="1940">
                <a:solidFill>
                  <a:srgbClr val="113757"/>
                </a:solidFill>
                <a:latin typeface="Arial"/>
                <a:ea typeface="Arial"/>
                <a:cs typeface="Arial"/>
                <a:sym typeface="Arial"/>
              </a:rPr>
              <a:t>Qualificação e custeio do transporte público intermunicipal de caráter urbano</a:t>
            </a:r>
            <a:endParaRPr b="1" sz="1940">
              <a:solidFill>
                <a:srgbClr val="113757"/>
              </a:solidFill>
              <a:latin typeface="Arial"/>
              <a:ea typeface="Arial"/>
              <a:cs typeface="Arial"/>
              <a:sym typeface="Arial"/>
            </a:endParaRPr>
          </a:p>
        </p:txBody>
      </p:sp>
      <p:cxnSp>
        <p:nvCxnSpPr>
          <p:cNvPr id="177" name="Google Shape;177;p12"/>
          <p:cNvCxnSpPr>
            <a:stCxn id="174" idx="3"/>
            <a:endCxn id="176" idx="1"/>
          </p:cNvCxnSpPr>
          <p:nvPr/>
        </p:nvCxnSpPr>
        <p:spPr>
          <a:xfrm>
            <a:off x="5657850" y="3418609"/>
            <a:ext cx="1679400" cy="979800"/>
          </a:xfrm>
          <a:prstGeom prst="bentConnector3">
            <a:avLst>
              <a:gd fmla="val 50004" name="adj1"/>
            </a:avLst>
          </a:prstGeom>
          <a:noFill/>
          <a:ln cap="flat" cmpd="sng" w="9525">
            <a:solidFill>
              <a:srgbClr val="888888"/>
            </a:solidFill>
            <a:prstDash val="solid"/>
            <a:round/>
            <a:headEnd len="sm" w="sm" type="none"/>
            <a:tailEnd len="sm" w="sm" type="none"/>
          </a:ln>
        </p:spPr>
      </p:cxnSp>
      <p:sp>
        <p:nvSpPr>
          <p:cNvPr id="178" name="Google Shape;178;p12"/>
          <p:cNvSpPr/>
          <p:nvPr/>
        </p:nvSpPr>
        <p:spPr>
          <a:xfrm>
            <a:off x="6554767" y="5027670"/>
            <a:ext cx="4751862" cy="928157"/>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b="1" lang="pt-BR" sz="1940">
                <a:solidFill>
                  <a:srgbClr val="113757"/>
                </a:solidFill>
                <a:latin typeface="Arial"/>
                <a:ea typeface="Arial"/>
                <a:cs typeface="Arial"/>
                <a:sym typeface="Arial"/>
              </a:rPr>
              <a:t>Qualificação e custeio do transporte público coletivo intramunicipal</a:t>
            </a:r>
            <a:endParaRPr b="1" sz="1940">
              <a:solidFill>
                <a:srgbClr val="113757"/>
              </a:solidFill>
              <a:latin typeface="Arial"/>
              <a:ea typeface="Arial"/>
              <a:cs typeface="Arial"/>
              <a:sym typeface="Arial"/>
            </a:endParaRPr>
          </a:p>
        </p:txBody>
      </p:sp>
      <p:cxnSp>
        <p:nvCxnSpPr>
          <p:cNvPr id="179" name="Google Shape;179;p12"/>
          <p:cNvCxnSpPr>
            <a:stCxn id="169" idx="3"/>
            <a:endCxn id="178" idx="1"/>
          </p:cNvCxnSpPr>
          <p:nvPr/>
        </p:nvCxnSpPr>
        <p:spPr>
          <a:xfrm>
            <a:off x="5641021" y="4548409"/>
            <a:ext cx="913800" cy="943200"/>
          </a:xfrm>
          <a:prstGeom prst="bentConnector3">
            <a:avLst>
              <a:gd fmla="val 49997" name="adj1"/>
            </a:avLst>
          </a:prstGeom>
          <a:noFill/>
          <a:ln cap="flat" cmpd="sng" w="9525">
            <a:solidFill>
              <a:srgbClr val="888888"/>
            </a:solidFill>
            <a:prstDash val="solid"/>
            <a:round/>
            <a:headEnd len="sm" w="sm" type="none"/>
            <a:tailEnd len="sm" w="sm" type="none"/>
          </a:ln>
        </p:spPr>
      </p:cxnSp>
      <p:sp>
        <p:nvSpPr>
          <p:cNvPr id="180" name="Google Shape;180;p12"/>
          <p:cNvSpPr/>
          <p:nvPr/>
        </p:nvSpPr>
        <p:spPr>
          <a:xfrm>
            <a:off x="7151508" y="2854379"/>
            <a:ext cx="3889819" cy="748589"/>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b="1" lang="pt-BR" sz="1940">
                <a:solidFill>
                  <a:srgbClr val="113757"/>
                </a:solidFill>
                <a:latin typeface="Arial"/>
                <a:ea typeface="Arial"/>
                <a:cs typeface="Arial"/>
                <a:sym typeface="Arial"/>
              </a:rPr>
              <a:t>Sistema de Informações em Mobilidade Urbana</a:t>
            </a:r>
            <a:endParaRPr b="1" sz="1940">
              <a:solidFill>
                <a:srgbClr val="113757"/>
              </a:solidFill>
              <a:latin typeface="Arial"/>
              <a:ea typeface="Arial"/>
              <a:cs typeface="Arial"/>
              <a:sym typeface="Arial"/>
            </a:endParaRPr>
          </a:p>
        </p:txBody>
      </p:sp>
      <p:cxnSp>
        <p:nvCxnSpPr>
          <p:cNvPr id="181" name="Google Shape;181;p12"/>
          <p:cNvCxnSpPr>
            <a:stCxn id="171" idx="3"/>
            <a:endCxn id="180" idx="1"/>
          </p:cNvCxnSpPr>
          <p:nvPr/>
        </p:nvCxnSpPr>
        <p:spPr>
          <a:xfrm>
            <a:off x="5657850" y="2342020"/>
            <a:ext cx="1493700" cy="886800"/>
          </a:xfrm>
          <a:prstGeom prst="bentConnector3">
            <a:avLst>
              <a:gd fmla="val 49999" name="adj1"/>
            </a:avLst>
          </a:prstGeom>
          <a:noFill/>
          <a:ln cap="flat" cmpd="sng" w="9525">
            <a:solidFill>
              <a:srgbClr val="888888"/>
            </a:solidFill>
            <a:prstDash val="solid"/>
            <a:round/>
            <a:headEnd len="sm" w="sm" type="none"/>
            <a:tailEnd len="sm" w="sm" type="none"/>
          </a:ln>
        </p:spPr>
      </p:cxnSp>
      <p:sp>
        <p:nvSpPr>
          <p:cNvPr id="182" name="Google Shape;182;p12"/>
          <p:cNvSpPr txBox="1"/>
          <p:nvPr/>
        </p:nvSpPr>
        <p:spPr>
          <a:xfrm>
            <a:off x="491088" y="271732"/>
            <a:ext cx="11415162" cy="609965"/>
          </a:xfrm>
          <a:prstGeom prst="rect">
            <a:avLst/>
          </a:prstGeom>
          <a:noFill/>
          <a:ln>
            <a:noFill/>
          </a:ln>
        </p:spPr>
        <p:txBody>
          <a:bodyPr anchorCtr="0" anchor="t" bIns="27700" lIns="55425" spcFirstLastPara="1" rIns="55425" wrap="square" tIns="27700">
            <a:spAutoFit/>
          </a:bodyPr>
          <a:lstStyle/>
          <a:p>
            <a:pPr indent="0" lvl="0" marL="0" marR="0" rtl="0" algn="l">
              <a:spcBef>
                <a:spcPts val="0"/>
              </a:spcBef>
              <a:spcAft>
                <a:spcPts val="0"/>
              </a:spcAft>
              <a:buNone/>
            </a:pPr>
            <a:r>
              <a:rPr b="1" lang="pt-BR" sz="3600">
                <a:solidFill>
                  <a:schemeClr val="dk1"/>
                </a:solidFill>
                <a:highlight>
                  <a:srgbClr val="FFFFFF"/>
                </a:highlight>
                <a:latin typeface="Arial"/>
                <a:ea typeface="Arial"/>
                <a:cs typeface="Arial"/>
                <a:sym typeface="Arial"/>
              </a:rPr>
              <a:t>PROPOSTA PARA O DEBATE: </a:t>
            </a:r>
            <a:r>
              <a:rPr b="1" lang="pt-BR" sz="3600">
                <a:solidFill>
                  <a:srgbClr val="25916A"/>
                </a:solidFill>
                <a:highlight>
                  <a:srgbClr val="FFFFFF"/>
                </a:highlight>
                <a:latin typeface="Arial"/>
                <a:ea typeface="Arial"/>
                <a:cs typeface="Arial"/>
                <a:sym typeface="Arial"/>
              </a:rPr>
              <a:t>DISTRIBUIÇÃO </a:t>
            </a:r>
            <a:endParaRPr b="1" sz="3600">
              <a:solidFill>
                <a:srgbClr val="25916A"/>
              </a:solidFill>
              <a:highlight>
                <a:srgbClr val="FFFFFF"/>
              </a:highlight>
              <a:latin typeface="Arial"/>
              <a:ea typeface="Arial"/>
              <a:cs typeface="Arial"/>
              <a:sym typeface="Arial"/>
            </a:endParaRPr>
          </a:p>
        </p:txBody>
      </p:sp>
      <p:sp>
        <p:nvSpPr>
          <p:cNvPr id="183" name="Google Shape;183;p12"/>
          <p:cNvSpPr/>
          <p:nvPr/>
        </p:nvSpPr>
        <p:spPr>
          <a:xfrm>
            <a:off x="7151508" y="2023301"/>
            <a:ext cx="2904357" cy="651729"/>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b="1" lang="pt-BR" sz="1940">
                <a:solidFill>
                  <a:srgbClr val="113757"/>
                </a:solidFill>
                <a:latin typeface="Arial"/>
                <a:ea typeface="Arial"/>
                <a:cs typeface="Arial"/>
                <a:sym typeface="Arial"/>
              </a:rPr>
              <a:t>Custeio do transporte público coletivo</a:t>
            </a:r>
            <a:endParaRPr b="1" sz="1940">
              <a:solidFill>
                <a:srgbClr val="113757"/>
              </a:solidFill>
              <a:latin typeface="Arial"/>
              <a:ea typeface="Arial"/>
              <a:cs typeface="Arial"/>
              <a:sym typeface="Arial"/>
            </a:endParaRPr>
          </a:p>
        </p:txBody>
      </p:sp>
      <p:cxnSp>
        <p:nvCxnSpPr>
          <p:cNvPr id="184" name="Google Shape;184;p12"/>
          <p:cNvCxnSpPr>
            <a:stCxn id="171" idx="3"/>
            <a:endCxn id="183" idx="1"/>
          </p:cNvCxnSpPr>
          <p:nvPr/>
        </p:nvCxnSpPr>
        <p:spPr>
          <a:xfrm>
            <a:off x="5657850" y="2342020"/>
            <a:ext cx="1493700" cy="7200"/>
          </a:xfrm>
          <a:prstGeom prst="bentConnector3">
            <a:avLst>
              <a:gd fmla="val 49999" name="adj1"/>
            </a:avLst>
          </a:prstGeom>
          <a:noFill/>
          <a:ln cap="flat" cmpd="sng" w="9525">
            <a:solidFill>
              <a:srgbClr val="888888"/>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3"/>
          <p:cNvSpPr txBox="1"/>
          <p:nvPr/>
        </p:nvSpPr>
        <p:spPr>
          <a:xfrm>
            <a:off x="491088" y="271732"/>
            <a:ext cx="11415162" cy="609965"/>
          </a:xfrm>
          <a:prstGeom prst="rect">
            <a:avLst/>
          </a:prstGeom>
          <a:noFill/>
          <a:ln>
            <a:noFill/>
          </a:ln>
        </p:spPr>
        <p:txBody>
          <a:bodyPr anchorCtr="0" anchor="t" bIns="27700" lIns="55425" spcFirstLastPara="1" rIns="55425" wrap="square" tIns="27700">
            <a:spAutoFit/>
          </a:bodyPr>
          <a:lstStyle/>
          <a:p>
            <a:pPr indent="0" lvl="0" marL="0" marR="0" rtl="0" algn="l">
              <a:spcBef>
                <a:spcPts val="0"/>
              </a:spcBef>
              <a:spcAft>
                <a:spcPts val="0"/>
              </a:spcAft>
              <a:buNone/>
            </a:pPr>
            <a:r>
              <a:rPr b="1" lang="pt-BR" sz="3600">
                <a:solidFill>
                  <a:schemeClr val="dk1"/>
                </a:solidFill>
                <a:highlight>
                  <a:srgbClr val="FFFFFF"/>
                </a:highlight>
                <a:latin typeface="Arial"/>
                <a:ea typeface="Arial"/>
                <a:cs typeface="Arial"/>
                <a:sym typeface="Arial"/>
              </a:rPr>
              <a:t>PROPOSTA PARA O DEBATE: </a:t>
            </a:r>
            <a:r>
              <a:rPr b="1" lang="pt-BR" sz="3600">
                <a:solidFill>
                  <a:srgbClr val="25916A"/>
                </a:solidFill>
                <a:highlight>
                  <a:srgbClr val="FFFFFF"/>
                </a:highlight>
                <a:latin typeface="Arial"/>
                <a:ea typeface="Arial"/>
                <a:cs typeface="Arial"/>
                <a:sym typeface="Arial"/>
              </a:rPr>
              <a:t>DISTRIBUIÇÃO </a:t>
            </a:r>
            <a:endParaRPr b="1" sz="3600">
              <a:solidFill>
                <a:srgbClr val="25916A"/>
              </a:solidFill>
              <a:highlight>
                <a:srgbClr val="FFFFFF"/>
              </a:highlight>
              <a:latin typeface="Arial"/>
              <a:ea typeface="Arial"/>
              <a:cs typeface="Arial"/>
              <a:sym typeface="Arial"/>
            </a:endParaRPr>
          </a:p>
        </p:txBody>
      </p:sp>
      <p:cxnSp>
        <p:nvCxnSpPr>
          <p:cNvPr id="190" name="Google Shape;190;p13"/>
          <p:cNvCxnSpPr>
            <a:stCxn id="191" idx="3"/>
            <a:endCxn id="192" idx="1"/>
          </p:cNvCxnSpPr>
          <p:nvPr/>
        </p:nvCxnSpPr>
        <p:spPr>
          <a:xfrm flipH="1" rot="10800000">
            <a:off x="2235077" y="1529978"/>
            <a:ext cx="827100" cy="104700"/>
          </a:xfrm>
          <a:prstGeom prst="bentConnector3">
            <a:avLst>
              <a:gd fmla="val 50004" name="adj1"/>
            </a:avLst>
          </a:prstGeom>
          <a:noFill/>
          <a:ln cap="flat" cmpd="sng" w="9525">
            <a:solidFill>
              <a:srgbClr val="888888"/>
            </a:solidFill>
            <a:prstDash val="solid"/>
            <a:round/>
            <a:headEnd len="sm" w="sm" type="none"/>
            <a:tailEnd len="sm" w="sm" type="none"/>
          </a:ln>
        </p:spPr>
      </p:cxnSp>
      <p:sp>
        <p:nvSpPr>
          <p:cNvPr id="191" name="Google Shape;191;p13"/>
          <p:cNvSpPr/>
          <p:nvPr/>
        </p:nvSpPr>
        <p:spPr>
          <a:xfrm>
            <a:off x="182990" y="1293722"/>
            <a:ext cx="2052087" cy="681912"/>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lang="pt-BR" sz="1940">
                <a:solidFill>
                  <a:schemeClr val="lt1"/>
                </a:solidFill>
                <a:highlight>
                  <a:srgbClr val="25916A"/>
                </a:highlight>
                <a:latin typeface="Arial"/>
                <a:ea typeface="Arial"/>
                <a:cs typeface="Arial"/>
                <a:sym typeface="Arial"/>
              </a:rPr>
              <a:t>71% (R$ 8,4 bi)</a:t>
            </a:r>
            <a:endParaRPr sz="1940">
              <a:solidFill>
                <a:schemeClr val="lt1"/>
              </a:solidFill>
              <a:highlight>
                <a:srgbClr val="25916A"/>
              </a:highlight>
              <a:latin typeface="Arial"/>
              <a:ea typeface="Arial"/>
              <a:cs typeface="Arial"/>
              <a:sym typeface="Arial"/>
            </a:endParaRPr>
          </a:p>
          <a:p>
            <a:pPr indent="0" lvl="0" marL="0" marR="0" rtl="0" algn="l">
              <a:spcBef>
                <a:spcPts val="0"/>
              </a:spcBef>
              <a:spcAft>
                <a:spcPts val="0"/>
              </a:spcAft>
              <a:buNone/>
            </a:pPr>
            <a:r>
              <a:rPr b="1" lang="pt-BR" sz="1940">
                <a:solidFill>
                  <a:schemeClr val="lt1"/>
                </a:solidFill>
                <a:highlight>
                  <a:srgbClr val="25916A"/>
                </a:highlight>
                <a:latin typeface="Arial"/>
                <a:ea typeface="Arial"/>
                <a:cs typeface="Arial"/>
                <a:sym typeface="Arial"/>
              </a:rPr>
              <a:t>União</a:t>
            </a:r>
            <a:endParaRPr b="1" sz="1940">
              <a:solidFill>
                <a:schemeClr val="lt1"/>
              </a:solidFill>
              <a:highlight>
                <a:srgbClr val="25916A"/>
              </a:highlight>
              <a:latin typeface="Arial"/>
              <a:ea typeface="Arial"/>
              <a:cs typeface="Arial"/>
              <a:sym typeface="Arial"/>
            </a:endParaRPr>
          </a:p>
        </p:txBody>
      </p:sp>
      <p:sp>
        <p:nvSpPr>
          <p:cNvPr id="192" name="Google Shape;192;p13"/>
          <p:cNvSpPr/>
          <p:nvPr/>
        </p:nvSpPr>
        <p:spPr>
          <a:xfrm>
            <a:off x="3062251" y="1155779"/>
            <a:ext cx="2904357" cy="748589"/>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b="1" lang="pt-BR" sz="1940">
                <a:solidFill>
                  <a:srgbClr val="113757"/>
                </a:solidFill>
                <a:latin typeface="Arial"/>
                <a:ea typeface="Arial"/>
                <a:cs typeface="Arial"/>
                <a:sym typeface="Arial"/>
              </a:rPr>
              <a:t>Novo PAC Mobilidade</a:t>
            </a:r>
            <a:endParaRPr/>
          </a:p>
          <a:p>
            <a:pPr indent="0" lvl="0" marL="0" marR="0" rtl="0" algn="l">
              <a:spcBef>
                <a:spcPts val="0"/>
              </a:spcBef>
              <a:spcAft>
                <a:spcPts val="0"/>
              </a:spcAft>
              <a:buNone/>
            </a:pPr>
            <a:r>
              <a:rPr lang="pt-BR" sz="1940">
                <a:solidFill>
                  <a:srgbClr val="113757"/>
                </a:solidFill>
                <a:latin typeface="Arial"/>
                <a:ea typeface="Arial"/>
                <a:cs typeface="Arial"/>
                <a:sym typeface="Arial"/>
              </a:rPr>
              <a:t>65% ou R$ 5,5 bi</a:t>
            </a:r>
            <a:endParaRPr sz="1940">
              <a:solidFill>
                <a:srgbClr val="113757"/>
              </a:solidFill>
              <a:latin typeface="Arial"/>
              <a:ea typeface="Arial"/>
              <a:cs typeface="Arial"/>
              <a:sym typeface="Arial"/>
            </a:endParaRPr>
          </a:p>
        </p:txBody>
      </p:sp>
      <p:sp>
        <p:nvSpPr>
          <p:cNvPr id="193" name="Google Shape;193;p13"/>
          <p:cNvSpPr/>
          <p:nvPr/>
        </p:nvSpPr>
        <p:spPr>
          <a:xfrm>
            <a:off x="6687557" y="1108424"/>
            <a:ext cx="4799594" cy="368788"/>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lang="pt-BR" sz="1940">
                <a:solidFill>
                  <a:srgbClr val="113757"/>
                </a:solidFill>
                <a:latin typeface="Arial"/>
                <a:ea typeface="Arial"/>
                <a:cs typeface="Arial"/>
                <a:sym typeface="Arial"/>
              </a:rPr>
              <a:t>Renovação da frota</a:t>
            </a:r>
            <a:endParaRPr sz="1940">
              <a:solidFill>
                <a:srgbClr val="113757"/>
              </a:solidFill>
              <a:latin typeface="Arial"/>
              <a:ea typeface="Arial"/>
              <a:cs typeface="Arial"/>
              <a:sym typeface="Arial"/>
            </a:endParaRPr>
          </a:p>
        </p:txBody>
      </p:sp>
      <p:sp>
        <p:nvSpPr>
          <p:cNvPr id="194" name="Google Shape;194;p13"/>
          <p:cNvSpPr/>
          <p:nvPr/>
        </p:nvSpPr>
        <p:spPr>
          <a:xfrm>
            <a:off x="6687557" y="1562781"/>
            <a:ext cx="4799594" cy="368788"/>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lang="pt-BR" sz="1940">
                <a:solidFill>
                  <a:srgbClr val="113757"/>
                </a:solidFill>
                <a:latin typeface="Arial"/>
                <a:ea typeface="Arial"/>
                <a:cs typeface="Arial"/>
                <a:sym typeface="Arial"/>
              </a:rPr>
              <a:t>Infraestrutura médias e grandes cidades</a:t>
            </a:r>
            <a:endParaRPr sz="1940">
              <a:solidFill>
                <a:srgbClr val="113757"/>
              </a:solidFill>
              <a:latin typeface="Arial"/>
              <a:ea typeface="Arial"/>
              <a:cs typeface="Arial"/>
              <a:sym typeface="Arial"/>
            </a:endParaRPr>
          </a:p>
        </p:txBody>
      </p:sp>
      <p:cxnSp>
        <p:nvCxnSpPr>
          <p:cNvPr id="195" name="Google Shape;195;p13"/>
          <p:cNvCxnSpPr>
            <a:stCxn id="192" idx="3"/>
            <a:endCxn id="193" idx="1"/>
          </p:cNvCxnSpPr>
          <p:nvPr/>
        </p:nvCxnSpPr>
        <p:spPr>
          <a:xfrm flipH="1" rot="10800000">
            <a:off x="5966608" y="1292774"/>
            <a:ext cx="720900" cy="237300"/>
          </a:xfrm>
          <a:prstGeom prst="bentConnector3">
            <a:avLst>
              <a:gd fmla="val 50003" name="adj1"/>
            </a:avLst>
          </a:prstGeom>
          <a:noFill/>
          <a:ln cap="flat" cmpd="sng" w="9525">
            <a:solidFill>
              <a:srgbClr val="888888"/>
            </a:solidFill>
            <a:prstDash val="solid"/>
            <a:round/>
            <a:headEnd len="sm" w="sm" type="none"/>
            <a:tailEnd len="sm" w="sm" type="none"/>
          </a:ln>
        </p:spPr>
      </p:cxnSp>
      <p:cxnSp>
        <p:nvCxnSpPr>
          <p:cNvPr id="196" name="Google Shape;196;p13"/>
          <p:cNvCxnSpPr>
            <a:stCxn id="192" idx="3"/>
            <a:endCxn id="194" idx="1"/>
          </p:cNvCxnSpPr>
          <p:nvPr/>
        </p:nvCxnSpPr>
        <p:spPr>
          <a:xfrm>
            <a:off x="5966608" y="1530074"/>
            <a:ext cx="720900" cy="217200"/>
          </a:xfrm>
          <a:prstGeom prst="bentConnector3">
            <a:avLst>
              <a:gd fmla="val 50003" name="adj1"/>
            </a:avLst>
          </a:prstGeom>
          <a:noFill/>
          <a:ln cap="flat" cmpd="sng" w="9525">
            <a:solidFill>
              <a:srgbClr val="888888"/>
            </a:solidFill>
            <a:prstDash val="solid"/>
            <a:round/>
            <a:headEnd len="sm" w="sm" type="none"/>
            <a:tailEnd len="sm" w="sm" type="none"/>
          </a:ln>
        </p:spPr>
      </p:cxnSp>
      <p:sp>
        <p:nvSpPr>
          <p:cNvPr id="197" name="Google Shape;197;p13"/>
          <p:cNvSpPr txBox="1"/>
          <p:nvPr/>
        </p:nvSpPr>
        <p:spPr>
          <a:xfrm>
            <a:off x="1068813" y="2709343"/>
            <a:ext cx="7656086" cy="88338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pt-BR" sz="1800">
                <a:solidFill>
                  <a:schemeClr val="dk1"/>
                </a:solidFill>
                <a:latin typeface="Arial"/>
                <a:ea typeface="Arial"/>
                <a:cs typeface="Arial"/>
                <a:sym typeface="Arial"/>
              </a:rPr>
              <a:t>Caso todo o recurso, até 2030, fosse destinado à renovação da frota:</a:t>
            </a:r>
            <a:endParaRPr/>
          </a:p>
          <a:p>
            <a:pPr indent="0" lvl="0" marL="0" marR="0" rtl="0" algn="l">
              <a:lnSpc>
                <a:spcPct val="150000"/>
              </a:lnSpc>
              <a:spcBef>
                <a:spcPts val="0"/>
              </a:spcBef>
              <a:spcAft>
                <a:spcPts val="0"/>
              </a:spcAft>
              <a:buNone/>
            </a:pPr>
            <a:r>
              <a:rPr lang="pt-BR" sz="1800">
                <a:solidFill>
                  <a:schemeClr val="dk1"/>
                </a:solidFill>
                <a:latin typeface="Arial"/>
                <a:ea typeface="Arial"/>
                <a:cs typeface="Arial"/>
                <a:sym typeface="Arial"/>
              </a:rPr>
              <a:t>Preço do ônibus: 50% União + 50% municípios / operadores</a:t>
            </a:r>
            <a:endParaRPr/>
          </a:p>
        </p:txBody>
      </p:sp>
      <p:sp>
        <p:nvSpPr>
          <p:cNvPr id="198" name="Google Shape;198;p13"/>
          <p:cNvSpPr/>
          <p:nvPr/>
        </p:nvSpPr>
        <p:spPr>
          <a:xfrm>
            <a:off x="1068813" y="3979434"/>
            <a:ext cx="2901973" cy="1315785"/>
          </a:xfrm>
          <a:prstGeom prst="roundRect">
            <a:avLst>
              <a:gd fmla="val 16667" name="adj"/>
            </a:avLst>
          </a:prstGeom>
          <a:solidFill>
            <a:srgbClr val="25916A"/>
          </a:solidFill>
          <a:ln>
            <a:noFill/>
          </a:ln>
        </p:spPr>
        <p:txBody>
          <a:bodyPr anchorCtr="0" anchor="ctr" bIns="55425" lIns="55425" spcFirstLastPara="1" rIns="55425" wrap="square" tIns="55425">
            <a:noAutofit/>
          </a:bodyPr>
          <a:lstStyle/>
          <a:p>
            <a:pPr indent="0" lvl="0" marL="0" marR="0" rtl="0" algn="ctr">
              <a:lnSpc>
                <a:spcPct val="150000"/>
              </a:lnSpc>
              <a:spcBef>
                <a:spcPts val="0"/>
              </a:spcBef>
              <a:spcAft>
                <a:spcPts val="0"/>
              </a:spcAft>
              <a:buNone/>
            </a:pPr>
            <a:r>
              <a:rPr lang="pt-BR" sz="1759">
                <a:solidFill>
                  <a:schemeClr val="lt1"/>
                </a:solidFill>
                <a:latin typeface="Raleway"/>
                <a:ea typeface="Raleway"/>
                <a:cs typeface="Raleway"/>
                <a:sym typeface="Raleway"/>
              </a:rPr>
              <a:t>Renovação de </a:t>
            </a:r>
            <a:r>
              <a:rPr b="1" lang="pt-BR" sz="1759">
                <a:solidFill>
                  <a:schemeClr val="lt1"/>
                </a:solidFill>
                <a:latin typeface="Raleway"/>
                <a:ea typeface="Raleway"/>
                <a:cs typeface="Raleway"/>
                <a:sym typeface="Raleway"/>
              </a:rPr>
              <a:t>47 mil ônibus</a:t>
            </a:r>
            <a:r>
              <a:rPr lang="pt-BR" sz="1759">
                <a:solidFill>
                  <a:schemeClr val="lt1"/>
                </a:solidFill>
                <a:latin typeface="Raleway"/>
                <a:ea typeface="Raleway"/>
                <a:cs typeface="Raleway"/>
                <a:sym typeface="Raleway"/>
              </a:rPr>
              <a:t> (metade da frota municipal)</a:t>
            </a:r>
            <a:endParaRPr sz="1759">
              <a:solidFill>
                <a:schemeClr val="lt1"/>
              </a:solidFill>
              <a:latin typeface="Raleway"/>
              <a:ea typeface="Raleway"/>
              <a:cs typeface="Raleway"/>
              <a:sym typeface="Raleway"/>
            </a:endParaRPr>
          </a:p>
        </p:txBody>
      </p:sp>
      <p:sp>
        <p:nvSpPr>
          <p:cNvPr id="199" name="Google Shape;199;p13"/>
          <p:cNvSpPr/>
          <p:nvPr/>
        </p:nvSpPr>
        <p:spPr>
          <a:xfrm>
            <a:off x="4546007" y="3979434"/>
            <a:ext cx="2901973" cy="1315785"/>
          </a:xfrm>
          <a:prstGeom prst="roundRect">
            <a:avLst>
              <a:gd fmla="val 16667" name="adj"/>
            </a:avLst>
          </a:prstGeom>
          <a:solidFill>
            <a:srgbClr val="25916A"/>
          </a:solidFill>
          <a:ln>
            <a:noFill/>
          </a:ln>
        </p:spPr>
        <p:txBody>
          <a:bodyPr anchorCtr="0" anchor="ctr" bIns="55425" lIns="55425" spcFirstLastPara="1" rIns="55425" wrap="square" tIns="55425">
            <a:noAutofit/>
          </a:bodyPr>
          <a:lstStyle/>
          <a:p>
            <a:pPr indent="0" lvl="0" marL="0" marR="0" rtl="0" algn="ctr">
              <a:lnSpc>
                <a:spcPct val="150000"/>
              </a:lnSpc>
              <a:spcBef>
                <a:spcPts val="0"/>
              </a:spcBef>
              <a:spcAft>
                <a:spcPts val="0"/>
              </a:spcAft>
              <a:buNone/>
            </a:pPr>
            <a:r>
              <a:rPr lang="pt-BR" sz="1759">
                <a:solidFill>
                  <a:schemeClr val="lt1"/>
                </a:solidFill>
                <a:latin typeface="Raleway"/>
                <a:ea typeface="Raleway"/>
                <a:cs typeface="Raleway"/>
                <a:sym typeface="Raleway"/>
              </a:rPr>
              <a:t>Incorporação de </a:t>
            </a:r>
            <a:r>
              <a:rPr b="1" lang="pt-BR" sz="1759">
                <a:solidFill>
                  <a:schemeClr val="lt1"/>
                </a:solidFill>
                <a:latin typeface="Raleway"/>
                <a:ea typeface="Raleway"/>
                <a:cs typeface="Raleway"/>
                <a:sym typeface="Raleway"/>
              </a:rPr>
              <a:t>18,5 mil ônibus elétricos </a:t>
            </a:r>
            <a:r>
              <a:rPr lang="pt-BR" sz="1759">
                <a:solidFill>
                  <a:schemeClr val="lt1"/>
                </a:solidFill>
                <a:latin typeface="Raleway"/>
                <a:ea typeface="Raleway"/>
                <a:cs typeface="Raleway"/>
                <a:sym typeface="Raleway"/>
              </a:rPr>
              <a:t>(18% da frota total)</a:t>
            </a:r>
            <a:endParaRPr sz="1759">
              <a:solidFill>
                <a:schemeClr val="lt1"/>
              </a:solidFill>
              <a:latin typeface="Raleway"/>
              <a:ea typeface="Raleway"/>
              <a:cs typeface="Raleway"/>
              <a:sym typeface="Raleway"/>
            </a:endParaRPr>
          </a:p>
        </p:txBody>
      </p:sp>
      <p:sp>
        <p:nvSpPr>
          <p:cNvPr id="200" name="Google Shape;200;p13"/>
          <p:cNvSpPr/>
          <p:nvPr/>
        </p:nvSpPr>
        <p:spPr>
          <a:xfrm>
            <a:off x="8023201" y="3979434"/>
            <a:ext cx="2901973" cy="1315785"/>
          </a:xfrm>
          <a:prstGeom prst="roundRect">
            <a:avLst>
              <a:gd fmla="val 16667" name="adj"/>
            </a:avLst>
          </a:prstGeom>
          <a:solidFill>
            <a:srgbClr val="25916A"/>
          </a:solidFill>
          <a:ln>
            <a:noFill/>
          </a:ln>
        </p:spPr>
        <p:txBody>
          <a:bodyPr anchorCtr="0" anchor="ctr" bIns="55425" lIns="55425" spcFirstLastPara="1" rIns="55425" wrap="square" tIns="55425">
            <a:noAutofit/>
          </a:bodyPr>
          <a:lstStyle/>
          <a:p>
            <a:pPr indent="0" lvl="0" marL="0" marR="0" rtl="0" algn="ctr">
              <a:lnSpc>
                <a:spcPct val="150000"/>
              </a:lnSpc>
              <a:spcBef>
                <a:spcPts val="0"/>
              </a:spcBef>
              <a:spcAft>
                <a:spcPts val="0"/>
              </a:spcAft>
              <a:buNone/>
            </a:pPr>
            <a:r>
              <a:rPr lang="pt-BR" sz="1759">
                <a:solidFill>
                  <a:schemeClr val="lt1"/>
                </a:solidFill>
                <a:latin typeface="Raleway"/>
                <a:ea typeface="Raleway"/>
                <a:cs typeface="Raleway"/>
                <a:sym typeface="Raleway"/>
              </a:rPr>
              <a:t>Redução da </a:t>
            </a:r>
            <a:r>
              <a:rPr b="1" lang="pt-BR" sz="1759">
                <a:solidFill>
                  <a:schemeClr val="lt1"/>
                </a:solidFill>
                <a:latin typeface="Raleway"/>
                <a:ea typeface="Raleway"/>
                <a:cs typeface="Raleway"/>
                <a:sym typeface="Raleway"/>
              </a:rPr>
              <a:t>idade média </a:t>
            </a:r>
            <a:r>
              <a:rPr lang="pt-BR" sz="1759">
                <a:solidFill>
                  <a:schemeClr val="lt1"/>
                </a:solidFill>
                <a:latin typeface="Raleway"/>
                <a:ea typeface="Raleway"/>
                <a:cs typeface="Raleway"/>
                <a:sym typeface="Raleway"/>
              </a:rPr>
              <a:t>de 6,8 para 3,7 anos</a:t>
            </a:r>
            <a:endParaRPr sz="1759">
              <a:solidFill>
                <a:schemeClr val="lt1"/>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14"/>
          <p:cNvPicPr preferRelativeResize="0"/>
          <p:nvPr/>
        </p:nvPicPr>
        <p:blipFill rotWithShape="1">
          <a:blip r:embed="rId3">
            <a:alphaModFix/>
          </a:blip>
          <a:srcRect b="0" l="0" r="0" t="0"/>
          <a:stretch/>
        </p:blipFill>
        <p:spPr>
          <a:xfrm>
            <a:off x="5225142" y="537709"/>
            <a:ext cx="6746649" cy="5400170"/>
          </a:xfrm>
          <a:prstGeom prst="rect">
            <a:avLst/>
          </a:prstGeom>
          <a:noFill/>
          <a:ln>
            <a:noFill/>
          </a:ln>
        </p:spPr>
      </p:pic>
      <p:pic>
        <p:nvPicPr>
          <p:cNvPr id="206" name="Google Shape;206;p14"/>
          <p:cNvPicPr preferRelativeResize="0"/>
          <p:nvPr/>
        </p:nvPicPr>
        <p:blipFill rotWithShape="1">
          <a:blip r:embed="rId4">
            <a:alphaModFix/>
          </a:blip>
          <a:srcRect b="0" l="0" r="0" t="0"/>
          <a:stretch/>
        </p:blipFill>
        <p:spPr>
          <a:xfrm>
            <a:off x="434656" y="1365023"/>
            <a:ext cx="4280695" cy="32505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5"/>
          <p:cNvSpPr txBox="1"/>
          <p:nvPr/>
        </p:nvSpPr>
        <p:spPr>
          <a:xfrm>
            <a:off x="491088" y="271732"/>
            <a:ext cx="11415162" cy="609965"/>
          </a:xfrm>
          <a:prstGeom prst="rect">
            <a:avLst/>
          </a:prstGeom>
          <a:noFill/>
          <a:ln>
            <a:noFill/>
          </a:ln>
        </p:spPr>
        <p:txBody>
          <a:bodyPr anchorCtr="0" anchor="t" bIns="27700" lIns="55425" spcFirstLastPara="1" rIns="55425" wrap="square" tIns="27700">
            <a:spAutoFit/>
          </a:bodyPr>
          <a:lstStyle/>
          <a:p>
            <a:pPr indent="0" lvl="0" marL="0" marR="0" rtl="0" algn="l">
              <a:spcBef>
                <a:spcPts val="0"/>
              </a:spcBef>
              <a:spcAft>
                <a:spcPts val="0"/>
              </a:spcAft>
              <a:buNone/>
            </a:pPr>
            <a:r>
              <a:rPr b="1" lang="pt-BR" sz="3600">
                <a:solidFill>
                  <a:schemeClr val="dk1"/>
                </a:solidFill>
                <a:highlight>
                  <a:srgbClr val="FFFFFF"/>
                </a:highlight>
                <a:latin typeface="Arial"/>
                <a:ea typeface="Arial"/>
                <a:cs typeface="Arial"/>
                <a:sym typeface="Arial"/>
              </a:rPr>
              <a:t>PROPOSTA PARA O DEBATE: </a:t>
            </a:r>
            <a:r>
              <a:rPr b="1" lang="pt-BR" sz="3600">
                <a:solidFill>
                  <a:srgbClr val="25916A"/>
                </a:solidFill>
                <a:highlight>
                  <a:srgbClr val="FFFFFF"/>
                </a:highlight>
                <a:latin typeface="Arial"/>
                <a:ea typeface="Arial"/>
                <a:cs typeface="Arial"/>
                <a:sym typeface="Arial"/>
              </a:rPr>
              <a:t>DISTRIBUIÇÃO </a:t>
            </a:r>
            <a:endParaRPr b="1" sz="3600">
              <a:solidFill>
                <a:srgbClr val="25916A"/>
              </a:solidFill>
              <a:highlight>
                <a:srgbClr val="FFFFFF"/>
              </a:highlight>
              <a:latin typeface="Arial"/>
              <a:ea typeface="Arial"/>
              <a:cs typeface="Arial"/>
              <a:sym typeface="Arial"/>
            </a:endParaRPr>
          </a:p>
        </p:txBody>
      </p:sp>
      <p:cxnSp>
        <p:nvCxnSpPr>
          <p:cNvPr id="212" name="Google Shape;212;p15"/>
          <p:cNvCxnSpPr>
            <a:stCxn id="213" idx="3"/>
            <a:endCxn id="214" idx="1"/>
          </p:cNvCxnSpPr>
          <p:nvPr/>
        </p:nvCxnSpPr>
        <p:spPr>
          <a:xfrm flipH="1" rot="10800000">
            <a:off x="2235077" y="1529978"/>
            <a:ext cx="827100" cy="104700"/>
          </a:xfrm>
          <a:prstGeom prst="bentConnector3">
            <a:avLst>
              <a:gd fmla="val 50004" name="adj1"/>
            </a:avLst>
          </a:prstGeom>
          <a:noFill/>
          <a:ln cap="flat" cmpd="sng" w="9525">
            <a:solidFill>
              <a:srgbClr val="888888"/>
            </a:solidFill>
            <a:prstDash val="solid"/>
            <a:round/>
            <a:headEnd len="sm" w="sm" type="none"/>
            <a:tailEnd len="sm" w="sm" type="none"/>
          </a:ln>
        </p:spPr>
      </p:cxnSp>
      <p:sp>
        <p:nvSpPr>
          <p:cNvPr id="213" name="Google Shape;213;p15"/>
          <p:cNvSpPr/>
          <p:nvPr/>
        </p:nvSpPr>
        <p:spPr>
          <a:xfrm>
            <a:off x="182990" y="1293722"/>
            <a:ext cx="2052087" cy="681912"/>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lang="pt-BR" sz="1940">
                <a:solidFill>
                  <a:schemeClr val="lt1"/>
                </a:solidFill>
                <a:highlight>
                  <a:srgbClr val="25916A"/>
                </a:highlight>
                <a:latin typeface="Arial"/>
                <a:ea typeface="Arial"/>
                <a:cs typeface="Arial"/>
                <a:sym typeface="Arial"/>
              </a:rPr>
              <a:t>71% (R$ 8,4 bi)</a:t>
            </a:r>
            <a:endParaRPr sz="1940">
              <a:solidFill>
                <a:schemeClr val="lt1"/>
              </a:solidFill>
              <a:highlight>
                <a:srgbClr val="25916A"/>
              </a:highlight>
              <a:latin typeface="Arial"/>
              <a:ea typeface="Arial"/>
              <a:cs typeface="Arial"/>
              <a:sym typeface="Arial"/>
            </a:endParaRPr>
          </a:p>
          <a:p>
            <a:pPr indent="0" lvl="0" marL="0" marR="0" rtl="0" algn="l">
              <a:spcBef>
                <a:spcPts val="0"/>
              </a:spcBef>
              <a:spcAft>
                <a:spcPts val="0"/>
              </a:spcAft>
              <a:buNone/>
            </a:pPr>
            <a:r>
              <a:rPr b="1" lang="pt-BR" sz="1940">
                <a:solidFill>
                  <a:schemeClr val="lt1"/>
                </a:solidFill>
                <a:highlight>
                  <a:srgbClr val="25916A"/>
                </a:highlight>
                <a:latin typeface="Arial"/>
                <a:ea typeface="Arial"/>
                <a:cs typeface="Arial"/>
                <a:sym typeface="Arial"/>
              </a:rPr>
              <a:t>União</a:t>
            </a:r>
            <a:endParaRPr b="1" sz="1940">
              <a:solidFill>
                <a:schemeClr val="lt1"/>
              </a:solidFill>
              <a:highlight>
                <a:srgbClr val="25916A"/>
              </a:highlight>
              <a:latin typeface="Arial"/>
              <a:ea typeface="Arial"/>
              <a:cs typeface="Arial"/>
              <a:sym typeface="Arial"/>
            </a:endParaRPr>
          </a:p>
        </p:txBody>
      </p:sp>
      <p:sp>
        <p:nvSpPr>
          <p:cNvPr id="214" name="Google Shape;214;p15"/>
          <p:cNvSpPr/>
          <p:nvPr/>
        </p:nvSpPr>
        <p:spPr>
          <a:xfrm>
            <a:off x="3062251" y="1155779"/>
            <a:ext cx="2904357" cy="748589"/>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b="1" lang="pt-BR" sz="1940">
                <a:solidFill>
                  <a:srgbClr val="113757"/>
                </a:solidFill>
                <a:latin typeface="Arial"/>
                <a:ea typeface="Arial"/>
                <a:cs typeface="Arial"/>
                <a:sym typeface="Arial"/>
              </a:rPr>
              <a:t>Novo PAC Mobilidade</a:t>
            </a:r>
            <a:endParaRPr/>
          </a:p>
          <a:p>
            <a:pPr indent="0" lvl="0" marL="0" marR="0" rtl="0" algn="l">
              <a:spcBef>
                <a:spcPts val="0"/>
              </a:spcBef>
              <a:spcAft>
                <a:spcPts val="0"/>
              </a:spcAft>
              <a:buNone/>
            </a:pPr>
            <a:r>
              <a:rPr lang="pt-BR" sz="1940">
                <a:solidFill>
                  <a:srgbClr val="113757"/>
                </a:solidFill>
                <a:latin typeface="Arial"/>
                <a:ea typeface="Arial"/>
                <a:cs typeface="Arial"/>
                <a:sym typeface="Arial"/>
              </a:rPr>
              <a:t>30% ou R$ 2,5 bi</a:t>
            </a:r>
            <a:endParaRPr sz="1940">
              <a:solidFill>
                <a:srgbClr val="113757"/>
              </a:solidFill>
              <a:latin typeface="Arial"/>
              <a:ea typeface="Arial"/>
              <a:cs typeface="Arial"/>
              <a:sym typeface="Arial"/>
            </a:endParaRPr>
          </a:p>
        </p:txBody>
      </p:sp>
      <p:sp>
        <p:nvSpPr>
          <p:cNvPr id="215" name="Google Shape;215;p15"/>
          <p:cNvSpPr/>
          <p:nvPr/>
        </p:nvSpPr>
        <p:spPr>
          <a:xfrm>
            <a:off x="6687557" y="1108424"/>
            <a:ext cx="4799594" cy="368788"/>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lang="pt-BR" sz="1940">
                <a:solidFill>
                  <a:srgbClr val="113757"/>
                </a:solidFill>
                <a:latin typeface="Arial"/>
                <a:ea typeface="Arial"/>
                <a:cs typeface="Arial"/>
                <a:sym typeface="Arial"/>
              </a:rPr>
              <a:t>Custeio do transporte público coletivo</a:t>
            </a:r>
            <a:endParaRPr sz="1940">
              <a:solidFill>
                <a:srgbClr val="113757"/>
              </a:solidFill>
              <a:latin typeface="Arial"/>
              <a:ea typeface="Arial"/>
              <a:cs typeface="Arial"/>
              <a:sym typeface="Arial"/>
            </a:endParaRPr>
          </a:p>
        </p:txBody>
      </p:sp>
      <p:cxnSp>
        <p:nvCxnSpPr>
          <p:cNvPr id="216" name="Google Shape;216;p15"/>
          <p:cNvCxnSpPr>
            <a:stCxn id="214" idx="3"/>
            <a:endCxn id="215" idx="1"/>
          </p:cNvCxnSpPr>
          <p:nvPr/>
        </p:nvCxnSpPr>
        <p:spPr>
          <a:xfrm flipH="1" rot="10800000">
            <a:off x="5966608" y="1292774"/>
            <a:ext cx="720900" cy="237300"/>
          </a:xfrm>
          <a:prstGeom prst="bentConnector3">
            <a:avLst>
              <a:gd fmla="val 50003" name="adj1"/>
            </a:avLst>
          </a:prstGeom>
          <a:noFill/>
          <a:ln cap="flat" cmpd="sng" w="9525">
            <a:solidFill>
              <a:srgbClr val="888888"/>
            </a:solidFill>
            <a:prstDash val="solid"/>
            <a:round/>
            <a:headEnd len="sm" w="sm" type="none"/>
            <a:tailEnd len="sm" w="sm" type="none"/>
          </a:ln>
        </p:spPr>
      </p:cxnSp>
      <p:sp>
        <p:nvSpPr>
          <p:cNvPr id="217" name="Google Shape;217;p15"/>
          <p:cNvSpPr/>
          <p:nvPr/>
        </p:nvSpPr>
        <p:spPr>
          <a:xfrm>
            <a:off x="611615" y="3962983"/>
            <a:ext cx="10894586" cy="1771650"/>
          </a:xfrm>
          <a:prstGeom prst="roundRect">
            <a:avLst>
              <a:gd fmla="val 16667" name="adj"/>
            </a:avLst>
          </a:prstGeom>
          <a:solidFill>
            <a:srgbClr val="25916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 name="Google Shape;218;p15"/>
          <p:cNvSpPr txBox="1"/>
          <p:nvPr/>
        </p:nvSpPr>
        <p:spPr>
          <a:xfrm>
            <a:off x="611615" y="2318659"/>
            <a:ext cx="5084335" cy="129888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pt-BR" sz="1800">
                <a:solidFill>
                  <a:schemeClr val="dk1"/>
                </a:solidFill>
                <a:latin typeface="Arial"/>
                <a:ea typeface="Arial"/>
                <a:cs typeface="Arial"/>
                <a:sym typeface="Arial"/>
              </a:rPr>
              <a:t>Para </a:t>
            </a:r>
            <a:r>
              <a:rPr b="1" lang="pt-BR" sz="1800">
                <a:solidFill>
                  <a:schemeClr val="dk1"/>
                </a:solidFill>
                <a:latin typeface="Arial"/>
                <a:ea typeface="Arial"/>
                <a:cs typeface="Arial"/>
                <a:sym typeface="Arial"/>
              </a:rPr>
              <a:t>cada</a:t>
            </a:r>
            <a:r>
              <a:rPr lang="pt-BR" sz="1800">
                <a:solidFill>
                  <a:schemeClr val="dk1"/>
                </a:solidFill>
                <a:latin typeface="Arial"/>
                <a:ea typeface="Arial"/>
                <a:cs typeface="Arial"/>
                <a:sym typeface="Arial"/>
              </a:rPr>
              <a:t> </a:t>
            </a:r>
            <a:r>
              <a:rPr b="1" lang="pt-BR" sz="1800">
                <a:solidFill>
                  <a:schemeClr val="dk1"/>
                </a:solidFill>
                <a:latin typeface="Arial"/>
                <a:ea typeface="Arial"/>
                <a:cs typeface="Arial"/>
                <a:sym typeface="Arial"/>
              </a:rPr>
              <a:t>real </a:t>
            </a:r>
            <a:r>
              <a:rPr lang="pt-BR" sz="1800">
                <a:solidFill>
                  <a:schemeClr val="dk1"/>
                </a:solidFill>
                <a:latin typeface="Arial"/>
                <a:ea typeface="Arial"/>
                <a:cs typeface="Arial"/>
                <a:sym typeface="Arial"/>
              </a:rPr>
              <a:t>arrecadado com políticas de desincentivo ao transporte motorizado individual</a:t>
            </a:r>
            <a:endParaRPr/>
          </a:p>
          <a:p>
            <a:pPr indent="0" lvl="0" marL="0" marR="0" rtl="0" algn="l">
              <a:lnSpc>
                <a:spcPct val="150000"/>
              </a:lnSpc>
              <a:spcBef>
                <a:spcPts val="0"/>
              </a:spcBef>
              <a:spcAft>
                <a:spcPts val="0"/>
              </a:spcAft>
              <a:buNone/>
            </a:pPr>
            <a:r>
              <a:rPr lang="pt-BR" sz="1800">
                <a:solidFill>
                  <a:schemeClr val="dk1"/>
                </a:solidFill>
                <a:latin typeface="Arial"/>
                <a:ea typeface="Arial"/>
                <a:cs typeface="Arial"/>
                <a:sym typeface="Arial"/>
              </a:rPr>
              <a:t>(ex.: estacionamento rotativo)</a:t>
            </a:r>
            <a:endParaRPr/>
          </a:p>
        </p:txBody>
      </p:sp>
      <p:sp>
        <p:nvSpPr>
          <p:cNvPr id="219" name="Google Shape;219;p15"/>
          <p:cNvSpPr txBox="1"/>
          <p:nvPr/>
        </p:nvSpPr>
        <p:spPr>
          <a:xfrm>
            <a:off x="754489" y="4077970"/>
            <a:ext cx="3543301" cy="46788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pt-BR" sz="1800">
                <a:solidFill>
                  <a:schemeClr val="lt1"/>
                </a:solidFill>
                <a:latin typeface="Arial"/>
                <a:ea typeface="Arial"/>
                <a:cs typeface="Arial"/>
                <a:sym typeface="Arial"/>
              </a:rPr>
              <a:t>Exemplo:</a:t>
            </a:r>
            <a:endParaRPr/>
          </a:p>
        </p:txBody>
      </p:sp>
      <p:sp>
        <p:nvSpPr>
          <p:cNvPr id="220" name="Google Shape;220;p15"/>
          <p:cNvSpPr txBox="1"/>
          <p:nvPr/>
        </p:nvSpPr>
        <p:spPr>
          <a:xfrm>
            <a:off x="853725" y="4604150"/>
            <a:ext cx="3543300" cy="97129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pt-BR" sz="2000">
                <a:solidFill>
                  <a:schemeClr val="lt1"/>
                </a:solidFill>
                <a:latin typeface="Arial"/>
                <a:ea typeface="Arial"/>
                <a:cs typeface="Arial"/>
                <a:sym typeface="Arial"/>
              </a:rPr>
              <a:t>São Paulo arrecada R$ 78 milhões/ano com a Zona Azul</a:t>
            </a:r>
            <a:endParaRPr/>
          </a:p>
        </p:txBody>
      </p:sp>
      <p:sp>
        <p:nvSpPr>
          <p:cNvPr id="221" name="Google Shape;221;p15"/>
          <p:cNvSpPr txBox="1"/>
          <p:nvPr/>
        </p:nvSpPr>
        <p:spPr>
          <a:xfrm>
            <a:off x="4682839" y="4604148"/>
            <a:ext cx="3211372" cy="97129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pt-BR" sz="2000">
                <a:solidFill>
                  <a:schemeClr val="lt1"/>
                </a:solidFill>
                <a:latin typeface="Arial"/>
                <a:ea typeface="Arial"/>
                <a:cs typeface="Arial"/>
                <a:sym typeface="Arial"/>
              </a:rPr>
              <a:t>Teria acesso a R$ 312 milhões/ano</a:t>
            </a:r>
            <a:endParaRPr/>
          </a:p>
        </p:txBody>
      </p:sp>
      <p:sp>
        <p:nvSpPr>
          <p:cNvPr id="222" name="Google Shape;222;p15"/>
          <p:cNvSpPr txBox="1"/>
          <p:nvPr/>
        </p:nvSpPr>
        <p:spPr>
          <a:xfrm>
            <a:off x="8126903" y="4604148"/>
            <a:ext cx="3211372" cy="97129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pt-BR" sz="2000" u="sng">
                <a:solidFill>
                  <a:schemeClr val="lt1"/>
                </a:solidFill>
                <a:latin typeface="Arial"/>
                <a:ea typeface="Arial"/>
                <a:cs typeface="Arial"/>
                <a:sym typeface="Arial"/>
              </a:rPr>
              <a:t>(quase o dobro do valor recebido via PNAMI) </a:t>
            </a:r>
            <a:endParaRPr/>
          </a:p>
        </p:txBody>
      </p:sp>
      <p:sp>
        <p:nvSpPr>
          <p:cNvPr id="223" name="Google Shape;223;p15"/>
          <p:cNvSpPr txBox="1"/>
          <p:nvPr/>
        </p:nvSpPr>
        <p:spPr>
          <a:xfrm>
            <a:off x="6687557" y="2318659"/>
            <a:ext cx="4799594" cy="129888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pt-BR" sz="1800">
                <a:solidFill>
                  <a:schemeClr val="dk1"/>
                </a:solidFill>
                <a:latin typeface="Arial"/>
                <a:ea typeface="Arial"/>
                <a:cs typeface="Arial"/>
                <a:sym typeface="Arial"/>
              </a:rPr>
              <a:t>O município receberia </a:t>
            </a:r>
            <a:r>
              <a:rPr b="1" lang="pt-BR" sz="1800">
                <a:solidFill>
                  <a:schemeClr val="dk1"/>
                </a:solidFill>
                <a:latin typeface="Arial"/>
                <a:ea typeface="Arial"/>
                <a:cs typeface="Arial"/>
                <a:sym typeface="Arial"/>
              </a:rPr>
              <a:t>quatro reais </a:t>
            </a:r>
            <a:r>
              <a:rPr lang="pt-BR" sz="1800">
                <a:solidFill>
                  <a:schemeClr val="dk1"/>
                </a:solidFill>
                <a:latin typeface="Arial"/>
                <a:ea typeface="Arial"/>
                <a:cs typeface="Arial"/>
                <a:sym typeface="Arial"/>
              </a:rPr>
              <a:t>para o custeio do transporte público coletivo</a:t>
            </a:r>
            <a:endParaRPr/>
          </a:p>
          <a:p>
            <a:pPr indent="0" lvl="0" marL="0" marR="0" rtl="0" algn="l">
              <a:lnSpc>
                <a:spcPct val="150000"/>
              </a:lnSpc>
              <a:spcBef>
                <a:spcPts val="0"/>
              </a:spcBef>
              <a:spcAft>
                <a:spcPts val="0"/>
              </a:spcAft>
              <a:buNone/>
            </a:pPr>
            <a:r>
              <a:rPr lang="pt-BR" sz="1800">
                <a:solidFill>
                  <a:schemeClr val="dk1"/>
                </a:solidFill>
                <a:latin typeface="Arial"/>
                <a:ea typeface="Arial"/>
                <a:cs typeface="Arial"/>
                <a:sym typeface="Arial"/>
              </a:rPr>
              <a:t>(ex.: subsídios a tarifas)</a:t>
            </a:r>
            <a:endParaRPr/>
          </a:p>
        </p:txBody>
      </p:sp>
      <p:sp>
        <p:nvSpPr>
          <p:cNvPr id="224" name="Google Shape;224;p15"/>
          <p:cNvSpPr/>
          <p:nvPr/>
        </p:nvSpPr>
        <p:spPr>
          <a:xfrm>
            <a:off x="5925053" y="2797575"/>
            <a:ext cx="533400" cy="341050"/>
          </a:xfrm>
          <a:prstGeom prst="rightArrow">
            <a:avLst>
              <a:gd fmla="val 50000" name="adj1"/>
              <a:gd fmla="val 50000" name="adj2"/>
            </a:avLst>
          </a:prstGeom>
          <a:solidFill>
            <a:srgbClr val="25916A"/>
          </a:solidFill>
          <a:ln cap="flat" cmpd="sng" w="19050">
            <a:solidFill>
              <a:srgbClr val="25916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 name="Google Shape;225;p15"/>
          <p:cNvSpPr txBox="1"/>
          <p:nvPr/>
        </p:nvSpPr>
        <p:spPr>
          <a:xfrm>
            <a:off x="6687557" y="1898399"/>
            <a:ext cx="3543301" cy="46788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pt-BR" sz="1800">
                <a:solidFill>
                  <a:srgbClr val="25916A"/>
                </a:solidFill>
                <a:latin typeface="Arial"/>
                <a:ea typeface="Arial"/>
                <a:cs typeface="Arial"/>
                <a:sym typeface="Arial"/>
              </a:rPr>
              <a:t>Possibilidade: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6"/>
          <p:cNvSpPr txBox="1"/>
          <p:nvPr/>
        </p:nvSpPr>
        <p:spPr>
          <a:xfrm>
            <a:off x="491088" y="271732"/>
            <a:ext cx="11415162" cy="609965"/>
          </a:xfrm>
          <a:prstGeom prst="rect">
            <a:avLst/>
          </a:prstGeom>
          <a:noFill/>
          <a:ln>
            <a:noFill/>
          </a:ln>
        </p:spPr>
        <p:txBody>
          <a:bodyPr anchorCtr="0" anchor="t" bIns="27700" lIns="55425" spcFirstLastPara="1" rIns="55425" wrap="square" tIns="27700">
            <a:spAutoFit/>
          </a:bodyPr>
          <a:lstStyle/>
          <a:p>
            <a:pPr indent="0" lvl="0" marL="0" marR="0" rtl="0" algn="l">
              <a:spcBef>
                <a:spcPts val="0"/>
              </a:spcBef>
              <a:spcAft>
                <a:spcPts val="0"/>
              </a:spcAft>
              <a:buNone/>
            </a:pPr>
            <a:r>
              <a:rPr b="1" lang="pt-BR" sz="3600">
                <a:solidFill>
                  <a:schemeClr val="dk1"/>
                </a:solidFill>
                <a:highlight>
                  <a:srgbClr val="FFFFFF"/>
                </a:highlight>
                <a:latin typeface="Arial"/>
                <a:ea typeface="Arial"/>
                <a:cs typeface="Arial"/>
                <a:sym typeface="Arial"/>
              </a:rPr>
              <a:t>PROPOSTA PARA O DEBATE: </a:t>
            </a:r>
            <a:r>
              <a:rPr b="1" lang="pt-BR" sz="3600">
                <a:solidFill>
                  <a:srgbClr val="25916A"/>
                </a:solidFill>
                <a:highlight>
                  <a:srgbClr val="FFFFFF"/>
                </a:highlight>
                <a:latin typeface="Arial"/>
                <a:ea typeface="Arial"/>
                <a:cs typeface="Arial"/>
                <a:sym typeface="Arial"/>
              </a:rPr>
              <a:t>DISTRIBUIÇÃO </a:t>
            </a:r>
            <a:endParaRPr b="1" sz="3600">
              <a:solidFill>
                <a:srgbClr val="25916A"/>
              </a:solidFill>
              <a:highlight>
                <a:srgbClr val="FFFFFF"/>
              </a:highlight>
              <a:latin typeface="Arial"/>
              <a:ea typeface="Arial"/>
              <a:cs typeface="Arial"/>
              <a:sym typeface="Arial"/>
            </a:endParaRPr>
          </a:p>
        </p:txBody>
      </p:sp>
      <p:cxnSp>
        <p:nvCxnSpPr>
          <p:cNvPr id="231" name="Google Shape;231;p16"/>
          <p:cNvCxnSpPr>
            <a:stCxn id="232" idx="3"/>
            <a:endCxn id="233" idx="1"/>
          </p:cNvCxnSpPr>
          <p:nvPr/>
        </p:nvCxnSpPr>
        <p:spPr>
          <a:xfrm flipH="1" rot="10800000">
            <a:off x="2235077" y="1529978"/>
            <a:ext cx="827100" cy="104700"/>
          </a:xfrm>
          <a:prstGeom prst="bentConnector3">
            <a:avLst>
              <a:gd fmla="val 50004" name="adj1"/>
            </a:avLst>
          </a:prstGeom>
          <a:noFill/>
          <a:ln cap="flat" cmpd="sng" w="9525">
            <a:solidFill>
              <a:srgbClr val="888888"/>
            </a:solidFill>
            <a:prstDash val="solid"/>
            <a:round/>
            <a:headEnd len="sm" w="sm" type="none"/>
            <a:tailEnd len="sm" w="sm" type="none"/>
          </a:ln>
        </p:spPr>
      </p:cxnSp>
      <p:sp>
        <p:nvSpPr>
          <p:cNvPr id="232" name="Google Shape;232;p16"/>
          <p:cNvSpPr/>
          <p:nvPr/>
        </p:nvSpPr>
        <p:spPr>
          <a:xfrm>
            <a:off x="182990" y="1293722"/>
            <a:ext cx="2052087" cy="681912"/>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lang="pt-BR" sz="1940">
                <a:solidFill>
                  <a:schemeClr val="lt1"/>
                </a:solidFill>
                <a:highlight>
                  <a:srgbClr val="25916A"/>
                </a:highlight>
                <a:latin typeface="Arial"/>
                <a:ea typeface="Arial"/>
                <a:cs typeface="Arial"/>
                <a:sym typeface="Arial"/>
              </a:rPr>
              <a:t>71% (R$ 8,4 bi)</a:t>
            </a:r>
            <a:endParaRPr sz="1940">
              <a:solidFill>
                <a:schemeClr val="lt1"/>
              </a:solidFill>
              <a:highlight>
                <a:srgbClr val="25916A"/>
              </a:highlight>
              <a:latin typeface="Arial"/>
              <a:ea typeface="Arial"/>
              <a:cs typeface="Arial"/>
              <a:sym typeface="Arial"/>
            </a:endParaRPr>
          </a:p>
          <a:p>
            <a:pPr indent="0" lvl="0" marL="0" marR="0" rtl="0" algn="l">
              <a:spcBef>
                <a:spcPts val="0"/>
              </a:spcBef>
              <a:spcAft>
                <a:spcPts val="0"/>
              </a:spcAft>
              <a:buNone/>
            </a:pPr>
            <a:r>
              <a:rPr b="1" lang="pt-BR" sz="1940">
                <a:solidFill>
                  <a:schemeClr val="lt1"/>
                </a:solidFill>
                <a:highlight>
                  <a:srgbClr val="25916A"/>
                </a:highlight>
                <a:latin typeface="Arial"/>
                <a:ea typeface="Arial"/>
                <a:cs typeface="Arial"/>
                <a:sym typeface="Arial"/>
              </a:rPr>
              <a:t>União</a:t>
            </a:r>
            <a:endParaRPr b="1" sz="1940">
              <a:solidFill>
                <a:schemeClr val="lt1"/>
              </a:solidFill>
              <a:highlight>
                <a:srgbClr val="25916A"/>
              </a:highlight>
              <a:latin typeface="Arial"/>
              <a:ea typeface="Arial"/>
              <a:cs typeface="Arial"/>
              <a:sym typeface="Arial"/>
            </a:endParaRPr>
          </a:p>
        </p:txBody>
      </p:sp>
      <p:sp>
        <p:nvSpPr>
          <p:cNvPr id="233" name="Google Shape;233;p16"/>
          <p:cNvSpPr/>
          <p:nvPr/>
        </p:nvSpPr>
        <p:spPr>
          <a:xfrm>
            <a:off x="3062251" y="1155779"/>
            <a:ext cx="2904357" cy="748589"/>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b="1" lang="pt-BR" sz="1940">
                <a:solidFill>
                  <a:srgbClr val="113757"/>
                </a:solidFill>
                <a:latin typeface="Arial"/>
                <a:ea typeface="Arial"/>
                <a:cs typeface="Arial"/>
                <a:sym typeface="Arial"/>
              </a:rPr>
              <a:t>Novo PAC Mobilidade</a:t>
            </a:r>
            <a:endParaRPr/>
          </a:p>
          <a:p>
            <a:pPr indent="0" lvl="0" marL="0" marR="0" rtl="0" algn="l">
              <a:spcBef>
                <a:spcPts val="0"/>
              </a:spcBef>
              <a:spcAft>
                <a:spcPts val="0"/>
              </a:spcAft>
              <a:buNone/>
            </a:pPr>
            <a:r>
              <a:rPr lang="pt-BR" sz="1940">
                <a:solidFill>
                  <a:srgbClr val="113757"/>
                </a:solidFill>
                <a:latin typeface="Arial"/>
                <a:ea typeface="Arial"/>
                <a:cs typeface="Arial"/>
                <a:sym typeface="Arial"/>
              </a:rPr>
              <a:t>5% ou R$ 420 milhões</a:t>
            </a:r>
            <a:endParaRPr sz="1940">
              <a:solidFill>
                <a:srgbClr val="113757"/>
              </a:solidFill>
              <a:latin typeface="Arial"/>
              <a:ea typeface="Arial"/>
              <a:cs typeface="Arial"/>
              <a:sym typeface="Arial"/>
            </a:endParaRPr>
          </a:p>
        </p:txBody>
      </p:sp>
      <p:sp>
        <p:nvSpPr>
          <p:cNvPr id="234" name="Google Shape;234;p16"/>
          <p:cNvSpPr/>
          <p:nvPr/>
        </p:nvSpPr>
        <p:spPr>
          <a:xfrm>
            <a:off x="6687557" y="1108424"/>
            <a:ext cx="4799594" cy="526254"/>
          </a:xfrm>
          <a:prstGeom prst="roundRect">
            <a:avLst>
              <a:gd fmla="val 16667" name="adj"/>
            </a:avLst>
          </a:prstGeom>
          <a:noFill/>
          <a:ln>
            <a:noFill/>
          </a:ln>
        </p:spPr>
        <p:txBody>
          <a:bodyPr anchorCtr="0" anchor="ctr" bIns="121875" lIns="121875" spcFirstLastPara="1" rIns="121875" wrap="square" tIns="121875">
            <a:noAutofit/>
          </a:bodyPr>
          <a:lstStyle/>
          <a:p>
            <a:pPr indent="0" lvl="0" marL="0" marR="0" rtl="0" algn="l">
              <a:spcBef>
                <a:spcPts val="0"/>
              </a:spcBef>
              <a:spcAft>
                <a:spcPts val="0"/>
              </a:spcAft>
              <a:buNone/>
            </a:pPr>
            <a:r>
              <a:rPr lang="pt-BR" sz="1940">
                <a:solidFill>
                  <a:srgbClr val="113757"/>
                </a:solidFill>
                <a:latin typeface="Arial"/>
                <a:ea typeface="Arial"/>
                <a:cs typeface="Arial"/>
                <a:sym typeface="Arial"/>
              </a:rPr>
              <a:t>Sistema de Informações em Mobilidade Urbana</a:t>
            </a:r>
            <a:endParaRPr/>
          </a:p>
        </p:txBody>
      </p:sp>
      <p:cxnSp>
        <p:nvCxnSpPr>
          <p:cNvPr id="235" name="Google Shape;235;p16"/>
          <p:cNvCxnSpPr>
            <a:stCxn id="233" idx="3"/>
            <a:endCxn id="234" idx="1"/>
          </p:cNvCxnSpPr>
          <p:nvPr/>
        </p:nvCxnSpPr>
        <p:spPr>
          <a:xfrm flipH="1" rot="10800000">
            <a:off x="5966608" y="1371674"/>
            <a:ext cx="720900" cy="158400"/>
          </a:xfrm>
          <a:prstGeom prst="bentConnector3">
            <a:avLst>
              <a:gd fmla="val 50003" name="adj1"/>
            </a:avLst>
          </a:prstGeom>
          <a:noFill/>
          <a:ln cap="flat" cmpd="sng" w="9525">
            <a:solidFill>
              <a:srgbClr val="888888"/>
            </a:solidFill>
            <a:prstDash val="solid"/>
            <a:round/>
            <a:headEnd len="sm" w="sm" type="none"/>
            <a:tailEnd len="sm" w="sm" type="none"/>
          </a:ln>
        </p:spPr>
      </p:cxnSp>
      <p:sp>
        <p:nvSpPr>
          <p:cNvPr id="236" name="Google Shape;236;p16"/>
          <p:cNvSpPr/>
          <p:nvPr/>
        </p:nvSpPr>
        <p:spPr>
          <a:xfrm>
            <a:off x="5674825" y="2906199"/>
            <a:ext cx="5484300" cy="1878600"/>
          </a:xfrm>
          <a:prstGeom prst="roundRect">
            <a:avLst>
              <a:gd fmla="val 16667" name="adj"/>
            </a:avLst>
          </a:prstGeom>
          <a:solidFill>
            <a:srgbClr val="25916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7" name="Google Shape;237;p16"/>
          <p:cNvSpPr txBox="1"/>
          <p:nvPr/>
        </p:nvSpPr>
        <p:spPr>
          <a:xfrm>
            <a:off x="5817697" y="3021199"/>
            <a:ext cx="3543301" cy="46788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pt-BR" sz="1800">
                <a:solidFill>
                  <a:schemeClr val="lt1"/>
                </a:solidFill>
                <a:latin typeface="Arial"/>
                <a:ea typeface="Arial"/>
                <a:cs typeface="Arial"/>
                <a:sym typeface="Arial"/>
              </a:rPr>
              <a:t>Para comparação:</a:t>
            </a:r>
            <a:endParaRPr/>
          </a:p>
        </p:txBody>
      </p:sp>
      <p:sp>
        <p:nvSpPr>
          <p:cNvPr id="238" name="Google Shape;238;p16"/>
          <p:cNvSpPr txBox="1"/>
          <p:nvPr/>
        </p:nvSpPr>
        <p:spPr>
          <a:xfrm>
            <a:off x="5817697" y="3547379"/>
            <a:ext cx="5212119" cy="88338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pt-BR" sz="1800">
                <a:solidFill>
                  <a:schemeClr val="lt1"/>
                </a:solidFill>
                <a:latin typeface="Arial"/>
                <a:ea typeface="Arial"/>
                <a:cs typeface="Arial"/>
                <a:sym typeface="Arial"/>
              </a:rPr>
              <a:t>Orçamento do INEP em 2023: R$ 1,1 bi</a:t>
            </a:r>
            <a:endParaRPr/>
          </a:p>
          <a:p>
            <a:pPr indent="0" lvl="0" marL="0" marR="0" rtl="0" algn="l">
              <a:lnSpc>
                <a:spcPct val="150000"/>
              </a:lnSpc>
              <a:spcBef>
                <a:spcPts val="0"/>
              </a:spcBef>
              <a:spcAft>
                <a:spcPts val="0"/>
              </a:spcAft>
              <a:buNone/>
            </a:pPr>
            <a:r>
              <a:rPr lang="pt-BR" sz="1800">
                <a:solidFill>
                  <a:schemeClr val="lt1"/>
                </a:solidFill>
                <a:latin typeface="Arial"/>
                <a:ea typeface="Arial"/>
                <a:cs typeface="Arial"/>
                <a:sym typeface="Arial"/>
              </a:rPr>
              <a:t>Orçamento do DATASUS em 2023: R$ 100 milhões</a:t>
            </a:r>
            <a:endParaRPr/>
          </a:p>
        </p:txBody>
      </p:sp>
      <p:sp>
        <p:nvSpPr>
          <p:cNvPr id="239" name="Google Shape;239;p16"/>
          <p:cNvSpPr txBox="1"/>
          <p:nvPr/>
        </p:nvSpPr>
        <p:spPr>
          <a:xfrm>
            <a:off x="722898" y="2664516"/>
            <a:ext cx="4139387" cy="225504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pt-BR" sz="2400">
                <a:solidFill>
                  <a:schemeClr val="dk1"/>
                </a:solidFill>
                <a:latin typeface="Arial"/>
                <a:ea typeface="Arial"/>
                <a:cs typeface="Arial"/>
                <a:sym typeface="Arial"/>
              </a:rPr>
              <a:t>Para a </a:t>
            </a:r>
            <a:r>
              <a:rPr b="1" lang="pt-BR" sz="2400">
                <a:solidFill>
                  <a:schemeClr val="dk1"/>
                </a:solidFill>
                <a:latin typeface="Arial"/>
                <a:ea typeface="Arial"/>
                <a:cs typeface="Arial"/>
                <a:sym typeface="Arial"/>
              </a:rPr>
              <a:t>formulação e avaliação de políticas públicas interfederativas </a:t>
            </a:r>
            <a:r>
              <a:rPr lang="pt-BR" sz="2400">
                <a:solidFill>
                  <a:schemeClr val="dk1"/>
                </a:solidFill>
                <a:latin typeface="Arial"/>
                <a:ea typeface="Arial"/>
                <a:cs typeface="Arial"/>
                <a:sym typeface="Arial"/>
              </a:rPr>
              <a:t>na mobilidade urbana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17"/>
          <p:cNvPicPr preferRelativeResize="0"/>
          <p:nvPr/>
        </p:nvPicPr>
        <p:blipFill rotWithShape="1">
          <a:blip r:embed="rId3">
            <a:alphaModFix/>
          </a:blip>
          <a:srcRect b="0" l="0" r="0" t="0"/>
          <a:stretch/>
        </p:blipFill>
        <p:spPr>
          <a:xfrm>
            <a:off x="429" y="0"/>
            <a:ext cx="12191144" cy="6857519"/>
          </a:xfrm>
          <a:prstGeom prst="rect">
            <a:avLst/>
          </a:prstGeom>
          <a:noFill/>
          <a:ln>
            <a:noFill/>
          </a:ln>
        </p:spPr>
      </p:pic>
      <p:pic>
        <p:nvPicPr>
          <p:cNvPr id="245" name="Google Shape;245;p17"/>
          <p:cNvPicPr preferRelativeResize="0"/>
          <p:nvPr/>
        </p:nvPicPr>
        <p:blipFill rotWithShape="1">
          <a:blip r:embed="rId4">
            <a:alphaModFix/>
          </a:blip>
          <a:srcRect b="0" l="0" r="0" t="0"/>
          <a:stretch/>
        </p:blipFill>
        <p:spPr>
          <a:xfrm>
            <a:off x="5198230" y="6245329"/>
            <a:ext cx="1575698" cy="392948"/>
          </a:xfrm>
          <a:prstGeom prst="rect">
            <a:avLst/>
          </a:prstGeom>
          <a:noFill/>
          <a:ln>
            <a:noFill/>
          </a:ln>
        </p:spPr>
      </p:pic>
      <p:pic>
        <p:nvPicPr>
          <p:cNvPr id="246" name="Google Shape;246;p17"/>
          <p:cNvPicPr preferRelativeResize="0"/>
          <p:nvPr/>
        </p:nvPicPr>
        <p:blipFill rotWithShape="1">
          <a:blip r:embed="rId5">
            <a:alphaModFix/>
          </a:blip>
          <a:srcRect b="0" l="0" r="0" t="0"/>
          <a:stretch/>
        </p:blipFill>
        <p:spPr>
          <a:xfrm>
            <a:off x="5634973" y="166708"/>
            <a:ext cx="5455491" cy="3406234"/>
          </a:xfrm>
          <a:prstGeom prst="rect">
            <a:avLst/>
          </a:prstGeom>
          <a:noFill/>
          <a:ln>
            <a:noFill/>
          </a:ln>
        </p:spPr>
      </p:pic>
      <p:sp>
        <p:nvSpPr>
          <p:cNvPr id="247" name="Google Shape;247;p17"/>
          <p:cNvSpPr txBox="1"/>
          <p:nvPr/>
        </p:nvSpPr>
        <p:spPr>
          <a:xfrm>
            <a:off x="9627163" y="237838"/>
            <a:ext cx="1338024" cy="469900"/>
          </a:xfrm>
          <a:prstGeom prst="rect">
            <a:avLst/>
          </a:prstGeom>
          <a:noFill/>
          <a:ln>
            <a:noFill/>
          </a:ln>
        </p:spPr>
        <p:txBody>
          <a:bodyPr anchorCtr="0" anchor="t" bIns="55425" lIns="55425" spcFirstLastPara="1" rIns="55425" wrap="square" tIns="55425">
            <a:noAutofit/>
          </a:bodyPr>
          <a:lstStyle/>
          <a:p>
            <a:pPr indent="0" lvl="0" marL="0" marR="0" rtl="0" algn="l">
              <a:spcBef>
                <a:spcPts val="0"/>
              </a:spcBef>
              <a:spcAft>
                <a:spcPts val="0"/>
              </a:spcAft>
              <a:buNone/>
            </a:pPr>
            <a:r>
              <a:rPr b="1" lang="pt-BR" sz="2426">
                <a:solidFill>
                  <a:srgbClr val="113757"/>
                </a:solidFill>
                <a:highlight>
                  <a:schemeClr val="lt1"/>
                </a:highlight>
                <a:latin typeface="Raleway"/>
                <a:ea typeface="Raleway"/>
                <a:cs typeface="Raleway"/>
                <a:sym typeface="Raleway"/>
              </a:rPr>
              <a:t>COP 28</a:t>
            </a:r>
            <a:endParaRPr b="1" sz="2426">
              <a:solidFill>
                <a:srgbClr val="113757"/>
              </a:solidFill>
              <a:highlight>
                <a:schemeClr val="lt1"/>
              </a:highlight>
              <a:latin typeface="Raleway"/>
              <a:ea typeface="Raleway"/>
              <a:cs typeface="Raleway"/>
              <a:sym typeface="Raleway"/>
            </a:endParaRPr>
          </a:p>
        </p:txBody>
      </p:sp>
      <p:pic>
        <p:nvPicPr>
          <p:cNvPr id="248" name="Google Shape;248;p17"/>
          <p:cNvPicPr preferRelativeResize="0"/>
          <p:nvPr/>
        </p:nvPicPr>
        <p:blipFill rotWithShape="1">
          <a:blip r:embed="rId6">
            <a:alphaModFix/>
          </a:blip>
          <a:srcRect b="0" l="0" r="0" t="0"/>
          <a:stretch/>
        </p:blipFill>
        <p:spPr>
          <a:xfrm>
            <a:off x="2445315" y="3904994"/>
            <a:ext cx="5455501" cy="2787807"/>
          </a:xfrm>
          <a:prstGeom prst="rect">
            <a:avLst/>
          </a:prstGeom>
          <a:noFill/>
          <a:ln>
            <a:noFill/>
          </a:ln>
        </p:spPr>
      </p:pic>
      <p:sp>
        <p:nvSpPr>
          <p:cNvPr id="249" name="Google Shape;249;p17"/>
          <p:cNvSpPr txBox="1"/>
          <p:nvPr/>
        </p:nvSpPr>
        <p:spPr>
          <a:xfrm>
            <a:off x="3073335" y="6084015"/>
            <a:ext cx="4684447" cy="502828"/>
          </a:xfrm>
          <a:prstGeom prst="rect">
            <a:avLst/>
          </a:prstGeom>
          <a:noFill/>
          <a:ln>
            <a:noFill/>
          </a:ln>
        </p:spPr>
        <p:txBody>
          <a:bodyPr anchorCtr="0" anchor="t" bIns="55425" lIns="55425" spcFirstLastPara="1" rIns="55425" wrap="square" tIns="55425">
            <a:noAutofit/>
          </a:bodyPr>
          <a:lstStyle/>
          <a:p>
            <a:pPr indent="0" lvl="0" marL="0" marR="0" rtl="0" algn="r">
              <a:spcBef>
                <a:spcPts val="0"/>
              </a:spcBef>
              <a:spcAft>
                <a:spcPts val="0"/>
              </a:spcAft>
              <a:buNone/>
            </a:pPr>
            <a:r>
              <a:rPr b="1" lang="pt-BR" sz="2426">
                <a:solidFill>
                  <a:srgbClr val="113757"/>
                </a:solidFill>
                <a:highlight>
                  <a:schemeClr val="lt1"/>
                </a:highlight>
                <a:latin typeface="Raleway"/>
                <a:ea typeface="Raleway"/>
                <a:cs typeface="Raleway"/>
                <a:sym typeface="Raleway"/>
              </a:rPr>
              <a:t>NOVO PAC</a:t>
            </a:r>
            <a:endParaRPr b="1" sz="2426">
              <a:solidFill>
                <a:srgbClr val="113757"/>
              </a:solidFill>
              <a:highlight>
                <a:schemeClr val="lt1"/>
              </a:highlight>
              <a:latin typeface="Raleway"/>
              <a:ea typeface="Raleway"/>
              <a:cs typeface="Raleway"/>
              <a:sym typeface="Raleway"/>
            </a:endParaRPr>
          </a:p>
        </p:txBody>
      </p:sp>
      <p:pic>
        <p:nvPicPr>
          <p:cNvPr id="250" name="Google Shape;250;p17"/>
          <p:cNvPicPr preferRelativeResize="0"/>
          <p:nvPr/>
        </p:nvPicPr>
        <p:blipFill rotWithShape="1">
          <a:blip r:embed="rId7">
            <a:alphaModFix/>
          </a:blip>
          <a:srcRect b="0" l="0" r="0" t="0"/>
          <a:stretch/>
        </p:blipFill>
        <p:spPr>
          <a:xfrm>
            <a:off x="92844" y="92416"/>
            <a:ext cx="2783410" cy="3924612"/>
          </a:xfrm>
          <a:prstGeom prst="rect">
            <a:avLst/>
          </a:prstGeom>
          <a:noFill/>
          <a:ln>
            <a:noFill/>
          </a:ln>
        </p:spPr>
      </p:pic>
      <p:pic>
        <p:nvPicPr>
          <p:cNvPr id="251" name="Google Shape;251;p17"/>
          <p:cNvPicPr preferRelativeResize="0"/>
          <p:nvPr/>
        </p:nvPicPr>
        <p:blipFill rotWithShape="1">
          <a:blip r:embed="rId8">
            <a:alphaModFix/>
          </a:blip>
          <a:srcRect b="27823" l="0" r="0" t="0"/>
          <a:stretch/>
        </p:blipFill>
        <p:spPr>
          <a:xfrm>
            <a:off x="1499057" y="1218927"/>
            <a:ext cx="2965452" cy="3804992"/>
          </a:xfrm>
          <a:prstGeom prst="rect">
            <a:avLst/>
          </a:prstGeom>
          <a:noFill/>
          <a:ln>
            <a:noFill/>
          </a:ln>
        </p:spPr>
      </p:pic>
      <p:sp>
        <p:nvSpPr>
          <p:cNvPr id="252" name="Google Shape;252;p17"/>
          <p:cNvSpPr txBox="1"/>
          <p:nvPr/>
        </p:nvSpPr>
        <p:spPr>
          <a:xfrm>
            <a:off x="1569717" y="1265134"/>
            <a:ext cx="2731715" cy="948168"/>
          </a:xfrm>
          <a:prstGeom prst="rect">
            <a:avLst/>
          </a:prstGeom>
          <a:noFill/>
          <a:ln>
            <a:noFill/>
          </a:ln>
        </p:spPr>
        <p:txBody>
          <a:bodyPr anchorCtr="0" anchor="t" bIns="55425" lIns="55425" spcFirstLastPara="1" rIns="55425" wrap="square" tIns="55425">
            <a:noAutofit/>
          </a:bodyPr>
          <a:lstStyle/>
          <a:p>
            <a:pPr indent="0" lvl="0" marL="0" marR="0" rtl="0" algn="l">
              <a:spcBef>
                <a:spcPts val="0"/>
              </a:spcBef>
              <a:spcAft>
                <a:spcPts val="0"/>
              </a:spcAft>
              <a:buNone/>
            </a:pPr>
            <a:r>
              <a:rPr b="1" lang="pt-BR" sz="2426">
                <a:solidFill>
                  <a:srgbClr val="113757"/>
                </a:solidFill>
                <a:highlight>
                  <a:schemeClr val="lt1"/>
                </a:highlight>
                <a:latin typeface="Raleway"/>
                <a:ea typeface="Raleway"/>
                <a:cs typeface="Raleway"/>
                <a:sym typeface="Raleway"/>
              </a:rPr>
              <a:t>Sistema Único de Mobilidade</a:t>
            </a:r>
            <a:endParaRPr b="1" sz="2426">
              <a:solidFill>
                <a:srgbClr val="113757"/>
              </a:solidFill>
              <a:highlight>
                <a:schemeClr val="lt1"/>
              </a:highlight>
              <a:latin typeface="Raleway"/>
              <a:ea typeface="Raleway"/>
              <a:cs typeface="Raleway"/>
              <a:sym typeface="Raleway"/>
            </a:endParaRPr>
          </a:p>
        </p:txBody>
      </p:sp>
      <p:pic>
        <p:nvPicPr>
          <p:cNvPr id="253" name="Google Shape;253;p17"/>
          <p:cNvPicPr preferRelativeResize="0"/>
          <p:nvPr/>
        </p:nvPicPr>
        <p:blipFill rotWithShape="1">
          <a:blip r:embed="rId9">
            <a:alphaModFix/>
          </a:blip>
          <a:srcRect b="0" l="0" r="0" t="0"/>
          <a:stretch/>
        </p:blipFill>
        <p:spPr>
          <a:xfrm>
            <a:off x="7226468" y="2894503"/>
            <a:ext cx="4818021" cy="3054926"/>
          </a:xfrm>
          <a:prstGeom prst="rect">
            <a:avLst/>
          </a:prstGeom>
          <a:noFill/>
          <a:ln>
            <a:noFill/>
          </a:ln>
        </p:spPr>
      </p:pic>
      <p:sp>
        <p:nvSpPr>
          <p:cNvPr id="254" name="Google Shape;254;p17"/>
          <p:cNvSpPr txBox="1"/>
          <p:nvPr/>
        </p:nvSpPr>
        <p:spPr>
          <a:xfrm>
            <a:off x="9312821" y="2894503"/>
            <a:ext cx="2731715" cy="530116"/>
          </a:xfrm>
          <a:prstGeom prst="rect">
            <a:avLst/>
          </a:prstGeom>
          <a:noFill/>
          <a:ln>
            <a:noFill/>
          </a:ln>
        </p:spPr>
        <p:txBody>
          <a:bodyPr anchorCtr="0" anchor="t" bIns="55425" lIns="55425" spcFirstLastPara="1" rIns="55425" wrap="square" tIns="55425">
            <a:noAutofit/>
          </a:bodyPr>
          <a:lstStyle/>
          <a:p>
            <a:pPr indent="0" lvl="0" marL="0" marR="0" rtl="0" algn="l">
              <a:spcBef>
                <a:spcPts val="0"/>
              </a:spcBef>
              <a:spcAft>
                <a:spcPts val="0"/>
              </a:spcAft>
              <a:buNone/>
            </a:pPr>
            <a:r>
              <a:rPr b="1" lang="pt-BR" sz="2426">
                <a:solidFill>
                  <a:srgbClr val="113757"/>
                </a:solidFill>
                <a:highlight>
                  <a:schemeClr val="lt1"/>
                </a:highlight>
                <a:latin typeface="Raleway"/>
                <a:ea typeface="Raleway"/>
                <a:cs typeface="Raleway"/>
                <a:sym typeface="Raleway"/>
              </a:rPr>
              <a:t>Conselho da Federação</a:t>
            </a:r>
            <a:endParaRPr b="1" sz="2426">
              <a:solidFill>
                <a:srgbClr val="113757"/>
              </a:solidFill>
              <a:highlight>
                <a:schemeClr val="lt1"/>
              </a:highlight>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sp>
        <p:nvSpPr>
          <p:cNvPr id="36" name="Google Shape;36;g1f59ac4b8a2_0_0"/>
          <p:cNvSpPr txBox="1"/>
          <p:nvPr/>
        </p:nvSpPr>
        <p:spPr>
          <a:xfrm>
            <a:off x="3522093" y="2487310"/>
            <a:ext cx="7936500" cy="2277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pt-BR" sz="4800">
                <a:solidFill>
                  <a:schemeClr val="dk1"/>
                </a:solidFill>
                <a:highlight>
                  <a:srgbClr val="FFFFFF"/>
                </a:highlight>
              </a:rPr>
              <a:t>SUBVENÇÕES</a:t>
            </a:r>
            <a:endParaRPr/>
          </a:p>
          <a:p>
            <a:pPr indent="0" lvl="0" marL="0" marR="0" rtl="0" algn="l">
              <a:lnSpc>
                <a:spcPct val="150000"/>
              </a:lnSpc>
              <a:spcBef>
                <a:spcPts val="0"/>
              </a:spcBef>
              <a:spcAft>
                <a:spcPts val="0"/>
              </a:spcAft>
              <a:buNone/>
            </a:pPr>
            <a:r>
              <a:rPr i="1" lang="pt-BR" sz="2800">
                <a:solidFill>
                  <a:schemeClr val="dk1"/>
                </a:solidFill>
                <a:latin typeface="Calibri"/>
                <a:ea typeface="Calibri"/>
                <a:cs typeface="Calibri"/>
                <a:sym typeface="Calibri"/>
              </a:rPr>
              <a:t>para a renovação e descarbonização da frota de transporte público coletivo</a:t>
            </a:r>
            <a:endParaRPr b="0" i="1" sz="28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pic>
        <p:nvPicPr>
          <p:cNvPr id="41" name="Google Shape;41;g1f59ac4b8a2_0_4"/>
          <p:cNvPicPr preferRelativeResize="0"/>
          <p:nvPr/>
        </p:nvPicPr>
        <p:blipFill>
          <a:blip r:embed="rId3">
            <a:alphaModFix/>
          </a:blip>
          <a:stretch>
            <a:fillRect/>
          </a:stretch>
        </p:blipFill>
        <p:spPr>
          <a:xfrm>
            <a:off x="1588900" y="1042078"/>
            <a:ext cx="2879624" cy="645542"/>
          </a:xfrm>
          <a:prstGeom prst="rect">
            <a:avLst/>
          </a:prstGeom>
          <a:noFill/>
          <a:ln>
            <a:noFill/>
          </a:ln>
        </p:spPr>
      </p:pic>
      <p:sp>
        <p:nvSpPr>
          <p:cNvPr id="42" name="Google Shape;42;g1f59ac4b8a2_0_4"/>
          <p:cNvSpPr txBox="1"/>
          <p:nvPr/>
        </p:nvSpPr>
        <p:spPr>
          <a:xfrm>
            <a:off x="610582" y="1768123"/>
            <a:ext cx="4836300" cy="3940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BR" sz="1200">
                <a:solidFill>
                  <a:schemeClr val="dk1"/>
                </a:solidFill>
              </a:rPr>
              <a:t>LEI Nº 14.789, DE 29 DE DEZEMBRO DE 2023</a:t>
            </a:r>
            <a:endParaRPr/>
          </a:p>
          <a:p>
            <a:pPr indent="0" lvl="0" marL="0" marR="0" rtl="0" algn="just">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just">
              <a:spcBef>
                <a:spcPts val="0"/>
              </a:spcBef>
              <a:spcAft>
                <a:spcPts val="0"/>
              </a:spcAft>
              <a:buNone/>
            </a:pPr>
            <a:r>
              <a:rPr lang="pt-BR">
                <a:solidFill>
                  <a:schemeClr val="dk1"/>
                </a:solidFill>
              </a:rPr>
              <a:t>Art. 1º A pessoa jurídica tributada pelo lucro real que receber subvenção da União, dos Estados, do Distrito Federal ou dos Municípios para implantar ou expandir empreendimento econômico poderá apurar crédito fiscal de subvenção para investimento, observado o disposto nesta Lei.</a:t>
            </a:r>
            <a:endParaRPr>
              <a:solidFill>
                <a:schemeClr val="dk1"/>
              </a:solidFill>
            </a:endParaRPr>
          </a:p>
          <a:p>
            <a:pPr indent="0" lvl="0" marL="0" marR="0" rtl="0" algn="just">
              <a:spcBef>
                <a:spcPts val="0"/>
              </a:spcBef>
              <a:spcAft>
                <a:spcPts val="0"/>
              </a:spcAft>
              <a:buNone/>
            </a:pPr>
            <a:r>
              <a:t/>
            </a:r>
            <a:endParaRPr>
              <a:solidFill>
                <a:schemeClr val="dk1"/>
              </a:solidFill>
            </a:endParaRPr>
          </a:p>
          <a:p>
            <a:pPr indent="0" lvl="0" marL="0" marR="0" rtl="0" algn="just">
              <a:spcBef>
                <a:spcPts val="0"/>
              </a:spcBef>
              <a:spcAft>
                <a:spcPts val="0"/>
              </a:spcAft>
              <a:buNone/>
            </a:pPr>
            <a:r>
              <a:rPr lang="pt-BR">
                <a:solidFill>
                  <a:schemeClr val="dk1"/>
                </a:solidFill>
              </a:rPr>
              <a:t>Art. 21. Ficam revogados os seguintes dispositivos:</a:t>
            </a:r>
            <a:endParaRPr>
              <a:solidFill>
                <a:schemeClr val="dk1"/>
              </a:solidFill>
            </a:endParaRPr>
          </a:p>
          <a:p>
            <a:pPr indent="0" lvl="0" marL="0" marR="0" rtl="0" algn="just">
              <a:spcBef>
                <a:spcPts val="0"/>
              </a:spcBef>
              <a:spcAft>
                <a:spcPts val="0"/>
              </a:spcAft>
              <a:buNone/>
            </a:pPr>
            <a:r>
              <a:rPr lang="pt-BR">
                <a:solidFill>
                  <a:schemeClr val="dk1"/>
                </a:solidFill>
              </a:rPr>
              <a:t>IV - art. 30 da Lei nº 12.973/2014</a:t>
            </a:r>
            <a:endParaRPr>
              <a:solidFill>
                <a:schemeClr val="dk1"/>
              </a:solidFill>
            </a:endParaRPr>
          </a:p>
          <a:p>
            <a:pPr indent="0" lvl="0" marL="0" marR="0" rtl="0" algn="just">
              <a:spcBef>
                <a:spcPts val="0"/>
              </a:spcBef>
              <a:spcAft>
                <a:spcPts val="0"/>
              </a:spcAft>
              <a:buNone/>
            </a:pPr>
            <a:r>
              <a:t/>
            </a:r>
            <a:endParaRPr>
              <a:solidFill>
                <a:schemeClr val="dk1"/>
              </a:solidFill>
            </a:endParaRPr>
          </a:p>
          <a:p>
            <a:pPr indent="0" lvl="0" marL="0" marR="0" rtl="0" algn="just">
              <a:spcBef>
                <a:spcPts val="0"/>
              </a:spcBef>
              <a:spcAft>
                <a:spcPts val="0"/>
              </a:spcAft>
              <a:buNone/>
            </a:pPr>
            <a:r>
              <a:rPr lang="pt-BR" strike="sngStrike">
                <a:solidFill>
                  <a:schemeClr val="dk1"/>
                </a:solidFill>
              </a:rPr>
              <a:t>Art. 30. As subvenções para investimento, inclusive mediante isenção ou redução de impostos, concedidas como estímulo à implantação ou expansão de empreendimentos econômicos e as doações feitas pelo poder público não serão computadas na determinação do lucro real, desde que seja registrada em reserva de lucros.</a:t>
            </a:r>
            <a:endParaRPr strike="sngStrike">
              <a:solidFill>
                <a:schemeClr val="dk1"/>
              </a:solidFill>
            </a:endParaRPr>
          </a:p>
        </p:txBody>
      </p:sp>
      <p:pic>
        <p:nvPicPr>
          <p:cNvPr id="43" name="Google Shape;43;g1f59ac4b8a2_0_4"/>
          <p:cNvPicPr preferRelativeResize="0"/>
          <p:nvPr/>
        </p:nvPicPr>
        <p:blipFill rotWithShape="1">
          <a:blip r:embed="rId4">
            <a:alphaModFix/>
          </a:blip>
          <a:srcRect b="0" l="0" r="0" t="0"/>
          <a:stretch/>
        </p:blipFill>
        <p:spPr>
          <a:xfrm>
            <a:off x="2524023" y="232954"/>
            <a:ext cx="1009403" cy="878136"/>
          </a:xfrm>
          <a:prstGeom prst="rect">
            <a:avLst/>
          </a:prstGeom>
          <a:noFill/>
          <a:ln>
            <a:noFill/>
          </a:ln>
        </p:spPr>
      </p:pic>
      <p:sp>
        <p:nvSpPr>
          <p:cNvPr id="44" name="Google Shape;44;g1f59ac4b8a2_0_4"/>
          <p:cNvSpPr txBox="1"/>
          <p:nvPr/>
        </p:nvSpPr>
        <p:spPr>
          <a:xfrm>
            <a:off x="6267557" y="1768123"/>
            <a:ext cx="4836300" cy="19446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a:solidFill>
                <a:schemeClr val="dk1"/>
              </a:solidFill>
            </a:endParaRPr>
          </a:p>
          <a:p>
            <a:pPr indent="0" lvl="0" marL="0" marR="0" rtl="0" algn="just">
              <a:lnSpc>
                <a:spcPct val="150000"/>
              </a:lnSpc>
              <a:spcBef>
                <a:spcPts val="1000"/>
              </a:spcBef>
              <a:spcAft>
                <a:spcPts val="1000"/>
              </a:spcAft>
              <a:buNone/>
            </a:pPr>
            <a:r>
              <a:rPr b="1" lang="pt-BR">
                <a:solidFill>
                  <a:schemeClr val="dk1"/>
                </a:solidFill>
              </a:rPr>
              <a:t>Isenção</a:t>
            </a:r>
            <a:r>
              <a:rPr lang="pt-BR">
                <a:solidFill>
                  <a:schemeClr val="dk1"/>
                </a:solidFill>
              </a:rPr>
              <a:t> do IRPJ e da CSLL a parcela de subvenção destinada à </a:t>
            </a:r>
            <a:r>
              <a:rPr b="1" lang="pt-BR">
                <a:solidFill>
                  <a:schemeClr val="dk1"/>
                </a:solidFill>
              </a:rPr>
              <a:t>descarbonização da frota de ônibus</a:t>
            </a:r>
            <a:r>
              <a:rPr lang="pt-BR">
                <a:solidFill>
                  <a:schemeClr val="dk1"/>
                </a:solidFill>
              </a:rPr>
              <a:t> utilizada no transporte público, transferida pela União, Estados, Distrito Federal ou Municípios, para pessoas jurídicas.</a:t>
            </a:r>
            <a:endParaRPr>
              <a:solidFill>
                <a:schemeClr val="dk1"/>
              </a:solidFill>
            </a:endParaRPr>
          </a:p>
        </p:txBody>
      </p:sp>
      <p:sp>
        <p:nvSpPr>
          <p:cNvPr id="45" name="Google Shape;45;g1f59ac4b8a2_0_4"/>
          <p:cNvSpPr txBox="1"/>
          <p:nvPr/>
        </p:nvSpPr>
        <p:spPr>
          <a:xfrm>
            <a:off x="6267541" y="935827"/>
            <a:ext cx="4745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BR" sz="2400">
                <a:solidFill>
                  <a:srgbClr val="248E68"/>
                </a:solidFill>
              </a:rPr>
              <a:t>Proposta</a:t>
            </a:r>
            <a:endParaRPr/>
          </a:p>
        </p:txBody>
      </p:sp>
      <p:cxnSp>
        <p:nvCxnSpPr>
          <p:cNvPr id="46" name="Google Shape;46;g1f59ac4b8a2_0_4"/>
          <p:cNvCxnSpPr/>
          <p:nvPr/>
        </p:nvCxnSpPr>
        <p:spPr>
          <a:xfrm rot="10800000">
            <a:off x="6341302" y="1372988"/>
            <a:ext cx="2725500" cy="0"/>
          </a:xfrm>
          <a:prstGeom prst="straightConnector1">
            <a:avLst/>
          </a:prstGeom>
          <a:noFill/>
          <a:ln cap="flat" cmpd="sng" w="28575">
            <a:solidFill>
              <a:srgbClr val="248E68"/>
            </a:solidFill>
            <a:prstDash val="solid"/>
            <a:miter lim="800000"/>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2"/>
          <p:cNvSpPr txBox="1"/>
          <p:nvPr/>
        </p:nvSpPr>
        <p:spPr>
          <a:xfrm>
            <a:off x="3522093" y="2487310"/>
            <a:ext cx="7936481" cy="242617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pt-BR" sz="4800" u="none" cap="none" strike="noStrike">
                <a:solidFill>
                  <a:schemeClr val="dk1"/>
                </a:solidFill>
                <a:highlight>
                  <a:srgbClr val="FFFFFF"/>
                </a:highlight>
                <a:latin typeface="Arial"/>
                <a:ea typeface="Arial"/>
                <a:cs typeface="Arial"/>
                <a:sym typeface="Arial"/>
              </a:rPr>
              <a:t>COSIP</a:t>
            </a:r>
            <a:endParaRPr/>
          </a:p>
          <a:p>
            <a:pPr indent="0" lvl="0" marL="0" marR="0" rtl="0" algn="l">
              <a:lnSpc>
                <a:spcPct val="150000"/>
              </a:lnSpc>
              <a:spcBef>
                <a:spcPts val="0"/>
              </a:spcBef>
              <a:spcAft>
                <a:spcPts val="0"/>
              </a:spcAft>
              <a:buNone/>
            </a:pPr>
            <a:r>
              <a:rPr b="0" i="1" lang="pt-BR" sz="2800" u="none" cap="none" strike="noStrike">
                <a:solidFill>
                  <a:schemeClr val="dk1"/>
                </a:solidFill>
                <a:latin typeface="Calibri"/>
                <a:ea typeface="Calibri"/>
                <a:cs typeface="Calibri"/>
                <a:sym typeface="Calibri"/>
              </a:rPr>
              <a:t>Contribuição para o Custeio do Serviço de</a:t>
            </a:r>
            <a:endParaRPr/>
          </a:p>
          <a:p>
            <a:pPr indent="0" lvl="0" marL="0" marR="0" rtl="0" algn="l">
              <a:lnSpc>
                <a:spcPct val="150000"/>
              </a:lnSpc>
              <a:spcBef>
                <a:spcPts val="0"/>
              </a:spcBef>
              <a:spcAft>
                <a:spcPts val="0"/>
              </a:spcAft>
              <a:buNone/>
            </a:pPr>
            <a:r>
              <a:rPr b="0" i="1" lang="pt-BR" sz="2800" u="none" cap="none" strike="noStrike">
                <a:solidFill>
                  <a:schemeClr val="dk1"/>
                </a:solidFill>
                <a:latin typeface="Calibri"/>
                <a:ea typeface="Calibri"/>
                <a:cs typeface="Calibri"/>
                <a:sym typeface="Calibri"/>
              </a:rPr>
              <a:t>Iluminação Pública</a:t>
            </a:r>
            <a:endParaRPr b="0" i="1" sz="2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3"/>
          <p:cNvSpPr txBox="1"/>
          <p:nvPr/>
        </p:nvSpPr>
        <p:spPr>
          <a:xfrm>
            <a:off x="837732" y="3338048"/>
            <a:ext cx="4836183" cy="153888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pt-BR" sz="1200" u="none" cap="none" strike="noStrike">
                <a:solidFill>
                  <a:schemeClr val="dk1"/>
                </a:solidFill>
                <a:latin typeface="Arial"/>
                <a:ea typeface="Arial"/>
                <a:cs typeface="Arial"/>
                <a:sym typeface="Arial"/>
              </a:rPr>
              <a:t>CONSTITUIÇÃO DA REPÚBLICA FEDERATIVA DO BRASIL DE 1988</a:t>
            </a:r>
            <a:endParaRPr/>
          </a:p>
          <a:p>
            <a:pPr indent="0" lvl="0" marL="0" marR="0" rtl="0" algn="just">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just">
              <a:spcBef>
                <a:spcPts val="0"/>
              </a:spcBef>
              <a:spcAft>
                <a:spcPts val="0"/>
              </a:spcAft>
              <a:buNone/>
            </a:pPr>
            <a:r>
              <a:rPr b="0" i="0" lang="pt-BR" sz="1400" u="none" cap="none" strike="noStrike">
                <a:solidFill>
                  <a:schemeClr val="dk1"/>
                </a:solidFill>
                <a:latin typeface="Arial"/>
                <a:ea typeface="Arial"/>
                <a:cs typeface="Arial"/>
                <a:sym typeface="Arial"/>
              </a:rPr>
              <a:t>Art. 149-A Os Municípios e o Distrito Federal poderão instituir contribuição, na forma das respectivas leis, para o custeio do serviço de iluminação pública, observado o disposto no art. 150, I e III.</a:t>
            </a:r>
            <a:endParaRPr/>
          </a:p>
        </p:txBody>
      </p:sp>
      <p:pic>
        <p:nvPicPr>
          <p:cNvPr id="57" name="Google Shape;57;p3"/>
          <p:cNvPicPr preferRelativeResize="0"/>
          <p:nvPr/>
        </p:nvPicPr>
        <p:blipFill rotWithShape="1">
          <a:blip r:embed="rId3">
            <a:alphaModFix/>
          </a:blip>
          <a:srcRect b="0" l="0" r="0" t="0"/>
          <a:stretch/>
        </p:blipFill>
        <p:spPr>
          <a:xfrm>
            <a:off x="2751123" y="1875554"/>
            <a:ext cx="1009403" cy="878136"/>
          </a:xfrm>
          <a:prstGeom prst="rect">
            <a:avLst/>
          </a:prstGeom>
          <a:noFill/>
          <a:ln>
            <a:noFill/>
          </a:ln>
        </p:spPr>
      </p:pic>
      <p:pic>
        <p:nvPicPr>
          <p:cNvPr id="58" name="Google Shape;58;p3"/>
          <p:cNvPicPr preferRelativeResize="0"/>
          <p:nvPr/>
        </p:nvPicPr>
        <p:blipFill rotWithShape="1">
          <a:blip r:embed="rId4">
            <a:alphaModFix/>
          </a:blip>
          <a:srcRect b="0" l="13875" r="17889" t="8759"/>
          <a:stretch/>
        </p:blipFill>
        <p:spPr>
          <a:xfrm>
            <a:off x="1816022" y="2684679"/>
            <a:ext cx="2879606" cy="647655"/>
          </a:xfrm>
          <a:prstGeom prst="rect">
            <a:avLst/>
          </a:prstGeom>
          <a:noFill/>
          <a:ln>
            <a:noFill/>
          </a:ln>
        </p:spPr>
      </p:pic>
      <p:sp>
        <p:nvSpPr>
          <p:cNvPr id="59" name="Google Shape;59;p3"/>
          <p:cNvSpPr txBox="1"/>
          <p:nvPr/>
        </p:nvSpPr>
        <p:spPr>
          <a:xfrm>
            <a:off x="6609016" y="3332334"/>
            <a:ext cx="5000442" cy="19697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pt-BR" sz="1200" u="none" cap="none" strike="noStrike">
                <a:solidFill>
                  <a:schemeClr val="dk1"/>
                </a:solidFill>
                <a:latin typeface="Arial"/>
                <a:ea typeface="Arial"/>
                <a:cs typeface="Arial"/>
                <a:sym typeface="Arial"/>
              </a:rPr>
              <a:t>CONSTITUIÇÃO DA REPÚBLICA FEDERATIVA DO BRASIL DE 1988</a:t>
            </a:r>
            <a:endParaRPr/>
          </a:p>
          <a:p>
            <a:pPr indent="0" lvl="0" marL="0" marR="0" rtl="0" algn="just">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just">
              <a:spcBef>
                <a:spcPts val="0"/>
              </a:spcBef>
              <a:spcAft>
                <a:spcPts val="0"/>
              </a:spcAft>
              <a:buNone/>
            </a:pPr>
            <a:r>
              <a:rPr b="0" i="0" lang="pt-BR" sz="1400" u="none" cap="none" strike="noStrike">
                <a:solidFill>
                  <a:schemeClr val="dk1"/>
                </a:solidFill>
                <a:latin typeface="Arial"/>
                <a:ea typeface="Arial"/>
                <a:cs typeface="Arial"/>
                <a:sym typeface="Arial"/>
              </a:rPr>
              <a:t>Art. 149-A. Os Municípios e o Distrito Federal poderão instituir contribuição, na forma das respectivas leis, para o custeio, </a:t>
            </a:r>
            <a:r>
              <a:rPr b="0" i="0" lang="pt-BR" sz="1400" u="none" cap="none" strike="noStrike">
                <a:solidFill>
                  <a:schemeClr val="dk1"/>
                </a:solidFill>
                <a:highlight>
                  <a:srgbClr val="FFFF00"/>
                </a:highlight>
                <a:latin typeface="Arial"/>
                <a:ea typeface="Arial"/>
                <a:cs typeface="Arial"/>
                <a:sym typeface="Arial"/>
              </a:rPr>
              <a:t>a expansão e a melhoria</a:t>
            </a:r>
            <a:r>
              <a:rPr b="0" i="0" lang="pt-BR" sz="1400" u="none" cap="none" strike="noStrike">
                <a:solidFill>
                  <a:schemeClr val="dk1"/>
                </a:solidFill>
                <a:latin typeface="Arial"/>
                <a:ea typeface="Arial"/>
                <a:cs typeface="Arial"/>
                <a:sym typeface="Arial"/>
              </a:rPr>
              <a:t> do serviço de iluminação pública </a:t>
            </a:r>
            <a:r>
              <a:rPr b="0" i="0" lang="pt-BR" sz="1400" u="none" cap="none" strike="noStrike">
                <a:solidFill>
                  <a:schemeClr val="dk1"/>
                </a:solidFill>
                <a:highlight>
                  <a:srgbClr val="FFFF00"/>
                </a:highlight>
                <a:latin typeface="Arial"/>
                <a:ea typeface="Arial"/>
                <a:cs typeface="Arial"/>
                <a:sym typeface="Arial"/>
              </a:rPr>
              <a:t>e de sistemas de monitoramento para segurança e preservação de logradouros públicos</a:t>
            </a:r>
            <a:r>
              <a:rPr b="0" i="0" lang="pt-BR" sz="1400" u="none" cap="none" strike="noStrike">
                <a:solidFill>
                  <a:schemeClr val="dk1"/>
                </a:solidFill>
                <a:latin typeface="Arial"/>
                <a:ea typeface="Arial"/>
                <a:cs typeface="Arial"/>
                <a:sym typeface="Arial"/>
              </a:rPr>
              <a:t>, observado o disposto no art. 150, I e III.</a:t>
            </a:r>
            <a:endParaRPr/>
          </a:p>
        </p:txBody>
      </p:sp>
      <p:pic>
        <p:nvPicPr>
          <p:cNvPr id="60" name="Google Shape;60;p3"/>
          <p:cNvPicPr preferRelativeResize="0"/>
          <p:nvPr/>
        </p:nvPicPr>
        <p:blipFill rotWithShape="1">
          <a:blip r:embed="rId3">
            <a:alphaModFix/>
          </a:blip>
          <a:srcRect b="0" l="0" r="0" t="0"/>
          <a:stretch/>
        </p:blipFill>
        <p:spPr>
          <a:xfrm>
            <a:off x="8604536" y="1875554"/>
            <a:ext cx="1009403" cy="878136"/>
          </a:xfrm>
          <a:prstGeom prst="rect">
            <a:avLst/>
          </a:prstGeom>
          <a:noFill/>
          <a:ln>
            <a:noFill/>
          </a:ln>
        </p:spPr>
      </p:pic>
      <p:pic>
        <p:nvPicPr>
          <p:cNvPr id="61" name="Google Shape;61;p3"/>
          <p:cNvPicPr preferRelativeResize="0"/>
          <p:nvPr/>
        </p:nvPicPr>
        <p:blipFill rotWithShape="1">
          <a:blip r:embed="rId4">
            <a:alphaModFix/>
          </a:blip>
          <a:srcRect b="0" l="13875" r="17889" t="8759"/>
          <a:stretch/>
        </p:blipFill>
        <p:spPr>
          <a:xfrm>
            <a:off x="7669435" y="2684679"/>
            <a:ext cx="2879606" cy="647655"/>
          </a:xfrm>
          <a:prstGeom prst="rect">
            <a:avLst/>
          </a:prstGeom>
          <a:noFill/>
          <a:ln>
            <a:noFill/>
          </a:ln>
        </p:spPr>
      </p:pic>
      <p:sp>
        <p:nvSpPr>
          <p:cNvPr id="62" name="Google Shape;62;p3"/>
          <p:cNvSpPr txBox="1"/>
          <p:nvPr/>
        </p:nvSpPr>
        <p:spPr>
          <a:xfrm>
            <a:off x="837732" y="1203984"/>
            <a:ext cx="415498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pt-BR" sz="2400" u="none" cap="none" strike="noStrike">
                <a:solidFill>
                  <a:srgbClr val="248E68"/>
                </a:solidFill>
                <a:latin typeface="Arial"/>
                <a:ea typeface="Arial"/>
                <a:cs typeface="Arial"/>
                <a:sym typeface="Arial"/>
              </a:rPr>
              <a:t>Antes </a:t>
            </a:r>
            <a:r>
              <a:rPr b="0" i="0" lang="pt-BR" sz="2400" u="none" cap="none" strike="noStrike">
                <a:solidFill>
                  <a:srgbClr val="248E68"/>
                </a:solidFill>
                <a:latin typeface="Arial"/>
                <a:ea typeface="Arial"/>
                <a:cs typeface="Arial"/>
                <a:sym typeface="Arial"/>
              </a:rPr>
              <a:t>da Reforma Tributária</a:t>
            </a:r>
            <a:endParaRPr/>
          </a:p>
        </p:txBody>
      </p:sp>
      <p:cxnSp>
        <p:nvCxnSpPr>
          <p:cNvPr id="63" name="Google Shape;63;p3"/>
          <p:cNvCxnSpPr/>
          <p:nvPr/>
        </p:nvCxnSpPr>
        <p:spPr>
          <a:xfrm rot="10800000">
            <a:off x="911548" y="1641145"/>
            <a:ext cx="2725445" cy="0"/>
          </a:xfrm>
          <a:prstGeom prst="straightConnector1">
            <a:avLst/>
          </a:prstGeom>
          <a:noFill/>
          <a:ln cap="flat" cmpd="sng" w="28575">
            <a:solidFill>
              <a:srgbClr val="248E68"/>
            </a:solidFill>
            <a:prstDash val="solid"/>
            <a:miter lim="800000"/>
            <a:headEnd len="sm" w="sm" type="none"/>
            <a:tailEnd len="sm" w="sm" type="none"/>
          </a:ln>
        </p:spPr>
      </p:cxnSp>
      <p:sp>
        <p:nvSpPr>
          <p:cNvPr id="64" name="Google Shape;64;p3"/>
          <p:cNvSpPr txBox="1"/>
          <p:nvPr/>
        </p:nvSpPr>
        <p:spPr>
          <a:xfrm>
            <a:off x="6609016" y="1199252"/>
            <a:ext cx="474525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pt-BR" sz="2400" u="none" cap="none" strike="noStrike">
                <a:solidFill>
                  <a:srgbClr val="248E68"/>
                </a:solidFill>
                <a:latin typeface="Arial"/>
                <a:ea typeface="Arial"/>
                <a:cs typeface="Arial"/>
                <a:sym typeface="Arial"/>
              </a:rPr>
              <a:t>Depois </a:t>
            </a:r>
            <a:r>
              <a:rPr b="0" i="0" lang="pt-BR" sz="2400" u="none" cap="none" strike="noStrike">
                <a:solidFill>
                  <a:srgbClr val="248E68"/>
                </a:solidFill>
                <a:latin typeface="Arial"/>
                <a:ea typeface="Arial"/>
                <a:cs typeface="Arial"/>
                <a:sym typeface="Arial"/>
              </a:rPr>
              <a:t>da Reforma Tributária</a:t>
            </a:r>
            <a:endParaRPr/>
          </a:p>
        </p:txBody>
      </p:sp>
      <p:cxnSp>
        <p:nvCxnSpPr>
          <p:cNvPr id="65" name="Google Shape;65;p3"/>
          <p:cNvCxnSpPr/>
          <p:nvPr/>
        </p:nvCxnSpPr>
        <p:spPr>
          <a:xfrm rot="10800000">
            <a:off x="6682832" y="1636413"/>
            <a:ext cx="2725445" cy="0"/>
          </a:xfrm>
          <a:prstGeom prst="straightConnector1">
            <a:avLst/>
          </a:prstGeom>
          <a:noFill/>
          <a:ln cap="flat" cmpd="sng" w="28575">
            <a:solidFill>
              <a:srgbClr val="248E68"/>
            </a:solidFill>
            <a:prstDash val="solid"/>
            <a:miter lim="800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4"/>
          <p:cNvPicPr preferRelativeResize="0"/>
          <p:nvPr/>
        </p:nvPicPr>
        <p:blipFill rotWithShape="1">
          <a:blip r:embed="rId3">
            <a:alphaModFix/>
          </a:blip>
          <a:srcRect b="15675" l="0" r="0" t="0"/>
          <a:stretch/>
        </p:blipFill>
        <p:spPr>
          <a:xfrm>
            <a:off x="8147000" y="1406750"/>
            <a:ext cx="2927400" cy="1644825"/>
          </a:xfrm>
          <a:prstGeom prst="rect">
            <a:avLst/>
          </a:prstGeom>
          <a:noFill/>
          <a:ln>
            <a:noFill/>
          </a:ln>
        </p:spPr>
      </p:pic>
      <p:pic>
        <p:nvPicPr>
          <p:cNvPr descr="Campus instala equipamento para medir poluição do ar - Instituto Federal  Catarinense - Campus Camboriú" id="71" name="Google Shape;71;p4"/>
          <p:cNvPicPr preferRelativeResize="0"/>
          <p:nvPr/>
        </p:nvPicPr>
        <p:blipFill rotWithShape="1">
          <a:blip r:embed="rId4">
            <a:alphaModFix/>
          </a:blip>
          <a:srcRect b="52462" l="0" r="0" t="5732"/>
          <a:stretch/>
        </p:blipFill>
        <p:spPr>
          <a:xfrm>
            <a:off x="8146997" y="3680450"/>
            <a:ext cx="2946785" cy="1642591"/>
          </a:xfrm>
          <a:prstGeom prst="rect">
            <a:avLst/>
          </a:prstGeom>
          <a:noFill/>
          <a:ln>
            <a:noFill/>
          </a:ln>
        </p:spPr>
      </p:pic>
      <p:pic>
        <p:nvPicPr>
          <p:cNvPr descr="Radar em São Paulo: Conheça os 10 campeões de multa da capital" id="72" name="Google Shape;72;p4"/>
          <p:cNvPicPr preferRelativeResize="0"/>
          <p:nvPr/>
        </p:nvPicPr>
        <p:blipFill rotWithShape="1">
          <a:blip r:embed="rId5">
            <a:alphaModFix/>
          </a:blip>
          <a:srcRect b="25524" l="0" r="0" t="0"/>
          <a:stretch/>
        </p:blipFill>
        <p:spPr>
          <a:xfrm>
            <a:off x="4438595" y="3678221"/>
            <a:ext cx="2927404" cy="1635135"/>
          </a:xfrm>
          <a:prstGeom prst="rect">
            <a:avLst/>
          </a:prstGeom>
          <a:noFill/>
          <a:ln>
            <a:noFill/>
          </a:ln>
        </p:spPr>
      </p:pic>
      <p:pic>
        <p:nvPicPr>
          <p:cNvPr descr="Com monitoramento em tempo real, Prefeitura aumenta a segurançaNotícia -  Trânsito" id="73" name="Google Shape;73;p4"/>
          <p:cNvPicPr preferRelativeResize="0"/>
          <p:nvPr/>
        </p:nvPicPr>
        <p:blipFill rotWithShape="1">
          <a:blip r:embed="rId6">
            <a:alphaModFix/>
          </a:blip>
          <a:srcRect b="15666" l="0" r="0" t="0"/>
          <a:stretch/>
        </p:blipFill>
        <p:spPr>
          <a:xfrm>
            <a:off x="4438595" y="1406738"/>
            <a:ext cx="2927404" cy="1644820"/>
          </a:xfrm>
          <a:prstGeom prst="rect">
            <a:avLst/>
          </a:prstGeom>
          <a:noFill/>
          <a:ln>
            <a:noFill/>
          </a:ln>
        </p:spPr>
      </p:pic>
      <p:sp>
        <p:nvSpPr>
          <p:cNvPr id="74" name="Google Shape;74;p4"/>
          <p:cNvSpPr txBox="1"/>
          <p:nvPr/>
        </p:nvSpPr>
        <p:spPr>
          <a:xfrm>
            <a:off x="541510" y="393038"/>
            <a:ext cx="10242603" cy="609965"/>
          </a:xfrm>
          <a:prstGeom prst="rect">
            <a:avLst/>
          </a:prstGeom>
          <a:noFill/>
          <a:ln>
            <a:noFill/>
          </a:ln>
        </p:spPr>
        <p:txBody>
          <a:bodyPr anchorCtr="0" anchor="t" bIns="27700" lIns="55425" spcFirstLastPara="1" rIns="55425" wrap="square" tIns="27700">
            <a:spAutoFit/>
          </a:bodyPr>
          <a:lstStyle/>
          <a:p>
            <a:pPr indent="0" lvl="0" marL="0" marR="0" rtl="0" algn="l">
              <a:spcBef>
                <a:spcPts val="0"/>
              </a:spcBef>
              <a:spcAft>
                <a:spcPts val="0"/>
              </a:spcAft>
              <a:buNone/>
            </a:pPr>
            <a:r>
              <a:rPr b="1" i="0" lang="pt-BR" sz="3600" u="none" cap="none" strike="noStrike">
                <a:solidFill>
                  <a:schemeClr val="dk1"/>
                </a:solidFill>
                <a:highlight>
                  <a:srgbClr val="FFFFFF"/>
                </a:highlight>
                <a:latin typeface="Arial"/>
                <a:ea typeface="Arial"/>
                <a:cs typeface="Arial"/>
                <a:sym typeface="Arial"/>
              </a:rPr>
              <a:t>POSSIBILIDADES DE </a:t>
            </a:r>
            <a:r>
              <a:rPr b="1" i="0" lang="pt-BR" sz="3600" u="none" cap="none" strike="noStrike">
                <a:solidFill>
                  <a:srgbClr val="25916A"/>
                </a:solidFill>
                <a:highlight>
                  <a:srgbClr val="FFFFFF"/>
                </a:highlight>
                <a:latin typeface="Arial"/>
                <a:ea typeface="Arial"/>
                <a:cs typeface="Arial"/>
                <a:sym typeface="Arial"/>
              </a:rPr>
              <a:t>APLICAÇÃO </a:t>
            </a:r>
            <a:r>
              <a:rPr b="1" i="0" lang="pt-BR" sz="3600" u="none" cap="none" strike="noStrike">
                <a:solidFill>
                  <a:schemeClr val="dk1"/>
                </a:solidFill>
                <a:highlight>
                  <a:srgbClr val="FFFFFF"/>
                </a:highlight>
                <a:latin typeface="Arial"/>
                <a:ea typeface="Arial"/>
                <a:cs typeface="Arial"/>
                <a:sym typeface="Arial"/>
              </a:rPr>
              <a:t>DA COSIP</a:t>
            </a:r>
            <a:endParaRPr b="1" i="0" sz="3600" u="none" cap="none" strike="noStrike">
              <a:solidFill>
                <a:srgbClr val="25916A"/>
              </a:solidFill>
              <a:highlight>
                <a:srgbClr val="FFFFFF"/>
              </a:highlight>
              <a:latin typeface="Arial"/>
              <a:ea typeface="Arial"/>
              <a:cs typeface="Arial"/>
              <a:sym typeface="Arial"/>
            </a:endParaRPr>
          </a:p>
        </p:txBody>
      </p:sp>
      <p:pic>
        <p:nvPicPr>
          <p:cNvPr descr="Florianópolis vai oferecer Wi-Fi gratuito em 178 áreas públicas - Notícias  de Florianópolis - Fique por dentro de Floripa | DeOlhoNailha" id="75" name="Google Shape;75;p4"/>
          <p:cNvPicPr preferRelativeResize="0"/>
          <p:nvPr/>
        </p:nvPicPr>
        <p:blipFill rotWithShape="1">
          <a:blip r:embed="rId7">
            <a:alphaModFix/>
          </a:blip>
          <a:srcRect b="0" l="0" r="0" t="0"/>
          <a:stretch/>
        </p:blipFill>
        <p:spPr>
          <a:xfrm>
            <a:off x="773738" y="1406737"/>
            <a:ext cx="2927404" cy="1644820"/>
          </a:xfrm>
          <a:prstGeom prst="rect">
            <a:avLst/>
          </a:prstGeom>
          <a:noFill/>
          <a:ln>
            <a:noFill/>
          </a:ln>
        </p:spPr>
      </p:pic>
      <p:sp>
        <p:nvSpPr>
          <p:cNvPr id="76" name="Google Shape;76;p4"/>
          <p:cNvSpPr txBox="1"/>
          <p:nvPr/>
        </p:nvSpPr>
        <p:spPr>
          <a:xfrm>
            <a:off x="773738" y="3051557"/>
            <a:ext cx="2927404" cy="3774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pt-BR" sz="1800" u="none" cap="none" strike="noStrike">
                <a:solidFill>
                  <a:schemeClr val="lt1"/>
                </a:solidFill>
                <a:highlight>
                  <a:srgbClr val="25916A"/>
                </a:highlight>
                <a:latin typeface="Arial"/>
                <a:ea typeface="Arial"/>
                <a:cs typeface="Arial"/>
                <a:sym typeface="Arial"/>
              </a:rPr>
              <a:t>WiFi público</a:t>
            </a:r>
            <a:endParaRPr/>
          </a:p>
        </p:txBody>
      </p:sp>
      <p:sp>
        <p:nvSpPr>
          <p:cNvPr id="77" name="Google Shape;77;p4"/>
          <p:cNvSpPr txBox="1"/>
          <p:nvPr/>
        </p:nvSpPr>
        <p:spPr>
          <a:xfrm>
            <a:off x="4438595" y="3051557"/>
            <a:ext cx="2927404" cy="3774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pt-BR" sz="1800" u="none" cap="none" strike="noStrike">
                <a:solidFill>
                  <a:schemeClr val="lt1"/>
                </a:solidFill>
                <a:highlight>
                  <a:srgbClr val="25916A"/>
                </a:highlight>
                <a:latin typeface="Arial"/>
                <a:ea typeface="Arial"/>
                <a:cs typeface="Arial"/>
                <a:sym typeface="Arial"/>
              </a:rPr>
              <a:t>Videomonitoramento</a:t>
            </a:r>
            <a:endParaRPr/>
          </a:p>
        </p:txBody>
      </p:sp>
      <p:sp>
        <p:nvSpPr>
          <p:cNvPr id="78" name="Google Shape;78;p4"/>
          <p:cNvSpPr txBox="1"/>
          <p:nvPr/>
        </p:nvSpPr>
        <p:spPr>
          <a:xfrm>
            <a:off x="8146997" y="3051556"/>
            <a:ext cx="29274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BR" sz="1800">
                <a:solidFill>
                  <a:schemeClr val="lt1"/>
                </a:solidFill>
                <a:highlight>
                  <a:srgbClr val="25916A"/>
                </a:highlight>
              </a:rPr>
              <a:t>Sensores de umidade</a:t>
            </a:r>
            <a:endParaRPr/>
          </a:p>
        </p:txBody>
      </p:sp>
      <p:pic>
        <p:nvPicPr>
          <p:cNvPr descr="O que são semáforos inteligentes - Portal do Trânsito, Mobilidade &amp;  Sustentabilidade" id="79" name="Google Shape;79;p4"/>
          <p:cNvPicPr preferRelativeResize="0"/>
          <p:nvPr/>
        </p:nvPicPr>
        <p:blipFill rotWithShape="1">
          <a:blip r:embed="rId8">
            <a:alphaModFix/>
          </a:blip>
          <a:srcRect b="0" l="0" r="0" t="15860"/>
          <a:stretch/>
        </p:blipFill>
        <p:spPr>
          <a:xfrm>
            <a:off x="773738" y="3678221"/>
            <a:ext cx="2927403" cy="1644820"/>
          </a:xfrm>
          <a:prstGeom prst="rect">
            <a:avLst/>
          </a:prstGeom>
          <a:noFill/>
          <a:ln>
            <a:noFill/>
          </a:ln>
        </p:spPr>
      </p:pic>
      <p:sp>
        <p:nvSpPr>
          <p:cNvPr id="80" name="Google Shape;80;p4"/>
          <p:cNvSpPr txBox="1"/>
          <p:nvPr/>
        </p:nvSpPr>
        <p:spPr>
          <a:xfrm>
            <a:off x="773738" y="5323042"/>
            <a:ext cx="2927404" cy="3774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pt-BR" sz="1800" u="none" cap="none" strike="noStrike">
                <a:solidFill>
                  <a:schemeClr val="lt1"/>
                </a:solidFill>
                <a:highlight>
                  <a:srgbClr val="25916A"/>
                </a:highlight>
                <a:latin typeface="Arial"/>
                <a:ea typeface="Arial"/>
                <a:cs typeface="Arial"/>
                <a:sym typeface="Arial"/>
              </a:rPr>
              <a:t>Semáforos inteligentes</a:t>
            </a:r>
            <a:endParaRPr/>
          </a:p>
        </p:txBody>
      </p:sp>
      <p:sp>
        <p:nvSpPr>
          <p:cNvPr id="81" name="Google Shape;81;p4"/>
          <p:cNvSpPr txBox="1"/>
          <p:nvPr/>
        </p:nvSpPr>
        <p:spPr>
          <a:xfrm>
            <a:off x="4438595" y="5313357"/>
            <a:ext cx="2927404" cy="3774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pt-BR" sz="1800" u="none" cap="none" strike="noStrike">
                <a:solidFill>
                  <a:schemeClr val="lt1"/>
                </a:solidFill>
                <a:highlight>
                  <a:srgbClr val="25916A"/>
                </a:highlight>
                <a:latin typeface="Arial"/>
                <a:ea typeface="Arial"/>
                <a:cs typeface="Arial"/>
                <a:sym typeface="Arial"/>
              </a:rPr>
              <a:t>Radares inteligentes</a:t>
            </a:r>
            <a:endParaRPr/>
          </a:p>
        </p:txBody>
      </p:sp>
      <p:sp>
        <p:nvSpPr>
          <p:cNvPr id="82" name="Google Shape;82;p4"/>
          <p:cNvSpPr txBox="1"/>
          <p:nvPr/>
        </p:nvSpPr>
        <p:spPr>
          <a:xfrm>
            <a:off x="8146997" y="5323042"/>
            <a:ext cx="292740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pt-BR" sz="1800" u="none" cap="none" strike="noStrike">
                <a:solidFill>
                  <a:schemeClr val="lt1"/>
                </a:solidFill>
                <a:highlight>
                  <a:srgbClr val="25916A"/>
                </a:highlight>
                <a:latin typeface="Arial"/>
                <a:ea typeface="Arial"/>
                <a:cs typeface="Arial"/>
                <a:sym typeface="Arial"/>
              </a:rPr>
              <a:t>Medidores de poluição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descr="Expansão – Centro de Operações Rio" id="87" name="Google Shape;87;p5"/>
          <p:cNvPicPr preferRelativeResize="0"/>
          <p:nvPr/>
        </p:nvPicPr>
        <p:blipFill rotWithShape="1">
          <a:blip r:embed="rId3">
            <a:alphaModFix/>
          </a:blip>
          <a:srcRect b="0" l="0" r="25209" t="0"/>
          <a:stretch/>
        </p:blipFill>
        <p:spPr>
          <a:xfrm>
            <a:off x="541509" y="1588045"/>
            <a:ext cx="5159435" cy="3433898"/>
          </a:xfrm>
          <a:prstGeom prst="rect">
            <a:avLst/>
          </a:prstGeom>
          <a:noFill/>
          <a:ln>
            <a:noFill/>
          </a:ln>
        </p:spPr>
      </p:pic>
      <p:sp>
        <p:nvSpPr>
          <p:cNvPr id="88" name="Google Shape;88;p5"/>
          <p:cNvSpPr txBox="1"/>
          <p:nvPr/>
        </p:nvSpPr>
        <p:spPr>
          <a:xfrm>
            <a:off x="541509" y="5021943"/>
            <a:ext cx="515943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pt-BR" sz="1800" u="none" cap="none" strike="noStrike">
                <a:solidFill>
                  <a:schemeClr val="lt1"/>
                </a:solidFill>
                <a:highlight>
                  <a:srgbClr val="25916A"/>
                </a:highlight>
                <a:latin typeface="Arial"/>
                <a:ea typeface="Arial"/>
                <a:cs typeface="Arial"/>
                <a:sym typeface="Arial"/>
              </a:rPr>
              <a:t>Centro de Operações</a:t>
            </a:r>
            <a:endParaRPr/>
          </a:p>
        </p:txBody>
      </p:sp>
      <p:sp>
        <p:nvSpPr>
          <p:cNvPr id="89" name="Google Shape;89;p5"/>
          <p:cNvSpPr txBox="1"/>
          <p:nvPr/>
        </p:nvSpPr>
        <p:spPr>
          <a:xfrm>
            <a:off x="541510" y="393038"/>
            <a:ext cx="10242603" cy="609965"/>
          </a:xfrm>
          <a:prstGeom prst="rect">
            <a:avLst/>
          </a:prstGeom>
          <a:noFill/>
          <a:ln>
            <a:noFill/>
          </a:ln>
        </p:spPr>
        <p:txBody>
          <a:bodyPr anchorCtr="0" anchor="t" bIns="27700" lIns="55425" spcFirstLastPara="1" rIns="55425" wrap="square" tIns="27700">
            <a:spAutoFit/>
          </a:bodyPr>
          <a:lstStyle/>
          <a:p>
            <a:pPr indent="0" lvl="0" marL="0" marR="0" rtl="0" algn="l">
              <a:spcBef>
                <a:spcPts val="0"/>
              </a:spcBef>
              <a:spcAft>
                <a:spcPts val="0"/>
              </a:spcAft>
              <a:buNone/>
            </a:pPr>
            <a:r>
              <a:rPr b="1" i="0" lang="pt-BR" sz="3600" u="none" cap="none" strike="noStrike">
                <a:solidFill>
                  <a:schemeClr val="dk1"/>
                </a:solidFill>
                <a:highlight>
                  <a:srgbClr val="FFFFFF"/>
                </a:highlight>
                <a:latin typeface="Arial"/>
                <a:ea typeface="Arial"/>
                <a:cs typeface="Arial"/>
                <a:sym typeface="Arial"/>
              </a:rPr>
              <a:t>POSSIBILIDADES DE </a:t>
            </a:r>
            <a:r>
              <a:rPr b="1" i="0" lang="pt-BR" sz="3600" u="none" cap="none" strike="noStrike">
                <a:solidFill>
                  <a:srgbClr val="25916A"/>
                </a:solidFill>
                <a:highlight>
                  <a:srgbClr val="FFFFFF"/>
                </a:highlight>
                <a:latin typeface="Arial"/>
                <a:ea typeface="Arial"/>
                <a:cs typeface="Arial"/>
                <a:sym typeface="Arial"/>
              </a:rPr>
              <a:t>APLICAÇÃO </a:t>
            </a:r>
            <a:r>
              <a:rPr b="1" i="0" lang="pt-BR" sz="3600" u="none" cap="none" strike="noStrike">
                <a:solidFill>
                  <a:schemeClr val="dk1"/>
                </a:solidFill>
                <a:highlight>
                  <a:srgbClr val="FFFFFF"/>
                </a:highlight>
                <a:latin typeface="Arial"/>
                <a:ea typeface="Arial"/>
                <a:cs typeface="Arial"/>
                <a:sym typeface="Arial"/>
              </a:rPr>
              <a:t>DA COSIP</a:t>
            </a:r>
            <a:endParaRPr b="1" i="0" sz="3600" u="none" cap="none" strike="noStrike">
              <a:solidFill>
                <a:srgbClr val="25916A"/>
              </a:solidFill>
              <a:highlight>
                <a:srgbClr val="FFFFFF"/>
              </a:highlight>
              <a:latin typeface="Arial"/>
              <a:ea typeface="Arial"/>
              <a:cs typeface="Arial"/>
              <a:sym typeface="Arial"/>
            </a:endParaRPr>
          </a:p>
        </p:txBody>
      </p:sp>
      <p:sp>
        <p:nvSpPr>
          <p:cNvPr id="90" name="Google Shape;90;p5"/>
          <p:cNvSpPr txBox="1"/>
          <p:nvPr/>
        </p:nvSpPr>
        <p:spPr>
          <a:xfrm>
            <a:off x="6491058" y="5021942"/>
            <a:ext cx="523827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pt-BR" sz="1800" u="none" cap="none" strike="noStrike">
                <a:solidFill>
                  <a:schemeClr val="lt1"/>
                </a:solidFill>
                <a:highlight>
                  <a:srgbClr val="25916A"/>
                </a:highlight>
                <a:latin typeface="Arial"/>
                <a:ea typeface="Arial"/>
                <a:cs typeface="Arial"/>
                <a:sym typeface="Arial"/>
              </a:rPr>
              <a:t>Alertas de chuvas e inundações</a:t>
            </a:r>
            <a:endParaRPr/>
          </a:p>
        </p:txBody>
      </p:sp>
      <p:pic>
        <p:nvPicPr>
          <p:cNvPr descr="Áreas urbanas inundáveis, perspectivas de gestão nos contextos francês e  brasileiro" id="91" name="Google Shape;91;p5"/>
          <p:cNvPicPr preferRelativeResize="0"/>
          <p:nvPr/>
        </p:nvPicPr>
        <p:blipFill rotWithShape="1">
          <a:blip r:embed="rId4">
            <a:alphaModFix/>
          </a:blip>
          <a:srcRect b="1670" l="0" r="0" t="0"/>
          <a:stretch/>
        </p:blipFill>
        <p:spPr>
          <a:xfrm>
            <a:off x="6491058" y="1588045"/>
            <a:ext cx="5238274" cy="34338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6"/>
          <p:cNvSpPr txBox="1"/>
          <p:nvPr/>
        </p:nvSpPr>
        <p:spPr>
          <a:xfrm>
            <a:off x="3522093" y="2487310"/>
            <a:ext cx="7936481" cy="242617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pt-BR" sz="4800" u="none" cap="none" strike="noStrike">
                <a:solidFill>
                  <a:schemeClr val="dk1"/>
                </a:solidFill>
                <a:highlight>
                  <a:srgbClr val="FFFFFF"/>
                </a:highlight>
                <a:latin typeface="Arial"/>
                <a:ea typeface="Arial"/>
                <a:cs typeface="Arial"/>
                <a:sym typeface="Arial"/>
              </a:rPr>
              <a:t>Cide-Combustíveis</a:t>
            </a:r>
            <a:endParaRPr b="1" i="0" sz="4800" u="none" cap="none" strike="noStrike">
              <a:solidFill>
                <a:schemeClr val="dk1"/>
              </a:solidFill>
              <a:highlight>
                <a:srgbClr val="FFFFFF"/>
              </a:highlight>
              <a:latin typeface="Arial"/>
              <a:ea typeface="Arial"/>
              <a:cs typeface="Arial"/>
              <a:sym typeface="Arial"/>
            </a:endParaRPr>
          </a:p>
          <a:p>
            <a:pPr indent="0" lvl="0" marL="0" marR="0" rtl="0" algn="l">
              <a:lnSpc>
                <a:spcPct val="150000"/>
              </a:lnSpc>
              <a:spcBef>
                <a:spcPts val="0"/>
              </a:spcBef>
              <a:spcAft>
                <a:spcPts val="0"/>
              </a:spcAft>
              <a:buNone/>
            </a:pPr>
            <a:r>
              <a:rPr b="0" i="1" lang="pt-BR" sz="2800" u="none" cap="none" strike="noStrike">
                <a:solidFill>
                  <a:schemeClr val="dk1"/>
                </a:solidFill>
                <a:latin typeface="Calibri"/>
                <a:ea typeface="Calibri"/>
                <a:cs typeface="Calibri"/>
                <a:sym typeface="Calibri"/>
              </a:rPr>
              <a:t>Taxação de combustíveis fósseis para financiamento das agendas climática e de mobilidade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7"/>
          <p:cNvSpPr txBox="1"/>
          <p:nvPr/>
        </p:nvSpPr>
        <p:spPr>
          <a:xfrm>
            <a:off x="708336" y="1555560"/>
            <a:ext cx="5085796" cy="412420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pt-BR" sz="1200" u="none" cap="none" strike="noStrike">
                <a:solidFill>
                  <a:schemeClr val="dk1"/>
                </a:solidFill>
                <a:latin typeface="Arial"/>
                <a:ea typeface="Arial"/>
                <a:cs typeface="Arial"/>
                <a:sym typeface="Arial"/>
              </a:rPr>
              <a:t>CONSTITUIÇÃO DA REPÚBLICA FEDERATIVA DO BRASIL DE 1988</a:t>
            </a:r>
            <a:endParaRPr/>
          </a:p>
          <a:p>
            <a:pPr indent="0" lvl="0" marL="0" marR="0" rtl="0" algn="ctr">
              <a:spcBef>
                <a:spcPts val="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just">
              <a:spcBef>
                <a:spcPts val="0"/>
              </a:spcBef>
              <a:spcAft>
                <a:spcPts val="0"/>
              </a:spcAft>
              <a:buNone/>
            </a:pPr>
            <a:r>
              <a:rPr b="0" i="0" lang="pt-BR" sz="1400" u="none" cap="none" strike="noStrike">
                <a:solidFill>
                  <a:schemeClr val="dk1"/>
                </a:solidFill>
                <a:latin typeface="Arial"/>
                <a:ea typeface="Arial"/>
                <a:cs typeface="Arial"/>
                <a:sym typeface="Arial"/>
              </a:rPr>
              <a:t>§ 4º A lei que instituir contribuição de intervenção no domínio econômico relativa às atividades de importação ou comercialização de petróleo e seus derivados, gás natural e seus derivados e álcool combustível deverá atender aos seguintes requisitos:</a:t>
            </a:r>
            <a:endParaRPr/>
          </a:p>
          <a:p>
            <a:pPr indent="0" lvl="0" marL="0" marR="0" rtl="0" algn="just">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just">
              <a:spcBef>
                <a:spcPts val="0"/>
              </a:spcBef>
              <a:spcAft>
                <a:spcPts val="0"/>
              </a:spcAft>
              <a:buNone/>
            </a:pPr>
            <a:r>
              <a:rPr b="0" i="0" lang="pt-BR" sz="1400" u="none" cap="none" strike="noStrike">
                <a:solidFill>
                  <a:schemeClr val="dk1"/>
                </a:solidFill>
                <a:latin typeface="Arial"/>
                <a:ea typeface="Arial"/>
                <a:cs typeface="Arial"/>
                <a:sym typeface="Arial"/>
              </a:rPr>
              <a:t>II - os recursos arrecadados serão destinados:</a:t>
            </a:r>
            <a:endParaRPr/>
          </a:p>
          <a:p>
            <a:pPr indent="0" lvl="0" marL="0" marR="0" rtl="0" algn="just">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just">
              <a:spcBef>
                <a:spcPts val="0"/>
              </a:spcBef>
              <a:spcAft>
                <a:spcPts val="0"/>
              </a:spcAft>
              <a:buNone/>
            </a:pPr>
            <a:r>
              <a:rPr b="0" i="0" lang="pt-BR" sz="1400" u="none" cap="none" strike="noStrike">
                <a:solidFill>
                  <a:schemeClr val="dk1"/>
                </a:solidFill>
                <a:latin typeface="Arial"/>
                <a:ea typeface="Arial"/>
                <a:cs typeface="Arial"/>
                <a:sym typeface="Arial"/>
              </a:rPr>
              <a:t>a) ao pagamento de subsídios a preços ou transporte de álcool combustível, gás natural e seus derivados e derivados de petróleo;</a:t>
            </a:r>
            <a:endParaRPr/>
          </a:p>
          <a:p>
            <a:pPr indent="0" lvl="0" marL="0" marR="0" rtl="0" algn="just">
              <a:spcBef>
                <a:spcPts val="0"/>
              </a:spcBef>
              <a:spcAft>
                <a:spcPts val="0"/>
              </a:spcAft>
              <a:buNone/>
            </a:pPr>
            <a:r>
              <a:t/>
            </a:r>
            <a:endParaRPr b="0" i="0" sz="1050" u="none" cap="none" strike="noStrike">
              <a:solidFill>
                <a:schemeClr val="dk1"/>
              </a:solidFill>
              <a:latin typeface="Arial"/>
              <a:ea typeface="Arial"/>
              <a:cs typeface="Arial"/>
              <a:sym typeface="Arial"/>
            </a:endParaRPr>
          </a:p>
          <a:p>
            <a:pPr indent="0" lvl="0" marL="0" marR="0" rtl="0" algn="just">
              <a:spcBef>
                <a:spcPts val="0"/>
              </a:spcBef>
              <a:spcAft>
                <a:spcPts val="0"/>
              </a:spcAft>
              <a:buNone/>
            </a:pPr>
            <a:r>
              <a:rPr b="0" i="0" lang="pt-BR" sz="1400" u="none" cap="none" strike="noStrike">
                <a:solidFill>
                  <a:schemeClr val="dk1"/>
                </a:solidFill>
                <a:latin typeface="Arial"/>
                <a:ea typeface="Arial"/>
                <a:cs typeface="Arial"/>
                <a:sym typeface="Arial"/>
              </a:rPr>
              <a:t>b) ao financiamento de projetos ambientais relacionados com a indústria do petróleo e do gás; e</a:t>
            </a:r>
            <a:endParaRPr/>
          </a:p>
          <a:p>
            <a:pPr indent="0" lvl="0" marL="0" marR="0" rtl="0" algn="just">
              <a:spcBef>
                <a:spcPts val="0"/>
              </a:spcBef>
              <a:spcAft>
                <a:spcPts val="0"/>
              </a:spcAft>
              <a:buNone/>
            </a:pPr>
            <a:r>
              <a:t/>
            </a:r>
            <a:endParaRPr b="0" i="0" sz="1050" u="none" cap="none" strike="noStrike">
              <a:solidFill>
                <a:schemeClr val="dk1"/>
              </a:solidFill>
              <a:latin typeface="Arial"/>
              <a:ea typeface="Arial"/>
              <a:cs typeface="Arial"/>
              <a:sym typeface="Arial"/>
            </a:endParaRPr>
          </a:p>
          <a:p>
            <a:pPr indent="0" lvl="0" marL="0" marR="0" rtl="0" algn="just">
              <a:spcBef>
                <a:spcPts val="0"/>
              </a:spcBef>
              <a:spcAft>
                <a:spcPts val="0"/>
              </a:spcAft>
              <a:buNone/>
            </a:pPr>
            <a:r>
              <a:rPr b="0" i="0" lang="pt-BR" sz="1400" u="none" cap="none" strike="noStrike">
                <a:solidFill>
                  <a:schemeClr val="dk1"/>
                </a:solidFill>
                <a:latin typeface="Arial"/>
                <a:ea typeface="Arial"/>
                <a:cs typeface="Arial"/>
                <a:sym typeface="Arial"/>
              </a:rPr>
              <a:t>c) ao financiamento de programas de infra-estrutura de transportes.</a:t>
            </a:r>
            <a:endParaRPr/>
          </a:p>
        </p:txBody>
      </p:sp>
      <p:pic>
        <p:nvPicPr>
          <p:cNvPr id="102" name="Google Shape;102;p7"/>
          <p:cNvPicPr preferRelativeResize="0"/>
          <p:nvPr/>
        </p:nvPicPr>
        <p:blipFill rotWithShape="1">
          <a:blip r:embed="rId3">
            <a:alphaModFix/>
          </a:blip>
          <a:srcRect b="0" l="0" r="0" t="0"/>
          <a:stretch/>
        </p:blipFill>
        <p:spPr>
          <a:xfrm>
            <a:off x="2621727" y="93066"/>
            <a:ext cx="1009403" cy="878136"/>
          </a:xfrm>
          <a:prstGeom prst="rect">
            <a:avLst/>
          </a:prstGeom>
          <a:noFill/>
          <a:ln>
            <a:noFill/>
          </a:ln>
        </p:spPr>
      </p:pic>
      <p:pic>
        <p:nvPicPr>
          <p:cNvPr id="103" name="Google Shape;103;p7"/>
          <p:cNvPicPr preferRelativeResize="0"/>
          <p:nvPr/>
        </p:nvPicPr>
        <p:blipFill rotWithShape="1">
          <a:blip r:embed="rId4">
            <a:alphaModFix/>
          </a:blip>
          <a:srcRect b="0" l="13875" r="17889" t="8759"/>
          <a:stretch/>
        </p:blipFill>
        <p:spPr>
          <a:xfrm>
            <a:off x="1686626" y="902191"/>
            <a:ext cx="2879606" cy="647655"/>
          </a:xfrm>
          <a:prstGeom prst="rect">
            <a:avLst/>
          </a:prstGeom>
          <a:noFill/>
          <a:ln>
            <a:noFill/>
          </a:ln>
        </p:spPr>
      </p:pic>
      <p:sp>
        <p:nvSpPr>
          <p:cNvPr id="104" name="Google Shape;104;p7"/>
          <p:cNvSpPr txBox="1"/>
          <p:nvPr/>
        </p:nvSpPr>
        <p:spPr>
          <a:xfrm>
            <a:off x="6575406" y="1515342"/>
            <a:ext cx="5253377" cy="47397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pt-BR" sz="1200" u="none" cap="none" strike="noStrike">
                <a:solidFill>
                  <a:srgbClr val="000000"/>
                </a:solidFill>
                <a:latin typeface="Arial"/>
                <a:ea typeface="Arial"/>
                <a:cs typeface="Arial"/>
                <a:sym typeface="Arial"/>
              </a:rPr>
              <a:t>CONSTITUIÇÃO DA REPÚBLICA FEDERATIVA DO BRASIL DE 1988</a:t>
            </a:r>
            <a:endParaRPr/>
          </a:p>
          <a:p>
            <a:pPr indent="0" lvl="0" marL="0" marR="0" rtl="0" algn="ctr">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pt-BR" sz="1400" u="none" cap="none" strike="noStrike">
                <a:solidFill>
                  <a:srgbClr val="000000"/>
                </a:solidFill>
                <a:latin typeface="Arial"/>
                <a:ea typeface="Arial"/>
                <a:cs typeface="Arial"/>
                <a:sym typeface="Arial"/>
              </a:rPr>
              <a:t>§ 4º A lei que instituir contribuição de intervenção no domínio econômico relativa às atividades de importação ou comercialização de petróleo e seus derivados, gás natural e seus derivados e álcool combustível deverá atender aos seguintes requisitos:</a:t>
            </a:r>
            <a:endParaRPr/>
          </a:p>
          <a:p>
            <a:pPr indent="0" lvl="0" marL="0" marR="0" rtl="0" algn="just">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pt-BR" sz="1400" u="none" cap="none" strike="noStrike">
                <a:solidFill>
                  <a:srgbClr val="000000"/>
                </a:solidFill>
                <a:latin typeface="Arial"/>
                <a:ea typeface="Arial"/>
                <a:cs typeface="Arial"/>
                <a:sym typeface="Arial"/>
              </a:rPr>
              <a:t>II - os recursos arrecadados serão destinados:</a:t>
            </a:r>
            <a:endParaRPr/>
          </a:p>
          <a:p>
            <a:pPr indent="0" lvl="0" marL="0" marR="0" rtl="0" algn="just">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pt-BR" sz="1400" u="none" cap="none" strike="noStrike">
                <a:solidFill>
                  <a:srgbClr val="000000"/>
                </a:solidFill>
                <a:latin typeface="Arial"/>
                <a:ea typeface="Arial"/>
                <a:cs typeface="Arial"/>
                <a:sym typeface="Arial"/>
              </a:rPr>
              <a:t>a) ao pagamento de subsídios a preços ou transporte de álcool combustível, gás natural e seus derivados e derivados de petróleo;</a:t>
            </a:r>
            <a:endParaRPr/>
          </a:p>
          <a:p>
            <a:pPr indent="0" lvl="0" marL="0" marR="0" rtl="0" algn="just">
              <a:lnSpc>
                <a:spcPct val="100000"/>
              </a:lnSpc>
              <a:spcBef>
                <a:spcPts val="0"/>
              </a:spcBef>
              <a:spcAft>
                <a:spcPts val="0"/>
              </a:spcAft>
              <a:buClr>
                <a:schemeClr val="dk1"/>
              </a:buClr>
              <a:buSzPts val="1050"/>
              <a:buFont typeface="Arial"/>
              <a:buNone/>
            </a:pPr>
            <a:r>
              <a:t/>
            </a:r>
            <a:endParaRPr b="0" i="0" sz="105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pt-BR" sz="1400" u="none" cap="none" strike="noStrike">
                <a:solidFill>
                  <a:srgbClr val="000000"/>
                </a:solidFill>
                <a:latin typeface="Arial"/>
                <a:ea typeface="Arial"/>
                <a:cs typeface="Arial"/>
                <a:sym typeface="Arial"/>
              </a:rPr>
              <a:t>b) ao financiamento de projetos ambientais relacionados com a indústria do petróleo e do gás;</a:t>
            </a:r>
            <a:endParaRPr/>
          </a:p>
          <a:p>
            <a:pPr indent="0" lvl="0" marL="0" marR="0" rtl="0" algn="just">
              <a:lnSpc>
                <a:spcPct val="100000"/>
              </a:lnSpc>
              <a:spcBef>
                <a:spcPts val="0"/>
              </a:spcBef>
              <a:spcAft>
                <a:spcPts val="0"/>
              </a:spcAft>
              <a:buClr>
                <a:schemeClr val="dk1"/>
              </a:buClr>
              <a:buSzPts val="1050"/>
              <a:buFont typeface="Arial"/>
              <a:buNone/>
            </a:pPr>
            <a:r>
              <a:t/>
            </a:r>
            <a:endParaRPr b="0" i="0" sz="105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pt-BR" sz="1400" u="none" cap="none" strike="noStrike">
                <a:solidFill>
                  <a:srgbClr val="000000"/>
                </a:solidFill>
                <a:latin typeface="Arial"/>
                <a:ea typeface="Arial"/>
                <a:cs typeface="Arial"/>
                <a:sym typeface="Arial"/>
              </a:rPr>
              <a:t>c) ao financiamento de programas de infra-estrutura de transportes; e</a:t>
            </a:r>
            <a:endParaRPr/>
          </a:p>
          <a:p>
            <a:pPr indent="0" lvl="0" marL="0" marR="0" rtl="0" algn="just">
              <a:lnSpc>
                <a:spcPct val="100000"/>
              </a:lnSpc>
              <a:spcBef>
                <a:spcPts val="0"/>
              </a:spcBef>
              <a:spcAft>
                <a:spcPts val="0"/>
              </a:spcAft>
              <a:buClr>
                <a:schemeClr val="dk1"/>
              </a:buClr>
              <a:buSzPts val="1050"/>
              <a:buFont typeface="Arial"/>
              <a:buNone/>
            </a:pPr>
            <a:r>
              <a:t/>
            </a:r>
            <a:endParaRPr b="0" i="0" sz="105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pt-BR" sz="1400" u="none" cap="none" strike="noStrike">
                <a:solidFill>
                  <a:srgbClr val="000000"/>
                </a:solidFill>
                <a:latin typeface="Arial"/>
                <a:ea typeface="Arial"/>
                <a:cs typeface="Arial"/>
                <a:sym typeface="Arial"/>
              </a:rPr>
              <a:t>d) </a:t>
            </a:r>
            <a:r>
              <a:rPr b="0" i="0" lang="pt-BR" sz="1400" u="none" cap="none" strike="noStrike">
                <a:solidFill>
                  <a:srgbClr val="000000"/>
                </a:solidFill>
                <a:highlight>
                  <a:srgbClr val="FFFF00"/>
                </a:highlight>
                <a:latin typeface="Arial"/>
                <a:ea typeface="Arial"/>
                <a:cs typeface="Arial"/>
                <a:sym typeface="Arial"/>
              </a:rPr>
              <a:t>ao pagamento de subsídios a tarifas de transporte público coletivo de passageiros.</a:t>
            </a:r>
            <a:endParaRPr/>
          </a:p>
        </p:txBody>
      </p:sp>
      <p:pic>
        <p:nvPicPr>
          <p:cNvPr id="105" name="Google Shape;105;p7"/>
          <p:cNvPicPr preferRelativeResize="0"/>
          <p:nvPr/>
        </p:nvPicPr>
        <p:blipFill rotWithShape="1">
          <a:blip r:embed="rId4">
            <a:alphaModFix/>
          </a:blip>
          <a:srcRect b="0" l="13875" r="17889" t="8759"/>
          <a:stretch/>
        </p:blipFill>
        <p:spPr>
          <a:xfrm>
            <a:off x="7635826" y="867687"/>
            <a:ext cx="2879606" cy="647655"/>
          </a:xfrm>
          <a:prstGeom prst="rect">
            <a:avLst/>
          </a:prstGeom>
          <a:noFill/>
          <a:ln>
            <a:noFill/>
          </a:ln>
        </p:spPr>
      </p:pic>
      <p:sp>
        <p:nvSpPr>
          <p:cNvPr id="106" name="Google Shape;106;p7"/>
          <p:cNvSpPr txBox="1"/>
          <p:nvPr/>
        </p:nvSpPr>
        <p:spPr>
          <a:xfrm rot="-5400000">
            <a:off x="-1721294" y="2971331"/>
            <a:ext cx="415498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pt-BR" sz="2400" u="none" cap="none" strike="noStrike">
                <a:solidFill>
                  <a:srgbClr val="248E68"/>
                </a:solidFill>
                <a:latin typeface="Arial"/>
                <a:ea typeface="Arial"/>
                <a:cs typeface="Arial"/>
                <a:sym typeface="Arial"/>
              </a:rPr>
              <a:t>Antes </a:t>
            </a:r>
            <a:r>
              <a:rPr b="0" i="0" lang="pt-BR" sz="2400" u="none" cap="none" strike="noStrike">
                <a:solidFill>
                  <a:srgbClr val="248E68"/>
                </a:solidFill>
                <a:latin typeface="Arial"/>
                <a:ea typeface="Arial"/>
                <a:cs typeface="Arial"/>
                <a:sym typeface="Arial"/>
              </a:rPr>
              <a:t>da Reforma Tributária</a:t>
            </a:r>
            <a:endParaRPr/>
          </a:p>
        </p:txBody>
      </p:sp>
      <p:cxnSp>
        <p:nvCxnSpPr>
          <p:cNvPr id="107" name="Google Shape;107;p7"/>
          <p:cNvCxnSpPr/>
          <p:nvPr/>
        </p:nvCxnSpPr>
        <p:spPr>
          <a:xfrm>
            <a:off x="587031" y="2549821"/>
            <a:ext cx="3329" cy="2655654"/>
          </a:xfrm>
          <a:prstGeom prst="straightConnector1">
            <a:avLst/>
          </a:prstGeom>
          <a:noFill/>
          <a:ln cap="flat" cmpd="sng" w="28575">
            <a:solidFill>
              <a:srgbClr val="248E68"/>
            </a:solidFill>
            <a:prstDash val="solid"/>
            <a:miter lim="800000"/>
            <a:headEnd len="sm" w="sm" type="none"/>
            <a:tailEnd len="sm" w="sm" type="none"/>
          </a:ln>
        </p:spPr>
      </p:cxnSp>
      <p:sp>
        <p:nvSpPr>
          <p:cNvPr id="108" name="Google Shape;108;p7"/>
          <p:cNvSpPr txBox="1"/>
          <p:nvPr/>
        </p:nvSpPr>
        <p:spPr>
          <a:xfrm rot="-5400000">
            <a:off x="4091587" y="2825586"/>
            <a:ext cx="43774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pt-BR" sz="2400" u="none" cap="none" strike="noStrike">
                <a:solidFill>
                  <a:srgbClr val="248E68"/>
                </a:solidFill>
                <a:latin typeface="Arial"/>
                <a:ea typeface="Arial"/>
                <a:cs typeface="Arial"/>
                <a:sym typeface="Arial"/>
              </a:rPr>
              <a:t>Depois </a:t>
            </a:r>
            <a:r>
              <a:rPr b="0" i="0" lang="pt-BR" sz="2400" u="none" cap="none" strike="noStrike">
                <a:solidFill>
                  <a:srgbClr val="248E68"/>
                </a:solidFill>
                <a:latin typeface="Arial"/>
                <a:ea typeface="Arial"/>
                <a:cs typeface="Arial"/>
                <a:sym typeface="Arial"/>
              </a:rPr>
              <a:t>da Reforma Tributária</a:t>
            </a:r>
            <a:endParaRPr/>
          </a:p>
        </p:txBody>
      </p:sp>
      <p:cxnSp>
        <p:nvCxnSpPr>
          <p:cNvPr id="109" name="Google Shape;109;p7"/>
          <p:cNvCxnSpPr/>
          <p:nvPr/>
        </p:nvCxnSpPr>
        <p:spPr>
          <a:xfrm>
            <a:off x="6511151" y="2515316"/>
            <a:ext cx="3329" cy="2655654"/>
          </a:xfrm>
          <a:prstGeom prst="straightConnector1">
            <a:avLst/>
          </a:prstGeom>
          <a:noFill/>
          <a:ln cap="flat" cmpd="sng" w="28575">
            <a:solidFill>
              <a:srgbClr val="248E68"/>
            </a:solidFill>
            <a:prstDash val="solid"/>
            <a:miter lim="800000"/>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2_Tema do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Tema do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2024-03-22T18:50:56Z</dcterms:created>
  <dc:creator>Paula Aguiar</dc:creator>
</cp:coreProperties>
</file>