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9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media/image57.png" ContentType="image/png"/>
  <Override PartName="/ppt/media/image35.png" ContentType="image/png"/>
  <Override PartName="/ppt/media/image13.png" ContentType="image/png"/>
  <Override PartName="/ppt/media/image8.png" ContentType="image/png"/>
  <Override PartName="/ppt/media/image51.png" ContentType="image/png"/>
  <Override PartName="/ppt/media/image2.png" ContentType="image/png"/>
  <Override PartName="/ppt/media/image6.jpeg" ContentType="image/jpeg"/>
  <Override PartName="/ppt/media/image16.png" ContentType="image/png"/>
  <Override PartName="/ppt/media/image38.png" ContentType="image/png"/>
  <Override PartName="/ppt/media/image3.png" ContentType="image/png"/>
  <Override PartName="/ppt/media/image30.png" ContentType="image/png"/>
  <Override PartName="/ppt/media/image52.png" ContentType="image/png"/>
  <Override PartName="/ppt/media/image4.png" ContentType="image/png"/>
  <Override PartName="/ppt/media/image31.png" ContentType="image/png"/>
  <Override PartName="/ppt/media/image53.png" ContentType="image/png"/>
  <Override PartName="/ppt/media/image5.png" ContentType="image/png"/>
  <Override PartName="/ppt/media/image10.png" ContentType="image/png"/>
  <Override PartName="/ppt/media/image32.png" ContentType="image/png"/>
  <Override PartName="/ppt/media/image54.png" ContentType="image/png"/>
  <Override PartName="/ppt/media/image7.png" ContentType="image/png"/>
  <Override PartName="/ppt/media/image12.png" ContentType="image/png"/>
  <Override PartName="/ppt/media/image56.png" ContentType="image/png"/>
  <Override PartName="/ppt/media/image9.png" ContentType="image/png"/>
  <Override PartName="/ppt/media/image14.png" ContentType="image/png"/>
  <Override PartName="/ppt/media/image36.png" ContentType="image/png"/>
  <Override PartName="/ppt/media/image58.png" ContentType="image/png"/>
  <Override PartName="/ppt/media/image11.png" ContentType="image/png"/>
  <Override PartName="/ppt/media/image33.png" ContentType="image/png"/>
  <Override PartName="/ppt/media/image55.png" ContentType="image/png"/>
  <Override PartName="/ppt/media/image15.png" ContentType="image/png"/>
  <Override PartName="/ppt/media/image37.png" ContentType="image/png"/>
  <Override PartName="/ppt/media/image59.png" ContentType="image/png"/>
  <Override PartName="/ppt/media/image17.png" ContentType="image/png"/>
  <Override PartName="/ppt/media/image39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2.png" ContentType="image/png"/>
  <Override PartName="/ppt/media/image21.png" ContentType="image/png"/>
  <Override PartName="/ppt/media/image43.png" ContentType="image/png"/>
  <Override PartName="/ppt/media/image22.png" ContentType="image/png"/>
  <Override PartName="/ppt/media/image44.png" ContentType="image/png"/>
  <Override PartName="/ppt/media/image23.png" ContentType="image/png"/>
  <Override PartName="/ppt/media/image45.png" ContentType="image/png"/>
  <Override PartName="/ppt/media/image24.png" ContentType="image/png"/>
  <Override PartName="/ppt/media/image46.png" ContentType="image/png"/>
  <Override PartName="/ppt/media/image25.png" ContentType="image/png"/>
  <Override PartName="/ppt/media/image47.png" ContentType="image/png"/>
  <Override PartName="/ppt/media/image26.png" ContentType="image/png"/>
  <Override PartName="/ppt/media/image34.jpeg" ContentType="image/jpeg"/>
  <Override PartName="/ppt/media/image48.png" ContentType="image/png"/>
  <Override PartName="/ppt/media/image27.png" ContentType="image/png"/>
  <Override PartName="/ppt/media/image49.png" ContentType="image/png"/>
  <Override PartName="/ppt/media/image28.png" ContentType="image/png"/>
  <Override PartName="/ppt/media/image29.png" ContentType="image/png"/>
  <Override PartName="/ppt/media/image40.jpeg" ContentType="image/jpeg"/>
  <Override PartName="/ppt/media/image41.png" ContentType="image/png"/>
  <Override PartName="/ppt/media/hdphoto1.wdp" ContentType="image/vnd.ms-photo"/>
  <Override PartName="/ppt/media/image60.png" ContentType="image/png"/>
  <Override PartName="/ppt/media/image50.png" ContentType="image/png"/>
  <Override PartName="/ppt/media/hdphoto2.wdp" ContentType="image/vnd.ms-photo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mover o slide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Clique para editar o formato de notas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&lt;cabeçalho&gt;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dt" idx="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&lt;data/hora&gt;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ftr" idx="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23A3DAE-66B6-46F2-9017-43258EEE0B78}" type="slidenum"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&lt;número&gt;</a:t>
            </a:fld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Bom dia a todos, me chamo Gabriel atuo na área de negócios da soft Plan e estou aqui hoje pra falar um pouco sobre a transformação digital na justiça, em especial sobre as questões que impactam a advocacia pública municipal. Mas antes de continuar eu gostaria de fazer duas perguntas pra vocês: Vocês sabem quantos processos existem na sua procuradoria e qual o tempo médio de tramitação deles?! Bom, se você não tem resposta para essas perguntas de forma rápida e eficiente eu sinto lhe informar, mas você tem problemas na gestão dos processos da sua procuradoria. Hoje vivemos na era dos dados e indicadores e são eles que determinam para onde vamos e como estamos indo. E no judiciário isso não é diferente. 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Hoje TODOS os tribunais judiciários do BR já utilizam o Processo Eletrônico e um sistema especializado pra gestão desses processos. O que faz com que o judiciário brasileiro seja referencia mundial no quesito transformação digital. Imaginem só, como seria se a cada consulta ou peticionamento de um processo nós ainda tivéssemos que ir até o fórum mais próximo pra realizar a atividade?!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Aqui é um dos exemplos de indicadores que o SAJ Insights possui em relação as CDAS abertas, então pode ver o montante de CDAS, a quantidade, quantas estão sem cobrando, as TOP 10 CDAS por valor, etc.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Um outro exemplo sobre o painel de processos, pode verificar o total de processos, quantos estão a +1 de ano sem movimentação, Processos por período, por origem, por especialidade.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Existe painéis de demandas, pra verificar o volume de atividades e a produtividade da procuradoria, enfim são inúmeras as possibilidades e dados que o sistema traz sobre o andamento da Procuradoria e dos Processos do Município. Que auxiliam no crescimento e na efetividade do trabalho da procuradoria e do município.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Falando um pouco sobre a Softplan e seus numeros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Agora vamos falar um pouco sobre alguns exemplos de Municípios que resolveram viver o presente da tecnologia na procuradoria e já contam com a nossa solução para gerenciar os seus processos.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Ler o slide e reforçar o ganho de produtividade que tiveram, ressaltando que sem o uso do sistema isso provavelmente não seria possível. 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Ler os dados do slides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Google Shape;448;p24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F1BCDFF-BF57-4E80-BEE6-DA92AEED5BAE}" type="slidenum">
              <a:rPr b="0" lang="pt-BR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Ler os dados do slide e ressaltar o tempo (4meses) que levariam pra ajuizar as 15,2mil execuções ficais sem o sistema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Ler os dados do slide e ressaltar o aumento de 1.000% no numero de ajuizamentos de Execução Fiscal comparado ao ano anterior, após a adoção do SAJ.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Google Shape;499;p26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67BE33F-FEFA-454D-85CC-040B431AF625}" type="slidenum">
              <a:rPr b="0" lang="pt-BR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Ler o slide e reforçar o ganho de produtividade que tiveram, ressaltando que sem o uso do sistema isso provavelmente não seria possível. 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2600" cy="4006440"/>
          </a:xfrm>
          <a:prstGeom prst="rect">
            <a:avLst/>
          </a:prstGeom>
          <a:ln w="0">
            <a:noFill/>
          </a:ln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Destacar que na vertical de justiça a empresa é a maior Lawtech da América Latina, mas tb não precisa falar todos os tópicos, prioriza o que o sistema SAJ hoje está em 6 Tribunais de Justiça sendo 1 deles considerado o maior Tribunal do mundo em número de processos (TJSP) e os número de procuradorias e escritórios.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t-BR" sz="1400" spc="-1" strike="noStrike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5C6EBAA-3106-4DA0-96FC-D5C6249751FE}" type="slidenum">
              <a:rPr b="0" lang="pt-BR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Finalizar a apresentação agradecendo a todos e nos colocando a disposição para conhecer um pouco mais sobre a solução e ver como podemos levar o SAJ para o seu município.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Antes de falar sobre o SAJ, eu gostaria de falar sobre as tecnologias que ATRAPALHAM a celeridade das Procuradorias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Trabalhar com milhares de planilhas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Cadastro repetitivos e mecânicos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Necessidade de acesso em vários portais “O Procurador precisa de um token para peticionar no portal do TJ de Minas, outro pro TRT e outro para o TRF, isso quando o sistemas são estão fora do ar.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Gestão descentralizada: Modelo de petições estão em um local, os dados das CDA’s em outros, dados o processo em outro, etc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E a Classificação unitária de demandas e/ou petições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200" spc="-1" strike="noStrike">
                <a:solidFill>
                  <a:schemeClr val="dk1"/>
                </a:solidFill>
                <a:latin typeface="Arial"/>
                <a:ea typeface="Arial"/>
              </a:rPr>
              <a:t>, O SAJ Procuradorias é a PRIMEIRA solução de gestão de processos ESPECIALIZADA em Procuradorias, atuando de forma COMPLETA do início até a extinção dos processos, promovendo uma gestão automatizada e integrada.</a:t>
            </a:r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400" cy="400824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O SAJ Procuradorias possui 4 módulos principais, sendo o primeiro deles o módulo de Execução Fiscal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O módulo de execução fiscal visa gerar um maior numero de peticionamentos com o menor tempo de ajuizamento possível. 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E como o sistema faz isso: através das suas INTEGRAÇÕES, o SAJ vai ser integrado tanto com o sistema da Divida Ativa, que fica la na secretária de Fazenda, recebendo assim, todas as informações das CDA’s de forma automática. Quanto com o sistema do Tribunal. Com essas integrações todo o peticionamento inicial ou intermediário pode ser realizado EM LOTE. Peticionamento unitário no portal do TJ NUNCA MAIS. Com essas integrações o Procurador vai realizar todas as suas atividades e consultas dentro do SAJ Procuradorias.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Google Shape;287;p9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0BC3A6A1-6691-4502-B819-333CDE8E2554}" type="slidenum">
              <a:rPr b="0" lang="pt-BR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No módulo do Contencioso Judicial, nós tbm temos a integração com o Tribunal de Justiça, o Gerenciamento eletrônico de processos e os Fluxos de trabalho  específicos do setor: Ler as funcionalidades do slide.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Google Shape;310;p11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3D3119A-D11A-4678-9C4F-7A82522C92AF}" type="slidenum">
              <a:rPr b="0" lang="pt-BR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Temos também o módulo consultivo para apoiar na gestão das demandas consultivas que chegam para a Procuradoria, </a:t>
            </a:r>
            <a:r>
              <a:rPr b="0" lang="pt-BR" sz="2000" spc="-1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</a:rPr>
              <a:t>ler as funcional</a:t>
            </a: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idades </a:t>
            </a:r>
            <a:r>
              <a:rPr b="0" lang="pt-BR" sz="2000" spc="-1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</a:rPr>
              <a:t>do slide.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Google Shape;326;p12:notes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4C67E087-53BC-472E-9CFA-0186E0C6B732}" type="slidenum">
              <a:rPr b="0" lang="pt-BR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pt-B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2600" cy="4006440"/>
          </a:xfrm>
          <a:prstGeom prst="rect">
            <a:avLst/>
          </a:prstGeom>
          <a:ln w="0">
            <a:noFill/>
          </a:ln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14480" indent="0">
              <a:lnSpc>
                <a:spcPct val="200000"/>
              </a:lnSpc>
              <a:buNone/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Por fim temos o SAJ Insights, </a:t>
            </a:r>
            <a:r>
              <a:rPr b="0" lang="pt-BR" sz="20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apoio à decisão em todas as esferas da Procuradoria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  <a:tabLst>
                <a:tab algn="l" pos="0"/>
              </a:tabLst>
            </a:pPr>
            <a:r>
              <a:rPr b="0" lang="pt-BR" sz="20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Indicadores descritivos e diagnósticos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  <a:tabLst>
                <a:tab algn="l" pos="0"/>
              </a:tabLst>
            </a:pPr>
            <a:r>
              <a:rPr b="0" lang="pt-BR" sz="20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Alto nível de sofisticação matemática e computacional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t-BR" sz="1400" spc="-1" strike="noStrike">
                <a:solidFill>
                  <a:srgbClr val="000000"/>
                </a:solidFill>
                <a:latin typeface="Times New Roman"/>
                <a:ea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E720738-108D-4C38-9AE1-2EE3AF0F148B}" type="slidenum">
              <a:rPr b="0" lang="pt-BR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C6FBA8D-840D-46DA-993C-53B59CDD37C4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917EE65-3EE4-4899-B277-4E835AD0A988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2F4321C-81CF-4DC6-8A56-102C528DD2EF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CE8167D-05C2-4F7C-9BE3-4DDAD821108D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CDCBE81-6243-4794-BA6D-B690355C0A82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C1076BE-1B9C-42A1-A40F-AADC029714E1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4686088-82D3-4AFD-B223-F525013AE788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A0673C8-7F19-46C9-8B56-76267A8190EB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15440" y="992880"/>
            <a:ext cx="11360520" cy="1268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3FC0B4E-C013-446E-9E88-20255D336851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B6654DD-D239-4905-9E5C-7C9FA49DA099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1C8E27B-72BC-4718-8654-C3F000856306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667C773-2A78-42C9-96E2-429EB4849F78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>
              <a:buNone/>
            </a:pPr>
            <a:r>
              <a:rPr b="0" lang="pt-BR" sz="69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6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11296440" y="6217560"/>
            <a:ext cx="731520" cy="524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pt-BR" sz="1200" spc="-1" strike="noStrike">
                <a:solidFill>
                  <a:srgbClr val="8b8b8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04164AF-C032-473F-9CB7-37B8B502811C}" type="slidenum">
              <a:rPr b="0" lang="pt-BR" sz="1200" spc="-1" strike="noStrike">
                <a:solidFill>
                  <a:srgbClr val="8b8b8b"/>
                </a:solidFill>
                <a:latin typeface="Calibri"/>
                <a:ea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38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35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38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38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microsoft.com/office/2007/relationships/hdphoto" Target="../media/hdphoto1.wdp"/><Relationship Id="rId3" Type="http://schemas.openxmlformats.org/officeDocument/2006/relationships/image" Target="../media/image46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13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1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13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8.png"/><Relationship Id="rId5" Type="http://schemas.openxmlformats.org/officeDocument/2006/relationships/image" Target="../media/image58.png"/><Relationship Id="rId6" Type="http://schemas.openxmlformats.org/officeDocument/2006/relationships/image" Target="../media/image58.png"/><Relationship Id="rId7" Type="http://schemas.openxmlformats.org/officeDocument/2006/relationships/image" Target="../media/image58.png"/><Relationship Id="rId8" Type="http://schemas.openxmlformats.org/officeDocument/2006/relationships/image" Target="../media/image58.png"/><Relationship Id="rId9" Type="http://schemas.openxmlformats.org/officeDocument/2006/relationships/image" Target="../media/image58.png"/><Relationship Id="rId10" Type="http://schemas.openxmlformats.org/officeDocument/2006/relationships/image" Target="../media/image58.png"/><Relationship Id="rId11" Type="http://schemas.openxmlformats.org/officeDocument/2006/relationships/image" Target="../media/image58.png"/><Relationship Id="rId12" Type="http://schemas.openxmlformats.org/officeDocument/2006/relationships/image" Target="../media/image58.png"/><Relationship Id="rId13" Type="http://schemas.openxmlformats.org/officeDocument/2006/relationships/image" Target="../media/image58.png"/><Relationship Id="rId14" Type="http://schemas.openxmlformats.org/officeDocument/2006/relationships/image" Target="../media/image58.png"/><Relationship Id="rId15" Type="http://schemas.openxmlformats.org/officeDocument/2006/relationships/image" Target="../media/image58.png"/><Relationship Id="rId16" Type="http://schemas.openxmlformats.org/officeDocument/2006/relationships/image" Target="../media/image58.png"/><Relationship Id="rId17" Type="http://schemas.openxmlformats.org/officeDocument/2006/relationships/image" Target="../media/image58.png"/><Relationship Id="rId18" Type="http://schemas.openxmlformats.org/officeDocument/2006/relationships/image" Target="../media/image58.png"/><Relationship Id="rId19" Type="http://schemas.openxmlformats.org/officeDocument/2006/relationships/image" Target="../media/image58.png"/><Relationship Id="rId20" Type="http://schemas.openxmlformats.org/officeDocument/2006/relationships/image" Target="../media/image58.png"/><Relationship Id="rId21" Type="http://schemas.openxmlformats.org/officeDocument/2006/relationships/image" Target="../media/image58.png"/><Relationship Id="rId2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13.png"/><Relationship Id="rId5" Type="http://schemas.openxmlformats.org/officeDocument/2006/relationships/image" Target="../media/image59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17.png"/><Relationship Id="rId5" Type="http://schemas.openxmlformats.org/officeDocument/2006/relationships/image" Target="../media/image17.png"/><Relationship Id="rId6" Type="http://schemas.openxmlformats.org/officeDocument/2006/relationships/image" Target="../media/image17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9.png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15440" y="992880"/>
            <a:ext cx="11360520" cy="273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>
              <a:buNone/>
            </a:pPr>
            <a:endParaRPr b="0" lang="pt-BR" sz="69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15440" y="3778920"/>
            <a:ext cx="11360520" cy="1056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buNone/>
            </a:pPr>
            <a:endParaRPr b="0" lang="pt-BR" sz="37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47" name="Google Shape;154;g1dfc2833f0b_0_0" descr=""/>
          <p:cNvPicPr/>
          <p:nvPr/>
        </p:nvPicPr>
        <p:blipFill>
          <a:blip r:embed="rId1"/>
          <a:stretch/>
        </p:blipFill>
        <p:spPr>
          <a:xfrm>
            <a:off x="0" y="360"/>
            <a:ext cx="12191760" cy="6856920"/>
          </a:xfrm>
          <a:prstGeom prst="rect">
            <a:avLst/>
          </a:prstGeom>
          <a:ln w="0">
            <a:noFill/>
          </a:ln>
        </p:spPr>
      </p:pic>
      <p:pic>
        <p:nvPicPr>
          <p:cNvPr id="48" name="Google Shape;155;g1dfc2833f0b_0_0" descr=""/>
          <p:cNvPicPr/>
          <p:nvPr/>
        </p:nvPicPr>
        <p:blipFill>
          <a:blip r:embed="rId2"/>
          <a:stretch/>
        </p:blipFill>
        <p:spPr>
          <a:xfrm>
            <a:off x="8381160" y="5370480"/>
            <a:ext cx="2486880" cy="51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360;p15"/>
          <p:cNvSpPr/>
          <p:nvPr/>
        </p:nvSpPr>
        <p:spPr>
          <a:xfrm>
            <a:off x="1438560" y="668160"/>
            <a:ext cx="9314640" cy="117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41" name="Google Shape;361;p15"/>
          <p:cNvSpPr/>
          <p:nvPr/>
        </p:nvSpPr>
        <p:spPr>
          <a:xfrm>
            <a:off x="695880" y="345240"/>
            <a:ext cx="10799640" cy="6083640"/>
          </a:xfrm>
          <a:prstGeom prst="roundRect">
            <a:avLst>
              <a:gd name="adj" fmla="val 3482"/>
            </a:avLst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Google Shape;362;p15"/>
          <p:cNvSpPr/>
          <p:nvPr/>
        </p:nvSpPr>
        <p:spPr>
          <a:xfrm>
            <a:off x="968400" y="417240"/>
            <a:ext cx="1961640" cy="457560"/>
          </a:xfrm>
          <a:prstGeom prst="rect">
            <a:avLst/>
          </a:prstGeom>
          <a:solidFill>
            <a:srgbClr val="3059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SAJ Insights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Google Shape;339;p13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1495880" y="176760"/>
            <a:ext cx="577800" cy="336960"/>
          </a:xfrm>
          <a:prstGeom prst="rect">
            <a:avLst/>
          </a:prstGeom>
          <a:ln w="0">
            <a:noFill/>
          </a:ln>
        </p:spPr>
      </p:pic>
      <p:pic>
        <p:nvPicPr>
          <p:cNvPr id="144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r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374;p17"/>
          <p:cNvSpPr/>
          <p:nvPr/>
        </p:nvSpPr>
        <p:spPr>
          <a:xfrm>
            <a:off x="1438560" y="709920"/>
            <a:ext cx="9314640" cy="117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46" name="Google Shape;375;p17"/>
          <p:cNvSpPr/>
          <p:nvPr/>
        </p:nvSpPr>
        <p:spPr>
          <a:xfrm>
            <a:off x="695880" y="387000"/>
            <a:ext cx="10799640" cy="6083640"/>
          </a:xfrm>
          <a:prstGeom prst="roundRect">
            <a:avLst>
              <a:gd name="adj" fmla="val 2833"/>
            </a:avLst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Google Shape;376;p17"/>
          <p:cNvSpPr/>
          <p:nvPr/>
        </p:nvSpPr>
        <p:spPr>
          <a:xfrm>
            <a:off x="968400" y="459000"/>
            <a:ext cx="1961640" cy="457920"/>
          </a:xfrm>
          <a:prstGeom prst="rect">
            <a:avLst/>
          </a:prstGeom>
          <a:solidFill>
            <a:srgbClr val="3059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SAJ Insights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Google Shape;339;p13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1495880" y="176760"/>
            <a:ext cx="577800" cy="336960"/>
          </a:xfrm>
          <a:prstGeom prst="rect">
            <a:avLst/>
          </a:prstGeom>
          <a:ln w="0">
            <a:noFill/>
          </a:ln>
        </p:spPr>
      </p:pic>
      <p:pic>
        <p:nvPicPr>
          <p:cNvPr id="149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l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388;p19"/>
          <p:cNvSpPr/>
          <p:nvPr/>
        </p:nvSpPr>
        <p:spPr>
          <a:xfrm>
            <a:off x="1438560" y="716040"/>
            <a:ext cx="9314280" cy="117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151" name="Google Shape;389;p19"/>
          <p:cNvSpPr/>
          <p:nvPr/>
        </p:nvSpPr>
        <p:spPr>
          <a:xfrm>
            <a:off x="695880" y="392400"/>
            <a:ext cx="10799640" cy="6072480"/>
          </a:xfrm>
          <a:prstGeom prst="roundRect">
            <a:avLst>
              <a:gd name="adj" fmla="val 3163"/>
            </a:avLst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Google Shape;390;p19"/>
          <p:cNvSpPr/>
          <p:nvPr/>
        </p:nvSpPr>
        <p:spPr>
          <a:xfrm>
            <a:off x="968400" y="464400"/>
            <a:ext cx="1960920" cy="458640"/>
          </a:xfrm>
          <a:prstGeom prst="rect">
            <a:avLst/>
          </a:prstGeom>
          <a:solidFill>
            <a:srgbClr val="30597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SAJ Insights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oogle Shape;339;p13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1495880" y="176760"/>
            <a:ext cx="577800" cy="336960"/>
          </a:xfrm>
          <a:prstGeom prst="rect">
            <a:avLst/>
          </a:prstGeom>
          <a:ln w="0">
            <a:noFill/>
          </a:ln>
        </p:spPr>
      </p:pic>
      <p:pic>
        <p:nvPicPr>
          <p:cNvPr id="154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p:transition spd="slow">
    <p:push dir="r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234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6" name="object 3" descr=""/>
          <p:cNvPicPr/>
          <p:nvPr/>
        </p:nvPicPr>
        <p:blipFill>
          <a:blip r:embed="rId1"/>
          <a:stretch/>
        </p:blipFill>
        <p:spPr>
          <a:xfrm>
            <a:off x="0" y="0"/>
            <a:ext cx="5809680" cy="6857640"/>
          </a:xfrm>
          <a:prstGeom prst="rect">
            <a:avLst/>
          </a:prstGeom>
          <a:ln w="0">
            <a:noFill/>
          </a:ln>
        </p:spPr>
      </p:pic>
      <p:sp>
        <p:nvSpPr>
          <p:cNvPr id="157" name="object 4"/>
          <p:cNvSpPr/>
          <p:nvPr/>
        </p:nvSpPr>
        <p:spPr>
          <a:xfrm>
            <a:off x="374760" y="1974600"/>
            <a:ext cx="5140440" cy="276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3600" spc="-7" strike="noStrike">
                <a:solidFill>
                  <a:srgbClr val="18234c"/>
                </a:solidFill>
                <a:latin typeface="Verdana"/>
              </a:rPr>
              <a:t>Gestão de </a:t>
            </a:r>
            <a:r>
              <a:rPr b="1" lang="pt-BR" sz="3600" spc="-1220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3600" spc="-12" strike="noStrike">
                <a:solidFill>
                  <a:srgbClr val="18234c"/>
                </a:solidFill>
                <a:latin typeface="Verdana"/>
              </a:rPr>
              <a:t>c</a:t>
            </a:r>
            <a:r>
              <a:rPr b="1" lang="pt-BR" sz="3600" spc="-1" strike="noStrike">
                <a:solidFill>
                  <a:srgbClr val="18234c"/>
                </a:solidFill>
                <a:latin typeface="Verdana"/>
              </a:rPr>
              <a:t>o</a:t>
            </a:r>
            <a:r>
              <a:rPr b="1" lang="pt-BR" sz="3600" spc="-12" strike="noStrike">
                <a:solidFill>
                  <a:srgbClr val="18234c"/>
                </a:solidFill>
                <a:latin typeface="Verdana"/>
              </a:rPr>
              <a:t>b</a:t>
            </a:r>
            <a:r>
              <a:rPr b="1" lang="pt-BR" sz="3600" spc="-7" strike="noStrike">
                <a:solidFill>
                  <a:srgbClr val="18234c"/>
                </a:solidFill>
                <a:latin typeface="Verdana"/>
              </a:rPr>
              <a:t>ran</a:t>
            </a:r>
            <a:r>
              <a:rPr b="1" lang="pt-BR" sz="3600" spc="-12" strike="noStrike">
                <a:solidFill>
                  <a:srgbClr val="18234c"/>
                </a:solidFill>
                <a:latin typeface="Verdana"/>
              </a:rPr>
              <a:t>ças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ts val="4300"/>
              </a:lnSpc>
              <a:spcBef>
                <a:spcPts val="91"/>
              </a:spcBef>
              <a:tabLst>
                <a:tab algn="l" pos="0"/>
              </a:tabLst>
            </a:pPr>
            <a:r>
              <a:rPr b="0" lang="pt-BR" sz="3600" spc="-7" strike="noStrike">
                <a:solidFill>
                  <a:srgbClr val="ffffff"/>
                </a:solidFill>
                <a:latin typeface="Verdana"/>
              </a:rPr>
              <a:t>sob </a:t>
            </a:r>
            <a:r>
              <a:rPr b="0" lang="pt-BR" sz="3600" spc="-1" strike="noStrike">
                <a:solidFill>
                  <a:srgbClr val="ffffff"/>
                </a:solidFill>
                <a:latin typeface="Verdana"/>
              </a:rPr>
              <a:t>a </a:t>
            </a:r>
            <a:r>
              <a:rPr b="0" lang="pt-BR" sz="3600" spc="-7" strike="noStrike">
                <a:solidFill>
                  <a:srgbClr val="ffffff"/>
                </a:solidFill>
                <a:latin typeface="Verdana"/>
              </a:rPr>
              <a:t>luz da </a:t>
            </a:r>
            <a:r>
              <a:rPr b="0" lang="pt-BR" sz="3600" spc="-12" strike="noStrike">
                <a:solidFill>
                  <a:srgbClr val="ffffff"/>
                </a:solidFill>
                <a:latin typeface="Verdana"/>
              </a:rPr>
              <a:t>resolução </a:t>
            </a:r>
            <a:r>
              <a:rPr b="0" lang="pt-BR" sz="3600" spc="-126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3600" spc="-7" strike="noStrike">
                <a:solidFill>
                  <a:srgbClr val="ffffff"/>
                </a:solidFill>
                <a:latin typeface="Verdana"/>
              </a:rPr>
              <a:t>547</a:t>
            </a:r>
            <a:r>
              <a:rPr b="0" lang="pt-BR" sz="3600" spc="-15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3600" spc="-7" strike="noStrike">
                <a:solidFill>
                  <a:srgbClr val="ffffff"/>
                </a:solidFill>
                <a:latin typeface="Verdana"/>
              </a:rPr>
              <a:t>do</a:t>
            </a:r>
            <a:r>
              <a:rPr b="0" lang="pt-BR" sz="36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3600" spc="-7" strike="noStrike">
                <a:solidFill>
                  <a:srgbClr val="ffffff"/>
                </a:solidFill>
                <a:latin typeface="Verdana"/>
              </a:rPr>
              <a:t>CNJ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object 6"/>
          <p:cNvSpPr/>
          <p:nvPr/>
        </p:nvSpPr>
        <p:spPr>
          <a:xfrm>
            <a:off x="6184800" y="729720"/>
            <a:ext cx="5929200" cy="582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Possui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portal de conciliação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para tentativa  de fechamento de acordos extrajudiciais;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Viabiliza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a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interoperabilidade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com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outras </a:t>
            </a:r>
            <a:r>
              <a:rPr b="1" lang="pt-BR" sz="2000" spc="-67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fontes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de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dados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para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localização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endereços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 telefones, e-mail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bens dos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devedores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;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1"/>
              </a:spcBef>
              <a:tabLst>
                <a:tab algn="l" pos="0"/>
              </a:tabLst>
            </a:pPr>
            <a:endParaRPr b="0" lang="pt-BR" sz="19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Opera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como um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ominichanel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concentrando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todos os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canais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comunicação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cobrança</a:t>
            </a:r>
            <a:r>
              <a:rPr b="1" lang="pt-BR" sz="2000" spc="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(SMS, WhatsApp, </a:t>
            </a:r>
            <a:r>
              <a:rPr b="0" lang="pt-BR" sz="2000" spc="-68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E-Mail,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Protesto,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inscrição em serviços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proteção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crédito)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do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devedor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em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uma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única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plataforma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;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1"/>
              </a:spcBef>
              <a:tabLst>
                <a:tab algn="l" pos="0"/>
              </a:tabLst>
            </a:pPr>
            <a:endParaRPr b="0" lang="pt-BR" sz="19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Permite,</a:t>
            </a:r>
            <a:r>
              <a:rPr b="0" lang="pt-BR" sz="2000" spc="11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o</a:t>
            </a:r>
            <a:r>
              <a:rPr b="0" lang="pt-BR" sz="2000" spc="11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ajuizamento</a:t>
            </a:r>
            <a:r>
              <a:rPr b="1" lang="pt-BR" sz="2000" spc="13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seletivo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</a:t>
            </a:r>
            <a:r>
              <a:rPr b="0" lang="pt-BR" sz="2000" spc="11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com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envio</a:t>
            </a:r>
            <a:r>
              <a:rPr b="1" lang="pt-BR" sz="2000" spc="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comprovante</a:t>
            </a:r>
            <a:r>
              <a:rPr b="1" lang="pt-BR" sz="2000" spc="9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consolidado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todas </a:t>
            </a:r>
            <a:r>
              <a:rPr b="0" lang="pt-BR" sz="2000" spc="-68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as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tentativas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conciliação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e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cobranças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administrativas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oogle Shape;409;g1dfc2833f0b_0_362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1046240" y="60480"/>
            <a:ext cx="990000" cy="4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bject 2"/>
          <p:cNvSpPr/>
          <p:nvPr/>
        </p:nvSpPr>
        <p:spPr>
          <a:xfrm>
            <a:off x="0" y="3600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234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61" name="object 3"/>
          <p:cNvGrpSpPr/>
          <p:nvPr/>
        </p:nvGrpSpPr>
        <p:grpSpPr>
          <a:xfrm>
            <a:off x="0" y="3044520"/>
            <a:ext cx="4727160" cy="3813480"/>
            <a:chOff x="0" y="3044520"/>
            <a:chExt cx="4727160" cy="3813480"/>
          </a:xfrm>
        </p:grpSpPr>
        <p:sp>
          <p:nvSpPr>
            <p:cNvPr id="162" name="object 4"/>
            <p:cNvSpPr/>
            <p:nvPr/>
          </p:nvSpPr>
          <p:spPr>
            <a:xfrm>
              <a:off x="0" y="3044520"/>
              <a:ext cx="3336480" cy="3813480"/>
            </a:xfrm>
            <a:custGeom>
              <a:avLst/>
              <a:gdLst>
                <a:gd name="textAreaLeft" fmla="*/ 0 w 3336480"/>
                <a:gd name="textAreaRight" fmla="*/ 3336840 w 3336480"/>
                <a:gd name="textAreaTop" fmla="*/ 0 h 3813480"/>
                <a:gd name="textAreaBottom" fmla="*/ 3813840 h 3813480"/>
              </a:gdLst>
              <a:ahLst/>
              <a:rect l="textAreaLeft" t="textAreaTop" r="textAreaRight" b="textAreaBottom"/>
              <a:pathLst>
                <a:path w="3336925" h="3813809">
                  <a:moveTo>
                    <a:pt x="0" y="0"/>
                  </a:moveTo>
                  <a:lnTo>
                    <a:pt x="2767025" y="0"/>
                  </a:lnTo>
                  <a:lnTo>
                    <a:pt x="2816176" y="2090"/>
                  </a:lnTo>
                  <a:lnTo>
                    <a:pt x="2864166" y="8249"/>
                  </a:lnTo>
                  <a:lnTo>
                    <a:pt x="2910824" y="18305"/>
                  </a:lnTo>
                  <a:lnTo>
                    <a:pt x="2955979" y="32087"/>
                  </a:lnTo>
                  <a:lnTo>
                    <a:pt x="2999460" y="49423"/>
                  </a:lnTo>
                  <a:lnTo>
                    <a:pt x="3041096" y="70143"/>
                  </a:lnTo>
                  <a:lnTo>
                    <a:pt x="3080716" y="94077"/>
                  </a:lnTo>
                  <a:lnTo>
                    <a:pt x="3118149" y="121052"/>
                  </a:lnTo>
                  <a:lnTo>
                    <a:pt x="3153224" y="150898"/>
                  </a:lnTo>
                  <a:lnTo>
                    <a:pt x="3185770" y="183444"/>
                  </a:lnTo>
                  <a:lnTo>
                    <a:pt x="3215616" y="218520"/>
                  </a:lnTo>
                  <a:lnTo>
                    <a:pt x="3242591" y="255953"/>
                  </a:lnTo>
                  <a:lnTo>
                    <a:pt x="3266525" y="295573"/>
                  </a:lnTo>
                  <a:lnTo>
                    <a:pt x="3287245" y="337209"/>
                  </a:lnTo>
                  <a:lnTo>
                    <a:pt x="3304582" y="380690"/>
                  </a:lnTo>
                  <a:lnTo>
                    <a:pt x="3318363" y="425845"/>
                  </a:lnTo>
                  <a:lnTo>
                    <a:pt x="3328419" y="472503"/>
                  </a:lnTo>
                  <a:lnTo>
                    <a:pt x="3334578" y="520493"/>
                  </a:lnTo>
                  <a:lnTo>
                    <a:pt x="3336669" y="569644"/>
                  </a:lnTo>
                  <a:lnTo>
                    <a:pt x="3336669" y="3813629"/>
                  </a:lnTo>
                </a:path>
              </a:pathLst>
            </a:custGeom>
            <a:noFill/>
            <a:ln w="57150">
              <a:solidFill>
                <a:srgbClr val="13ba9e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pt-BR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63" name="object 5" descr=""/>
            <p:cNvPicPr/>
            <p:nvPr/>
          </p:nvPicPr>
          <p:blipFill>
            <a:blip r:embed="rId1"/>
            <a:stretch/>
          </p:blipFill>
          <p:spPr>
            <a:xfrm>
              <a:off x="1080" y="3545640"/>
              <a:ext cx="4726080" cy="3307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4" name="object 6" descr=""/>
            <p:cNvPicPr/>
            <p:nvPr/>
          </p:nvPicPr>
          <p:blipFill>
            <a:blip r:embed="rId2"/>
            <a:stretch/>
          </p:blipFill>
          <p:spPr>
            <a:xfrm>
              <a:off x="0" y="4195440"/>
              <a:ext cx="3417840" cy="2657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5" name="object 7"/>
          <p:cNvSpPr/>
          <p:nvPr/>
        </p:nvSpPr>
        <p:spPr>
          <a:xfrm>
            <a:off x="1095840" y="663840"/>
            <a:ext cx="313416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object 8" descr=""/>
          <p:cNvPicPr/>
          <p:nvPr/>
        </p:nvPicPr>
        <p:blipFill>
          <a:blip r:embed="rId3"/>
          <a:stretch/>
        </p:blipFill>
        <p:spPr>
          <a:xfrm>
            <a:off x="11806560" y="6371280"/>
            <a:ext cx="219600" cy="27396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60000" y="1028160"/>
            <a:ext cx="10800000" cy="1671840"/>
          </a:xfrm>
          <a:prstGeom prst="rect">
            <a:avLst/>
          </a:prstGeom>
          <a:noFill/>
          <a:ln w="0">
            <a:noFill/>
          </a:ln>
        </p:spPr>
        <p:txBody>
          <a:bodyPr lIns="0" rIns="0" tIns="33120" bIns="0" anchor="t">
            <a:noAutofit/>
          </a:bodyPr>
          <a:p>
            <a:pPr marL="12600" indent="0">
              <a:lnSpc>
                <a:spcPts val="4300"/>
              </a:lnSpc>
              <a:spcBef>
                <a:spcPts val="261"/>
              </a:spcBef>
              <a:buNone/>
            </a:pP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COBRANÇA </a:t>
            </a:r>
            <a:r>
              <a:rPr b="1" lang="pt-BR" sz="3600" spc="-1" strike="noStrike">
                <a:solidFill>
                  <a:srgbClr val="2fb29b"/>
                </a:solidFill>
                <a:latin typeface="Verdana"/>
              </a:rPr>
              <a:t> </a:t>
            </a:r>
            <a:r>
              <a:rPr b="1" lang="pt-BR" sz="3600" spc="4" strike="noStrike">
                <a:solidFill>
                  <a:srgbClr val="2fb29b"/>
                </a:solidFill>
                <a:latin typeface="Verdana"/>
              </a:rPr>
              <a:t>A</a:t>
            </a: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D</a:t>
            </a:r>
            <a:r>
              <a:rPr b="1" lang="pt-BR" sz="3600" spc="-1" strike="noStrike">
                <a:solidFill>
                  <a:srgbClr val="2fb29b"/>
                </a:solidFill>
                <a:latin typeface="Verdana"/>
              </a:rPr>
              <a:t>M</a:t>
            </a: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I</a:t>
            </a:r>
            <a:r>
              <a:rPr b="1" lang="pt-BR" sz="3600" spc="-1" strike="noStrike">
                <a:solidFill>
                  <a:srgbClr val="2fb29b"/>
                </a:solidFill>
                <a:latin typeface="Verdana"/>
              </a:rPr>
              <a:t>N</a:t>
            </a: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I</a:t>
            </a:r>
            <a:r>
              <a:rPr b="1" lang="pt-BR" sz="3600" spc="-1" strike="noStrike">
                <a:solidFill>
                  <a:srgbClr val="2fb29b"/>
                </a:solidFill>
                <a:latin typeface="Verdana"/>
              </a:rPr>
              <a:t>S</a:t>
            </a:r>
            <a:r>
              <a:rPr b="1" lang="pt-BR" sz="3600" spc="-12" strike="noStrike">
                <a:solidFill>
                  <a:srgbClr val="2fb29b"/>
                </a:solidFill>
                <a:latin typeface="Verdana"/>
              </a:rPr>
              <a:t>TR</a:t>
            </a:r>
            <a:r>
              <a:rPr b="1" lang="pt-BR" sz="3600" spc="-211" strike="noStrike">
                <a:solidFill>
                  <a:srgbClr val="2fb29b"/>
                </a:solidFill>
                <a:latin typeface="Verdana"/>
              </a:rPr>
              <a:t>A</a:t>
            </a: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TI</a:t>
            </a:r>
            <a:r>
              <a:rPr b="1" lang="pt-BR" sz="3600" spc="-97" strike="noStrike">
                <a:solidFill>
                  <a:srgbClr val="2fb29b"/>
                </a:solidFill>
                <a:latin typeface="Verdana"/>
              </a:rPr>
              <a:t>V</a:t>
            </a:r>
            <a:r>
              <a:rPr b="1" lang="pt-BR" sz="3600" spc="-1" strike="noStrike">
                <a:solidFill>
                  <a:srgbClr val="2fb29b"/>
                </a:solidFill>
                <a:latin typeface="Verdana"/>
              </a:rPr>
              <a:t>A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object 10"/>
          <p:cNvSpPr/>
          <p:nvPr/>
        </p:nvSpPr>
        <p:spPr>
          <a:xfrm>
            <a:off x="5387760" y="2339280"/>
            <a:ext cx="6143760" cy="427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Aumenta a probabilidade de localizar e  notificar o devedor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com o cadastro higienizado  e enriquecido.</a:t>
            </a:r>
            <a:br>
              <a:rPr sz="2000"/>
            </a:br>
            <a:br>
              <a:rPr sz="2000"/>
            </a:b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Automatiza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a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mensagem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inicial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na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hora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-67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propor a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conciliação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 assim, sua equipe não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perde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tempo nessa tarefa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repetitiva.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1"/>
              </a:spcBef>
              <a:tabLst>
                <a:tab algn="l" pos="0"/>
              </a:tabLst>
            </a:pPr>
            <a:endParaRPr b="0" lang="pt-BR" sz="19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Portal de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conciliação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com possibilidade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-69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automações</a:t>
            </a:r>
            <a:r>
              <a:rPr b="0" lang="pt-BR" sz="2000" spc="-2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no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atendimento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41" strike="noStrike">
                <a:solidFill>
                  <a:schemeClr val="lt1"/>
                </a:solidFill>
                <a:latin typeface="Verdana"/>
              </a:rPr>
              <a:t>devedor.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1"/>
              </a:spcBef>
              <a:tabLst>
                <a:tab algn="l" pos="0"/>
              </a:tabLst>
            </a:pPr>
            <a:endParaRPr b="0" lang="pt-BR" sz="19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Centraliza</a:t>
            </a:r>
            <a:r>
              <a:rPr b="1" lang="pt-BR" sz="2000" spc="9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em um único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local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todas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as trocas </a:t>
            </a:r>
            <a:r>
              <a:rPr b="1" lang="pt-BR" sz="2000" spc="-67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 mensagens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interações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dando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mais 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segurança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jurídica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a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sua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operação.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Google Shape;409;g1dfc2833f0b_0_362" descr=""/>
          <p:cNvPicPr/>
          <p:nvPr/>
        </p:nvPicPr>
        <p:blipFill>
          <a:blip r:embed="rId4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170" name="Google Shape;181;p3" descr=""/>
          <p:cNvPicPr/>
          <p:nvPr/>
        </p:nvPicPr>
        <p:blipFill>
          <a:blip r:embed="rId5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234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095840" y="1081440"/>
            <a:ext cx="6250680" cy="11577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COBRANÇA</a:t>
            </a:r>
            <a:r>
              <a:rPr b="1" lang="pt-BR" sz="3600" spc="-72" strike="noStrike">
                <a:solidFill>
                  <a:srgbClr val="2fb29b"/>
                </a:solidFill>
                <a:latin typeface="Verdana"/>
              </a:rPr>
              <a:t> </a:t>
            </a:r>
            <a:r>
              <a:rPr b="1" lang="pt-BR" sz="3600" spc="-21" strike="noStrike">
                <a:solidFill>
                  <a:srgbClr val="2fb29b"/>
                </a:solidFill>
                <a:latin typeface="Verdana"/>
              </a:rPr>
              <a:t>COERCITIVA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object 4"/>
          <p:cNvSpPr/>
          <p:nvPr/>
        </p:nvSpPr>
        <p:spPr>
          <a:xfrm>
            <a:off x="1095840" y="663840"/>
            <a:ext cx="313416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1800" spc="-21" strike="noStrike">
                <a:solidFill>
                  <a:schemeClr val="lt1"/>
                </a:solidFill>
                <a:latin typeface="Verdana"/>
              </a:rPr>
              <a:t>GESTÃO</a:t>
            </a:r>
            <a:r>
              <a:rPr b="1" lang="pt-BR" sz="1800" spc="-4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18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1" lang="pt-BR" sz="1800" spc="-3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1800" spc="-7" strike="noStrike">
                <a:solidFill>
                  <a:schemeClr val="lt1"/>
                </a:solidFill>
                <a:latin typeface="Verdana"/>
              </a:rPr>
              <a:t>COBRANÇAS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object 5"/>
          <p:cNvGrpSpPr/>
          <p:nvPr/>
        </p:nvGrpSpPr>
        <p:grpSpPr>
          <a:xfrm>
            <a:off x="7104600" y="1612800"/>
            <a:ext cx="5086800" cy="4685760"/>
            <a:chOff x="7104600" y="1612800"/>
            <a:chExt cx="5086800" cy="4685760"/>
          </a:xfrm>
        </p:grpSpPr>
        <p:pic>
          <p:nvPicPr>
            <p:cNvPr id="175" name="object 6" descr=""/>
            <p:cNvPicPr/>
            <p:nvPr/>
          </p:nvPicPr>
          <p:blipFill>
            <a:blip r:embed="rId1"/>
            <a:stretch/>
          </p:blipFill>
          <p:spPr>
            <a:xfrm>
              <a:off x="8529840" y="1612800"/>
              <a:ext cx="3661560" cy="4685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object 7" descr=""/>
            <p:cNvPicPr/>
            <p:nvPr/>
          </p:nvPicPr>
          <p:blipFill>
            <a:blip r:embed="rId2"/>
            <a:stretch/>
          </p:blipFill>
          <p:spPr>
            <a:xfrm>
              <a:off x="7104600" y="2274480"/>
              <a:ext cx="4941360" cy="31042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7" name="object 9"/>
          <p:cNvSpPr/>
          <p:nvPr/>
        </p:nvSpPr>
        <p:spPr>
          <a:xfrm>
            <a:off x="741240" y="2583000"/>
            <a:ext cx="6302160" cy="244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Aumenta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a probabilidade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localizar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e 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notificar o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devedor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com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o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cadastro higienizado </a:t>
            </a:r>
            <a:r>
              <a:rPr b="0" lang="pt-BR" sz="2000" spc="-69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e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enriquecido.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1"/>
              </a:spcBef>
              <a:tabLst>
                <a:tab algn="l" pos="0"/>
              </a:tabLst>
            </a:pPr>
            <a:endParaRPr b="0" lang="pt-BR" sz="19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Proporciona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diversificação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nos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modais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cobrança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ofertando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Protesto, negativação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 em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serviços proteção ao crédito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e o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ajuizamento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-69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execução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fiscal.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8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179" name="Google Shape;181;p3" descr=""/>
          <p:cNvPicPr/>
          <p:nvPr/>
        </p:nvPicPr>
        <p:blipFill>
          <a:blip r:embed="rId4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234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1095840" y="1081440"/>
            <a:ext cx="6250680" cy="11577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COBRANÇA</a:t>
            </a:r>
            <a:r>
              <a:rPr b="1" lang="pt-BR" sz="3600" spc="-72" strike="noStrike">
                <a:solidFill>
                  <a:srgbClr val="2fb29b"/>
                </a:solidFill>
                <a:latin typeface="Verdana"/>
              </a:rPr>
              <a:t> </a:t>
            </a:r>
            <a:r>
              <a:rPr b="1" lang="pt-BR" sz="3600" spc="-21" strike="noStrike">
                <a:solidFill>
                  <a:srgbClr val="2fb29b"/>
                </a:solidFill>
                <a:latin typeface="Verdana"/>
              </a:rPr>
              <a:t>COERCITIVA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object 4"/>
          <p:cNvSpPr/>
          <p:nvPr/>
        </p:nvSpPr>
        <p:spPr>
          <a:xfrm>
            <a:off x="1095840" y="663840"/>
            <a:ext cx="313416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1800" spc="-21" strike="noStrike">
                <a:solidFill>
                  <a:schemeClr val="lt1"/>
                </a:solidFill>
                <a:latin typeface="Verdana"/>
              </a:rPr>
              <a:t>GESTÃO</a:t>
            </a:r>
            <a:r>
              <a:rPr b="1" lang="pt-BR" sz="1800" spc="-4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18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1" lang="pt-BR" sz="1800" spc="-3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1800" spc="-7" strike="noStrike">
                <a:solidFill>
                  <a:schemeClr val="lt1"/>
                </a:solidFill>
                <a:latin typeface="Verdana"/>
              </a:rPr>
              <a:t>COBRANÇAS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3" name="object 5" descr=""/>
          <p:cNvPicPr/>
          <p:nvPr/>
        </p:nvPicPr>
        <p:blipFill>
          <a:blip r:embed="rId1"/>
          <a:stretch/>
        </p:blipFill>
        <p:spPr>
          <a:xfrm>
            <a:off x="7025760" y="3584520"/>
            <a:ext cx="4763520" cy="2989800"/>
          </a:xfrm>
          <a:prstGeom prst="rect">
            <a:avLst/>
          </a:prstGeom>
          <a:ln w="0">
            <a:noFill/>
          </a:ln>
        </p:spPr>
      </p:pic>
      <p:sp>
        <p:nvSpPr>
          <p:cNvPr id="184" name="object 7"/>
          <p:cNvSpPr/>
          <p:nvPr/>
        </p:nvSpPr>
        <p:spPr>
          <a:xfrm>
            <a:off x="741240" y="2583000"/>
            <a:ext cx="6300720" cy="305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Protesto</a:t>
            </a:r>
            <a:r>
              <a:rPr b="1" lang="pt-BR" sz="2000" spc="9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integrado</a:t>
            </a:r>
            <a:r>
              <a:rPr b="1" lang="pt-BR" sz="2000" spc="9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com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a</a:t>
            </a:r>
            <a:r>
              <a:rPr b="1" lang="pt-BR" sz="2000" spc="9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Central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Nacional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Serviços Eletrônicos dos </a:t>
            </a:r>
            <a:r>
              <a:rPr b="0" lang="pt-BR" sz="2000" spc="-32" strike="noStrike">
                <a:solidFill>
                  <a:schemeClr val="lt1"/>
                </a:solidFill>
                <a:latin typeface="Verdana"/>
              </a:rPr>
              <a:t>Tabeliães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Protesto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-69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Títulos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–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CENPROT</a:t>
            </a:r>
            <a:r>
              <a:rPr b="1" lang="pt-BR" sz="2000" spc="18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–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proporcionando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gestão, </a:t>
            </a:r>
            <a:r>
              <a:rPr b="1" lang="pt-BR" sz="2000" spc="-66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automatização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redução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de tarefas 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repetitivas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31"/>
              </a:spcBef>
              <a:tabLst>
                <a:tab algn="l" pos="0"/>
              </a:tabLst>
            </a:pPr>
            <a:endParaRPr b="0" lang="pt-BR" sz="195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Negativação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em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birôs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crédito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por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meio </a:t>
            </a:r>
            <a:r>
              <a:rPr b="1" lang="pt-BR" sz="2000" spc="-67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integração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 promovendo assim total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automação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e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redução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riscos decorrentes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da </a:t>
            </a:r>
            <a:r>
              <a:rPr b="0" lang="pt-BR" sz="2000" spc="-69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gestão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manual.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Google Shape;409;g1dfc2833f0b_0_362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186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234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095840" y="1081440"/>
            <a:ext cx="6250680" cy="11577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pt-BR" sz="3600" spc="-7" strike="noStrike">
                <a:solidFill>
                  <a:srgbClr val="2fb29b"/>
                </a:solidFill>
                <a:latin typeface="Verdana"/>
              </a:rPr>
              <a:t>COBRANÇA</a:t>
            </a:r>
            <a:r>
              <a:rPr b="1" lang="pt-BR" sz="3600" spc="-72" strike="noStrike">
                <a:solidFill>
                  <a:srgbClr val="2fb29b"/>
                </a:solidFill>
                <a:latin typeface="Verdana"/>
              </a:rPr>
              <a:t> </a:t>
            </a:r>
            <a:r>
              <a:rPr b="1" lang="pt-BR" sz="3600" spc="-21" strike="noStrike">
                <a:solidFill>
                  <a:srgbClr val="2fb29b"/>
                </a:solidFill>
                <a:latin typeface="Verdana"/>
              </a:rPr>
              <a:t>COERCITIVA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object 4"/>
          <p:cNvSpPr/>
          <p:nvPr/>
        </p:nvSpPr>
        <p:spPr>
          <a:xfrm>
            <a:off x="1095840" y="663840"/>
            <a:ext cx="313416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1800" spc="-21" strike="noStrike">
                <a:solidFill>
                  <a:schemeClr val="lt1"/>
                </a:solidFill>
                <a:latin typeface="Verdana"/>
              </a:rPr>
              <a:t>GESTÃO</a:t>
            </a:r>
            <a:r>
              <a:rPr b="1" lang="pt-BR" sz="1800" spc="-4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18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1" lang="pt-BR" sz="1800" spc="-3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1800" spc="-7" strike="noStrike">
                <a:solidFill>
                  <a:schemeClr val="lt1"/>
                </a:solidFill>
                <a:latin typeface="Verdana"/>
              </a:rPr>
              <a:t>COBRANÇAS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object 5" descr=""/>
          <p:cNvPicPr/>
          <p:nvPr/>
        </p:nvPicPr>
        <p:blipFill>
          <a:blip r:embed="rId1"/>
          <a:stretch/>
        </p:blipFill>
        <p:spPr>
          <a:xfrm>
            <a:off x="0" y="2884320"/>
            <a:ext cx="5478120" cy="3973320"/>
          </a:xfrm>
          <a:prstGeom prst="rect">
            <a:avLst/>
          </a:prstGeom>
          <a:ln w="0">
            <a:noFill/>
          </a:ln>
        </p:spPr>
      </p:pic>
      <p:sp>
        <p:nvSpPr>
          <p:cNvPr id="191" name="object 7"/>
          <p:cNvSpPr/>
          <p:nvPr/>
        </p:nvSpPr>
        <p:spPr>
          <a:xfrm>
            <a:off x="5715000" y="2507040"/>
            <a:ext cx="5274000" cy="27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Ajuizamento</a:t>
            </a:r>
            <a:r>
              <a:rPr b="1" lang="pt-BR" sz="2000" spc="9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em consonância com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a 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resolução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Nº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547 do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CNJ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,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automatizando toda análise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requisitos </a:t>
            </a:r>
            <a:r>
              <a:rPr b="0" lang="pt-BR" sz="2000" spc="-690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prévios</a:t>
            </a:r>
            <a:r>
              <a:rPr b="0" lang="pt-BR" sz="2000" spc="-15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ao </a:t>
            </a:r>
            <a:r>
              <a:rPr b="0" lang="pt-BR" sz="2000" spc="-12" strike="noStrike">
                <a:solidFill>
                  <a:schemeClr val="lt1"/>
                </a:solidFill>
                <a:latin typeface="Verdana"/>
              </a:rPr>
              <a:t>ajuizamento.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12600" algn="just" defTabSz="914400">
              <a:lnSpc>
                <a:spcPct val="100000"/>
              </a:lnSpc>
              <a:spcBef>
                <a:spcPts val="2061"/>
              </a:spcBef>
              <a:tabLst>
                <a:tab algn="l" pos="0"/>
              </a:tabLst>
            </a:pP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Redução no tempo </a:t>
            </a:r>
            <a:r>
              <a:rPr b="1" lang="pt-BR" sz="2000" spc="-1" strike="noStrike">
                <a:solidFill>
                  <a:schemeClr val="lt1"/>
                </a:solidFill>
                <a:latin typeface="Verdana"/>
              </a:rPr>
              <a:t>de resposta ao </a:t>
            </a:r>
            <a:r>
              <a:rPr b="1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chemeClr val="lt1"/>
                </a:solidFill>
                <a:latin typeface="Verdana"/>
              </a:rPr>
              <a:t>judiciário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com saneamento prévio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do 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cadastro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do </a:t>
            </a:r>
            <a:r>
              <a:rPr b="0" lang="pt-BR" sz="2000" spc="-41" strike="noStrike">
                <a:solidFill>
                  <a:schemeClr val="lt1"/>
                </a:solidFill>
                <a:latin typeface="Verdana"/>
              </a:rPr>
              <a:t>devedor,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enriquecimento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e </a:t>
            </a:r>
            <a:r>
              <a:rPr b="0" lang="pt-BR" sz="2000" spc="4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automação</a:t>
            </a:r>
            <a:r>
              <a:rPr b="0" lang="pt-BR" sz="2000" spc="-2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0" lang="pt-BR" sz="2000" spc="-26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emissão</a:t>
            </a:r>
            <a:r>
              <a:rPr b="0" lang="pt-BR" sz="2000" spc="-21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chemeClr val="lt1"/>
                </a:solidFill>
                <a:latin typeface="Verdana"/>
              </a:rPr>
              <a:t>de</a:t>
            </a:r>
            <a:r>
              <a:rPr b="0" lang="pt-BR" sz="2000" spc="-26" strike="noStrike">
                <a:solidFill>
                  <a:schemeClr val="lt1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chemeClr val="lt1"/>
                </a:solidFill>
                <a:latin typeface="Verdana"/>
              </a:rPr>
              <a:t>documentos.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Google Shape;409;g1dfc2833f0b_0_362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193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264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95" name="object 3"/>
          <p:cNvGrpSpPr/>
          <p:nvPr/>
        </p:nvGrpSpPr>
        <p:grpSpPr>
          <a:xfrm>
            <a:off x="360" y="0"/>
            <a:ext cx="5936760" cy="6857640"/>
            <a:chOff x="360" y="0"/>
            <a:chExt cx="5936760" cy="6857640"/>
          </a:xfrm>
        </p:grpSpPr>
        <p:pic>
          <p:nvPicPr>
            <p:cNvPr id="196" name="object 4" descr=""/>
            <p:cNvPicPr/>
            <p:nvPr/>
          </p:nvPicPr>
          <p:blipFill>
            <a:blip r:embed="rId1"/>
            <a:stretch/>
          </p:blipFill>
          <p:spPr>
            <a:xfrm>
              <a:off x="360" y="0"/>
              <a:ext cx="5249880" cy="685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7" name="object 5" descr=""/>
            <p:cNvPicPr/>
            <p:nvPr/>
          </p:nvPicPr>
          <p:blipFill>
            <a:blip r:embed="rId2"/>
            <a:stretch/>
          </p:blipFill>
          <p:spPr>
            <a:xfrm>
              <a:off x="1091520" y="2051640"/>
              <a:ext cx="4845600" cy="2656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372000" y="2470320"/>
            <a:ext cx="4443480" cy="2680560"/>
          </a:xfrm>
          <a:prstGeom prst="rect">
            <a:avLst/>
          </a:prstGeom>
          <a:noFill/>
          <a:ln w="0">
            <a:noFill/>
          </a:ln>
        </p:spPr>
        <p:txBody>
          <a:bodyPr lIns="0" rIns="0" tIns="33480" bIns="0" anchor="t">
            <a:noAutofit/>
          </a:bodyPr>
          <a:p>
            <a:pPr marL="12600" indent="0">
              <a:lnSpc>
                <a:spcPts val="5210"/>
              </a:lnSpc>
              <a:spcBef>
                <a:spcPts val="264"/>
              </a:spcBef>
              <a:buNone/>
            </a:pP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GABINETE DO </a:t>
            </a:r>
            <a:r>
              <a:rPr b="1" lang="pt-BR" sz="4400" spc="-1492" strike="noStrike">
                <a:solidFill>
                  <a:srgbClr val="2fb29b"/>
                </a:solidFill>
                <a:latin typeface="Verdana"/>
              </a:rPr>
              <a:t> </a:t>
            </a:r>
            <a:r>
              <a:rPr b="1" lang="pt-BR" sz="4400" spc="-1" strike="noStrike">
                <a:solidFill>
                  <a:srgbClr val="2fb29b"/>
                </a:solidFill>
                <a:latin typeface="Verdana"/>
              </a:rPr>
              <a:t>P</a:t>
            </a:r>
            <a:r>
              <a:rPr b="1" lang="pt-BR" sz="4400" spc="-60" strike="noStrike">
                <a:solidFill>
                  <a:srgbClr val="2fb29b"/>
                </a:solidFill>
                <a:latin typeface="Verdana"/>
              </a:rPr>
              <a:t>R</a:t>
            </a: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O</a:t>
            </a:r>
            <a:r>
              <a:rPr b="1" lang="pt-BR" sz="4400" spc="-1" strike="noStrike">
                <a:solidFill>
                  <a:srgbClr val="2fb29b"/>
                </a:solidFill>
                <a:latin typeface="Verdana"/>
              </a:rPr>
              <a:t>CU</a:t>
            </a: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RADO</a:t>
            </a:r>
            <a:r>
              <a:rPr b="1" lang="pt-BR" sz="4400" spc="-1" strike="noStrike">
                <a:solidFill>
                  <a:srgbClr val="2fb29b"/>
                </a:solidFill>
                <a:latin typeface="Verdana"/>
              </a:rPr>
              <a:t>R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200" name="Google Shape;181;p3" descr=""/>
          <p:cNvPicPr/>
          <p:nvPr/>
        </p:nvPicPr>
        <p:blipFill>
          <a:blip r:embed="rId4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ba9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094040" y="883440"/>
            <a:ext cx="4776840" cy="1253160"/>
          </a:xfrm>
          <a:prstGeom prst="rect">
            <a:avLst/>
          </a:prstGeom>
          <a:noFill/>
          <a:ln w="0">
            <a:noFill/>
          </a:ln>
        </p:spPr>
        <p:txBody>
          <a:bodyPr lIns="0" rIns="0" tIns="1080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850"/>
              </a:spcBef>
              <a:buNone/>
            </a:pPr>
            <a:r>
              <a:rPr b="1" lang="pt-BR" sz="2800" spc="-1" strike="noStrike">
                <a:solidFill>
                  <a:srgbClr val="1f264a"/>
                </a:solidFill>
                <a:latin typeface="Verdana"/>
              </a:rPr>
              <a:t>Gabinete</a:t>
            </a:r>
            <a:r>
              <a:rPr b="1" lang="pt-BR" sz="2800" spc="-32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2800" spc="-1" strike="noStrike">
                <a:solidFill>
                  <a:srgbClr val="1f264a"/>
                </a:solidFill>
                <a:latin typeface="Verdana"/>
              </a:rPr>
              <a:t>do</a:t>
            </a:r>
            <a:r>
              <a:rPr b="1" lang="pt-BR" sz="2800" spc="-35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2800" spc="-7" strike="noStrike">
                <a:solidFill>
                  <a:srgbClr val="1f264a"/>
                </a:solidFill>
                <a:latin typeface="Verdana"/>
              </a:rPr>
              <a:t>Procurador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marL="17280" indent="0">
              <a:lnSpc>
                <a:spcPct val="100000"/>
              </a:lnSpc>
              <a:spcBef>
                <a:spcPts val="536"/>
              </a:spcBef>
              <a:buNone/>
            </a:pP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Usabilidade</a:t>
            </a:r>
            <a:r>
              <a:rPr b="0" lang="pt-BR" sz="2000" spc="-26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e</a:t>
            </a:r>
            <a:r>
              <a:rPr b="0" lang="pt-BR" sz="2000" spc="-26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automações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object 4"/>
          <p:cNvSpPr/>
          <p:nvPr/>
        </p:nvSpPr>
        <p:spPr>
          <a:xfrm>
            <a:off x="1412640" y="2166480"/>
            <a:ext cx="5624640" cy="81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0160" bIns="0" anchor="t">
            <a:spAutoFit/>
          </a:bodyPr>
          <a:p>
            <a:pPr marL="12600" defTabSz="914400">
              <a:lnSpc>
                <a:spcPct val="97000"/>
              </a:lnSpc>
              <a:spcBef>
                <a:spcPts val="159"/>
              </a:spcBef>
              <a:tabLst>
                <a:tab algn="l" pos="0"/>
              </a:tabLst>
            </a:pPr>
            <a:r>
              <a:rPr b="1" lang="pt-BR" sz="1800" spc="-7" strike="noStrike">
                <a:solidFill>
                  <a:srgbClr val="1f264a"/>
                </a:solidFill>
                <a:latin typeface="Verdana"/>
              </a:rPr>
              <a:t>Classificação automática das demandas </a:t>
            </a:r>
            <a:r>
              <a:rPr b="1" lang="pt-BR" sz="1800" spc="-1" strike="noStrike">
                <a:solidFill>
                  <a:srgbClr val="1f264a"/>
                </a:solidFill>
                <a:latin typeface="Verdana"/>
              </a:rPr>
              <a:t>por </a:t>
            </a:r>
            <a:r>
              <a:rPr b="1" lang="pt-BR" sz="1800" spc="-605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1800" spc="-7" strike="noStrike">
                <a:solidFill>
                  <a:srgbClr val="1f264a"/>
                </a:solidFill>
                <a:latin typeface="Verdana"/>
              </a:rPr>
              <a:t>meio </a:t>
            </a:r>
            <a:r>
              <a:rPr b="1" lang="pt-BR" sz="1800" spc="-1" strike="noStrike">
                <a:solidFill>
                  <a:srgbClr val="1f264a"/>
                </a:solidFill>
                <a:latin typeface="Verdana"/>
              </a:rPr>
              <a:t>de </a:t>
            </a:r>
            <a:r>
              <a:rPr b="1" lang="pt-BR" sz="1800" spc="-7" strike="noStrike">
                <a:solidFill>
                  <a:srgbClr val="1f264a"/>
                </a:solidFill>
                <a:latin typeface="Verdana"/>
              </a:rPr>
              <a:t>inteligência </a:t>
            </a:r>
            <a:r>
              <a:rPr b="1" lang="pt-BR" sz="1800" spc="-1" strike="noStrike">
                <a:solidFill>
                  <a:srgbClr val="1f264a"/>
                </a:solidFill>
                <a:latin typeface="Verdana"/>
              </a:rPr>
              <a:t>artificial </a:t>
            </a:r>
            <a:r>
              <a:rPr b="1" lang="pt-BR" sz="1800" spc="-7" strike="noStrike">
                <a:solidFill>
                  <a:srgbClr val="1f264a"/>
                </a:solidFill>
                <a:latin typeface="Verdana"/>
              </a:rPr>
              <a:t>realizando </a:t>
            </a:r>
            <a:r>
              <a:rPr b="1" lang="pt-BR" sz="1800" spc="-1" strike="noStrike">
                <a:solidFill>
                  <a:srgbClr val="1f264a"/>
                </a:solidFill>
                <a:latin typeface="Verdana"/>
              </a:rPr>
              <a:t> leitura</a:t>
            </a:r>
            <a:r>
              <a:rPr b="1" lang="pt-BR" sz="1800" spc="-15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1800" spc="-1" strike="noStrike">
                <a:solidFill>
                  <a:srgbClr val="1f264a"/>
                </a:solidFill>
                <a:latin typeface="Verdana"/>
              </a:rPr>
              <a:t>do</a:t>
            </a:r>
            <a:r>
              <a:rPr b="1" lang="pt-BR" sz="1800" spc="-12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1800" spc="-1" strike="noStrike">
                <a:solidFill>
                  <a:srgbClr val="1f264a"/>
                </a:solidFill>
                <a:latin typeface="Verdana"/>
              </a:rPr>
              <a:t>teor dos</a:t>
            </a:r>
            <a:r>
              <a:rPr b="1" lang="pt-BR" sz="1800" spc="-15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1800" spc="-7" strike="noStrike">
                <a:solidFill>
                  <a:srgbClr val="1f264a"/>
                </a:solidFill>
                <a:latin typeface="Verdana"/>
              </a:rPr>
              <a:t>atos</a:t>
            </a:r>
            <a:r>
              <a:rPr b="1" lang="pt-BR" sz="1800" spc="-15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1800" spc="-7" strike="noStrike">
                <a:solidFill>
                  <a:srgbClr val="1f264a"/>
                </a:solidFill>
                <a:latin typeface="Verdana"/>
              </a:rPr>
              <a:t>intimatórios.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4" name="object 5"/>
          <p:cNvGrpSpPr/>
          <p:nvPr/>
        </p:nvGrpSpPr>
        <p:grpSpPr>
          <a:xfrm>
            <a:off x="905400" y="1841040"/>
            <a:ext cx="11039400" cy="4048200"/>
            <a:chOff x="905400" y="1841040"/>
            <a:chExt cx="11039400" cy="4048200"/>
          </a:xfrm>
        </p:grpSpPr>
        <p:sp>
          <p:nvSpPr>
            <p:cNvPr id="205" name="object 6"/>
            <p:cNvSpPr/>
            <p:nvPr/>
          </p:nvSpPr>
          <p:spPr>
            <a:xfrm>
              <a:off x="1154880" y="2010600"/>
              <a:ext cx="6054840" cy="1162800"/>
            </a:xfrm>
            <a:custGeom>
              <a:avLst/>
              <a:gdLst>
                <a:gd name="textAreaLeft" fmla="*/ 0 w 6054840"/>
                <a:gd name="textAreaRight" fmla="*/ 6055200 w 6054840"/>
                <a:gd name="textAreaTop" fmla="*/ 0 h 1162800"/>
                <a:gd name="textAreaBottom" fmla="*/ 1163160 h 1162800"/>
              </a:gdLst>
              <a:ahLst/>
              <a:rect l="textAreaLeft" t="textAreaTop" r="textAreaRight" b="textAreaBottom"/>
              <a:pathLst>
                <a:path w="6055359" h="1163320">
                  <a:moveTo>
                    <a:pt x="0" y="0"/>
                  </a:moveTo>
                  <a:lnTo>
                    <a:pt x="5861042" y="0"/>
                  </a:lnTo>
                  <a:lnTo>
                    <a:pt x="5905494" y="5120"/>
                  </a:lnTo>
                  <a:lnTo>
                    <a:pt x="5946301" y="19705"/>
                  </a:lnTo>
                  <a:lnTo>
                    <a:pt x="5982298" y="42591"/>
                  </a:lnTo>
                  <a:lnTo>
                    <a:pt x="6012321" y="72614"/>
                  </a:lnTo>
                  <a:lnTo>
                    <a:pt x="6035207" y="108611"/>
                  </a:lnTo>
                  <a:lnTo>
                    <a:pt x="6049792" y="149418"/>
                  </a:lnTo>
                  <a:lnTo>
                    <a:pt x="6054913" y="193871"/>
                  </a:lnTo>
                  <a:lnTo>
                    <a:pt x="6054913" y="1163210"/>
                  </a:lnTo>
                  <a:lnTo>
                    <a:pt x="0" y="116321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38a4d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pt-BR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6" name="object 7"/>
            <p:cNvSpPr/>
            <p:nvPr/>
          </p:nvSpPr>
          <p:spPr>
            <a:xfrm>
              <a:off x="982440" y="1905840"/>
              <a:ext cx="348120" cy="369360"/>
            </a:xfrm>
            <a:custGeom>
              <a:avLst/>
              <a:gdLst>
                <a:gd name="textAreaLeft" fmla="*/ 0 w 348120"/>
                <a:gd name="textAreaRight" fmla="*/ 348480 w 348120"/>
                <a:gd name="textAreaTop" fmla="*/ 0 h 369360"/>
                <a:gd name="textAreaBottom" fmla="*/ 369720 h 369360"/>
              </a:gdLst>
              <a:ahLst/>
              <a:rect l="textAreaLeft" t="textAreaTop" r="textAreaRight" b="textAreaBottom"/>
              <a:pathLst>
                <a:path w="348615" h="369569">
                  <a:moveTo>
                    <a:pt x="174192" y="0"/>
                  </a:moveTo>
                  <a:lnTo>
                    <a:pt x="127885" y="6590"/>
                  </a:lnTo>
                  <a:lnTo>
                    <a:pt x="86274" y="25189"/>
                  </a:lnTo>
                  <a:lnTo>
                    <a:pt x="51019" y="54038"/>
                  </a:lnTo>
                  <a:lnTo>
                    <a:pt x="23782" y="91379"/>
                  </a:lnTo>
                  <a:lnTo>
                    <a:pt x="6222" y="135452"/>
                  </a:lnTo>
                  <a:lnTo>
                    <a:pt x="0" y="184499"/>
                  </a:lnTo>
                  <a:lnTo>
                    <a:pt x="6222" y="233546"/>
                  </a:lnTo>
                  <a:lnTo>
                    <a:pt x="23782" y="277619"/>
                  </a:lnTo>
                  <a:lnTo>
                    <a:pt x="51019" y="314959"/>
                  </a:lnTo>
                  <a:lnTo>
                    <a:pt x="86274" y="343808"/>
                  </a:lnTo>
                  <a:lnTo>
                    <a:pt x="127885" y="362407"/>
                  </a:lnTo>
                  <a:lnTo>
                    <a:pt x="174192" y="368998"/>
                  </a:lnTo>
                  <a:lnTo>
                    <a:pt x="220499" y="362407"/>
                  </a:lnTo>
                  <a:lnTo>
                    <a:pt x="262110" y="343808"/>
                  </a:lnTo>
                  <a:lnTo>
                    <a:pt x="297365" y="314959"/>
                  </a:lnTo>
                  <a:lnTo>
                    <a:pt x="324602" y="277619"/>
                  </a:lnTo>
                  <a:lnTo>
                    <a:pt x="342163" y="233546"/>
                  </a:lnTo>
                  <a:lnTo>
                    <a:pt x="348385" y="184499"/>
                  </a:lnTo>
                  <a:lnTo>
                    <a:pt x="342163" y="135452"/>
                  </a:lnTo>
                  <a:lnTo>
                    <a:pt x="324602" y="91379"/>
                  </a:lnTo>
                  <a:lnTo>
                    <a:pt x="297365" y="54038"/>
                  </a:lnTo>
                  <a:lnTo>
                    <a:pt x="262110" y="25189"/>
                  </a:lnTo>
                  <a:lnTo>
                    <a:pt x="220499" y="6590"/>
                  </a:lnTo>
                  <a:lnTo>
                    <a:pt x="174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pt-BR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07" name="object 8" descr=""/>
            <p:cNvPicPr/>
            <p:nvPr/>
          </p:nvPicPr>
          <p:blipFill>
            <a:blip r:embed="rId1"/>
            <a:stretch/>
          </p:blipFill>
          <p:spPr>
            <a:xfrm>
              <a:off x="905400" y="1841040"/>
              <a:ext cx="499680" cy="499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8" name="object 9" descr=""/>
            <p:cNvPicPr/>
            <p:nvPr/>
          </p:nvPicPr>
          <p:blipFill>
            <a:blip r:embed="rId2"/>
            <a:stretch/>
          </p:blipFill>
          <p:spPr>
            <a:xfrm>
              <a:off x="7250040" y="3171240"/>
              <a:ext cx="4694760" cy="2718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09" name="object 10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9600" cy="273960"/>
          </a:xfrm>
          <a:prstGeom prst="rect">
            <a:avLst/>
          </a:prstGeom>
          <a:ln w="0">
            <a:noFill/>
          </a:ln>
        </p:spPr>
      </p:pic>
      <p:sp>
        <p:nvSpPr>
          <p:cNvPr id="210" name="object 11"/>
          <p:cNvSpPr/>
          <p:nvPr/>
        </p:nvSpPr>
        <p:spPr>
          <a:xfrm>
            <a:off x="621000" y="3592080"/>
            <a:ext cx="7187040" cy="123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Com uma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interface intuitiva, performática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e </a:t>
            </a:r>
            <a:r>
              <a:rPr b="0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aderente as necessidades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da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persona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procurador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e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seus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assessores,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o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gabinete proporciona incremento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0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produtividade.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1" name="Google Shape;409;g1dfc2833f0b_0_362" descr=""/>
          <p:cNvPicPr/>
          <p:nvPr/>
        </p:nvPicPr>
        <p:blipFill>
          <a:blip r:embed="rId4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169;p2"/>
          <p:cNvSpPr/>
          <p:nvPr/>
        </p:nvSpPr>
        <p:spPr>
          <a:xfrm>
            <a:off x="812520" y="445680"/>
            <a:ext cx="4527360" cy="505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18360" bIns="1836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12ba9e"/>
                </a:solidFill>
                <a:latin typeface="Manrope"/>
                <a:ea typeface="Manrope"/>
              </a:rPr>
              <a:t>SOFTPLAN </a:t>
            </a:r>
            <a:r>
              <a:rPr b="1" i="1" lang="pt-BR" sz="1900" spc="-1" strike="noStrike">
                <a:solidFill>
                  <a:srgbClr val="12ba9e"/>
                </a:solidFill>
                <a:latin typeface="Manrope"/>
                <a:ea typeface="Manrope"/>
              </a:rPr>
              <a:t>Fast Facts</a:t>
            </a:r>
            <a:r>
              <a:rPr b="1" lang="pt-BR" sz="2700" spc="-1" strike="noStrike">
                <a:solidFill>
                  <a:srgbClr val="12ba9e"/>
                </a:solidFill>
                <a:latin typeface="Manrope"/>
                <a:ea typeface="Manrope"/>
              </a:rPr>
              <a:t> </a:t>
            </a:r>
            <a:endParaRPr b="0" lang="pt-BR" sz="2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>
              <a:rPr sz="2100"/>
            </a:br>
            <a:r>
              <a:rPr b="1" lang="pt-BR" sz="2100" spc="-1" strike="noStrike">
                <a:solidFill>
                  <a:srgbClr val="ffffff"/>
                </a:solidFill>
                <a:latin typeface="Manrope"/>
                <a:ea typeface="Manrope"/>
              </a:rPr>
              <a:t>+ DE 15.000</a:t>
            </a: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clientes</a:t>
            </a: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5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ffffff"/>
                </a:solidFill>
                <a:latin typeface="Manrope"/>
                <a:ea typeface="Manrope"/>
              </a:rPr>
              <a:t>+ DE 3.000</a:t>
            </a:r>
            <a:r>
              <a:rPr b="0" lang="pt-BR" sz="19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9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colaboradores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ffffff"/>
                </a:solidFill>
                <a:latin typeface="Manrope"/>
                <a:ea typeface="Manrope"/>
              </a:rPr>
              <a:t>PRÊMIOS</a:t>
            </a: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nacionais e internacionais</a:t>
            </a: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5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100" spc="-1" strike="noStrike">
                <a:solidFill>
                  <a:srgbClr val="ffffff"/>
                </a:solidFill>
                <a:latin typeface="Manrope"/>
                <a:ea typeface="Manrope"/>
              </a:rPr>
              <a:t>+ de 33 ANOS</a:t>
            </a: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de mercado</a:t>
            </a:r>
            <a:r>
              <a:rPr b="0" lang="pt-BR" sz="1400" spc="-1" strike="noStrike">
                <a:solidFill>
                  <a:srgbClr val="ffffff"/>
                </a:solidFill>
                <a:latin typeface="Manrope"/>
                <a:ea typeface="Manrope"/>
              </a:rPr>
              <a:t> </a:t>
            </a:r>
            <a:endParaRPr b="0" lang="pt-BR" sz="1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Especialistas em resolver 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problemas </a:t>
            </a:r>
            <a:r>
              <a:rPr b="1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complexos</a:t>
            </a:r>
            <a:r>
              <a:rPr b="0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 e </a:t>
            </a:r>
            <a:r>
              <a:rPr b="1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grandes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700" spc="-1" strike="noStrike">
                <a:solidFill>
                  <a:srgbClr val="ffffff"/>
                </a:solidFill>
                <a:latin typeface="Manrope"/>
                <a:ea typeface="Manrope"/>
              </a:rPr>
              <a:t>contratos</a:t>
            </a:r>
            <a:endParaRPr b="0" lang="pt-BR" sz="17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0" name="Google Shape;170;p2" descr=""/>
          <p:cNvPicPr/>
          <p:nvPr/>
        </p:nvPicPr>
        <p:blipFill>
          <a:blip r:embed="rId1"/>
          <a:stretch/>
        </p:blipFill>
        <p:spPr>
          <a:xfrm>
            <a:off x="3333240" y="540000"/>
            <a:ext cx="8486640" cy="6000120"/>
          </a:xfrm>
          <a:prstGeom prst="rect">
            <a:avLst/>
          </a:prstGeom>
          <a:ln w="0">
            <a:noFill/>
          </a:ln>
        </p:spPr>
      </p:pic>
      <p:sp>
        <p:nvSpPr>
          <p:cNvPr id="51" name="Imagem 416"/>
          <p:cNvSpPr/>
          <p:nvPr/>
        </p:nvSpPr>
        <p:spPr>
          <a:xfrm>
            <a:off x="6923160" y="1284480"/>
            <a:ext cx="4896720" cy="525564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ba9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094040" y="883440"/>
            <a:ext cx="4776840" cy="1253160"/>
          </a:xfrm>
          <a:prstGeom prst="rect">
            <a:avLst/>
          </a:prstGeom>
          <a:noFill/>
          <a:ln w="0">
            <a:noFill/>
          </a:ln>
        </p:spPr>
        <p:txBody>
          <a:bodyPr lIns="0" rIns="0" tIns="1080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850"/>
              </a:spcBef>
              <a:buNone/>
            </a:pPr>
            <a:r>
              <a:rPr b="1" lang="pt-BR" sz="2800" spc="-1" strike="noStrike">
                <a:solidFill>
                  <a:srgbClr val="1f264a"/>
                </a:solidFill>
                <a:latin typeface="Verdana"/>
              </a:rPr>
              <a:t>Gabinete</a:t>
            </a:r>
            <a:r>
              <a:rPr b="1" lang="pt-BR" sz="2800" spc="-32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2800" spc="-1" strike="noStrike">
                <a:solidFill>
                  <a:srgbClr val="1f264a"/>
                </a:solidFill>
                <a:latin typeface="Verdana"/>
              </a:rPr>
              <a:t>do</a:t>
            </a:r>
            <a:r>
              <a:rPr b="1" lang="pt-BR" sz="2800" spc="-35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2800" spc="-7" strike="noStrike">
                <a:solidFill>
                  <a:srgbClr val="1f264a"/>
                </a:solidFill>
                <a:latin typeface="Verdana"/>
              </a:rPr>
              <a:t>Procurador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  <a:p>
            <a:pPr marL="17280" indent="0">
              <a:lnSpc>
                <a:spcPct val="100000"/>
              </a:lnSpc>
              <a:spcBef>
                <a:spcPts val="536"/>
              </a:spcBef>
              <a:buNone/>
            </a:pP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Integrado</a:t>
            </a:r>
            <a:r>
              <a:rPr b="0" lang="pt-BR" sz="2000" spc="-15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ao</a:t>
            </a:r>
            <a:r>
              <a:rPr b="0" lang="pt-BR" sz="2000" spc="-15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MS</a:t>
            </a:r>
            <a:r>
              <a:rPr b="0" lang="pt-BR" sz="2000" spc="-15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32" strike="noStrike">
                <a:solidFill>
                  <a:srgbClr val="ffffff"/>
                </a:solidFill>
                <a:latin typeface="Verdana"/>
              </a:rPr>
              <a:t>Word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–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 office</a:t>
            </a:r>
            <a:r>
              <a:rPr b="0" lang="pt-BR" sz="2000" spc="-2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365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object 4" descr=""/>
          <p:cNvPicPr/>
          <p:nvPr/>
        </p:nvPicPr>
        <p:blipFill>
          <a:blip r:embed="rId1"/>
          <a:stretch/>
        </p:blipFill>
        <p:spPr>
          <a:xfrm>
            <a:off x="739440" y="2554560"/>
            <a:ext cx="4627800" cy="2913840"/>
          </a:xfrm>
          <a:prstGeom prst="rect">
            <a:avLst/>
          </a:prstGeom>
          <a:ln w="0">
            <a:noFill/>
          </a:ln>
        </p:spPr>
      </p:pic>
      <p:pic>
        <p:nvPicPr>
          <p:cNvPr id="215" name="object 5" descr=""/>
          <p:cNvPicPr/>
          <p:nvPr/>
        </p:nvPicPr>
        <p:blipFill>
          <a:blip r:embed="rId2"/>
          <a:stretch/>
        </p:blipFill>
        <p:spPr>
          <a:xfrm>
            <a:off x="11806560" y="6370560"/>
            <a:ext cx="219600" cy="273960"/>
          </a:xfrm>
          <a:prstGeom prst="rect">
            <a:avLst/>
          </a:prstGeom>
          <a:ln w="0">
            <a:noFill/>
          </a:ln>
        </p:spPr>
      </p:pic>
      <p:sp>
        <p:nvSpPr>
          <p:cNvPr id="216" name="object 6"/>
          <p:cNvSpPr/>
          <p:nvPr/>
        </p:nvSpPr>
        <p:spPr>
          <a:xfrm>
            <a:off x="6174720" y="2918520"/>
            <a:ext cx="4637160" cy="153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Integrado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ao MS Word 365,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o </a:t>
            </a:r>
            <a:r>
              <a:rPr b="0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Gabinete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do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Procurador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proporciona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melhor usabilidade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e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recursos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avançados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na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elaboração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das peças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processuais.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8234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372000" y="2446200"/>
            <a:ext cx="4674600" cy="1382040"/>
          </a:xfrm>
          <a:prstGeom prst="rect">
            <a:avLst/>
          </a:prstGeom>
          <a:noFill/>
          <a:ln w="0">
            <a:noFill/>
          </a:ln>
        </p:spPr>
        <p:txBody>
          <a:bodyPr lIns="0" rIns="0" tIns="10080" bIns="0" anchor="t">
            <a:noAutofit/>
          </a:bodyPr>
          <a:p>
            <a:pPr marL="12600" indent="0">
              <a:lnSpc>
                <a:spcPts val="5400"/>
              </a:lnSpc>
              <a:spcBef>
                <a:spcPts val="79"/>
              </a:spcBef>
              <a:buNone/>
            </a:pP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INT</a:t>
            </a:r>
            <a:r>
              <a:rPr b="1" lang="pt-BR" sz="4400" spc="-12" strike="noStrike">
                <a:solidFill>
                  <a:srgbClr val="2fb29b"/>
                </a:solidFill>
                <a:latin typeface="Verdana"/>
              </a:rPr>
              <a:t>E</a:t>
            </a: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LI</a:t>
            </a:r>
            <a:r>
              <a:rPr b="1" lang="pt-BR" sz="4400" spc="-12" strike="noStrike">
                <a:solidFill>
                  <a:srgbClr val="2fb29b"/>
                </a:solidFill>
                <a:latin typeface="Verdana"/>
              </a:rPr>
              <a:t>GÊ</a:t>
            </a: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N</a:t>
            </a:r>
            <a:r>
              <a:rPr b="1" lang="pt-BR" sz="4400" spc="-1" strike="noStrike">
                <a:solidFill>
                  <a:srgbClr val="2fb29b"/>
                </a:solidFill>
                <a:latin typeface="Verdana"/>
              </a:rPr>
              <a:t>C</a:t>
            </a:r>
            <a:r>
              <a:rPr b="1" lang="pt-BR" sz="4400" spc="-7" strike="noStrike">
                <a:solidFill>
                  <a:srgbClr val="2fb29b"/>
                </a:solidFill>
                <a:latin typeface="Verdana"/>
              </a:rPr>
              <a:t>IA  </a:t>
            </a:r>
            <a:r>
              <a:rPr b="1" lang="pt-BR" sz="4400" spc="-21" strike="noStrike">
                <a:solidFill>
                  <a:srgbClr val="2fb29b"/>
                </a:solidFill>
                <a:latin typeface="Verdana"/>
              </a:rPr>
              <a:t>ARTIFICIAL</a:t>
            </a:r>
            <a:endParaRPr b="0" lang="pt-BR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0" name="object 4"/>
          <p:cNvGrpSpPr/>
          <p:nvPr/>
        </p:nvGrpSpPr>
        <p:grpSpPr>
          <a:xfrm>
            <a:off x="0" y="0"/>
            <a:ext cx="5937120" cy="6857640"/>
            <a:chOff x="0" y="0"/>
            <a:chExt cx="5937120" cy="6857640"/>
          </a:xfrm>
        </p:grpSpPr>
        <p:pic>
          <p:nvPicPr>
            <p:cNvPr id="221" name="object 5" descr=""/>
            <p:cNvPicPr/>
            <p:nvPr/>
          </p:nvPicPr>
          <p:blipFill>
            <a:blip r:embed="rId1"/>
            <a:stretch/>
          </p:blipFill>
          <p:spPr>
            <a:xfrm>
              <a:off x="0" y="0"/>
              <a:ext cx="5260320" cy="685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2" name="object 6" descr=""/>
            <p:cNvPicPr/>
            <p:nvPr/>
          </p:nvPicPr>
          <p:blipFill>
            <a:blip r:embed="rId2"/>
            <a:stretch/>
          </p:blipFill>
          <p:spPr>
            <a:xfrm>
              <a:off x="1091520" y="2051640"/>
              <a:ext cx="4845600" cy="26568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23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224" name="Google Shape;181;p3" descr=""/>
          <p:cNvPicPr/>
          <p:nvPr/>
        </p:nvPicPr>
        <p:blipFill>
          <a:blip r:embed="rId4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ba9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object 3" descr=""/>
          <p:cNvPicPr/>
          <p:nvPr/>
        </p:nvPicPr>
        <p:blipFill>
          <a:blip r:embed="rId1"/>
          <a:stretch/>
        </p:blipFill>
        <p:spPr>
          <a:xfrm>
            <a:off x="1235160" y="659880"/>
            <a:ext cx="744120" cy="907200"/>
          </a:xfrm>
          <a:prstGeom prst="rect">
            <a:avLst/>
          </a:prstGeom>
          <a:ln w="0">
            <a:noFill/>
          </a:ln>
        </p:spPr>
      </p:pic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2147400" y="969840"/>
            <a:ext cx="4247280" cy="11577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pt-BR" sz="2800" spc="-1" strike="noStrike">
                <a:solidFill>
                  <a:srgbClr val="1f264a"/>
                </a:solidFill>
                <a:latin typeface="Verdana"/>
              </a:rPr>
              <a:t>Inteligência</a:t>
            </a:r>
            <a:r>
              <a:rPr b="1" lang="pt-BR" sz="2800" spc="-52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2800" spc="-7" strike="noStrike">
                <a:solidFill>
                  <a:srgbClr val="1f264a"/>
                </a:solidFill>
                <a:latin typeface="Verdana"/>
              </a:rPr>
              <a:t>Artificial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object 5" descr=""/>
          <p:cNvPicPr/>
          <p:nvPr/>
        </p:nvPicPr>
        <p:blipFill>
          <a:blip r:embed="rId2"/>
          <a:stretch/>
        </p:blipFill>
        <p:spPr>
          <a:xfrm>
            <a:off x="11806560" y="6370560"/>
            <a:ext cx="219600" cy="273960"/>
          </a:xfrm>
          <a:prstGeom prst="rect">
            <a:avLst/>
          </a:prstGeom>
          <a:ln w="0">
            <a:noFill/>
          </a:ln>
        </p:spPr>
      </p:pic>
      <p:sp>
        <p:nvSpPr>
          <p:cNvPr id="229" name="object 6"/>
          <p:cNvSpPr/>
          <p:nvPr/>
        </p:nvSpPr>
        <p:spPr>
          <a:xfrm>
            <a:off x="2147400" y="2007720"/>
            <a:ext cx="8677440" cy="282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Capacidade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realizar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a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leitura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automatizada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do inteiro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teor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 do ato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intimatório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,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classificando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e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emitindo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a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peça</a:t>
            </a:r>
            <a:r>
              <a:rPr b="1" lang="pt-BR" sz="2000" spc="18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processual </a:t>
            </a:r>
            <a:r>
              <a:rPr b="0" lang="pt-BR" sz="2000" spc="-687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a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ser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peticionada.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26"/>
              </a:spcBef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12600" defTabSz="914400">
              <a:lnSpc>
                <a:spcPct val="10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A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redução</a:t>
            </a:r>
            <a:r>
              <a:rPr b="1" lang="pt-BR" sz="2000" spc="9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no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esforço</a:t>
            </a:r>
            <a:r>
              <a:rPr b="1" lang="pt-BR" sz="2000" spc="9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para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emissão</a:t>
            </a:r>
            <a:r>
              <a:rPr b="1" lang="pt-BR" sz="2000" spc="9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documento</a:t>
            </a:r>
            <a:r>
              <a:rPr b="1" lang="pt-BR" sz="2000" spc="18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que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já </a:t>
            </a:r>
            <a:r>
              <a:rPr b="0" lang="pt-BR" sz="2000" spc="-687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será entregue pronto </a:t>
            </a:r>
            <a:r>
              <a:rPr b="0" lang="pt-BR" sz="2000" spc="-15" strike="noStrike">
                <a:solidFill>
                  <a:srgbClr val="ffffff"/>
                </a:solidFill>
                <a:latin typeface="Verdana"/>
              </a:rPr>
              <a:t>para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revisão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e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peticionamento pelo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procurador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bem</a:t>
            </a:r>
            <a:r>
              <a:rPr b="0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como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 a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padronização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1" strike="noStrike">
                <a:solidFill>
                  <a:srgbClr val="ffffff"/>
                </a:solidFill>
                <a:latin typeface="Verdana"/>
              </a:rPr>
              <a:t>de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uso</a:t>
            </a:r>
            <a:r>
              <a:rPr b="1" lang="pt-BR" sz="2000" spc="4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dos</a:t>
            </a:r>
            <a:r>
              <a:rPr b="1" lang="pt-BR" sz="2000" spc="9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1" lang="pt-BR" sz="2000" spc="-7" strike="noStrike">
                <a:solidFill>
                  <a:srgbClr val="ffffff"/>
                </a:solidFill>
                <a:latin typeface="Verdana"/>
              </a:rPr>
              <a:t>modelos </a:t>
            </a:r>
            <a:r>
              <a:rPr b="1" lang="pt-BR" sz="2000" spc="-67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são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alguns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dos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ganhos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obtidos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bject 2"/>
          <p:cNvSpPr/>
          <p:nvPr/>
        </p:nvSpPr>
        <p:spPr>
          <a:xfrm>
            <a:off x="0" y="0"/>
            <a:ext cx="12191760" cy="6857640"/>
          </a:xfrm>
          <a:custGeom>
            <a:avLst/>
            <a:gdLst>
              <a:gd name="textAreaLeft" fmla="*/ 0 w 12191760"/>
              <a:gd name="textAreaRight" fmla="*/ 12192120 w 1219176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13ba9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object 3"/>
          <p:cNvSpPr/>
          <p:nvPr/>
        </p:nvSpPr>
        <p:spPr>
          <a:xfrm>
            <a:off x="4321800" y="1967400"/>
            <a:ext cx="6319800" cy="27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algn="just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Geração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automática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documentos com base na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identificação dos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eventos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oriundos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do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sistema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dívida</a:t>
            </a:r>
            <a:r>
              <a:rPr b="0" lang="pt-BR" sz="2000" spc="-15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ativa: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584280" indent="-571680" defTabSz="914400">
              <a:lnSpc>
                <a:spcPct val="100000"/>
              </a:lnSpc>
              <a:buClr>
                <a:srgbClr val="ffffff"/>
              </a:buClr>
              <a:buFont typeface="Arial MT"/>
              <a:buChar char="•"/>
              <a:tabLst>
                <a:tab algn="l" pos="583560"/>
                <a:tab algn="l" pos="584280"/>
              </a:tabLst>
            </a:pP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suspensão</a:t>
            </a:r>
            <a:r>
              <a:rPr b="0" lang="pt-BR" sz="2000" spc="-2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do</a:t>
            </a:r>
            <a:r>
              <a:rPr b="0" lang="pt-BR" sz="2000" spc="-26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feito</a:t>
            </a:r>
            <a:r>
              <a:rPr b="0" lang="pt-BR" sz="2000" spc="-26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nos</a:t>
            </a:r>
            <a:r>
              <a:rPr b="0" lang="pt-BR" sz="2000" spc="-2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casos</a:t>
            </a:r>
            <a:r>
              <a:rPr b="0" lang="pt-BR" sz="2000" spc="-26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parcelamento;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584280" indent="-571680" defTabSz="914400">
              <a:lnSpc>
                <a:spcPct val="100000"/>
              </a:lnSpc>
              <a:buClr>
                <a:srgbClr val="ffffff"/>
              </a:buClr>
              <a:buFont typeface="Arial MT"/>
              <a:buChar char="•"/>
              <a:tabLst>
                <a:tab algn="l" pos="583560"/>
                <a:tab algn="l" pos="584280"/>
              </a:tabLst>
            </a:pP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prosseguimento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do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feito no rompimento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de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acordos;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584280" indent="-571680" defTabSz="914400">
              <a:lnSpc>
                <a:spcPct val="100000"/>
              </a:lnSpc>
              <a:buClr>
                <a:srgbClr val="ffffff"/>
              </a:buClr>
              <a:buFont typeface="Arial MT"/>
              <a:buChar char="•"/>
              <a:tabLst>
                <a:tab algn="l" pos="583560"/>
                <a:tab algn="l" pos="584280"/>
              </a:tabLst>
            </a:pP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extinção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do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feito quanto todas as CDA`s 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do </a:t>
            </a:r>
            <a:r>
              <a:rPr b="0" lang="pt-BR" sz="2000" spc="-690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processo</a:t>
            </a:r>
            <a:r>
              <a:rPr b="0" lang="pt-BR" sz="2000" spc="-12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forem</a:t>
            </a:r>
            <a:r>
              <a:rPr b="0" lang="pt-BR" sz="2000" spc="-1" strike="noStrike">
                <a:solidFill>
                  <a:srgbClr val="ffffff"/>
                </a:solidFill>
                <a:latin typeface="Verdana"/>
              </a:rPr>
              <a:t> </a:t>
            </a:r>
            <a:r>
              <a:rPr b="0" lang="pt-BR" sz="2000" spc="-7" strike="noStrike">
                <a:solidFill>
                  <a:srgbClr val="ffffff"/>
                </a:solidFill>
                <a:latin typeface="Verdana"/>
              </a:rPr>
              <a:t>quitadas.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3623040" y="1195200"/>
            <a:ext cx="4945320" cy="11577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71064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pt-BR" sz="2800" spc="-1" strike="noStrike">
                <a:solidFill>
                  <a:srgbClr val="1f264a"/>
                </a:solidFill>
                <a:latin typeface="Verdana"/>
              </a:rPr>
              <a:t>Inteligência</a:t>
            </a:r>
            <a:r>
              <a:rPr b="1" lang="pt-BR" sz="2800" spc="-52" strike="noStrike">
                <a:solidFill>
                  <a:srgbClr val="1f264a"/>
                </a:solidFill>
                <a:latin typeface="Verdana"/>
              </a:rPr>
              <a:t> </a:t>
            </a:r>
            <a:r>
              <a:rPr b="1" lang="pt-BR" sz="2800" spc="-7" strike="noStrike">
                <a:solidFill>
                  <a:srgbClr val="1f264a"/>
                </a:solidFill>
                <a:latin typeface="Verdana"/>
              </a:rPr>
              <a:t>Artificial</a:t>
            </a:r>
            <a:endParaRPr b="0" lang="pt-B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object 5" descr=""/>
          <p:cNvPicPr/>
          <p:nvPr/>
        </p:nvPicPr>
        <p:blipFill>
          <a:blip r:embed="rId1"/>
          <a:stretch/>
        </p:blipFill>
        <p:spPr>
          <a:xfrm>
            <a:off x="0" y="4320"/>
            <a:ext cx="3543480" cy="5335920"/>
          </a:xfrm>
          <a:prstGeom prst="rect">
            <a:avLst/>
          </a:prstGeom>
          <a:ln w="0">
            <a:noFill/>
          </a:ln>
        </p:spPr>
      </p:pic>
      <p:pic>
        <p:nvPicPr>
          <p:cNvPr id="235" name="object 6" descr=""/>
          <p:cNvPicPr/>
          <p:nvPr/>
        </p:nvPicPr>
        <p:blipFill>
          <a:blip r:embed="rId2"/>
          <a:stretch/>
        </p:blipFill>
        <p:spPr>
          <a:xfrm>
            <a:off x="11806560" y="6370560"/>
            <a:ext cx="219600" cy="273960"/>
          </a:xfrm>
          <a:prstGeom prst="rect">
            <a:avLst/>
          </a:prstGeom>
          <a:ln w="0">
            <a:noFill/>
          </a:ln>
        </p:spPr>
      </p:pic>
      <p:pic>
        <p:nvPicPr>
          <p:cNvPr id="236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407;g1dfc2833f0b_0_36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38" name="Google Shape;408;g1dfc2833f0b_0_362" descr=""/>
          <p:cNvPicPr/>
          <p:nvPr/>
        </p:nvPicPr>
        <p:blipFill>
          <a:blip r:embed="rId2"/>
          <a:stretch/>
        </p:blipFill>
        <p:spPr>
          <a:xfrm>
            <a:off x="338760" y="2715480"/>
            <a:ext cx="4999680" cy="3737520"/>
          </a:xfrm>
          <a:prstGeom prst="rect">
            <a:avLst/>
          </a:prstGeom>
          <a:ln w="0">
            <a:noFill/>
          </a:ln>
        </p:spPr>
      </p:pic>
      <p:pic>
        <p:nvPicPr>
          <p:cNvPr id="239" name="Google Shape;409;g1dfc2833f0b_0_362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240" name="Google Shape;410;g1dfc2833f0b_0_362"/>
          <p:cNvSpPr/>
          <p:nvPr/>
        </p:nvSpPr>
        <p:spPr>
          <a:xfrm>
            <a:off x="759240" y="4188960"/>
            <a:ext cx="2552040" cy="130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pt-BR" sz="4100" spc="-1" strike="noStrike">
                <a:solidFill>
                  <a:schemeClr val="lt1"/>
                </a:solidFill>
                <a:latin typeface="Manrope"/>
                <a:ea typeface="Manrope"/>
              </a:rPr>
              <a:t>Cases de sucesso</a:t>
            </a:r>
            <a:endParaRPr b="0" lang="pt-B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411;g1dfc2833f0b_0_362"/>
          <p:cNvSpPr/>
          <p:nvPr/>
        </p:nvSpPr>
        <p:spPr>
          <a:xfrm>
            <a:off x="759240" y="5262840"/>
            <a:ext cx="208980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100" spc="-1" strike="noStrike">
                <a:solidFill>
                  <a:schemeClr val="lt1"/>
                </a:solidFill>
                <a:latin typeface="Manrope"/>
                <a:ea typeface="Manrope"/>
              </a:rPr>
              <a:t>Procuradorias em números</a:t>
            </a:r>
            <a:endParaRPr b="0" lang="pt-BR" sz="2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594;g1dfc2833f0b_0_1203" descr=""/>
          <p:cNvPicPr/>
          <p:nvPr/>
        </p:nvPicPr>
        <p:blipFill>
          <a:blip r:embed="rId1"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243" name="Imagem 3" descr="Texto&#10;&#10;Descrição gerada automaticamente"/>
          <p:cNvPicPr/>
          <p:nvPr/>
        </p:nvPicPr>
        <p:blipFill>
          <a:blip r:embed="rId3">
            <a:lum bright="70000" contrast="-70000"/>
          </a:blip>
          <a:stretch/>
        </p:blipFill>
        <p:spPr>
          <a:xfrm>
            <a:off x="1065600" y="2571840"/>
            <a:ext cx="3617280" cy="1211760"/>
          </a:xfrm>
          <a:prstGeom prst="rect">
            <a:avLst/>
          </a:prstGeom>
          <a:ln w="0">
            <a:noFill/>
          </a:ln>
        </p:spPr>
      </p:pic>
      <p:sp>
        <p:nvSpPr>
          <p:cNvPr id="244" name="Google Shape;595;g1dfc2833f0b_0_1203"/>
          <p:cNvSpPr/>
          <p:nvPr/>
        </p:nvSpPr>
        <p:spPr>
          <a:xfrm>
            <a:off x="5190480" y="95076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97d6c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45" name="Google Shape;596;g1dfc2833f0b_0_1203"/>
          <p:cNvSpPr/>
          <p:nvPr/>
        </p:nvSpPr>
        <p:spPr>
          <a:xfrm>
            <a:off x="5190480" y="110304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61c2b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46" name="Google Shape;597;g1dfc2833f0b_0_1203"/>
          <p:cNvSpPr/>
          <p:nvPr/>
        </p:nvSpPr>
        <p:spPr>
          <a:xfrm>
            <a:off x="5190480" y="125532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32b3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204600" y="2010600"/>
            <a:ext cx="4267080" cy="65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Itajaí </a:t>
            </a:r>
            <a:r>
              <a:rPr b="0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| SC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Google Shape;599;g1dfc2833f0b_0_1203"/>
          <p:cNvSpPr/>
          <p:nvPr/>
        </p:nvSpPr>
        <p:spPr>
          <a:xfrm>
            <a:off x="6880320" y="3577320"/>
            <a:ext cx="358452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49" name="Google Shape;600;g1dfc2833f0b_0_1203"/>
          <p:cNvSpPr/>
          <p:nvPr/>
        </p:nvSpPr>
        <p:spPr>
          <a:xfrm>
            <a:off x="7116120" y="3661560"/>
            <a:ext cx="289440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cxnSp>
        <p:nvCxnSpPr>
          <p:cNvPr id="250" name="Google Shape;601;g1dfc2833f0b_0_1203"/>
          <p:cNvCxnSpPr/>
          <p:nvPr/>
        </p:nvCxnSpPr>
        <p:spPr>
          <a:xfrm>
            <a:off x="6117840" y="2855160"/>
            <a:ext cx="4710240" cy="360"/>
          </a:xfrm>
          <a:prstGeom prst="straightConnector1">
            <a:avLst/>
          </a:prstGeom>
          <a:ln w="9525">
            <a:solidFill>
              <a:srgbClr val="ffffff"/>
            </a:solidFill>
            <a:round/>
          </a:ln>
        </p:spPr>
      </p:cxnSp>
      <p:pic>
        <p:nvPicPr>
          <p:cNvPr id="251" name="Google Shape;602;g1dfc2833f0b_0_1203" descr=""/>
          <p:cNvPicPr/>
          <p:nvPr/>
        </p:nvPicPr>
        <p:blipFill>
          <a:blip r:embed="rId4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252" name="Google Shape;605;g1dfc2833f0b_0_1203"/>
          <p:cNvSpPr/>
          <p:nvPr/>
        </p:nvSpPr>
        <p:spPr>
          <a:xfrm>
            <a:off x="6016680" y="2944080"/>
            <a:ext cx="5616720" cy="213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ffffff"/>
                </a:solidFill>
                <a:latin typeface="Manrope"/>
                <a:ea typeface="Manrope"/>
              </a:rPr>
              <a:t>Tempo médio para o encerramento de pendências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Google Shape;605;g1dfc2833f0b_0_1203"/>
          <p:cNvSpPr/>
          <p:nvPr/>
        </p:nvSpPr>
        <p:spPr>
          <a:xfrm>
            <a:off x="6016680" y="4315680"/>
            <a:ext cx="5616720" cy="261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ffffff"/>
                </a:solidFill>
                <a:latin typeface="Manrope"/>
                <a:ea typeface="Manrope"/>
              </a:rPr>
              <a:t>2023 – 6 Dias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ffffff"/>
                </a:solidFill>
                <a:latin typeface="Manrope"/>
                <a:ea typeface="Manrope"/>
              </a:rPr>
              <a:t>2021 – 20 Dias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4" name="Google Shape;181;p3" descr=""/>
          <p:cNvPicPr/>
          <p:nvPr/>
        </p:nvPicPr>
        <p:blipFill>
          <a:blip r:embed="rId5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450;p24"/>
          <p:cNvSpPr/>
          <p:nvPr/>
        </p:nvSpPr>
        <p:spPr>
          <a:xfrm>
            <a:off x="6293160" y="2982600"/>
            <a:ext cx="436644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12ba9e"/>
                </a:solidFill>
                <a:latin typeface="Manrope"/>
                <a:ea typeface="Manrope"/>
              </a:rPr>
              <a:t>R$43 milhões</a:t>
            </a:r>
            <a:endParaRPr b="0" lang="pt-BR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6" name="Google Shape;451;p24"/>
          <p:cNvSpPr/>
          <p:nvPr/>
        </p:nvSpPr>
        <p:spPr>
          <a:xfrm>
            <a:off x="6339600" y="3804840"/>
            <a:ext cx="43664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ffffff"/>
                </a:solidFill>
                <a:latin typeface="Manrope"/>
                <a:ea typeface="Manrope"/>
              </a:rPr>
              <a:t>de aumento na arrecadação desde a implantação do SAJ.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7" name="Google Shape;452;p24"/>
          <p:cNvSpPr/>
          <p:nvPr/>
        </p:nvSpPr>
        <p:spPr>
          <a:xfrm>
            <a:off x="2287080" y="5618160"/>
            <a:ext cx="138816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chemeClr val="lt1"/>
                </a:solidFill>
                <a:latin typeface="Manrope"/>
                <a:ea typeface="Manrope"/>
              </a:rPr>
              <a:t>antes do SAJ</a:t>
            </a:r>
            <a:endParaRPr b="0" lang="pt-BR" sz="15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8" name="Google Shape;453;p24"/>
          <p:cNvSpPr/>
          <p:nvPr/>
        </p:nvSpPr>
        <p:spPr>
          <a:xfrm>
            <a:off x="3817440" y="5618160"/>
            <a:ext cx="144288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12ba9e"/>
                </a:solidFill>
                <a:latin typeface="Manrope"/>
                <a:ea typeface="Manrope"/>
              </a:rPr>
              <a:t>depois do SAJ</a:t>
            </a:r>
            <a:endParaRPr b="0" lang="pt-BR" sz="15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9" name="Google Shape;454;p24"/>
          <p:cNvSpPr/>
          <p:nvPr/>
        </p:nvSpPr>
        <p:spPr>
          <a:xfrm>
            <a:off x="2287080" y="3743640"/>
            <a:ext cx="13881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chemeClr val="lt1"/>
                </a:solidFill>
                <a:latin typeface="Manrope"/>
                <a:ea typeface="Manrope"/>
              </a:rPr>
              <a:t>R$21 milhões</a:t>
            </a:r>
            <a:endParaRPr b="0" lang="pt-BR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0" name="Google Shape;455;p24"/>
          <p:cNvSpPr/>
          <p:nvPr/>
        </p:nvSpPr>
        <p:spPr>
          <a:xfrm>
            <a:off x="3817440" y="1622880"/>
            <a:ext cx="16066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12ba9e"/>
                </a:solidFill>
                <a:latin typeface="Manrope"/>
                <a:ea typeface="Manrope"/>
              </a:rPr>
              <a:t>R$64 milhões</a:t>
            </a:r>
            <a:endParaRPr b="0" lang="pt-BR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61" name="Google Shape;456;p24" descr=""/>
          <p:cNvPicPr/>
          <p:nvPr/>
        </p:nvPicPr>
        <p:blipFill>
          <a:blip r:embed="rId1"/>
          <a:stretch/>
        </p:blipFill>
        <p:spPr>
          <a:xfrm rot="5400000">
            <a:off x="-2680200" y="1995480"/>
            <a:ext cx="3833640" cy="537120"/>
          </a:xfrm>
          <a:prstGeom prst="rect">
            <a:avLst/>
          </a:prstGeom>
          <a:ln w="0">
            <a:noFill/>
          </a:ln>
        </p:spPr>
      </p:pic>
      <p:pic>
        <p:nvPicPr>
          <p:cNvPr id="262" name="Google Shape;457;p24" descr=""/>
          <p:cNvPicPr/>
          <p:nvPr/>
        </p:nvPicPr>
        <p:blipFill>
          <a:blip r:embed="rId2"/>
          <a:srcRect l="-15696" t="0" r="-17425" b="-44277"/>
          <a:stretch/>
        </p:blipFill>
        <p:spPr>
          <a:xfrm>
            <a:off x="0" y="380880"/>
            <a:ext cx="3407760" cy="1276560"/>
          </a:xfrm>
          <a:prstGeom prst="rect">
            <a:avLst/>
          </a:prstGeom>
          <a:ln w="0">
            <a:noFill/>
          </a:ln>
        </p:spPr>
      </p:pic>
      <p:pic>
        <p:nvPicPr>
          <p:cNvPr id="263" name="Google Shape;458;p24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264" name="Google Shape;459;p24"/>
          <p:cNvSpPr/>
          <p:nvPr/>
        </p:nvSpPr>
        <p:spPr>
          <a:xfrm>
            <a:off x="3926160" y="2439360"/>
            <a:ext cx="1090800" cy="3061800"/>
          </a:xfrm>
          <a:prstGeom prst="roundRect">
            <a:avLst>
              <a:gd name="adj" fmla="val 16667"/>
            </a:avLst>
          </a:prstGeom>
          <a:solidFill>
            <a:srgbClr val="12ba9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65" name="Google Shape;460;p24"/>
          <p:cNvSpPr/>
          <p:nvPr/>
        </p:nvSpPr>
        <p:spPr>
          <a:xfrm>
            <a:off x="2395800" y="4662000"/>
            <a:ext cx="1090800" cy="821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266" name="Google Shape;181;p3" descr=""/>
          <p:cNvPicPr/>
          <p:nvPr/>
        </p:nvPicPr>
        <p:blipFill>
          <a:blip r:embed="rId4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465;g1dfc2833f0b_0_102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68" name="Google Shape;466;g1dfc2833f0b_0_1024"/>
          <p:cNvSpPr/>
          <p:nvPr/>
        </p:nvSpPr>
        <p:spPr>
          <a:xfrm>
            <a:off x="5190480" y="95076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97d6c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69" name="Google Shape;467;g1dfc2833f0b_0_1024"/>
          <p:cNvSpPr/>
          <p:nvPr/>
        </p:nvSpPr>
        <p:spPr>
          <a:xfrm>
            <a:off x="5190480" y="110304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61c2b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70" name="Google Shape;468;g1dfc2833f0b_0_1024"/>
          <p:cNvSpPr/>
          <p:nvPr/>
        </p:nvSpPr>
        <p:spPr>
          <a:xfrm>
            <a:off x="5190480" y="125532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32b3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204600" y="2010600"/>
            <a:ext cx="4267080" cy="657720"/>
          </a:xfrm>
          <a:prstGeom prst="rect">
            <a:avLst/>
          </a:prstGeom>
          <a:noFill/>
          <a:ln w="0">
            <a:noFill/>
          </a:ln>
        </p:spPr>
        <p:txBody>
          <a:bodyPr lIns="122040" rIns="122040" tIns="122040" bIns="1220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Santos </a:t>
            </a:r>
            <a:r>
              <a:rPr b="0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| SP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Google Shape;470;g1dfc2833f0b_0_1024"/>
          <p:cNvSpPr/>
          <p:nvPr/>
        </p:nvSpPr>
        <p:spPr>
          <a:xfrm>
            <a:off x="6880320" y="3577320"/>
            <a:ext cx="358452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73" name="Google Shape;471;g1dfc2833f0b_0_1024"/>
          <p:cNvSpPr/>
          <p:nvPr/>
        </p:nvSpPr>
        <p:spPr>
          <a:xfrm>
            <a:off x="7116120" y="3661560"/>
            <a:ext cx="289440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274" name="Google Shape;472;g1dfc2833f0b_0_1024"/>
          <p:cNvSpPr/>
          <p:nvPr/>
        </p:nvSpPr>
        <p:spPr>
          <a:xfrm>
            <a:off x="6809400" y="3360240"/>
            <a:ext cx="3975120" cy="11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chemeClr val="lt1"/>
                </a:solidFill>
                <a:latin typeface="Manrope"/>
                <a:ea typeface="Manrope"/>
              </a:rPr>
              <a:t>15,2 mil </a:t>
            </a:r>
            <a:r>
              <a:rPr b="0" lang="pt-BR" sz="2700" spc="-1" strike="noStrike">
                <a:solidFill>
                  <a:schemeClr val="lt1"/>
                </a:solidFill>
                <a:latin typeface="Manrope"/>
                <a:ea typeface="Manrope"/>
              </a:rPr>
              <a:t>Execuções Fiscais em 5 dias.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Google Shape;473;g1dfc2833f0b_0_1024"/>
          <p:cNvSpPr/>
          <p:nvPr/>
        </p:nvSpPr>
        <p:spPr>
          <a:xfrm>
            <a:off x="6809400" y="4468680"/>
            <a:ext cx="3912480" cy="11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chemeClr val="lt1"/>
                </a:solidFill>
                <a:latin typeface="Manrope"/>
                <a:ea typeface="Manrope"/>
              </a:rPr>
              <a:t>R$ 53 milhões </a:t>
            </a:r>
            <a:r>
              <a:rPr b="0" lang="pt-BR" sz="2700" spc="-1" strike="noStrike">
                <a:solidFill>
                  <a:schemeClr val="lt1"/>
                </a:solidFill>
                <a:latin typeface="Manrope"/>
                <a:ea typeface="Manrope"/>
              </a:rPr>
              <a:t>ajuizados.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76" name="Google Shape;474;g1dfc2833f0b_0_1024"/>
          <p:cNvCxnSpPr/>
          <p:nvPr/>
        </p:nvCxnSpPr>
        <p:spPr>
          <a:xfrm>
            <a:off x="6117840" y="2855160"/>
            <a:ext cx="4710240" cy="360"/>
          </a:xfrm>
          <a:prstGeom prst="straightConnector1">
            <a:avLst/>
          </a:prstGeom>
          <a:ln w="9525">
            <a:solidFill>
              <a:srgbClr val="ffffff"/>
            </a:solidFill>
            <a:round/>
          </a:ln>
        </p:spPr>
      </p:cxnSp>
      <p:pic>
        <p:nvPicPr>
          <p:cNvPr id="277" name="Google Shape;475;g1dfc2833f0b_0_1024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278" name="Google Shape;476;g1dfc2833f0b_0_1024" descr=""/>
          <p:cNvPicPr/>
          <p:nvPr/>
        </p:nvPicPr>
        <p:blipFill>
          <a:blip r:embed="rId3"/>
          <a:srcRect l="0" t="28382" r="0" b="28382"/>
          <a:stretch/>
        </p:blipFill>
        <p:spPr>
          <a:xfrm>
            <a:off x="369360" y="1556640"/>
            <a:ext cx="3866040" cy="2104560"/>
          </a:xfrm>
          <a:prstGeom prst="rect">
            <a:avLst/>
          </a:prstGeom>
          <a:ln w="0">
            <a:noFill/>
          </a:ln>
        </p:spPr>
      </p:pic>
      <p:pic>
        <p:nvPicPr>
          <p:cNvPr id="279" name="Google Shape;477;g1dfc2833f0b_0_1024" descr=""/>
          <p:cNvPicPr/>
          <p:nvPr/>
        </p:nvPicPr>
        <p:blipFill>
          <a:blip r:embed="rId4"/>
          <a:stretch/>
        </p:blipFill>
        <p:spPr>
          <a:xfrm>
            <a:off x="6204600" y="3551400"/>
            <a:ext cx="374760" cy="374760"/>
          </a:xfrm>
          <a:prstGeom prst="rect">
            <a:avLst/>
          </a:prstGeom>
          <a:ln w="0">
            <a:noFill/>
          </a:ln>
        </p:spPr>
      </p:pic>
      <p:pic>
        <p:nvPicPr>
          <p:cNvPr id="280" name="Google Shape;478;g1dfc2833f0b_0_1024" descr=""/>
          <p:cNvPicPr/>
          <p:nvPr/>
        </p:nvPicPr>
        <p:blipFill>
          <a:blip r:embed="rId5"/>
          <a:stretch/>
        </p:blipFill>
        <p:spPr>
          <a:xfrm>
            <a:off x="6204600" y="4622760"/>
            <a:ext cx="374760" cy="374760"/>
          </a:xfrm>
          <a:prstGeom prst="rect">
            <a:avLst/>
          </a:prstGeom>
          <a:ln w="0">
            <a:noFill/>
          </a:ln>
        </p:spPr>
      </p:pic>
      <p:sp>
        <p:nvSpPr>
          <p:cNvPr id="281" name="Google Shape;479;g1dfc2833f0b_0_1024"/>
          <p:cNvSpPr/>
          <p:nvPr/>
        </p:nvSpPr>
        <p:spPr>
          <a:xfrm>
            <a:off x="6117840" y="5877000"/>
            <a:ext cx="4709520" cy="14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300" spc="-1" strike="noStrike">
                <a:solidFill>
                  <a:schemeClr val="lt1"/>
                </a:solidFill>
                <a:latin typeface="Manrope"/>
                <a:ea typeface="Manrope"/>
              </a:rPr>
              <a:t>Antes do processo digital</a:t>
            </a:r>
            <a:r>
              <a:rPr b="0" lang="pt-BR" sz="1300" spc="-1" strike="noStrike">
                <a:solidFill>
                  <a:schemeClr val="lt1"/>
                </a:solidFill>
                <a:latin typeface="Manrope"/>
                <a:ea typeface="Manrope"/>
              </a:rPr>
              <a:t>, este mesmo volume de execuções levaria no </a:t>
            </a:r>
            <a:r>
              <a:rPr b="1" lang="pt-BR" sz="1300" spc="-1" strike="noStrike">
                <a:solidFill>
                  <a:schemeClr val="lt1"/>
                </a:solidFill>
                <a:latin typeface="Manrope"/>
                <a:ea typeface="Manrope"/>
              </a:rPr>
              <a:t>mínimo 4 meses para ser executado</a:t>
            </a:r>
            <a:r>
              <a:rPr b="0" lang="pt-BR" sz="1300" spc="-1" strike="noStrike">
                <a:solidFill>
                  <a:schemeClr val="lt1"/>
                </a:solidFill>
                <a:latin typeface="Manrope"/>
                <a:ea typeface="Manrope"/>
              </a:rPr>
              <a:t>.</a:t>
            </a:r>
            <a:endParaRPr b="0" lang="pt-BR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Google Shape;181;p3" descr=""/>
          <p:cNvPicPr/>
          <p:nvPr/>
        </p:nvPicPr>
        <p:blipFill>
          <a:blip r:embed="rId6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3" name="Google Shape;501;p26"/>
          <p:cNvCxnSpPr/>
          <p:nvPr/>
        </p:nvCxnSpPr>
        <p:spPr>
          <a:xfrm>
            <a:off x="4997520" y="507132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84" name="Google Shape;502;p26"/>
          <p:cNvCxnSpPr/>
          <p:nvPr/>
        </p:nvCxnSpPr>
        <p:spPr>
          <a:xfrm>
            <a:off x="4997520" y="468540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85" name="Google Shape;503;p26"/>
          <p:cNvCxnSpPr/>
          <p:nvPr/>
        </p:nvCxnSpPr>
        <p:spPr>
          <a:xfrm>
            <a:off x="4997520" y="429948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86" name="Google Shape;504;p26"/>
          <p:cNvCxnSpPr/>
          <p:nvPr/>
        </p:nvCxnSpPr>
        <p:spPr>
          <a:xfrm>
            <a:off x="4997520" y="391356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87" name="Google Shape;505;p26"/>
          <p:cNvCxnSpPr/>
          <p:nvPr/>
        </p:nvCxnSpPr>
        <p:spPr>
          <a:xfrm>
            <a:off x="4997520" y="352764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88" name="Google Shape;506;p26"/>
          <p:cNvCxnSpPr/>
          <p:nvPr/>
        </p:nvCxnSpPr>
        <p:spPr>
          <a:xfrm>
            <a:off x="4997520" y="314172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89" name="Google Shape;507;p26"/>
          <p:cNvCxnSpPr/>
          <p:nvPr/>
        </p:nvCxnSpPr>
        <p:spPr>
          <a:xfrm>
            <a:off x="4997520" y="275580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90" name="Google Shape;508;p26"/>
          <p:cNvCxnSpPr/>
          <p:nvPr/>
        </p:nvCxnSpPr>
        <p:spPr>
          <a:xfrm>
            <a:off x="4997520" y="236988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cxnSp>
        <p:nvCxnSpPr>
          <p:cNvPr id="291" name="Google Shape;509;p26"/>
          <p:cNvCxnSpPr/>
          <p:nvPr/>
        </p:nvCxnSpPr>
        <p:spPr>
          <a:xfrm>
            <a:off x="4997520" y="1983960"/>
            <a:ext cx="6073200" cy="360"/>
          </a:xfrm>
          <a:prstGeom prst="straightConnector1">
            <a:avLst/>
          </a:prstGeom>
          <a:ln w="9525">
            <a:solidFill>
              <a:srgbClr val="ffffff"/>
            </a:solidFill>
            <a:prstDash val="dash"/>
            <a:miter/>
          </a:ln>
        </p:spPr>
      </p:cxnSp>
      <p:sp>
        <p:nvSpPr>
          <p:cNvPr id="292" name="Google Shape;510;p26"/>
          <p:cNvSpPr/>
          <p:nvPr/>
        </p:nvSpPr>
        <p:spPr>
          <a:xfrm>
            <a:off x="4380120" y="5866200"/>
            <a:ext cx="9547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chemeClr val="lt1"/>
                </a:solidFill>
                <a:latin typeface="Verdana"/>
                <a:ea typeface="Verdana"/>
              </a:rPr>
              <a:t>Número de execuções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3" name="Google Shape;511;p26"/>
          <p:cNvSpPr/>
          <p:nvPr/>
        </p:nvSpPr>
        <p:spPr>
          <a:xfrm>
            <a:off x="5247720" y="5655600"/>
            <a:ext cx="44748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1996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4" name="Google Shape;512;p26"/>
          <p:cNvSpPr/>
          <p:nvPr/>
        </p:nvSpPr>
        <p:spPr>
          <a:xfrm>
            <a:off x="5539320" y="5655600"/>
            <a:ext cx="44748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1997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5" name="Google Shape;513;p26"/>
          <p:cNvSpPr/>
          <p:nvPr/>
        </p:nvSpPr>
        <p:spPr>
          <a:xfrm>
            <a:off x="5840640" y="5655600"/>
            <a:ext cx="4165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2000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6" name="Google Shape;514;p26"/>
          <p:cNvSpPr/>
          <p:nvPr/>
        </p:nvSpPr>
        <p:spPr>
          <a:xfrm>
            <a:off x="6129360" y="5655600"/>
            <a:ext cx="41760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2001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7" name="Google Shape;515;p26"/>
          <p:cNvSpPr/>
          <p:nvPr/>
        </p:nvSpPr>
        <p:spPr>
          <a:xfrm>
            <a:off x="6408360" y="5655600"/>
            <a:ext cx="41760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2002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8" name="Google Shape;516;p26"/>
          <p:cNvSpPr/>
          <p:nvPr/>
        </p:nvSpPr>
        <p:spPr>
          <a:xfrm>
            <a:off x="6695640" y="5655600"/>
            <a:ext cx="4467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2003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9" name="Google Shape;517;p26"/>
          <p:cNvSpPr/>
          <p:nvPr/>
        </p:nvSpPr>
        <p:spPr>
          <a:xfrm>
            <a:off x="7000560" y="5655600"/>
            <a:ext cx="4107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2004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0" name="Google Shape;518;p26"/>
          <p:cNvSpPr/>
          <p:nvPr/>
        </p:nvSpPr>
        <p:spPr>
          <a:xfrm>
            <a:off x="7282800" y="5655600"/>
            <a:ext cx="42840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2005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1" name="Google Shape;519;p26"/>
          <p:cNvSpPr/>
          <p:nvPr/>
        </p:nvSpPr>
        <p:spPr>
          <a:xfrm>
            <a:off x="7569720" y="5655600"/>
            <a:ext cx="43524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2006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2" name="Google Shape;520;p26"/>
          <p:cNvSpPr/>
          <p:nvPr/>
        </p:nvSpPr>
        <p:spPr>
          <a:xfrm>
            <a:off x="7837920" y="5655600"/>
            <a:ext cx="4579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2007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3" name="Google Shape;521;p26"/>
          <p:cNvSpPr/>
          <p:nvPr/>
        </p:nvSpPr>
        <p:spPr>
          <a:xfrm>
            <a:off x="8155440" y="5655600"/>
            <a:ext cx="41508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2008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4" name="Google Shape;522;p26"/>
          <p:cNvSpPr/>
          <p:nvPr/>
        </p:nvSpPr>
        <p:spPr>
          <a:xfrm>
            <a:off x="8440560" y="5655600"/>
            <a:ext cx="43200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2009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5" name="Google Shape;523;p26"/>
          <p:cNvSpPr/>
          <p:nvPr/>
        </p:nvSpPr>
        <p:spPr>
          <a:xfrm>
            <a:off x="8711280" y="5655600"/>
            <a:ext cx="4467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2010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6" name="Google Shape;524;p26"/>
          <p:cNvSpPr/>
          <p:nvPr/>
        </p:nvSpPr>
        <p:spPr>
          <a:xfrm>
            <a:off x="9007200" y="5655600"/>
            <a:ext cx="43884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2011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7" name="Google Shape;525;p26"/>
          <p:cNvSpPr/>
          <p:nvPr/>
        </p:nvSpPr>
        <p:spPr>
          <a:xfrm>
            <a:off x="9292320" y="5655600"/>
            <a:ext cx="42840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2012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8" name="Google Shape;526;p26"/>
          <p:cNvSpPr/>
          <p:nvPr/>
        </p:nvSpPr>
        <p:spPr>
          <a:xfrm>
            <a:off x="9573120" y="5655600"/>
            <a:ext cx="4251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2013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9" name="Google Shape;527;p26"/>
          <p:cNvSpPr/>
          <p:nvPr/>
        </p:nvSpPr>
        <p:spPr>
          <a:xfrm>
            <a:off x="9855360" y="5655600"/>
            <a:ext cx="4309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2014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0" name="Google Shape;528;p26"/>
          <p:cNvSpPr/>
          <p:nvPr/>
        </p:nvSpPr>
        <p:spPr>
          <a:xfrm>
            <a:off x="10152720" y="5655600"/>
            <a:ext cx="41760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2015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" name="Google Shape;529;p26"/>
          <p:cNvSpPr/>
          <p:nvPr/>
        </p:nvSpPr>
        <p:spPr>
          <a:xfrm>
            <a:off x="10427760" y="5655600"/>
            <a:ext cx="46656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2016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2" name="Google Shape;530;p26"/>
          <p:cNvSpPr/>
          <p:nvPr/>
        </p:nvSpPr>
        <p:spPr>
          <a:xfrm>
            <a:off x="10753200" y="5655600"/>
            <a:ext cx="4543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rgbClr val="12ba9e"/>
                </a:solidFill>
                <a:latin typeface="Verdana"/>
                <a:ea typeface="Verdana"/>
              </a:rPr>
              <a:t>2017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3" name="Google Shape;531;p26"/>
          <p:cNvSpPr/>
          <p:nvPr/>
        </p:nvSpPr>
        <p:spPr>
          <a:xfrm>
            <a:off x="5353200" y="5933880"/>
            <a:ext cx="389520" cy="19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700" spc="-1" strike="noStrike">
                <a:solidFill>
                  <a:schemeClr val="lt1"/>
                </a:solidFill>
                <a:latin typeface="Verdana"/>
                <a:ea typeface="Verdana"/>
              </a:rPr>
              <a:t>1</a:t>
            </a:r>
            <a:endParaRPr b="0" lang="pt-BR" sz="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" name="Google Shape;532;p26"/>
          <p:cNvSpPr/>
          <p:nvPr/>
        </p:nvSpPr>
        <p:spPr>
          <a:xfrm>
            <a:off x="559836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1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5" name="Google Shape;533;p26"/>
          <p:cNvSpPr/>
          <p:nvPr/>
        </p:nvSpPr>
        <p:spPr>
          <a:xfrm>
            <a:off x="588492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2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6" name="Google Shape;534;p26"/>
          <p:cNvSpPr/>
          <p:nvPr/>
        </p:nvSpPr>
        <p:spPr>
          <a:xfrm>
            <a:off x="617184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15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7" name="Google Shape;535;p26"/>
          <p:cNvSpPr/>
          <p:nvPr/>
        </p:nvSpPr>
        <p:spPr>
          <a:xfrm>
            <a:off x="645840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5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8" name="Google Shape;536;p26"/>
          <p:cNvSpPr/>
          <p:nvPr/>
        </p:nvSpPr>
        <p:spPr>
          <a:xfrm>
            <a:off x="674532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704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9" name="Google Shape;537;p26"/>
          <p:cNvSpPr/>
          <p:nvPr/>
        </p:nvSpPr>
        <p:spPr>
          <a:xfrm>
            <a:off x="703224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543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0" name="Google Shape;538;p26"/>
          <p:cNvSpPr/>
          <p:nvPr/>
        </p:nvSpPr>
        <p:spPr>
          <a:xfrm>
            <a:off x="731880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646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1" name="Google Shape;539;p26"/>
          <p:cNvSpPr/>
          <p:nvPr/>
        </p:nvSpPr>
        <p:spPr>
          <a:xfrm>
            <a:off x="760572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83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2" name="Google Shape;540;p26"/>
          <p:cNvSpPr/>
          <p:nvPr/>
        </p:nvSpPr>
        <p:spPr>
          <a:xfrm>
            <a:off x="789228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355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3" name="Google Shape;541;p26"/>
          <p:cNvSpPr/>
          <p:nvPr/>
        </p:nvSpPr>
        <p:spPr>
          <a:xfrm>
            <a:off x="817920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37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4" name="Google Shape;542;p26"/>
          <p:cNvSpPr/>
          <p:nvPr/>
        </p:nvSpPr>
        <p:spPr>
          <a:xfrm>
            <a:off x="846612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308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5" name="Google Shape;543;p26"/>
          <p:cNvSpPr/>
          <p:nvPr/>
        </p:nvSpPr>
        <p:spPr>
          <a:xfrm>
            <a:off x="875268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47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6" name="Google Shape;544;p26"/>
          <p:cNvSpPr/>
          <p:nvPr/>
        </p:nvSpPr>
        <p:spPr>
          <a:xfrm>
            <a:off x="903960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281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7" name="Google Shape;545;p26"/>
          <p:cNvSpPr/>
          <p:nvPr/>
        </p:nvSpPr>
        <p:spPr>
          <a:xfrm>
            <a:off x="932616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272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8" name="Google Shape;546;p26"/>
          <p:cNvSpPr/>
          <p:nvPr/>
        </p:nvSpPr>
        <p:spPr>
          <a:xfrm>
            <a:off x="961308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193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9" name="Google Shape;547;p26"/>
          <p:cNvSpPr/>
          <p:nvPr/>
        </p:nvSpPr>
        <p:spPr>
          <a:xfrm>
            <a:off x="990000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818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0" name="Google Shape;548;p26"/>
          <p:cNvSpPr/>
          <p:nvPr/>
        </p:nvSpPr>
        <p:spPr>
          <a:xfrm>
            <a:off x="1018656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1152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1" name="Google Shape;549;p26"/>
          <p:cNvSpPr/>
          <p:nvPr/>
        </p:nvSpPr>
        <p:spPr>
          <a:xfrm>
            <a:off x="10473480" y="5942160"/>
            <a:ext cx="389520" cy="18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1235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2" name="Google Shape;550;p26"/>
          <p:cNvSpPr/>
          <p:nvPr/>
        </p:nvSpPr>
        <p:spPr>
          <a:xfrm>
            <a:off x="10627920" y="5942160"/>
            <a:ext cx="6429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600" spc="-1" strike="noStrike">
                <a:solidFill>
                  <a:schemeClr val="lt1"/>
                </a:solidFill>
                <a:latin typeface="Verdana"/>
                <a:ea typeface="Verdana"/>
              </a:rPr>
              <a:t>14372</a:t>
            </a:r>
            <a:endParaRPr b="0" lang="pt-BR" sz="6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3" name="Google Shape;551;p26"/>
          <p:cNvSpPr/>
          <p:nvPr/>
        </p:nvSpPr>
        <p:spPr>
          <a:xfrm>
            <a:off x="4626720" y="535932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4" name="Google Shape;552;p26"/>
          <p:cNvSpPr/>
          <p:nvPr/>
        </p:nvSpPr>
        <p:spPr>
          <a:xfrm>
            <a:off x="4626720" y="496368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1000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5" name="Google Shape;553;p26"/>
          <p:cNvSpPr/>
          <p:nvPr/>
        </p:nvSpPr>
        <p:spPr>
          <a:xfrm>
            <a:off x="4626720" y="457776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2000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6" name="Google Shape;554;p26"/>
          <p:cNvSpPr/>
          <p:nvPr/>
        </p:nvSpPr>
        <p:spPr>
          <a:xfrm>
            <a:off x="4626720" y="419184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3000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7" name="Google Shape;555;p26"/>
          <p:cNvSpPr/>
          <p:nvPr/>
        </p:nvSpPr>
        <p:spPr>
          <a:xfrm>
            <a:off x="4626720" y="380592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4000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8" name="Google Shape;556;p26"/>
          <p:cNvSpPr/>
          <p:nvPr/>
        </p:nvSpPr>
        <p:spPr>
          <a:xfrm>
            <a:off x="4626720" y="342000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5000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9" name="Google Shape;557;p26"/>
          <p:cNvSpPr/>
          <p:nvPr/>
        </p:nvSpPr>
        <p:spPr>
          <a:xfrm>
            <a:off x="4626720" y="303408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6000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0" name="Google Shape;558;p26"/>
          <p:cNvSpPr/>
          <p:nvPr/>
        </p:nvSpPr>
        <p:spPr>
          <a:xfrm>
            <a:off x="4626720" y="264852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7000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1" name="Google Shape;559;p26"/>
          <p:cNvSpPr/>
          <p:nvPr/>
        </p:nvSpPr>
        <p:spPr>
          <a:xfrm>
            <a:off x="4626720" y="226260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8000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2" name="Google Shape;560;p26"/>
          <p:cNvSpPr/>
          <p:nvPr/>
        </p:nvSpPr>
        <p:spPr>
          <a:xfrm>
            <a:off x="4626720" y="1876680"/>
            <a:ext cx="38952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800" spc="-1" strike="noStrike">
                <a:solidFill>
                  <a:srgbClr val="12ba9e"/>
                </a:solidFill>
                <a:latin typeface="Calibri"/>
                <a:ea typeface="Calibri"/>
              </a:rPr>
              <a:t>9000</a:t>
            </a:r>
            <a:endParaRPr b="0" lang="pt-BR" sz="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3" name="Google Shape;561;p26"/>
          <p:cNvSpPr/>
          <p:nvPr/>
        </p:nvSpPr>
        <p:spPr>
          <a:xfrm>
            <a:off x="5369400" y="5470200"/>
            <a:ext cx="215640" cy="428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21600" bIns="216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4" name="Google Shape;562;p26"/>
          <p:cNvSpPr/>
          <p:nvPr/>
        </p:nvSpPr>
        <p:spPr>
          <a:xfrm>
            <a:off x="5654520" y="5470200"/>
            <a:ext cx="215640" cy="428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21600" bIns="216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5" name="Google Shape;563;p26"/>
          <p:cNvSpPr/>
          <p:nvPr/>
        </p:nvSpPr>
        <p:spPr>
          <a:xfrm>
            <a:off x="5939280" y="5470200"/>
            <a:ext cx="215640" cy="428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21600" bIns="216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6" name="Google Shape;564;p26"/>
          <p:cNvSpPr/>
          <p:nvPr/>
        </p:nvSpPr>
        <p:spPr>
          <a:xfrm>
            <a:off x="6224400" y="5470200"/>
            <a:ext cx="215640" cy="428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21600" bIns="216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7" name="Google Shape;565;p26"/>
          <p:cNvSpPr/>
          <p:nvPr/>
        </p:nvSpPr>
        <p:spPr>
          <a:xfrm>
            <a:off x="6509520" y="5470200"/>
            <a:ext cx="215640" cy="428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21600" bIns="216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8" name="Google Shape;566;p26"/>
          <p:cNvSpPr/>
          <p:nvPr/>
        </p:nvSpPr>
        <p:spPr>
          <a:xfrm>
            <a:off x="6794280" y="5283000"/>
            <a:ext cx="222120" cy="23040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49" name="Google Shape;567;p26"/>
          <p:cNvSpPr/>
          <p:nvPr/>
        </p:nvSpPr>
        <p:spPr>
          <a:xfrm>
            <a:off x="7086240" y="5352480"/>
            <a:ext cx="215640" cy="16056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0280" bIns="8028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0" name="Google Shape;568;p26"/>
          <p:cNvSpPr/>
          <p:nvPr/>
        </p:nvSpPr>
        <p:spPr>
          <a:xfrm>
            <a:off x="7371000" y="5299200"/>
            <a:ext cx="229680" cy="2138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1" name="Google Shape;569;p26"/>
          <p:cNvSpPr/>
          <p:nvPr/>
        </p:nvSpPr>
        <p:spPr>
          <a:xfrm>
            <a:off x="7670160" y="5399640"/>
            <a:ext cx="215640" cy="11376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56880" bIns="5688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2" name="Google Shape;570;p26"/>
          <p:cNvSpPr/>
          <p:nvPr/>
        </p:nvSpPr>
        <p:spPr>
          <a:xfrm>
            <a:off x="7954920" y="5341320"/>
            <a:ext cx="215640" cy="17208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6040" bIns="86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3" name="Google Shape;571;p26"/>
          <p:cNvSpPr/>
          <p:nvPr/>
        </p:nvSpPr>
        <p:spPr>
          <a:xfrm>
            <a:off x="8240040" y="5440680"/>
            <a:ext cx="215640" cy="7272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36360" bIns="36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4" name="Google Shape;572;p26"/>
          <p:cNvSpPr/>
          <p:nvPr/>
        </p:nvSpPr>
        <p:spPr>
          <a:xfrm>
            <a:off x="8809920" y="5440680"/>
            <a:ext cx="215640" cy="7272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36360" bIns="36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5" name="Google Shape;573;p26"/>
          <p:cNvSpPr/>
          <p:nvPr/>
        </p:nvSpPr>
        <p:spPr>
          <a:xfrm>
            <a:off x="9095040" y="5440680"/>
            <a:ext cx="215640" cy="7272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36360" bIns="36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6" name="Google Shape;574;p26"/>
          <p:cNvSpPr/>
          <p:nvPr/>
        </p:nvSpPr>
        <p:spPr>
          <a:xfrm>
            <a:off x="9380160" y="5440680"/>
            <a:ext cx="215640" cy="7272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36360" bIns="36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7" name="Google Shape;575;p26"/>
          <p:cNvSpPr/>
          <p:nvPr/>
        </p:nvSpPr>
        <p:spPr>
          <a:xfrm>
            <a:off x="9664920" y="5440680"/>
            <a:ext cx="215640" cy="7272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36360" bIns="3636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8" name="Google Shape;576;p26"/>
          <p:cNvSpPr/>
          <p:nvPr/>
        </p:nvSpPr>
        <p:spPr>
          <a:xfrm>
            <a:off x="9950040" y="5113440"/>
            <a:ext cx="231840" cy="39960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59" name="Google Shape;577;p26"/>
          <p:cNvSpPr/>
          <p:nvPr/>
        </p:nvSpPr>
        <p:spPr>
          <a:xfrm>
            <a:off x="10251360" y="5049720"/>
            <a:ext cx="233640" cy="46332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60" name="Google Shape;578;p26"/>
          <p:cNvSpPr/>
          <p:nvPr/>
        </p:nvSpPr>
        <p:spPr>
          <a:xfrm>
            <a:off x="10554480" y="4959000"/>
            <a:ext cx="231840" cy="55404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61" name="Google Shape;579;p26"/>
          <p:cNvSpPr/>
          <p:nvPr/>
        </p:nvSpPr>
        <p:spPr>
          <a:xfrm>
            <a:off x="10855440" y="2091960"/>
            <a:ext cx="233640" cy="342108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62" name="Google Shape;580;p26"/>
          <p:cNvSpPr/>
          <p:nvPr/>
        </p:nvSpPr>
        <p:spPr>
          <a:xfrm>
            <a:off x="8525160" y="5341320"/>
            <a:ext cx="215640" cy="172080"/>
          </a:xfrm>
          <a:prstGeom prst="rect">
            <a:avLst/>
          </a:prstGeom>
          <a:solidFill>
            <a:srgbClr val="2fb2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6040" bIns="860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63" name="Google Shape;581;p26"/>
          <p:cNvSpPr/>
          <p:nvPr/>
        </p:nvSpPr>
        <p:spPr>
          <a:xfrm>
            <a:off x="736560" y="2305800"/>
            <a:ext cx="384084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12ba9e"/>
                </a:solidFill>
                <a:latin typeface="Manrope"/>
                <a:ea typeface="Manrope"/>
              </a:rPr>
              <a:t>14.372</a:t>
            </a:r>
            <a:endParaRPr b="0" lang="pt-BR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4" name="Google Shape;582;p26"/>
          <p:cNvSpPr/>
          <p:nvPr/>
        </p:nvSpPr>
        <p:spPr>
          <a:xfrm>
            <a:off x="804960" y="2980080"/>
            <a:ext cx="351180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chemeClr val="lt1"/>
                </a:solidFill>
                <a:latin typeface="Manrope Light"/>
                <a:ea typeface="Manrope Light"/>
              </a:rPr>
              <a:t>execuções ajuizadas  em 1 ano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5" name="Google Shape;583;p26"/>
          <p:cNvSpPr/>
          <p:nvPr/>
        </p:nvSpPr>
        <p:spPr>
          <a:xfrm>
            <a:off x="736560" y="3871800"/>
            <a:ext cx="33307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12ba9e"/>
                </a:solidFill>
                <a:latin typeface="Manrope"/>
                <a:ea typeface="Manrope"/>
              </a:rPr>
              <a:t>1.000</a:t>
            </a:r>
            <a:r>
              <a:rPr b="1" lang="pt-BR" sz="2800" spc="-1" strike="noStrike">
                <a:solidFill>
                  <a:srgbClr val="12ba9e"/>
                </a:solidFill>
                <a:latin typeface="Manrope"/>
                <a:ea typeface="Manrope"/>
              </a:rPr>
              <a:t>%</a:t>
            </a:r>
            <a:endParaRPr b="0" lang="pt-BR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6" name="Google Shape;584;p26"/>
          <p:cNvSpPr/>
          <p:nvPr/>
        </p:nvSpPr>
        <p:spPr>
          <a:xfrm>
            <a:off x="804960" y="4593600"/>
            <a:ext cx="301284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chemeClr val="lt1"/>
                </a:solidFill>
                <a:latin typeface="Manrope Light"/>
                <a:ea typeface="Manrope Light"/>
              </a:rPr>
              <a:t>de aumento, se comparado ao ano anterior, que foi de 1.235 Execuções Fiscais</a:t>
            </a:r>
            <a:endParaRPr b="0" lang="pt-BR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7" name="Google Shape;585;p26"/>
          <p:cNvSpPr/>
          <p:nvPr/>
        </p:nvSpPr>
        <p:spPr>
          <a:xfrm>
            <a:off x="4599720" y="642960"/>
            <a:ext cx="484128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12ba9e"/>
                </a:solidFill>
                <a:latin typeface="Manrope"/>
                <a:ea typeface="Manrope"/>
              </a:rPr>
              <a:t>R$ 106 milhões</a:t>
            </a:r>
            <a:endParaRPr b="0" lang="pt-BR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8" name="Google Shape;586;p26"/>
          <p:cNvSpPr/>
          <p:nvPr/>
        </p:nvSpPr>
        <p:spPr>
          <a:xfrm>
            <a:off x="4640400" y="1349280"/>
            <a:ext cx="443700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200" spc="-1" strike="noStrike">
                <a:solidFill>
                  <a:schemeClr val="lt1"/>
                </a:solidFill>
                <a:latin typeface="Manrope Light"/>
                <a:ea typeface="Manrope Light"/>
              </a:rPr>
              <a:t>Valor ajuizado em Execuções Fiscais em 2017 </a:t>
            </a:r>
            <a:endParaRPr b="0" lang="pt-BR" sz="1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69" name="Google Shape;587;p26" descr="Tela de computador com fundo azul&#10;&#10;Descrição gerada automaticamente"/>
          <p:cNvPicPr/>
          <p:nvPr/>
        </p:nvPicPr>
        <p:blipFill>
          <a:blip r:embed="rId1"/>
          <a:stretch/>
        </p:blipFill>
        <p:spPr>
          <a:xfrm>
            <a:off x="3443760" y="7349040"/>
            <a:ext cx="4569120" cy="602640"/>
          </a:xfrm>
          <a:prstGeom prst="rect">
            <a:avLst/>
          </a:prstGeom>
          <a:ln w="0">
            <a:noFill/>
          </a:ln>
        </p:spPr>
      </p:pic>
      <p:pic>
        <p:nvPicPr>
          <p:cNvPr id="370" name="Google Shape;588;p26" descr=""/>
          <p:cNvPicPr/>
          <p:nvPr/>
        </p:nvPicPr>
        <p:blipFill>
          <a:blip r:embed="rId2"/>
          <a:srcRect l="-4776" t="0" r="-3458" b="-17698"/>
          <a:stretch/>
        </p:blipFill>
        <p:spPr>
          <a:xfrm>
            <a:off x="365040" y="379800"/>
            <a:ext cx="2832480" cy="1007280"/>
          </a:xfrm>
          <a:prstGeom prst="rect">
            <a:avLst/>
          </a:prstGeom>
          <a:ln w="0">
            <a:noFill/>
          </a:ln>
        </p:spPr>
      </p:pic>
      <p:pic>
        <p:nvPicPr>
          <p:cNvPr id="371" name="Google Shape;589;p26" descr=""/>
          <p:cNvPicPr/>
          <p:nvPr/>
        </p:nvPicPr>
        <p:blipFill>
          <a:blip r:embed="rId3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372" name="Google Shape;181;p3" descr=""/>
          <p:cNvPicPr/>
          <p:nvPr/>
        </p:nvPicPr>
        <p:blipFill>
          <a:blip r:embed="rId4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"/>
                            </p:stCondLst>
                            <p:childTnLst>
                              <p:par>
                                <p:cTn id="16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500"/>
                            </p:stCondLst>
                            <p:childTnLst>
                              <p:par>
                                <p:cTn id="1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0"/>
                            </p:stCondLst>
                            <p:childTnLst>
                              <p:par>
                                <p:cTn id="1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500"/>
                            </p:stCondLst>
                            <p:childTnLst>
                              <p:par>
                                <p:cTn id="1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000"/>
                            </p:stCondLst>
                            <p:childTnLst>
                              <p:par>
                                <p:cTn id="1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5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0"/>
                            </p:stCondLst>
                            <p:childTnLst>
                              <p:par>
                                <p:cTn id="1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000"/>
                            </p:stCondLst>
                            <p:childTnLst>
                              <p:par>
                                <p:cTn id="19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500"/>
                            </p:stCondLst>
                            <p:childTnLst>
                              <p:par>
                                <p:cTn id="19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1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500"/>
                            </p:stCondLst>
                            <p:childTnLst>
                              <p:par>
                                <p:cTn id="20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594;g1dfc2833f0b_0_1203" descr=""/>
          <p:cNvPicPr/>
          <p:nvPr/>
        </p:nvPicPr>
        <p:blipFill>
          <a:blip r:embed="rId1">
            <a:grayscl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374" name="Google Shape;595;g1dfc2833f0b_0_1203"/>
          <p:cNvSpPr/>
          <p:nvPr/>
        </p:nvSpPr>
        <p:spPr>
          <a:xfrm>
            <a:off x="5190480" y="95076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97d6c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75" name="Google Shape;596;g1dfc2833f0b_0_1203"/>
          <p:cNvSpPr/>
          <p:nvPr/>
        </p:nvSpPr>
        <p:spPr>
          <a:xfrm>
            <a:off x="5190480" y="110304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61c2b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76" name="Google Shape;597;g1dfc2833f0b_0_1203"/>
          <p:cNvSpPr/>
          <p:nvPr/>
        </p:nvSpPr>
        <p:spPr>
          <a:xfrm>
            <a:off x="5190480" y="1255320"/>
            <a:ext cx="6522120" cy="6211800"/>
          </a:xfrm>
          <a:prstGeom prst="roundRect">
            <a:avLst>
              <a:gd name="adj" fmla="val 5482"/>
            </a:avLst>
          </a:prstGeom>
          <a:solidFill>
            <a:srgbClr val="32b39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ctr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204600" y="2010600"/>
            <a:ext cx="4267080" cy="65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Luís Eduardo Magalhães </a:t>
            </a:r>
            <a:r>
              <a:rPr b="0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| BA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Google Shape;599;g1dfc2833f0b_0_1203"/>
          <p:cNvSpPr/>
          <p:nvPr/>
        </p:nvSpPr>
        <p:spPr>
          <a:xfrm>
            <a:off x="6880320" y="3577320"/>
            <a:ext cx="358452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79" name="Google Shape;600;g1dfc2833f0b_0_1203"/>
          <p:cNvSpPr/>
          <p:nvPr/>
        </p:nvSpPr>
        <p:spPr>
          <a:xfrm>
            <a:off x="7116120" y="3661560"/>
            <a:ext cx="2894400" cy="5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cxnSp>
        <p:nvCxnSpPr>
          <p:cNvPr id="380" name="Google Shape;601;g1dfc2833f0b_0_1203"/>
          <p:cNvCxnSpPr/>
          <p:nvPr/>
        </p:nvCxnSpPr>
        <p:spPr>
          <a:xfrm>
            <a:off x="6117840" y="2855160"/>
            <a:ext cx="4710240" cy="360"/>
          </a:xfrm>
          <a:prstGeom prst="straightConnector1">
            <a:avLst/>
          </a:prstGeom>
          <a:ln w="9525">
            <a:solidFill>
              <a:srgbClr val="ffffff"/>
            </a:solidFill>
            <a:round/>
          </a:ln>
        </p:spPr>
      </p:cxnSp>
      <p:pic>
        <p:nvPicPr>
          <p:cNvPr id="381" name="Google Shape;602;g1dfc2833f0b_0_1203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382" name="Google Shape;605;g1dfc2833f0b_0_1203"/>
          <p:cNvSpPr/>
          <p:nvPr/>
        </p:nvSpPr>
        <p:spPr>
          <a:xfrm>
            <a:off x="6809400" y="3376440"/>
            <a:ext cx="4335120" cy="261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spAutoFit/>
          </a:bodyPr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ffffff"/>
                </a:solidFill>
                <a:latin typeface="Manrope"/>
                <a:ea typeface="Manrope"/>
              </a:rPr>
              <a:t>1,04 Milhões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ffffff"/>
                </a:solidFill>
                <a:latin typeface="Manrope"/>
                <a:ea typeface="Manrope"/>
              </a:rPr>
              <a:t>de impressões de papel evitadas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r>
              <a:rPr b="0" lang="pt-BR" sz="2700" spc="-1" strike="noStrike">
                <a:solidFill>
                  <a:srgbClr val="ffffff"/>
                </a:solidFill>
                <a:latin typeface="Manrope"/>
                <a:ea typeface="Manrope"/>
              </a:rPr>
              <a:t>apenas em 2023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15000"/>
              </a:lnSpc>
              <a:tabLst>
                <a:tab algn="l" pos="0"/>
              </a:tabLst>
            </a:pP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Gráfico 2" descr="Rolagem estrutura de tópicos"/>
          <p:cNvPicPr/>
          <p:nvPr/>
        </p:nvPicPr>
        <p:blipFill>
          <a:blip r:embed="rId3"/>
          <a:stretch/>
        </p:blipFill>
        <p:spPr>
          <a:xfrm>
            <a:off x="5660640" y="3871440"/>
            <a:ext cx="914040" cy="914040"/>
          </a:xfrm>
          <a:prstGeom prst="rect">
            <a:avLst/>
          </a:prstGeom>
          <a:ln w="0">
            <a:noFill/>
          </a:ln>
        </p:spPr>
      </p:pic>
      <p:pic>
        <p:nvPicPr>
          <p:cNvPr id="384" name="Imagem 8" descr="Desenho de personagem de desenho animado&#10;&#10;Descrição gerada automaticamente com confiança baixa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42680" y="2590920"/>
            <a:ext cx="1904760" cy="1676160"/>
          </a:xfrm>
          <a:prstGeom prst="rect">
            <a:avLst/>
          </a:prstGeom>
          <a:ln w="0">
            <a:noFill/>
          </a:ln>
        </p:spPr>
      </p:pic>
      <p:pic>
        <p:nvPicPr>
          <p:cNvPr id="385" name="Google Shape;181;p3" descr=""/>
          <p:cNvPicPr/>
          <p:nvPr/>
        </p:nvPicPr>
        <p:blipFill>
          <a:blip r:embed="rId6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177;p3" descr="Tela de computador&#10;&#10;Descrição gerada automaticamente"/>
          <p:cNvPicPr/>
          <p:nvPr/>
        </p:nvPicPr>
        <p:blipFill>
          <a:blip r:embed="rId1"/>
          <a:srcRect l="6331" t="0" r="0" b="0"/>
          <a:stretch/>
        </p:blipFill>
        <p:spPr>
          <a:xfrm>
            <a:off x="0" y="-7560"/>
            <a:ext cx="12189960" cy="6863400"/>
          </a:xfrm>
          <a:prstGeom prst="rect">
            <a:avLst/>
          </a:prstGeom>
          <a:ln w="0">
            <a:noFill/>
          </a:ln>
        </p:spPr>
      </p:pic>
      <p:sp>
        <p:nvSpPr>
          <p:cNvPr id="54" name="Google Shape;178;p3"/>
          <p:cNvSpPr/>
          <p:nvPr/>
        </p:nvSpPr>
        <p:spPr>
          <a:xfrm>
            <a:off x="0" y="1080"/>
            <a:ext cx="12189960" cy="6855840"/>
          </a:xfrm>
          <a:prstGeom prst="rect">
            <a:avLst/>
          </a:prstGeom>
          <a:solidFill>
            <a:srgbClr val="18234c">
              <a:alpha val="5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55" name="Google Shape;179;p3" descr=""/>
          <p:cNvPicPr/>
          <p:nvPr/>
        </p:nvPicPr>
        <p:blipFill>
          <a:blip r:embed="rId2"/>
          <a:stretch/>
        </p:blipFill>
        <p:spPr>
          <a:xfrm>
            <a:off x="385560" y="336600"/>
            <a:ext cx="11420640" cy="6184080"/>
          </a:xfrm>
          <a:prstGeom prst="rect">
            <a:avLst/>
          </a:prstGeom>
          <a:ln w="0">
            <a:noFill/>
          </a:ln>
        </p:spPr>
      </p:pic>
      <p:sp>
        <p:nvSpPr>
          <p:cNvPr id="56" name="Google Shape;180;p3"/>
          <p:cNvSpPr/>
          <p:nvPr/>
        </p:nvSpPr>
        <p:spPr>
          <a:xfrm>
            <a:off x="7301880" y="698760"/>
            <a:ext cx="16920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4800" spc="-1" strike="noStrike">
                <a:solidFill>
                  <a:srgbClr val="ffffff"/>
                </a:solidFill>
                <a:latin typeface="Manrope"/>
                <a:ea typeface="Manrope"/>
              </a:rPr>
              <a:t>06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Google Shape;181;p3" descr=""/>
          <p:cNvPicPr/>
          <p:nvPr/>
        </p:nvPicPr>
        <p:blipFill>
          <a:blip r:embed="rId3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  <p:sp>
        <p:nvSpPr>
          <p:cNvPr id="58" name="Google Shape;182;p3"/>
          <p:cNvSpPr/>
          <p:nvPr/>
        </p:nvSpPr>
        <p:spPr>
          <a:xfrm>
            <a:off x="9087480" y="821160"/>
            <a:ext cx="225504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Tribunais de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Justiça 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Google Shape;183;p3"/>
          <p:cNvSpPr/>
          <p:nvPr/>
        </p:nvSpPr>
        <p:spPr>
          <a:xfrm>
            <a:off x="977760" y="2693160"/>
            <a:ext cx="3916080" cy="194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pt-BR" sz="3800" spc="-1" strike="noStrike">
                <a:solidFill>
                  <a:srgbClr val="ffffff"/>
                </a:solidFill>
                <a:latin typeface="Manrope"/>
                <a:ea typeface="Manrope"/>
              </a:rPr>
              <a:t>Maior Lawtech da América Latina</a:t>
            </a:r>
            <a:endParaRPr b="0" lang="pt-BR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Google Shape;184;p3"/>
          <p:cNvSpPr/>
          <p:nvPr/>
        </p:nvSpPr>
        <p:spPr>
          <a:xfrm>
            <a:off x="7301880" y="1595880"/>
            <a:ext cx="169200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4800" spc="-1" strike="noStrike">
                <a:solidFill>
                  <a:srgbClr val="ffffff"/>
                </a:solidFill>
                <a:latin typeface="Manrope"/>
                <a:ea typeface="Manrope"/>
              </a:rPr>
              <a:t>10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Google Shape;185;p3"/>
          <p:cNvSpPr/>
          <p:nvPr/>
        </p:nvSpPr>
        <p:spPr>
          <a:xfrm>
            <a:off x="9087480" y="1717920"/>
            <a:ext cx="2255040" cy="5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Ministérios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Públicos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Google Shape;186;p3"/>
          <p:cNvSpPr/>
          <p:nvPr/>
        </p:nvSpPr>
        <p:spPr>
          <a:xfrm>
            <a:off x="7301880" y="2493000"/>
            <a:ext cx="169200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4800" spc="-1" strike="noStrike">
                <a:solidFill>
                  <a:srgbClr val="ffffff"/>
                </a:solidFill>
                <a:latin typeface="Manrope"/>
                <a:ea typeface="Manrope"/>
              </a:rPr>
              <a:t>01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Google Shape;187;p3"/>
          <p:cNvSpPr/>
          <p:nvPr/>
        </p:nvSpPr>
        <p:spPr>
          <a:xfrm>
            <a:off x="9087480" y="2615040"/>
            <a:ext cx="2255040" cy="5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Tribunal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Transicional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Google Shape;188;p3"/>
          <p:cNvSpPr/>
          <p:nvPr/>
        </p:nvSpPr>
        <p:spPr>
          <a:xfrm>
            <a:off x="7301880" y="3389760"/>
            <a:ext cx="169200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4800" spc="-1" strike="noStrike">
                <a:solidFill>
                  <a:srgbClr val="ffffff"/>
                </a:solidFill>
                <a:latin typeface="Manrope"/>
                <a:ea typeface="Manrope"/>
              </a:rPr>
              <a:t>03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Google Shape;189;p3"/>
          <p:cNvSpPr/>
          <p:nvPr/>
        </p:nvSpPr>
        <p:spPr>
          <a:xfrm>
            <a:off x="9144720" y="3512160"/>
            <a:ext cx="2255040" cy="5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Defensorias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Públicas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Google Shape;190;p3"/>
          <p:cNvSpPr/>
          <p:nvPr/>
        </p:nvSpPr>
        <p:spPr>
          <a:xfrm>
            <a:off x="7301880" y="4286880"/>
            <a:ext cx="169200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4800" spc="-1" strike="noStrike">
                <a:solidFill>
                  <a:srgbClr val="ffffff"/>
                </a:solidFill>
                <a:latin typeface="Manrope"/>
                <a:ea typeface="Manrope"/>
              </a:rPr>
              <a:t>+100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Google Shape;191;p3"/>
          <p:cNvSpPr/>
          <p:nvPr/>
        </p:nvSpPr>
        <p:spPr>
          <a:xfrm>
            <a:off x="9144720" y="4548960"/>
            <a:ext cx="2255040" cy="43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Procuradorias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Google Shape;192;p3"/>
          <p:cNvSpPr/>
          <p:nvPr/>
        </p:nvSpPr>
        <p:spPr>
          <a:xfrm>
            <a:off x="7164000" y="5184000"/>
            <a:ext cx="1829880" cy="82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4800" spc="-1" strike="noStrike">
                <a:solidFill>
                  <a:srgbClr val="ffffff"/>
                </a:solidFill>
                <a:latin typeface="Manrope"/>
                <a:ea typeface="Manrope"/>
              </a:rPr>
              <a:t>+4mil</a:t>
            </a:r>
            <a:endParaRPr b="0" lang="pt-BR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Google Shape;193;p3"/>
          <p:cNvSpPr/>
          <p:nvPr/>
        </p:nvSpPr>
        <p:spPr>
          <a:xfrm>
            <a:off x="9144720" y="5306040"/>
            <a:ext cx="2320920" cy="57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500" spc="-1" strike="noStrike">
                <a:solidFill>
                  <a:srgbClr val="ffffff"/>
                </a:solidFill>
                <a:latin typeface="Manrope"/>
                <a:ea typeface="Manrope"/>
              </a:rPr>
              <a:t>Escritórios de advocacia e departamentos jurídicos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1125000" y="988560"/>
            <a:ext cx="4424040" cy="1810440"/>
          </a:xfrm>
          <a:prstGeom prst="rect">
            <a:avLst/>
          </a:prstGeom>
          <a:noFill/>
          <a:ln w="0">
            <a:noFill/>
          </a:ln>
        </p:spPr>
        <p:txBody>
          <a:bodyPr lIns="0" rIns="0" tIns="17280" bIns="0" anchor="t">
            <a:noAutofit/>
          </a:bodyPr>
          <a:p>
            <a:pPr marL="12600" indent="0">
              <a:lnSpc>
                <a:spcPct val="98000"/>
              </a:lnSpc>
              <a:spcBef>
                <a:spcPts val="136"/>
              </a:spcBef>
              <a:buNone/>
            </a:pPr>
            <a:r>
              <a:rPr b="0" lang="pt-BR" sz="2400" spc="-1" strike="noStrike">
                <a:solidFill>
                  <a:srgbClr val="18234c"/>
                </a:solidFill>
                <a:latin typeface="Verdana"/>
              </a:rPr>
              <a:t>A</a:t>
            </a:r>
            <a:r>
              <a:rPr b="0" lang="pt-BR" sz="2400" spc="18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0" lang="pt-BR" sz="2400" spc="-1" strike="noStrike">
                <a:solidFill>
                  <a:srgbClr val="18234c"/>
                </a:solidFill>
                <a:latin typeface="Verdana"/>
              </a:rPr>
              <a:t>solução</a:t>
            </a:r>
            <a:r>
              <a:rPr b="0" lang="pt-BR" sz="2400" spc="32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0" lang="pt-BR" sz="2400" spc="-1" strike="noStrike">
                <a:solidFill>
                  <a:srgbClr val="18234c"/>
                </a:solidFill>
                <a:latin typeface="Verdana"/>
              </a:rPr>
              <a:t>de</a:t>
            </a:r>
            <a:r>
              <a:rPr b="0" lang="pt-BR" sz="2400" spc="18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0" lang="pt-BR" sz="2400" spc="-7" strike="noStrike">
                <a:solidFill>
                  <a:srgbClr val="18234c"/>
                </a:solidFill>
                <a:latin typeface="Verdana"/>
              </a:rPr>
              <a:t>gestão</a:t>
            </a:r>
            <a:r>
              <a:rPr b="0" lang="pt-BR" sz="2400" spc="-7" strike="noStrike">
                <a:solidFill>
                  <a:srgbClr val="18234c"/>
                </a:solidFill>
                <a:latin typeface="Verdana"/>
              </a:rPr>
              <a:t> digital </a:t>
            </a:r>
            <a:r>
              <a:rPr b="0" lang="pt-BR" sz="2400" spc="-15" strike="noStrike">
                <a:solidFill>
                  <a:srgbClr val="18234c"/>
                </a:solidFill>
                <a:latin typeface="Verdana"/>
              </a:rPr>
              <a:t>para </a:t>
            </a:r>
            <a:r>
              <a:rPr b="0" lang="pt-BR" sz="2400" spc="-7" strike="noStrike">
                <a:solidFill>
                  <a:srgbClr val="18234c"/>
                </a:solidFill>
                <a:latin typeface="Verdana"/>
              </a:rPr>
              <a:t>Procuradorias </a:t>
            </a:r>
            <a:r>
              <a:rPr b="0" lang="pt-BR" sz="2400" spc="-831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2400" spc="-7" strike="noStrike">
                <a:solidFill>
                  <a:srgbClr val="18234c"/>
                </a:solidFill>
                <a:latin typeface="Verdana"/>
              </a:rPr>
              <a:t>mais</a:t>
            </a:r>
            <a:r>
              <a:rPr b="1" lang="pt-BR" sz="2400" spc="-21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2400" spc="-1" strike="noStrike">
                <a:solidFill>
                  <a:srgbClr val="18234c"/>
                </a:solidFill>
                <a:latin typeface="Verdana"/>
              </a:rPr>
              <a:t>utilizada</a:t>
            </a:r>
            <a:r>
              <a:rPr b="1" lang="pt-BR" sz="2400" spc="-26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0" lang="pt-BR" sz="2400" spc="-26" strike="noStrike">
                <a:solidFill>
                  <a:srgbClr val="18234c"/>
                </a:solidFill>
                <a:latin typeface="Verdana"/>
              </a:rPr>
              <a:t>e</a:t>
            </a:r>
            <a:r>
              <a:rPr b="1" lang="pt-BR" sz="2400" spc="-26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0" lang="pt-BR" sz="2400" spc="-26" strike="noStrike">
                <a:solidFill>
                  <a:srgbClr val="18234c"/>
                </a:solidFill>
                <a:latin typeface="Verdana"/>
              </a:rPr>
              <a:t>com a </a:t>
            </a:r>
            <a:r>
              <a:rPr b="1" lang="pt-BR" sz="2400" spc="-26" strike="noStrike">
                <a:solidFill>
                  <a:srgbClr val="18234c"/>
                </a:solidFill>
                <a:latin typeface="Verdana"/>
              </a:rPr>
              <a:t>maior cobertura de integrações </a:t>
            </a:r>
            <a:r>
              <a:rPr b="0" lang="pt-BR" sz="2400" spc="-26" strike="noStrike">
                <a:solidFill>
                  <a:srgbClr val="18234c"/>
                </a:solidFill>
                <a:latin typeface="Verdana"/>
              </a:rPr>
              <a:t>com o Judiciário brasileiro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object 3"/>
          <p:cNvSpPr/>
          <p:nvPr/>
        </p:nvSpPr>
        <p:spPr>
          <a:xfrm>
            <a:off x="1677240" y="3200040"/>
            <a:ext cx="2826720" cy="83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3600" spc="-7" strike="noStrike">
                <a:solidFill>
                  <a:srgbClr val="3a69dd"/>
                </a:solidFill>
                <a:latin typeface="Verdana"/>
              </a:rPr>
              <a:t>+</a:t>
            </a:r>
            <a:r>
              <a:rPr b="1" lang="pt-BR" sz="5400" spc="-7" strike="noStrike">
                <a:solidFill>
                  <a:srgbClr val="3a69dd"/>
                </a:solidFill>
                <a:latin typeface="Verdana"/>
              </a:rPr>
              <a:t>90</a:t>
            </a:r>
            <a:r>
              <a:rPr b="1" lang="pt-BR" sz="5400" spc="-80" strike="noStrike">
                <a:solidFill>
                  <a:srgbClr val="3a69dd"/>
                </a:solidFill>
                <a:latin typeface="Verdana"/>
              </a:rPr>
              <a:t> </a:t>
            </a:r>
            <a:r>
              <a:rPr b="1" lang="pt-BR" sz="5400" spc="-7" strike="noStrike">
                <a:solidFill>
                  <a:srgbClr val="3a69dd"/>
                </a:solidFill>
                <a:latin typeface="Verdana"/>
              </a:rPr>
              <a:t>mil</a:t>
            </a:r>
            <a:endParaRPr b="0" lang="pt-B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object 4"/>
          <p:cNvSpPr/>
          <p:nvPr/>
        </p:nvSpPr>
        <p:spPr>
          <a:xfrm>
            <a:off x="3231000" y="3909960"/>
            <a:ext cx="1313280" cy="37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pt-BR" sz="2400" spc="4" strike="noStrike">
                <a:solidFill>
                  <a:srgbClr val="18234c"/>
                </a:solidFill>
                <a:latin typeface="Verdana"/>
              </a:rPr>
              <a:t>u</a:t>
            </a:r>
            <a:r>
              <a:rPr b="0" lang="pt-BR" sz="2400" spc="-7" strike="noStrike">
                <a:solidFill>
                  <a:srgbClr val="18234c"/>
                </a:solidFill>
                <a:latin typeface="Verdana"/>
              </a:rPr>
              <a:t>s</a:t>
            </a:r>
            <a:r>
              <a:rPr b="0" lang="pt-BR" sz="2400" spc="4" strike="noStrike">
                <a:solidFill>
                  <a:srgbClr val="18234c"/>
                </a:solidFill>
                <a:latin typeface="Verdana"/>
              </a:rPr>
              <a:t>u</a:t>
            </a:r>
            <a:r>
              <a:rPr b="0" lang="pt-BR" sz="2400" spc="-7" strike="noStrike">
                <a:solidFill>
                  <a:srgbClr val="18234c"/>
                </a:solidFill>
                <a:latin typeface="Verdana"/>
              </a:rPr>
              <a:t>á</a:t>
            </a:r>
            <a:r>
              <a:rPr b="0" lang="pt-BR" sz="2400" spc="-1" strike="noStrike">
                <a:solidFill>
                  <a:srgbClr val="18234c"/>
                </a:solidFill>
                <a:latin typeface="Verdana"/>
              </a:rPr>
              <a:t>rios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object 5"/>
          <p:cNvSpPr/>
          <p:nvPr/>
        </p:nvSpPr>
        <p:spPr>
          <a:xfrm>
            <a:off x="1661400" y="4708800"/>
            <a:ext cx="1884240" cy="83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defTabSz="914400"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pt-BR" sz="3600" spc="-1" strike="noStrike">
                <a:solidFill>
                  <a:srgbClr val="3a69dd"/>
                </a:solidFill>
                <a:latin typeface="Verdana"/>
              </a:rPr>
              <a:t>+</a:t>
            </a:r>
            <a:r>
              <a:rPr b="1" lang="pt-BR" sz="5400" spc="-7" strike="noStrike">
                <a:solidFill>
                  <a:srgbClr val="3a69dd"/>
                </a:solidFill>
                <a:latin typeface="Verdana"/>
              </a:rPr>
              <a:t>150</a:t>
            </a:r>
            <a:endParaRPr b="0" lang="pt-BR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object 6"/>
          <p:cNvSpPr/>
          <p:nvPr/>
        </p:nvSpPr>
        <p:spPr>
          <a:xfrm>
            <a:off x="3715920" y="4848480"/>
            <a:ext cx="2656440" cy="61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480" bIns="0" anchor="t">
            <a:spAutoFit/>
          </a:bodyPr>
          <a:p>
            <a:pPr marL="12600" defTabSz="914400">
              <a:lnSpc>
                <a:spcPct val="103000"/>
              </a:lnSpc>
              <a:spcBef>
                <a:spcPts val="51"/>
              </a:spcBef>
              <a:tabLst>
                <a:tab algn="l" pos="0"/>
              </a:tabLst>
            </a:pPr>
            <a:r>
              <a:rPr b="1" lang="pt-BR" sz="1300" spc="12" strike="noStrike">
                <a:solidFill>
                  <a:srgbClr val="18234c"/>
                </a:solidFill>
                <a:latin typeface="Verdana"/>
              </a:rPr>
              <a:t>Procuradorias</a:t>
            </a:r>
            <a:r>
              <a:rPr b="1" lang="pt-BR" sz="1300" spc="4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9" strike="noStrike">
                <a:solidFill>
                  <a:srgbClr val="18234c"/>
                </a:solidFill>
                <a:latin typeface="Verdana"/>
              </a:rPr>
              <a:t>de</a:t>
            </a:r>
            <a:r>
              <a:rPr b="1" lang="pt-BR" sz="1300" spc="18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12" strike="noStrike">
                <a:solidFill>
                  <a:srgbClr val="18234c"/>
                </a:solidFill>
                <a:latin typeface="Verdana"/>
              </a:rPr>
              <a:t>Estado, </a:t>
            </a:r>
            <a:r>
              <a:rPr b="1" lang="pt-BR" sz="1300" spc="18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12" strike="noStrike">
                <a:solidFill>
                  <a:srgbClr val="18234c"/>
                </a:solidFill>
                <a:latin typeface="Verdana"/>
              </a:rPr>
              <a:t>Municípios </a:t>
            </a:r>
            <a:r>
              <a:rPr b="1" lang="pt-BR" sz="1300" spc="-1" strike="noStrike">
                <a:solidFill>
                  <a:srgbClr val="18234c"/>
                </a:solidFill>
                <a:latin typeface="Verdana"/>
              </a:rPr>
              <a:t>e </a:t>
            </a:r>
            <a:r>
              <a:rPr b="1" lang="pt-BR" sz="1300" spc="12" strike="noStrike">
                <a:solidFill>
                  <a:srgbClr val="18234c"/>
                </a:solidFill>
                <a:latin typeface="Verdana"/>
              </a:rPr>
              <a:t>Autarquias </a:t>
            </a:r>
            <a:r>
              <a:rPr b="1" lang="pt-BR" sz="1300" spc="9" strike="noStrike">
                <a:solidFill>
                  <a:srgbClr val="18234c"/>
                </a:solidFill>
                <a:latin typeface="Verdana"/>
              </a:rPr>
              <a:t>de </a:t>
            </a:r>
            <a:r>
              <a:rPr b="1" lang="pt-BR" sz="1300" spc="12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18" strike="noStrike">
                <a:solidFill>
                  <a:srgbClr val="18234c"/>
                </a:solidFill>
                <a:latin typeface="Verdana"/>
              </a:rPr>
              <a:t>TODAS</a:t>
            </a:r>
            <a:r>
              <a:rPr b="1" lang="pt-BR" sz="1300" spc="9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4" strike="noStrike">
                <a:solidFill>
                  <a:srgbClr val="18234c"/>
                </a:solidFill>
                <a:latin typeface="Verdana"/>
              </a:rPr>
              <a:t>as</a:t>
            </a:r>
            <a:r>
              <a:rPr b="1" lang="pt-BR" sz="1300" spc="-1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12" strike="noStrike">
                <a:solidFill>
                  <a:srgbClr val="18234c"/>
                </a:solidFill>
                <a:latin typeface="Verdana"/>
              </a:rPr>
              <a:t>regiões</a:t>
            </a:r>
            <a:r>
              <a:rPr b="1" lang="pt-BR" sz="1300" spc="4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9" strike="noStrike">
                <a:solidFill>
                  <a:srgbClr val="18234c"/>
                </a:solidFill>
                <a:latin typeface="Verdana"/>
              </a:rPr>
              <a:t>do</a:t>
            </a:r>
            <a:r>
              <a:rPr b="1" lang="pt-BR" sz="1300" spc="4" strike="noStrike">
                <a:solidFill>
                  <a:srgbClr val="18234c"/>
                </a:solidFill>
                <a:latin typeface="Verdana"/>
              </a:rPr>
              <a:t> </a:t>
            </a:r>
            <a:r>
              <a:rPr b="1" lang="pt-BR" sz="1300" spc="9" strike="noStrike">
                <a:solidFill>
                  <a:srgbClr val="18234c"/>
                </a:solidFill>
                <a:latin typeface="Verdana"/>
              </a:rPr>
              <a:t>Brasil.</a:t>
            </a:r>
            <a:endParaRPr b="0" lang="pt-BR" sz="1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91" name="object 7"/>
          <p:cNvGrpSpPr/>
          <p:nvPr/>
        </p:nvGrpSpPr>
        <p:grpSpPr>
          <a:xfrm>
            <a:off x="5304240" y="503280"/>
            <a:ext cx="6887160" cy="6141960"/>
            <a:chOff x="5304240" y="503280"/>
            <a:chExt cx="6887160" cy="6141960"/>
          </a:xfrm>
        </p:grpSpPr>
        <p:pic>
          <p:nvPicPr>
            <p:cNvPr id="392" name="object 8" descr=""/>
            <p:cNvPicPr/>
            <p:nvPr/>
          </p:nvPicPr>
          <p:blipFill>
            <a:blip r:embed="rId1"/>
            <a:stretch/>
          </p:blipFill>
          <p:spPr>
            <a:xfrm>
              <a:off x="11806560" y="6371280"/>
              <a:ext cx="219600" cy="273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3" name="object 9" descr=""/>
            <p:cNvPicPr/>
            <p:nvPr/>
          </p:nvPicPr>
          <p:blipFill>
            <a:blip r:embed="rId2"/>
            <a:stretch/>
          </p:blipFill>
          <p:spPr>
            <a:xfrm>
              <a:off x="5304240" y="503280"/>
              <a:ext cx="6887160" cy="599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4" name="object 10" descr=""/>
            <p:cNvPicPr/>
            <p:nvPr/>
          </p:nvPicPr>
          <p:blipFill>
            <a:blip r:embed="rId3"/>
            <a:stretch/>
          </p:blipFill>
          <p:spPr>
            <a:xfrm>
              <a:off x="7333920" y="262224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5" name="object 11" descr=""/>
            <p:cNvPicPr/>
            <p:nvPr/>
          </p:nvPicPr>
          <p:blipFill>
            <a:blip r:embed="rId4"/>
            <a:stretch/>
          </p:blipFill>
          <p:spPr>
            <a:xfrm>
              <a:off x="7022880" y="182124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6" name="object 12" descr=""/>
            <p:cNvPicPr/>
            <p:nvPr/>
          </p:nvPicPr>
          <p:blipFill>
            <a:blip r:embed="rId5"/>
            <a:stretch/>
          </p:blipFill>
          <p:spPr>
            <a:xfrm>
              <a:off x="6193800" y="229572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7" name="object 13" descr=""/>
            <p:cNvPicPr/>
            <p:nvPr/>
          </p:nvPicPr>
          <p:blipFill>
            <a:blip r:embed="rId6"/>
            <a:stretch/>
          </p:blipFill>
          <p:spPr>
            <a:xfrm>
              <a:off x="8661600" y="188640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8" name="object 14" descr=""/>
            <p:cNvPicPr/>
            <p:nvPr/>
          </p:nvPicPr>
          <p:blipFill>
            <a:blip r:embed="rId7"/>
            <a:stretch/>
          </p:blipFill>
          <p:spPr>
            <a:xfrm>
              <a:off x="8376480" y="296244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9" name="object 15" descr=""/>
            <p:cNvPicPr/>
            <p:nvPr/>
          </p:nvPicPr>
          <p:blipFill>
            <a:blip r:embed="rId8"/>
            <a:stretch/>
          </p:blipFill>
          <p:spPr>
            <a:xfrm>
              <a:off x="8465760" y="397512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0" name="object 16" descr=""/>
            <p:cNvPicPr/>
            <p:nvPr/>
          </p:nvPicPr>
          <p:blipFill>
            <a:blip r:embed="rId9"/>
            <a:stretch/>
          </p:blipFill>
          <p:spPr>
            <a:xfrm>
              <a:off x="9013320" y="343584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1" name="object 17" descr=""/>
            <p:cNvPicPr/>
            <p:nvPr/>
          </p:nvPicPr>
          <p:blipFill>
            <a:blip r:embed="rId10"/>
            <a:stretch/>
          </p:blipFill>
          <p:spPr>
            <a:xfrm>
              <a:off x="9393120" y="321948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2" name="object 18" descr=""/>
            <p:cNvPicPr/>
            <p:nvPr/>
          </p:nvPicPr>
          <p:blipFill>
            <a:blip r:embed="rId11"/>
            <a:stretch/>
          </p:blipFill>
          <p:spPr>
            <a:xfrm>
              <a:off x="10508400" y="182124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3" name="object 19" descr=""/>
            <p:cNvPicPr/>
            <p:nvPr/>
          </p:nvPicPr>
          <p:blipFill>
            <a:blip r:embed="rId12"/>
            <a:stretch/>
          </p:blipFill>
          <p:spPr>
            <a:xfrm>
              <a:off x="10195560" y="283392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4" name="object 20" descr=""/>
            <p:cNvPicPr/>
            <p:nvPr/>
          </p:nvPicPr>
          <p:blipFill>
            <a:blip r:embed="rId13"/>
            <a:stretch/>
          </p:blipFill>
          <p:spPr>
            <a:xfrm>
              <a:off x="10634040" y="229572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5" name="object 21" descr=""/>
            <p:cNvPicPr/>
            <p:nvPr/>
          </p:nvPicPr>
          <p:blipFill>
            <a:blip r:embed="rId14"/>
            <a:stretch/>
          </p:blipFill>
          <p:spPr>
            <a:xfrm>
              <a:off x="10906920" y="2563560"/>
              <a:ext cx="262440" cy="26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6" name="object 22" descr=""/>
            <p:cNvPicPr/>
            <p:nvPr/>
          </p:nvPicPr>
          <p:blipFill>
            <a:blip r:embed="rId15"/>
            <a:stretch/>
          </p:blipFill>
          <p:spPr>
            <a:xfrm>
              <a:off x="9833760" y="368100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7" name="object 23" descr=""/>
            <p:cNvPicPr/>
            <p:nvPr/>
          </p:nvPicPr>
          <p:blipFill>
            <a:blip r:embed="rId16"/>
            <a:stretch/>
          </p:blipFill>
          <p:spPr>
            <a:xfrm>
              <a:off x="10310400" y="374400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8" name="object 24" descr=""/>
            <p:cNvPicPr/>
            <p:nvPr/>
          </p:nvPicPr>
          <p:blipFill>
            <a:blip r:embed="rId17"/>
            <a:stretch/>
          </p:blipFill>
          <p:spPr>
            <a:xfrm>
              <a:off x="10083960" y="411948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9" name="object 25" descr=""/>
            <p:cNvPicPr/>
            <p:nvPr/>
          </p:nvPicPr>
          <p:blipFill>
            <a:blip r:embed="rId18"/>
            <a:stretch/>
          </p:blipFill>
          <p:spPr>
            <a:xfrm>
              <a:off x="9214200" y="413388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0" name="object 26" descr=""/>
            <p:cNvPicPr/>
            <p:nvPr/>
          </p:nvPicPr>
          <p:blipFill>
            <a:blip r:embed="rId19"/>
            <a:stretch/>
          </p:blipFill>
          <p:spPr>
            <a:xfrm>
              <a:off x="8817480" y="443952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1" name="object 27" descr=""/>
            <p:cNvPicPr/>
            <p:nvPr/>
          </p:nvPicPr>
          <p:blipFill>
            <a:blip r:embed="rId20"/>
            <a:stretch/>
          </p:blipFill>
          <p:spPr>
            <a:xfrm>
              <a:off x="9085320" y="4848840"/>
              <a:ext cx="397800" cy="40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2" name="object 28" descr=""/>
            <p:cNvPicPr/>
            <p:nvPr/>
          </p:nvPicPr>
          <p:blipFill>
            <a:blip r:embed="rId21"/>
            <a:stretch/>
          </p:blipFill>
          <p:spPr>
            <a:xfrm>
              <a:off x="8596440" y="5154480"/>
              <a:ext cx="397800" cy="4086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dk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668;g1dfc2833f0b_0_1410" descr=""/>
          <p:cNvPicPr/>
          <p:nvPr/>
        </p:nvPicPr>
        <p:blipFill>
          <a:blip r:embed="rId1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414" name="Google Shape;669;g1dfc2833f0b_0_1410" descr="Uma imagem contendo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651600" y="437760"/>
            <a:ext cx="1063080" cy="212040"/>
          </a:xfrm>
          <a:prstGeom prst="rect">
            <a:avLst/>
          </a:prstGeom>
          <a:ln w="0">
            <a:noFill/>
          </a:ln>
        </p:spPr>
      </p:pic>
      <p:pic>
        <p:nvPicPr>
          <p:cNvPr id="415" name="Google Shape;670;g1dfc2833f0b_0_1410" descr=""/>
          <p:cNvPicPr/>
          <p:nvPr/>
        </p:nvPicPr>
        <p:blipFill>
          <a:blip r:embed="rId3"/>
          <a:stretch/>
        </p:blipFill>
        <p:spPr>
          <a:xfrm>
            <a:off x="-13320" y="-350640"/>
            <a:ext cx="12815280" cy="7208280"/>
          </a:xfrm>
          <a:prstGeom prst="rect">
            <a:avLst/>
          </a:prstGeom>
          <a:ln w="0">
            <a:noFill/>
          </a:ln>
        </p:spPr>
      </p:pic>
      <p:pic>
        <p:nvPicPr>
          <p:cNvPr id="416" name="Google Shape;671;g1dfc2833f0b_0_1410" descr=""/>
          <p:cNvPicPr/>
          <p:nvPr/>
        </p:nvPicPr>
        <p:blipFill>
          <a:blip r:embed="rId4"/>
          <a:srcRect l="0" t="79" r="0" b="79"/>
          <a:stretch/>
        </p:blipFill>
        <p:spPr>
          <a:xfrm>
            <a:off x="1440000" y="1348200"/>
            <a:ext cx="2962440" cy="1318320"/>
          </a:xfrm>
          <a:prstGeom prst="rect">
            <a:avLst/>
          </a:prstGeom>
          <a:ln w="0">
            <a:noFill/>
          </a:ln>
        </p:spPr>
      </p:pic>
      <p:sp>
        <p:nvSpPr>
          <p:cNvPr id="417" name="Google Shape;672;g1dfc2833f0b_0_1410"/>
          <p:cNvSpPr/>
          <p:nvPr/>
        </p:nvSpPr>
        <p:spPr>
          <a:xfrm>
            <a:off x="1371600" y="2700000"/>
            <a:ext cx="5108400" cy="188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noAutofit/>
          </a:bodyPr>
          <a:p>
            <a:r>
              <a:rPr b="0" lang="pt-BR" sz="2100" spc="-1" strike="noStrike">
                <a:solidFill>
                  <a:schemeClr val="lt1"/>
                </a:solidFill>
                <a:latin typeface="Manrope"/>
                <a:ea typeface="Manrope"/>
              </a:rPr>
              <a:t>Obrigado</a:t>
            </a:r>
            <a:br>
              <a:rPr sz="2100"/>
            </a:br>
            <a:br>
              <a:rPr sz="2100"/>
            </a:br>
            <a:r>
              <a:rPr b="0" lang="pt-BR" sz="2100" spc="-1" strike="noStrike">
                <a:solidFill>
                  <a:schemeClr val="lt1"/>
                </a:solidFill>
                <a:latin typeface="Manrope"/>
                <a:ea typeface="Manrope"/>
              </a:rPr>
              <a:t>Pedro Henrique Machado</a:t>
            </a:r>
            <a:endParaRPr b="0" lang="pt-BR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pt-BR" sz="2100" spc="-1" strike="noStrike">
                <a:solidFill>
                  <a:schemeClr val="lt1"/>
                </a:solidFill>
                <a:latin typeface="Manrope"/>
                <a:ea typeface="Manrope"/>
              </a:rPr>
              <a:t>11982354228</a:t>
            </a:r>
            <a:endParaRPr b="0" lang="pt-BR" sz="21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pt-BR" sz="2100" spc="-1" strike="noStrike">
                <a:solidFill>
                  <a:schemeClr val="lt1"/>
                </a:solidFill>
                <a:latin typeface="Manrope"/>
                <a:ea typeface="Manrope"/>
              </a:rPr>
              <a:t>pedro.machado@softplan.com.br</a:t>
            </a:r>
            <a:endParaRPr b="0" lang="pt-BR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8" name="Google Shape;673;g1dfc2833f0b_0_1410" descr="Uma imagem contendo desenho&#10;&#10;Descrição gerada automaticamente"/>
          <p:cNvPicPr/>
          <p:nvPr/>
        </p:nvPicPr>
        <p:blipFill>
          <a:blip r:embed="rId5"/>
          <a:stretch/>
        </p:blipFill>
        <p:spPr>
          <a:xfrm>
            <a:off x="1440000" y="5315400"/>
            <a:ext cx="2526120" cy="50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30" dur="indefinite" restart="never" nodeType="tmRoot">
          <p:childTnLst>
            <p:seq>
              <p:cTn id="231" dur="indefinite" nodeType="mainSeq"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6" dur="26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232;p6"/>
          <p:cNvSpPr/>
          <p:nvPr/>
        </p:nvSpPr>
        <p:spPr>
          <a:xfrm>
            <a:off x="1987200" y="864360"/>
            <a:ext cx="82357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800" spc="-1" strike="noStrike">
                <a:solidFill>
                  <a:srgbClr val="2fb29b"/>
                </a:solidFill>
                <a:latin typeface="Manrope"/>
                <a:ea typeface="Manrope"/>
              </a:rPr>
              <a:t>Tecnologias e processos que atrapalham</a:t>
            </a:r>
            <a:endParaRPr b="0" lang="pt-BR" sz="28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800" spc="-1" strike="noStrike">
                <a:solidFill>
                  <a:schemeClr val="lt1"/>
                </a:solidFill>
                <a:latin typeface="Manrope"/>
                <a:ea typeface="Manrope"/>
              </a:rPr>
              <a:t>a celeridade das Procuradorias</a:t>
            </a:r>
            <a:endParaRPr b="0" lang="pt-BR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Google Shape;233;p6"/>
          <p:cNvSpPr/>
          <p:nvPr/>
        </p:nvSpPr>
        <p:spPr>
          <a:xfrm>
            <a:off x="5371200" y="4312800"/>
            <a:ext cx="159732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chemeClr val="lt1"/>
                </a:solidFill>
                <a:latin typeface="Manrope"/>
                <a:ea typeface="Manrope"/>
              </a:rPr>
              <a:t>Necessidade de acesso em vários portais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72" name="Google Shape;234;p6"/>
          <p:cNvGrpSpPr/>
          <p:nvPr/>
        </p:nvGrpSpPr>
        <p:grpSpPr>
          <a:xfrm>
            <a:off x="-547560" y="-1800"/>
            <a:ext cx="226080" cy="2159640"/>
            <a:chOff x="-547560" y="-1800"/>
            <a:chExt cx="226080" cy="2159640"/>
          </a:xfrm>
        </p:grpSpPr>
        <p:sp>
          <p:nvSpPr>
            <p:cNvPr id="73" name="Google Shape;235;p6"/>
            <p:cNvSpPr/>
            <p:nvPr/>
          </p:nvSpPr>
          <p:spPr>
            <a:xfrm rot="5400000">
              <a:off x="-638640" y="184032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4" y="0"/>
                  </a:lnTo>
                  <a:lnTo>
                    <a:pt x="410794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2fb2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74" name="Google Shape;236;p6"/>
            <p:cNvSpPr/>
            <p:nvPr/>
          </p:nvSpPr>
          <p:spPr>
            <a:xfrm rot="5400000">
              <a:off x="-638640" y="96804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03a9f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75" name="Google Shape;237;p6"/>
            <p:cNvSpPr/>
            <p:nvPr/>
          </p:nvSpPr>
          <p:spPr>
            <a:xfrm rot="5400000">
              <a:off x="-638640" y="53172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3a69d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76" name="Google Shape;238;p6"/>
            <p:cNvSpPr/>
            <p:nvPr/>
          </p:nvSpPr>
          <p:spPr>
            <a:xfrm rot="5400000">
              <a:off x="-638640" y="8928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18234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77" name="Google Shape;239;p6"/>
            <p:cNvSpPr/>
            <p:nvPr/>
          </p:nvSpPr>
          <p:spPr>
            <a:xfrm rot="5400000">
              <a:off x="-638640" y="140256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e3e3e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</p:grpSp>
      <p:sp>
        <p:nvSpPr>
          <p:cNvPr id="78" name="Google Shape;240;p6"/>
          <p:cNvSpPr/>
          <p:nvPr/>
        </p:nvSpPr>
        <p:spPr>
          <a:xfrm>
            <a:off x="818280" y="4312800"/>
            <a:ext cx="17676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chemeClr val="lt1"/>
                </a:solidFill>
                <a:latin typeface="Manrope"/>
                <a:ea typeface="Manrope"/>
              </a:rPr>
              <a:t>Milhares de planilhas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Google Shape;241;p6"/>
          <p:cNvSpPr/>
          <p:nvPr/>
        </p:nvSpPr>
        <p:spPr>
          <a:xfrm>
            <a:off x="3063240" y="4312800"/>
            <a:ext cx="183060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chemeClr val="lt1"/>
                </a:solidFill>
                <a:latin typeface="Manrope"/>
                <a:ea typeface="Manrope"/>
              </a:rPr>
              <a:t>Cadastros repetitivos e mecânicos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0" name="Google Shape;242;p6" descr="Ícone&#10;&#10;Descrição gerada automaticamente"/>
          <p:cNvPicPr/>
          <p:nvPr/>
        </p:nvPicPr>
        <p:blipFill>
          <a:blip r:embed="rId1"/>
          <a:stretch/>
        </p:blipFill>
        <p:spPr>
          <a:xfrm>
            <a:off x="1191600" y="3071520"/>
            <a:ext cx="1020600" cy="1020600"/>
          </a:xfrm>
          <a:prstGeom prst="rect">
            <a:avLst/>
          </a:prstGeom>
          <a:ln w="0">
            <a:noFill/>
          </a:ln>
        </p:spPr>
      </p:pic>
      <p:pic>
        <p:nvPicPr>
          <p:cNvPr id="81" name="Google Shape;243;p6" descr="Logotipo&#10;&#10;Descrição gerada automaticamente"/>
          <p:cNvPicPr/>
          <p:nvPr/>
        </p:nvPicPr>
        <p:blipFill>
          <a:blip r:embed="rId2"/>
          <a:stretch/>
        </p:blipFill>
        <p:spPr>
          <a:xfrm>
            <a:off x="3522600" y="3126240"/>
            <a:ext cx="911520" cy="911520"/>
          </a:xfrm>
          <a:prstGeom prst="rect">
            <a:avLst/>
          </a:prstGeom>
          <a:ln w="0">
            <a:noFill/>
          </a:ln>
        </p:spPr>
      </p:pic>
      <p:sp>
        <p:nvSpPr>
          <p:cNvPr id="82" name="Google Shape;244;p6"/>
          <p:cNvSpPr/>
          <p:nvPr/>
        </p:nvSpPr>
        <p:spPr>
          <a:xfrm>
            <a:off x="7427880" y="4312800"/>
            <a:ext cx="183060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chemeClr val="lt1"/>
                </a:solidFill>
                <a:latin typeface="Manrope"/>
                <a:ea typeface="Manrope"/>
              </a:rPr>
              <a:t>Gestão descentralizada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3" name="Google Shape;245;p6" descr="Ícone&#10;&#10;Descrição gerada automaticamente"/>
          <p:cNvPicPr/>
          <p:nvPr/>
        </p:nvPicPr>
        <p:blipFill>
          <a:blip r:embed="rId3"/>
          <a:stretch/>
        </p:blipFill>
        <p:spPr>
          <a:xfrm>
            <a:off x="5744520" y="3151800"/>
            <a:ext cx="858240" cy="860040"/>
          </a:xfrm>
          <a:prstGeom prst="rect">
            <a:avLst/>
          </a:prstGeom>
          <a:ln w="0">
            <a:noFill/>
          </a:ln>
        </p:spPr>
      </p:pic>
      <p:pic>
        <p:nvPicPr>
          <p:cNvPr id="84" name="Google Shape;246;p6" descr="Ícone&#10;&#10;Descrição gerada automaticamente"/>
          <p:cNvPicPr/>
          <p:nvPr/>
        </p:nvPicPr>
        <p:blipFill>
          <a:blip r:embed="rId4"/>
          <a:stretch/>
        </p:blipFill>
        <p:spPr>
          <a:xfrm>
            <a:off x="7913160" y="3151800"/>
            <a:ext cx="860040" cy="860040"/>
          </a:xfrm>
          <a:prstGeom prst="rect">
            <a:avLst/>
          </a:prstGeom>
          <a:ln w="0">
            <a:noFill/>
          </a:ln>
        </p:spPr>
      </p:pic>
      <p:sp>
        <p:nvSpPr>
          <p:cNvPr id="85" name="Google Shape;247;p6"/>
          <p:cNvSpPr/>
          <p:nvPr/>
        </p:nvSpPr>
        <p:spPr>
          <a:xfrm>
            <a:off x="9626400" y="4312800"/>
            <a:ext cx="183060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600" spc="-1" strike="noStrike">
                <a:solidFill>
                  <a:schemeClr val="lt1"/>
                </a:solidFill>
                <a:latin typeface="Manrope"/>
                <a:ea typeface="Manrope"/>
              </a:rPr>
              <a:t>Classificação unitária de demandas e/ou petições</a:t>
            </a:r>
            <a:endParaRPr b="0" lang="pt-BR" sz="1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6" name="Google Shape;248;p6" descr="Ícone&#10;&#10;Descrição gerada automaticamente"/>
          <p:cNvPicPr/>
          <p:nvPr/>
        </p:nvPicPr>
        <p:blipFill>
          <a:blip r:embed="rId5"/>
          <a:stretch/>
        </p:blipFill>
        <p:spPr>
          <a:xfrm>
            <a:off x="10083600" y="3123720"/>
            <a:ext cx="916200" cy="916200"/>
          </a:xfrm>
          <a:prstGeom prst="rect">
            <a:avLst/>
          </a:prstGeom>
          <a:ln w="0">
            <a:noFill/>
          </a:ln>
        </p:spPr>
      </p:pic>
      <p:pic>
        <p:nvPicPr>
          <p:cNvPr id="87" name="Google Shape;292;p9" descr=""/>
          <p:cNvPicPr/>
          <p:nvPr/>
        </p:nvPicPr>
        <p:blipFill>
          <a:blip r:embed="rId6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pic>
        <p:nvPicPr>
          <p:cNvPr id="88" name="Google Shape;181;p3" descr=""/>
          <p:cNvPicPr/>
          <p:nvPr/>
        </p:nvPicPr>
        <p:blipFill>
          <a:blip r:embed="rId7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272;p8"/>
          <p:cNvSpPr/>
          <p:nvPr/>
        </p:nvSpPr>
        <p:spPr>
          <a:xfrm>
            <a:off x="-2236320" y="614520"/>
            <a:ext cx="7308000" cy="7398720"/>
          </a:xfrm>
          <a:prstGeom prst="roundRect">
            <a:avLst>
              <a:gd name="adj" fmla="val 29298"/>
            </a:avLst>
          </a:prstGeom>
          <a:solidFill>
            <a:srgbClr val="97d6c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90" name="Google Shape;273;p8"/>
          <p:cNvSpPr/>
          <p:nvPr/>
        </p:nvSpPr>
        <p:spPr>
          <a:xfrm>
            <a:off x="-2236320" y="919080"/>
            <a:ext cx="7308000" cy="7398720"/>
          </a:xfrm>
          <a:prstGeom prst="roundRect">
            <a:avLst>
              <a:gd name="adj" fmla="val 29298"/>
            </a:avLst>
          </a:prstGeom>
          <a:solidFill>
            <a:srgbClr val="61c2b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grpSp>
        <p:nvGrpSpPr>
          <p:cNvPr id="91" name="Google Shape;276;p8"/>
          <p:cNvGrpSpPr/>
          <p:nvPr/>
        </p:nvGrpSpPr>
        <p:grpSpPr>
          <a:xfrm>
            <a:off x="-1820160" y="185760"/>
            <a:ext cx="226080" cy="2159280"/>
            <a:chOff x="-1820160" y="185760"/>
            <a:chExt cx="226080" cy="2159280"/>
          </a:xfrm>
        </p:grpSpPr>
        <p:sp>
          <p:nvSpPr>
            <p:cNvPr id="92" name="Google Shape;277;p8"/>
            <p:cNvSpPr/>
            <p:nvPr/>
          </p:nvSpPr>
          <p:spPr>
            <a:xfrm rot="5400000">
              <a:off x="-1911240" y="202752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4" y="0"/>
                  </a:lnTo>
                  <a:lnTo>
                    <a:pt x="410794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2fb29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93" name="Google Shape;278;p8"/>
            <p:cNvSpPr/>
            <p:nvPr/>
          </p:nvSpPr>
          <p:spPr>
            <a:xfrm rot="5400000">
              <a:off x="-1911240" y="115524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03a9f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94" name="Google Shape;279;p8"/>
            <p:cNvSpPr/>
            <p:nvPr/>
          </p:nvSpPr>
          <p:spPr>
            <a:xfrm rot="5400000">
              <a:off x="-1911240" y="71892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3a69dd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95" name="Google Shape;280;p8"/>
            <p:cNvSpPr/>
            <p:nvPr/>
          </p:nvSpPr>
          <p:spPr>
            <a:xfrm rot="5400000">
              <a:off x="-1911240" y="27684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18234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96" name="Google Shape;281;p8"/>
            <p:cNvSpPr/>
            <p:nvPr/>
          </p:nvSpPr>
          <p:spPr>
            <a:xfrm rot="5400000">
              <a:off x="-1911240" y="1589760"/>
              <a:ext cx="408600" cy="226080"/>
            </a:xfrm>
            <a:custGeom>
              <a:avLst/>
              <a:gdLst>
                <a:gd name="textAreaLeft" fmla="*/ 0 w 408600"/>
                <a:gd name="textAreaRight" fmla="*/ 408960 w 408600"/>
                <a:gd name="textAreaTop" fmla="*/ 0 h 226080"/>
                <a:gd name="textAreaBottom" fmla="*/ 226440 h 226080"/>
              </a:gdLst>
              <a:ahLst/>
              <a:rect l="textAreaLeft" t="textAreaTop" r="textAreaRight" b="textAreaBottom"/>
              <a:pathLst>
                <a:path w="410794" h="228390">
                  <a:moveTo>
                    <a:pt x="0" y="0"/>
                  </a:moveTo>
                  <a:lnTo>
                    <a:pt x="410795" y="0"/>
                  </a:lnTo>
                  <a:lnTo>
                    <a:pt x="410795" y="228390"/>
                  </a:lnTo>
                  <a:lnTo>
                    <a:pt x="0" y="228390"/>
                  </a:lnTo>
                  <a:close/>
                </a:path>
              </a:pathLst>
            </a:custGeom>
            <a:solidFill>
              <a:srgbClr val="e3e3e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</p:grpSp>
      <p:pic>
        <p:nvPicPr>
          <p:cNvPr id="97" name="Google Shape;282;p8" descr="Mulher jogando vídeo game&#10;&#10;Descrição gerada automaticamente com confiança média"/>
          <p:cNvPicPr/>
          <p:nvPr/>
        </p:nvPicPr>
        <p:blipFill>
          <a:blip r:embed="rId1"/>
          <a:srcRect l="13792" t="0" r="6" b="0"/>
          <a:stretch/>
        </p:blipFill>
        <p:spPr>
          <a:xfrm>
            <a:off x="0" y="1224000"/>
            <a:ext cx="5071680" cy="5633640"/>
          </a:xfrm>
          <a:prstGeom prst="rect">
            <a:avLst/>
          </a:prstGeom>
          <a:ln w="0">
            <a:noFill/>
          </a:ln>
        </p:spPr>
      </p:pic>
      <p:pic>
        <p:nvPicPr>
          <p:cNvPr id="98" name="Google Shape;181;p3" descr=""/>
          <p:cNvPicPr/>
          <p:nvPr/>
        </p:nvPicPr>
        <p:blipFill>
          <a:blip r:embed="rId2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  <p:sp>
        <p:nvSpPr>
          <p:cNvPr id="99" name="Retângulo: Cantos Arredondados 2"/>
          <p:cNvSpPr/>
          <p:nvPr/>
        </p:nvSpPr>
        <p:spPr>
          <a:xfrm>
            <a:off x="6228000" y="627840"/>
            <a:ext cx="5201640" cy="5549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t-BR" sz="1400" spc="-1" strike="noStrike">
              <a:solidFill>
                <a:schemeClr val="lt1"/>
              </a:solidFill>
              <a:latin typeface="Arial"/>
              <a:ea typeface="Arial"/>
            </a:endParaRPr>
          </a:p>
        </p:txBody>
      </p:sp>
      <p:sp>
        <p:nvSpPr>
          <p:cNvPr id="100" name="Google Shape;274;p8"/>
          <p:cNvSpPr/>
          <p:nvPr/>
        </p:nvSpPr>
        <p:spPr>
          <a:xfrm>
            <a:off x="6766200" y="3267720"/>
            <a:ext cx="439812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rgbClr val="3b3838"/>
                </a:solidFill>
                <a:latin typeface="Manrope"/>
                <a:ea typeface="Manrope"/>
              </a:rPr>
              <a:t>Sistema pioneiro, que atua de forma completa </a:t>
            </a:r>
            <a:r>
              <a:rPr b="1" lang="pt-BR" sz="2400" spc="-1" strike="noStrike">
                <a:solidFill>
                  <a:srgbClr val="3b3838"/>
                </a:solidFill>
                <a:latin typeface="Manrope"/>
                <a:ea typeface="Manrope"/>
              </a:rPr>
              <a:t>do início à extinção dos processos judiciais</a:t>
            </a:r>
            <a:r>
              <a:rPr b="0" lang="pt-BR" sz="2400" spc="-1" strike="noStrike">
                <a:solidFill>
                  <a:srgbClr val="3b3838"/>
                </a:solidFill>
                <a:latin typeface="Manrope"/>
                <a:ea typeface="Manrope"/>
              </a:rPr>
              <a:t>, promovendo </a:t>
            </a:r>
            <a:endParaRPr b="0" lang="pt-BR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3b3838"/>
                </a:solidFill>
                <a:latin typeface="Manrope"/>
                <a:ea typeface="Manrope"/>
              </a:rPr>
              <a:t>a gestão automatizada e integrada destes processos</a:t>
            </a:r>
            <a:r>
              <a:rPr b="0" lang="pt-BR" sz="2100" spc="-1" strike="noStrike">
                <a:solidFill>
                  <a:srgbClr val="3b3838"/>
                </a:solidFill>
                <a:latin typeface="Manrope"/>
                <a:ea typeface="Manrope"/>
              </a:rPr>
              <a:t>.</a:t>
            </a:r>
            <a:endParaRPr b="0" lang="pt-BR" sz="21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1" name="Google Shape;283;p8" descr="Logotipo, nome da empresa&#10;&#10;Descrição gerada automaticamente"/>
          <p:cNvPicPr/>
          <p:nvPr/>
        </p:nvPicPr>
        <p:blipFill>
          <a:blip r:embed="rId3"/>
          <a:stretch/>
        </p:blipFill>
        <p:spPr>
          <a:xfrm>
            <a:off x="6235920" y="843120"/>
            <a:ext cx="4605840" cy="273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289;p9" descr="Ícone&#10;&#10;Descrição gerada automaticamente"/>
          <p:cNvPicPr/>
          <p:nvPr/>
        </p:nvPicPr>
        <p:blipFill>
          <a:blip r:embed="rId1"/>
          <a:stretch/>
        </p:blipFill>
        <p:spPr>
          <a:xfrm>
            <a:off x="581040" y="450720"/>
            <a:ext cx="879480" cy="896760"/>
          </a:xfrm>
          <a:prstGeom prst="rect">
            <a:avLst/>
          </a:prstGeom>
          <a:ln w="0">
            <a:noFill/>
          </a:ln>
        </p:spPr>
      </p:pic>
      <p:sp>
        <p:nvSpPr>
          <p:cNvPr id="103" name="Google Shape;290;p9"/>
          <p:cNvSpPr/>
          <p:nvPr/>
        </p:nvSpPr>
        <p:spPr>
          <a:xfrm>
            <a:off x="933480" y="2196360"/>
            <a:ext cx="3791520" cy="112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3600" spc="-1" strike="noStrike">
                <a:solidFill>
                  <a:srgbClr val="2fb29b"/>
                </a:solidFill>
                <a:latin typeface="Manrope SemiBold"/>
                <a:ea typeface="Manrope SemiBold"/>
              </a:rPr>
              <a:t>+</a:t>
            </a:r>
            <a:r>
              <a:rPr b="0" lang="pt-BR" sz="3600" spc="-1" strike="noStrike">
                <a:solidFill>
                  <a:srgbClr val="32a7c7"/>
                </a:solidFill>
                <a:latin typeface="Manrope SemiBold"/>
                <a:ea typeface="Manrope SemiBold"/>
              </a:rPr>
              <a:t> </a:t>
            </a:r>
            <a:r>
              <a:rPr b="0" lang="pt-BR" sz="32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Peticionamento</a:t>
            </a:r>
            <a:endParaRPr b="0" lang="pt-BR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Google Shape;291;p9"/>
          <p:cNvSpPr/>
          <p:nvPr/>
        </p:nvSpPr>
        <p:spPr>
          <a:xfrm>
            <a:off x="5926680" y="2596680"/>
            <a:ext cx="55198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chemeClr val="lt1"/>
                </a:solidFill>
                <a:latin typeface="Manrope SemiBold"/>
                <a:ea typeface="Manrope SemiBold"/>
              </a:rPr>
              <a:t>Integração com Dívida Ativa da Fazenda: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Cadastro automatizado e agrupamento de CDAs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Geração automática de kits de ajuizamento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5" name="Google Shape;292;p9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106" name="Google Shape;293;p9"/>
          <p:cNvSpPr/>
          <p:nvPr/>
        </p:nvSpPr>
        <p:spPr>
          <a:xfrm>
            <a:off x="1637640" y="507240"/>
            <a:ext cx="3439080" cy="163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Execução</a:t>
            </a:r>
            <a:endParaRPr b="0" lang="pt-BR" sz="3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chemeClr val="lt1"/>
                </a:solidFill>
                <a:latin typeface="Manrope"/>
                <a:ea typeface="Manrope"/>
              </a:rPr>
              <a:t>Fiscal</a:t>
            </a:r>
            <a:endParaRPr b="0" lang="pt-BR" sz="3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7" name="Google Shape;294;p9" descr=""/>
          <p:cNvPicPr/>
          <p:nvPr/>
        </p:nvPicPr>
        <p:blipFill>
          <a:blip r:embed="rId3"/>
          <a:stretch/>
        </p:blipFill>
        <p:spPr>
          <a:xfrm>
            <a:off x="5991840" y="2140920"/>
            <a:ext cx="1638720" cy="536760"/>
          </a:xfrm>
          <a:prstGeom prst="rect">
            <a:avLst/>
          </a:prstGeom>
          <a:ln w="0">
            <a:noFill/>
          </a:ln>
        </p:spPr>
      </p:pic>
      <p:pic>
        <p:nvPicPr>
          <p:cNvPr id="108" name="Google Shape;295;p9" descr=""/>
          <p:cNvPicPr/>
          <p:nvPr/>
        </p:nvPicPr>
        <p:blipFill>
          <a:blip r:embed="rId4"/>
          <a:stretch/>
        </p:blipFill>
        <p:spPr>
          <a:xfrm>
            <a:off x="5991840" y="4320000"/>
            <a:ext cx="1638720" cy="536760"/>
          </a:xfrm>
          <a:prstGeom prst="rect">
            <a:avLst/>
          </a:prstGeom>
          <a:ln w="0">
            <a:noFill/>
          </a:ln>
        </p:spPr>
      </p:pic>
      <p:sp>
        <p:nvSpPr>
          <p:cNvPr id="109" name="Google Shape;291;p9"/>
          <p:cNvSpPr/>
          <p:nvPr/>
        </p:nvSpPr>
        <p:spPr>
          <a:xfrm>
            <a:off x="5926680" y="5049360"/>
            <a:ext cx="47930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chemeClr val="lt1"/>
                </a:solidFill>
                <a:latin typeface="Manrope SemiBold"/>
                <a:ea typeface="Manrope SemiBold"/>
              </a:rPr>
              <a:t>Integração com o Tribunal: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Ajuizamentos, peticionamentos e movimentações eletrônicas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0" name="Google Shape;290;p9"/>
          <p:cNvSpPr/>
          <p:nvPr/>
        </p:nvSpPr>
        <p:spPr>
          <a:xfrm>
            <a:off x="933480" y="3911400"/>
            <a:ext cx="3791520" cy="112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3600" spc="-1" strike="noStrike">
                <a:solidFill>
                  <a:srgbClr val="2fb29b"/>
                </a:solidFill>
                <a:latin typeface="Manrope SemiBold"/>
                <a:ea typeface="Manrope SemiBold"/>
              </a:rPr>
              <a:t>-</a:t>
            </a:r>
            <a:r>
              <a:rPr b="0" lang="pt-BR" sz="3200" spc="-1" strike="noStrike">
                <a:solidFill>
                  <a:srgbClr val="2fb29b"/>
                </a:solidFill>
                <a:latin typeface="Manrope SemiBold"/>
                <a:ea typeface="Manrope SemiBold"/>
              </a:rPr>
              <a:t> </a:t>
            </a:r>
            <a:r>
              <a:rPr b="0" lang="pt-BR" sz="3200" spc="-1" strike="noStrike">
                <a:solidFill>
                  <a:schemeClr val="lt1"/>
                </a:solidFill>
                <a:latin typeface="Manrope SemiBold"/>
                <a:ea typeface="Manrope SemiBold"/>
              </a:rPr>
              <a:t>Tempo de ajuizamento</a:t>
            </a:r>
            <a:endParaRPr b="0" lang="pt-BR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1" name="Google Shape;181;p3" descr=""/>
          <p:cNvPicPr/>
          <p:nvPr/>
        </p:nvPicPr>
        <p:blipFill>
          <a:blip r:embed="rId5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312;p11"/>
          <p:cNvSpPr/>
          <p:nvPr/>
        </p:nvSpPr>
        <p:spPr>
          <a:xfrm>
            <a:off x="498240" y="2680920"/>
            <a:ext cx="464292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Gerenciamento eletrônico de processos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Recebimento de citações e intimações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Peticionamentos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3" name="Google Shape;313;p11" descr="Logotipo&#10;&#10;Descrição gerada automaticamente com confiança média"/>
          <p:cNvPicPr/>
          <p:nvPr/>
        </p:nvPicPr>
        <p:blipFill>
          <a:blip r:embed="rId1"/>
          <a:stretch/>
        </p:blipFill>
        <p:spPr>
          <a:xfrm>
            <a:off x="467280" y="465840"/>
            <a:ext cx="1312200" cy="1025640"/>
          </a:xfrm>
          <a:prstGeom prst="rect">
            <a:avLst/>
          </a:prstGeom>
          <a:ln w="0">
            <a:noFill/>
          </a:ln>
        </p:spPr>
      </p:pic>
      <p:sp>
        <p:nvSpPr>
          <p:cNvPr id="114" name="Google Shape;314;p11"/>
          <p:cNvSpPr/>
          <p:nvPr/>
        </p:nvSpPr>
        <p:spPr>
          <a:xfrm>
            <a:off x="6513480" y="2698920"/>
            <a:ext cx="4642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ffffff"/>
                </a:solidFill>
                <a:latin typeface="Manrope"/>
                <a:ea typeface="Manrope"/>
              </a:rPr>
              <a:t>Automação de cadastro no recebimento das intimações/citações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5" name="Google Shape;315;p11" descr=""/>
          <p:cNvPicPr/>
          <p:nvPr/>
        </p:nvPicPr>
        <p:blipFill>
          <a:blip r:embed="rId2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116" name="Google Shape;316;p11"/>
          <p:cNvSpPr/>
          <p:nvPr/>
        </p:nvSpPr>
        <p:spPr>
          <a:xfrm>
            <a:off x="1906560" y="507240"/>
            <a:ext cx="287712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800" spc="-1" strike="noStrike">
                <a:solidFill>
                  <a:schemeClr val="lt1"/>
                </a:solidFill>
                <a:latin typeface="Manrope"/>
                <a:ea typeface="Manrope"/>
              </a:rPr>
              <a:t>Contencioso Judicial</a:t>
            </a:r>
            <a:endParaRPr b="0" lang="pt-BR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7" name="Google Shape;317;p11" descr=""/>
          <p:cNvPicPr/>
          <p:nvPr/>
        </p:nvPicPr>
        <p:blipFill>
          <a:blip r:embed="rId3"/>
          <a:stretch/>
        </p:blipFill>
        <p:spPr>
          <a:xfrm>
            <a:off x="591840" y="1991520"/>
            <a:ext cx="1638720" cy="536760"/>
          </a:xfrm>
          <a:prstGeom prst="rect">
            <a:avLst/>
          </a:prstGeom>
          <a:ln w="0">
            <a:noFill/>
          </a:ln>
        </p:spPr>
      </p:pic>
      <p:pic>
        <p:nvPicPr>
          <p:cNvPr id="118" name="Google Shape;318;p11" descr=""/>
          <p:cNvPicPr/>
          <p:nvPr/>
        </p:nvPicPr>
        <p:blipFill>
          <a:blip r:embed="rId4"/>
          <a:stretch/>
        </p:blipFill>
        <p:spPr>
          <a:xfrm>
            <a:off x="591840" y="3895200"/>
            <a:ext cx="1638720" cy="536760"/>
          </a:xfrm>
          <a:prstGeom prst="rect">
            <a:avLst/>
          </a:prstGeom>
          <a:ln w="0">
            <a:noFill/>
          </a:ln>
        </p:spPr>
      </p:pic>
      <p:sp>
        <p:nvSpPr>
          <p:cNvPr id="119" name="Google Shape;319;p11"/>
          <p:cNvSpPr/>
          <p:nvPr/>
        </p:nvSpPr>
        <p:spPr>
          <a:xfrm>
            <a:off x="591840" y="4611240"/>
            <a:ext cx="6014880" cy="236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Fluxos de trabalho específicos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Dispensa de recurso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Distribuição de atividades</a:t>
            </a:r>
            <a:br>
              <a:rPr sz="1800"/>
            </a:b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Sugestão de manifestações e tratamento   diferenciado entre Justiça comum e Juizados Especiais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800" spc="-1" strike="noStrike">
                <a:solidFill>
                  <a:schemeClr val="lt1"/>
                </a:solidFill>
                <a:latin typeface="Manrope"/>
                <a:ea typeface="Manrope"/>
              </a:rPr>
              <a:t>- Controle de prazos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0" name="Google Shape;320;p11" descr=""/>
          <p:cNvPicPr/>
          <p:nvPr/>
        </p:nvPicPr>
        <p:blipFill>
          <a:blip r:embed="rId5"/>
          <a:stretch/>
        </p:blipFill>
        <p:spPr>
          <a:xfrm>
            <a:off x="6607080" y="1991520"/>
            <a:ext cx="1638720" cy="536760"/>
          </a:xfrm>
          <a:prstGeom prst="rect">
            <a:avLst/>
          </a:prstGeom>
          <a:ln w="0">
            <a:noFill/>
          </a:ln>
        </p:spPr>
      </p:pic>
      <p:sp>
        <p:nvSpPr>
          <p:cNvPr id="121" name="Google Shape;321;p11"/>
          <p:cNvSpPr/>
          <p:nvPr/>
        </p:nvSpPr>
        <p:spPr>
          <a:xfrm>
            <a:off x="6513480" y="4414320"/>
            <a:ext cx="4891320" cy="76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800" spc="-1" strike="noStrike">
                <a:solidFill>
                  <a:srgbClr val="ffffff"/>
                </a:solidFill>
                <a:latin typeface="Manrope"/>
                <a:ea typeface="Manrope"/>
              </a:rPr>
              <a:t>Consulta automatizada de litispendência ou conexão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2" name="Google Shape;322;p11" descr=""/>
          <p:cNvPicPr/>
          <p:nvPr/>
        </p:nvPicPr>
        <p:blipFill>
          <a:blip r:embed="rId6"/>
          <a:stretch/>
        </p:blipFill>
        <p:spPr>
          <a:xfrm>
            <a:off x="6607080" y="3626640"/>
            <a:ext cx="1638720" cy="536760"/>
          </a:xfrm>
          <a:prstGeom prst="rect">
            <a:avLst/>
          </a:prstGeom>
          <a:ln w="0">
            <a:noFill/>
          </a:ln>
        </p:spPr>
      </p:pic>
      <p:pic>
        <p:nvPicPr>
          <p:cNvPr id="123" name="Google Shape;181;p3" descr=""/>
          <p:cNvPicPr/>
          <p:nvPr/>
        </p:nvPicPr>
        <p:blipFill>
          <a:blip r:embed="rId7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328;p12" descr=""/>
          <p:cNvPicPr/>
          <p:nvPr/>
        </p:nvPicPr>
        <p:blipFill>
          <a:blip r:embed="rId1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125" name="Google Shape;329;p12"/>
          <p:cNvSpPr/>
          <p:nvPr/>
        </p:nvSpPr>
        <p:spPr>
          <a:xfrm>
            <a:off x="1637640" y="409680"/>
            <a:ext cx="2133000" cy="10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800" spc="-1" strike="noStrike">
                <a:solidFill>
                  <a:schemeClr val="lt1"/>
                </a:solidFill>
                <a:latin typeface="Manrope"/>
                <a:ea typeface="Manrope"/>
              </a:rPr>
              <a:t>Consultivo</a:t>
            </a:r>
            <a:endParaRPr b="0" lang="pt-BR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6" name="Google Shape;330;p12" descr="Ícone&#10;&#10;Descrição gerada automaticamente"/>
          <p:cNvPicPr/>
          <p:nvPr/>
        </p:nvPicPr>
        <p:blipFill>
          <a:blip r:embed="rId2"/>
          <a:stretch/>
        </p:blipFill>
        <p:spPr>
          <a:xfrm>
            <a:off x="535320" y="409680"/>
            <a:ext cx="969480" cy="942480"/>
          </a:xfrm>
          <a:prstGeom prst="rect">
            <a:avLst/>
          </a:prstGeom>
          <a:ln w="0">
            <a:noFill/>
          </a:ln>
        </p:spPr>
      </p:pic>
      <p:sp>
        <p:nvSpPr>
          <p:cNvPr id="127" name="Google Shape;331;p12"/>
          <p:cNvSpPr/>
          <p:nvPr/>
        </p:nvSpPr>
        <p:spPr>
          <a:xfrm>
            <a:off x="1605600" y="3066840"/>
            <a:ext cx="8273520" cy="281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</a:pPr>
            <a:r>
              <a:rPr b="0" lang="pt-BR" sz="18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Elaboração de pareceres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</a:pPr>
            <a:r>
              <a:rPr b="0" lang="pt-BR" sz="18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Gestão eletrônica de documentos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</a:pPr>
            <a:r>
              <a:rPr b="0" lang="pt-BR" sz="18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Distribuição equânime dos processos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</a:pPr>
            <a:r>
              <a:rPr b="0" lang="pt-BR" sz="18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Fluxo de aprovação customizável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  <a:p>
            <a:pPr marL="457200" indent="-343080">
              <a:lnSpc>
                <a:spcPct val="200000"/>
              </a:lnSpc>
              <a:buClr>
                <a:srgbClr val="ffffff"/>
              </a:buClr>
              <a:buFont typeface="Manrope SemiBold"/>
              <a:buChar char="●"/>
            </a:pPr>
            <a:r>
              <a:rPr b="0" lang="pt-BR" sz="1800" spc="-1" strike="noStrike">
                <a:solidFill>
                  <a:srgbClr val="ffffff"/>
                </a:solidFill>
                <a:latin typeface="Manrope SemiBold"/>
                <a:ea typeface="Manrope SemiBold"/>
              </a:rPr>
              <a:t>Atividades registradas e auditáveis</a:t>
            </a:r>
            <a:endParaRPr b="0" lang="pt-BR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8" name="Google Shape;332;p12" descr=""/>
          <p:cNvPicPr/>
          <p:nvPr/>
        </p:nvPicPr>
        <p:blipFill>
          <a:blip r:embed="rId3"/>
          <a:stretch/>
        </p:blipFill>
        <p:spPr>
          <a:xfrm>
            <a:off x="1884600" y="2350440"/>
            <a:ext cx="1638720" cy="536760"/>
          </a:xfrm>
          <a:prstGeom prst="rect">
            <a:avLst/>
          </a:prstGeom>
          <a:ln w="0">
            <a:noFill/>
          </a:ln>
        </p:spPr>
      </p:pic>
      <p:pic>
        <p:nvPicPr>
          <p:cNvPr id="129" name="Google Shape;181;p3" descr=""/>
          <p:cNvPicPr/>
          <p:nvPr/>
        </p:nvPicPr>
        <p:blipFill>
          <a:blip r:embed="rId4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823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348;p14"/>
          <p:cNvGrpSpPr/>
          <p:nvPr/>
        </p:nvGrpSpPr>
        <p:grpSpPr>
          <a:xfrm>
            <a:off x="1651680" y="1663200"/>
            <a:ext cx="5452560" cy="3378600"/>
            <a:chOff x="1651680" y="1663200"/>
            <a:chExt cx="5452560" cy="3378600"/>
          </a:xfrm>
        </p:grpSpPr>
        <p:pic>
          <p:nvPicPr>
            <p:cNvPr id="131" name="Google Shape;349;p14" descr=""/>
            <p:cNvPicPr/>
            <p:nvPr/>
          </p:nvPicPr>
          <p:blipFill>
            <a:blip r:embed="rId1"/>
            <a:srcRect l="16737" t="29452" r="16737" b="16337"/>
            <a:stretch/>
          </p:blipFill>
          <p:spPr>
            <a:xfrm>
              <a:off x="1651680" y="1663200"/>
              <a:ext cx="5452560" cy="3378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2" name="Google Shape;350;p14" descr=""/>
            <p:cNvPicPr/>
            <p:nvPr/>
          </p:nvPicPr>
          <p:blipFill>
            <a:blip r:embed="rId2"/>
            <a:srcRect l="736" t="0" r="550" b="0"/>
            <a:stretch/>
          </p:blipFill>
          <p:spPr>
            <a:xfrm>
              <a:off x="1651680" y="1663200"/>
              <a:ext cx="5452560" cy="3378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3" name="Google Shape;351;p14"/>
            <p:cNvSpPr/>
            <p:nvPr/>
          </p:nvSpPr>
          <p:spPr>
            <a:xfrm>
              <a:off x="1695960" y="1718640"/>
              <a:ext cx="647640" cy="217800"/>
            </a:xfrm>
            <a:prstGeom prst="rect">
              <a:avLst/>
            </a:prstGeom>
            <a:solidFill>
              <a:srgbClr val="30597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pt-BR" sz="1400" spc="-1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134" name="Google Shape;352;p14"/>
            <p:cNvSpPr/>
            <p:nvPr/>
          </p:nvSpPr>
          <p:spPr>
            <a:xfrm>
              <a:off x="1760040" y="1706400"/>
              <a:ext cx="1527840" cy="247320"/>
            </a:xfrm>
            <a:prstGeom prst="rect">
              <a:avLst/>
            </a:prstGeom>
            <a:solidFill>
              <a:srgbClr val="305979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pt-BR" sz="1600" spc="-1" strike="noStrike">
                  <a:solidFill>
                    <a:srgbClr val="ffffff"/>
                  </a:solidFill>
                  <a:latin typeface="Quattrocento Sans"/>
                  <a:ea typeface="Quattrocento Sans"/>
                </a:rPr>
                <a:t>SAJ Insights</a:t>
              </a:r>
              <a:endParaRPr b="0" lang="pt-BR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35" name="Google Shape;353;p14" descr=""/>
          <p:cNvPicPr/>
          <p:nvPr/>
        </p:nvPicPr>
        <p:blipFill>
          <a:blip r:embed="rId3"/>
          <a:stretch/>
        </p:blipFill>
        <p:spPr>
          <a:xfrm>
            <a:off x="794520" y="1411200"/>
            <a:ext cx="7096680" cy="4021200"/>
          </a:xfrm>
          <a:prstGeom prst="rect">
            <a:avLst/>
          </a:prstGeom>
          <a:ln w="0">
            <a:noFill/>
          </a:ln>
        </p:spPr>
      </p:pic>
      <p:sp>
        <p:nvSpPr>
          <p:cNvPr id="136" name="Google Shape;354;p14"/>
          <p:cNvSpPr/>
          <p:nvPr/>
        </p:nvSpPr>
        <p:spPr>
          <a:xfrm>
            <a:off x="8190720" y="2275560"/>
            <a:ext cx="2860920" cy="301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anrope"/>
                <a:ea typeface="Manrope"/>
              </a:rPr>
              <a:t>Plataforma de</a:t>
            </a:r>
            <a:endParaRPr b="0" lang="pt-BR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chemeClr val="lt1"/>
                </a:solidFill>
                <a:latin typeface="Manrope"/>
                <a:ea typeface="Manrope"/>
              </a:rPr>
              <a:t>Analytics que permite análises</a:t>
            </a:r>
            <a:endParaRPr b="0" lang="pt-BR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anrope"/>
                <a:ea typeface="Manrope"/>
              </a:rPr>
              <a:t>a partir de dados, informações</a:t>
            </a:r>
            <a:endParaRPr b="0" lang="pt-BR" sz="24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400" spc="-1" strike="noStrike">
                <a:solidFill>
                  <a:schemeClr val="lt1"/>
                </a:solidFill>
                <a:latin typeface="Manrope"/>
                <a:ea typeface="Manrope"/>
              </a:rPr>
              <a:t>e inteligência.</a:t>
            </a:r>
            <a:endParaRPr b="0" lang="pt-BR" sz="2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7" name="Google Shape;328;p12" descr=""/>
          <p:cNvPicPr/>
          <p:nvPr/>
        </p:nvPicPr>
        <p:blipFill>
          <a:blip r:embed="rId4"/>
          <a:srcRect l="0" t="79" r="0" b="79"/>
          <a:stretch/>
        </p:blipFill>
        <p:spPr>
          <a:xfrm>
            <a:off x="10836360" y="323640"/>
            <a:ext cx="990000" cy="440640"/>
          </a:xfrm>
          <a:prstGeom prst="rect">
            <a:avLst/>
          </a:prstGeom>
          <a:ln w="0">
            <a:noFill/>
          </a:ln>
        </p:spPr>
      </p:pic>
      <p:sp>
        <p:nvSpPr>
          <p:cNvPr id="138" name="Google Shape;340;p13"/>
          <p:cNvSpPr/>
          <p:nvPr/>
        </p:nvSpPr>
        <p:spPr>
          <a:xfrm>
            <a:off x="8137440" y="1198440"/>
            <a:ext cx="3323880" cy="104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800" spc="-1" strike="noStrike">
                <a:solidFill>
                  <a:schemeClr val="lt1"/>
                </a:solidFill>
                <a:latin typeface="Manrope"/>
                <a:ea typeface="Manrope"/>
              </a:rPr>
              <a:t>SAJ Insights </a:t>
            </a:r>
            <a:endParaRPr b="0" lang="pt-BR" sz="2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9" name="Google Shape;181;p3" descr=""/>
          <p:cNvPicPr/>
          <p:nvPr/>
        </p:nvPicPr>
        <p:blipFill>
          <a:blip r:embed="rId5"/>
          <a:stretch/>
        </p:blipFill>
        <p:spPr>
          <a:xfrm>
            <a:off x="11806560" y="6370560"/>
            <a:ext cx="218520" cy="272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10772</TotalTime>
  <Application>LibreOffice/7.6.4.1$Windows_X86_64 LibreOffice_project/e19e193f88cd6c0525a17fb7a176ed8e6a3e2aa1</Application>
  <AppVersion>15.0000</AppVersion>
  <Words>1966</Words>
  <Paragraphs>244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2022-06-23T20:05:25Z</dcterms:created>
  <dc:creator>Ana Melisa Horrisberger</dc:creator>
  <dc:description/>
  <dc:language>pt-BR</dc:language>
  <cp:lastModifiedBy/>
  <dcterms:modified xsi:type="dcterms:W3CDTF">2024-04-19T09:35:56Z</dcterms:modified>
  <cp:revision>46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0x0101007815064D7C058D42ACAA56DA17D6D1C3</vt:lpwstr>
  </property>
  <property fmtid="{D5CDD505-2E9C-101B-9397-08002B2CF9AE}" pid="3" name="HiddenSlides">
    <vt:r8>4</vt:r8>
  </property>
  <property fmtid="{D5CDD505-2E9C-101B-9397-08002B2CF9AE}" pid="4" name="Notes">
    <vt:i4>19</vt:i4>
  </property>
  <property fmtid="{D5CDD505-2E9C-101B-9397-08002B2CF9AE}" pid="5" name="PresentationFormat">
    <vt:lpwstr>Widescreen</vt:lpwstr>
  </property>
  <property fmtid="{D5CDD505-2E9C-101B-9397-08002B2CF9AE}" pid="6" name="Slides">
    <vt:i4>31</vt:i4>
  </property>
</Properties>
</file>