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146849396" r:id="rId2"/>
    <p:sldId id="2146849089" r:id="rId3"/>
    <p:sldId id="2146849402" r:id="rId4"/>
    <p:sldId id="2146849403" r:id="rId5"/>
    <p:sldId id="2146849404" r:id="rId6"/>
    <p:sldId id="2146849405" r:id="rId7"/>
    <p:sldId id="2146849406" r:id="rId8"/>
    <p:sldId id="2146849388" r:id="rId9"/>
    <p:sldId id="2146849216" r:id="rId10"/>
    <p:sldId id="2146849407" r:id="rId11"/>
    <p:sldId id="214684906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889" autoAdjust="0"/>
  </p:normalViewPr>
  <p:slideViewPr>
    <p:cSldViewPr snapToGrid="0">
      <p:cViewPr varScale="1">
        <p:scale>
          <a:sx n="73" d="100"/>
          <a:sy n="73" d="100"/>
        </p:scale>
        <p:origin x="10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3CDC7-28D5-4F63-8066-1DCED96ABCD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CA5EB-EB0B-4262-AA05-56962B1B62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788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D703-4BCB-284B-B13B-4CCE1F16D31A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26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185D4-BA9D-B79D-2404-28FE1462A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CE3D24-E17F-01A1-FBD4-7440F29E3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4E4024-B5F1-C2D4-2468-55C8B488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CD9DE9-81E2-1049-3D30-BBB41179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B6720-9CFB-FCDA-3062-7EDA93A8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440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0ED02-0685-4E84-76EA-35B4E187A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11C4DA-A73F-AD0B-B56E-AA50B4629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6123CE-3086-537A-1258-9CDE36CA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235640-9F11-CB2F-CC54-9882E060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6C25E6-A798-D254-9A53-0EB9AAEAD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23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4ABA4AE-EB79-F5CC-0EC1-E9B0AF51F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02D0B4-5096-7545-7EBF-C3902C0F9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F65B03-8AD7-8CDC-3217-C890314E1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E17EDE-FDD3-603E-C912-5E2CCB4B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EB5C24-18D9-E5A6-0041-206447128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596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fun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Padrão do plano de fundo">
            <a:extLst>
              <a:ext uri="{FF2B5EF4-FFF2-40B4-BE49-F238E27FC236}">
                <a16:creationId xmlns:a16="http://schemas.microsoft.com/office/drawing/2014/main" id="{50CA8622-6C8F-DF47-444D-DE2F2AA29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034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51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Ba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A9ABFA33-0ECA-F9EA-95CA-CA7AF2BD73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191999" cy="6858000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C96623BF-2168-753D-B907-D7A97EAFFF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3690" y="5933998"/>
            <a:ext cx="3850879" cy="48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3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9FD236-FDFD-B5BB-A62B-526DCDD74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49E0D6-AA4F-3705-26AC-1A4DFD687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796496-2056-CC99-1DB8-40A193DD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D13E76-26F2-9C2A-A981-2FB83357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64126-7934-E165-0F6F-3BDC10BB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90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6C34FD-80A5-F9CE-45A9-289D1224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D58309-733F-036F-BC23-E04073ABD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D12C13-8683-1061-26D3-4BE4BC91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5B1ED1-CDA9-E887-60E8-63C3B4A0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1F7A5B-9F1E-E6A7-0345-983494D5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05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CD08E-1AAF-E2AA-42D1-025BA17A6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88B691-463C-E0BA-C067-67CEE2627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80B014-2B37-C7E3-5708-FBA916BD6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50DF2F-B88A-C6C7-D584-555A51EBD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C0275F-9DC8-94B6-80D6-EBEC0AC3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B3FC7C-2893-EF34-C894-B19B29D8D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08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0A4E5-F86C-5B73-C64E-69C5ACC4E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09741E-29B8-DC75-86BD-715427801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FFA32F-550E-406E-FD05-B599A8D21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0483D1C-D5AA-A0E7-69C8-26AB9A1A5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5DC0177-B569-F43F-EEA5-43336F713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E47C511-63EF-26C5-A630-9B74FD386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FD10E1B-6A9F-4D70-2F61-9BE2DB3F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DCF90AD-153B-6799-C9CD-40425D6A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24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4BE6C-521C-83BA-856D-963144BF3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5AE8788-64B4-1111-5BB4-0B54986C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17CA7D-15B5-298D-7E97-90725FF16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3A204C-93AB-177E-A8F8-B2A64F8C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42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5DF63C3-25F6-2807-84AA-C89A465B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09151D6-7422-990A-DF17-9285EE42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8C8EAFB-69A5-E1B2-5025-55140A348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31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EE7A5E-2E64-2D1A-0580-DC0EA3895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5D37B6-7980-ACCF-48FF-C01FEC23D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4A9454-D5B4-968C-2EB6-4A937D04C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7D8140-001F-AC7A-A854-79BA11A08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FE4A4E-B7DC-2E26-7E35-C5506981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3C15E4-ACB5-47A3-7ABF-98286F85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162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30DC1B-0F96-FD94-D3EF-22D9A973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1F2C0E4-6361-ADAE-5BAB-FB94DDB7E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1D8F8C-2A77-1CE0-AAA4-6E5632D8E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0F2572-8853-CF4B-1936-154FEC49A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BE20B5-40CE-65A2-A1AE-6F243DB3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217F1A-DFA7-D1D3-AB89-FAA595FA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6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EB0309B-4900-30F9-5DF5-C764CB0B4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3FF90F-4CAA-79DE-5A03-3139D336E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9367E8-1CD1-6381-1839-B00B2693A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3C678-AF20-4552-9F9B-95CE9004C623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4D5A4A-4F6C-7FBE-925D-44CD84A5F6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4D0027-E154-0FE7-7605-E6C23B77D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EF6406-F69E-4BB0-BE96-6AC78B75B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8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6.png"/><Relationship Id="rId18" Type="http://schemas.openxmlformats.org/officeDocument/2006/relationships/image" Target="../media/image22.png"/><Relationship Id="rId3" Type="http://schemas.openxmlformats.org/officeDocument/2006/relationships/image" Target="../media/image6.svg"/><Relationship Id="rId21" Type="http://schemas.openxmlformats.org/officeDocument/2006/relationships/image" Target="../media/image32.svg"/><Relationship Id="rId7" Type="http://schemas.openxmlformats.org/officeDocument/2006/relationships/image" Target="../media/image10.svg"/><Relationship Id="rId12" Type="http://schemas.openxmlformats.org/officeDocument/2006/relationships/image" Target="../media/image35.png"/><Relationship Id="rId17" Type="http://schemas.openxmlformats.org/officeDocument/2006/relationships/image" Target="../media/image29.svg"/><Relationship Id="rId25" Type="http://schemas.openxmlformats.org/officeDocument/2006/relationships/image" Target="../media/image17.svg"/><Relationship Id="rId2" Type="http://schemas.openxmlformats.org/officeDocument/2006/relationships/image" Target="../media/image5.png"/><Relationship Id="rId16" Type="http://schemas.openxmlformats.org/officeDocument/2006/relationships/image" Target="../media/image21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34.png"/><Relationship Id="rId24" Type="http://schemas.openxmlformats.org/officeDocument/2006/relationships/image" Target="../media/image16.png"/><Relationship Id="rId5" Type="http://schemas.openxmlformats.org/officeDocument/2006/relationships/image" Target="../media/image8.svg"/><Relationship Id="rId15" Type="http://schemas.openxmlformats.org/officeDocument/2006/relationships/image" Target="../media/image28.svg"/><Relationship Id="rId23" Type="http://schemas.openxmlformats.org/officeDocument/2006/relationships/image" Target="../media/image12.svg"/><Relationship Id="rId10" Type="http://schemas.openxmlformats.org/officeDocument/2006/relationships/image" Target="../media/image33.png"/><Relationship Id="rId19" Type="http://schemas.openxmlformats.org/officeDocument/2006/relationships/image" Target="../media/image30.svg"/><Relationship Id="rId4" Type="http://schemas.openxmlformats.org/officeDocument/2006/relationships/image" Target="../media/image7.png"/><Relationship Id="rId9" Type="http://schemas.openxmlformats.org/officeDocument/2006/relationships/image" Target="../media/image14.svg"/><Relationship Id="rId14" Type="http://schemas.openxmlformats.org/officeDocument/2006/relationships/image" Target="../media/image20.png"/><Relationship Id="rId2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11" Type="http://schemas.openxmlformats.org/officeDocument/2006/relationships/image" Target="../media/image14.svg"/><Relationship Id="rId5" Type="http://schemas.openxmlformats.org/officeDocument/2006/relationships/image" Target="../media/image21.png"/><Relationship Id="rId10" Type="http://schemas.openxmlformats.org/officeDocument/2006/relationships/image" Target="../media/image13.pn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png"/><Relationship Id="rId11" Type="http://schemas.openxmlformats.org/officeDocument/2006/relationships/image" Target="../media/image14.svg"/><Relationship Id="rId5" Type="http://schemas.openxmlformats.org/officeDocument/2006/relationships/image" Target="../media/image21.png"/><Relationship Id="rId10" Type="http://schemas.openxmlformats.org/officeDocument/2006/relationships/image" Target="../media/image13.png"/><Relationship Id="rId4" Type="http://schemas.openxmlformats.org/officeDocument/2006/relationships/image" Target="../media/image20.png"/><Relationship Id="rId9" Type="http://schemas.openxmlformats.org/officeDocument/2006/relationships/image" Target="../media/image25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9.svg"/><Relationship Id="rId3" Type="http://schemas.openxmlformats.org/officeDocument/2006/relationships/image" Target="../media/image27.svg"/><Relationship Id="rId7" Type="http://schemas.openxmlformats.org/officeDocument/2006/relationships/image" Target="../media/image10.svg"/><Relationship Id="rId12" Type="http://schemas.openxmlformats.org/officeDocument/2006/relationships/image" Target="../media/image21.png"/><Relationship Id="rId17" Type="http://schemas.openxmlformats.org/officeDocument/2006/relationships/image" Target="../media/image32.svg"/><Relationship Id="rId2" Type="http://schemas.openxmlformats.org/officeDocument/2006/relationships/image" Target="../media/image26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28.svg"/><Relationship Id="rId5" Type="http://schemas.openxmlformats.org/officeDocument/2006/relationships/image" Target="../media/image25.svg"/><Relationship Id="rId15" Type="http://schemas.openxmlformats.org/officeDocument/2006/relationships/image" Target="../media/image30.svg"/><Relationship Id="rId10" Type="http://schemas.openxmlformats.org/officeDocument/2006/relationships/image" Target="../media/image20.png"/><Relationship Id="rId4" Type="http://schemas.openxmlformats.org/officeDocument/2006/relationships/image" Target="../media/image24.png"/><Relationship Id="rId9" Type="http://schemas.openxmlformats.org/officeDocument/2006/relationships/image" Target="../media/image14.svg"/><Relationship Id="rId1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269E7EA9-CD20-153D-AF90-FF404E70C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0999" y="1473273"/>
            <a:ext cx="11811000" cy="5053205"/>
          </a:xfrm>
          <a:prstGeom prst="rect">
            <a:avLst/>
          </a:prstGeom>
        </p:spPr>
      </p:pic>
      <p:sp>
        <p:nvSpPr>
          <p:cNvPr id="11" name="object 4">
            <a:extLst>
              <a:ext uri="{FF2B5EF4-FFF2-40B4-BE49-F238E27FC236}">
                <a16:creationId xmlns:a16="http://schemas.microsoft.com/office/drawing/2014/main" id="{EB62E4EF-1A14-7E73-95D5-3D795835523D}"/>
              </a:ext>
            </a:extLst>
          </p:cNvPr>
          <p:cNvSpPr txBox="1">
            <a:spLocks/>
          </p:cNvSpPr>
          <p:nvPr/>
        </p:nvSpPr>
        <p:spPr>
          <a:xfrm>
            <a:off x="1043556" y="1504678"/>
            <a:ext cx="6522871" cy="1303562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09">
              <a:spcBef>
                <a:spcPts val="320"/>
              </a:spcBef>
              <a:defRPr/>
            </a:pPr>
            <a:r>
              <a:rPr lang="pt-BR" sz="4050" b="1" kern="0" dirty="0">
                <a:solidFill>
                  <a:schemeClr val="bg1"/>
                </a:solidFill>
                <a:latin typeface="+mn-lt"/>
                <a:ea typeface="Verdana" panose="020B0604030504040204" pitchFamily="34" charset="0"/>
                <a:cs typeface="Calibri" panose="020F0502020204030204" pitchFamily="34" charset="0"/>
              </a:rPr>
              <a:t>PROGRAMA DE PARCERIAS DE INVESTIMENTOS (PPI)</a:t>
            </a: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F151A2BE-1751-6449-68FE-93C7F78439EB}"/>
              </a:ext>
            </a:extLst>
          </p:cNvPr>
          <p:cNvSpPr txBox="1">
            <a:spLocks/>
          </p:cNvSpPr>
          <p:nvPr/>
        </p:nvSpPr>
        <p:spPr>
          <a:xfrm>
            <a:off x="1181100" y="3154556"/>
            <a:ext cx="6522872" cy="1242007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09">
              <a:spcBef>
                <a:spcPts val="320"/>
              </a:spcBef>
              <a:defRPr/>
            </a:pPr>
            <a:r>
              <a:rPr lang="pt-BR" sz="2400" b="1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I Seminário:</a:t>
            </a:r>
          </a:p>
          <a:p>
            <a:pPr marR="6773" defTabSz="1219109">
              <a:spcBef>
                <a:spcPts val="320"/>
              </a:spcBef>
              <a:defRPr/>
            </a:pPr>
            <a:r>
              <a:rPr lang="pt-BR" sz="2400" b="1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Nova COSIP e Reforma Tributária </a:t>
            </a:r>
          </a:p>
          <a:p>
            <a:pPr marR="6773" defTabSz="1219109">
              <a:spcBef>
                <a:spcPts val="320"/>
              </a:spcBef>
              <a:defRPr/>
            </a:pPr>
            <a:r>
              <a:rPr lang="pt-BR" sz="2400" b="1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- Caminhos para Cidades Inteligentes</a:t>
            </a:r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2661A615-1D8E-53D8-F24B-C6B54864DBEA}"/>
              </a:ext>
            </a:extLst>
          </p:cNvPr>
          <p:cNvSpPr txBox="1">
            <a:spLocks/>
          </p:cNvSpPr>
          <p:nvPr/>
        </p:nvSpPr>
        <p:spPr>
          <a:xfrm>
            <a:off x="1181100" y="4712864"/>
            <a:ext cx="4857750" cy="857286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09">
              <a:spcBef>
                <a:spcPts val="320"/>
              </a:spcBef>
              <a:defRPr/>
            </a:pPr>
            <a:r>
              <a:rPr lang="pt-BR" sz="2000" kern="0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Expocenter</a:t>
            </a:r>
            <a:r>
              <a:rPr lang="pt-BR" sz="2000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Norte</a:t>
            </a:r>
            <a:endParaRPr lang="pt-BR" sz="1600" kern="0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6773" defTabSz="1219109">
              <a:spcBef>
                <a:spcPts val="320"/>
              </a:spcBef>
              <a:defRPr/>
            </a:pPr>
            <a:r>
              <a:rPr lang="pt-BR" sz="1350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25 de junho de 2024</a:t>
            </a:r>
          </a:p>
          <a:p>
            <a:pPr marR="6773" defTabSz="1219109">
              <a:spcBef>
                <a:spcPts val="320"/>
              </a:spcBef>
              <a:defRPr/>
            </a:pPr>
            <a:r>
              <a:rPr lang="pt-BR" sz="1350" kern="0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São Paulo SP</a:t>
            </a: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97A02371-4BD2-621E-3CEC-0E304F30BB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5351" y="2992515"/>
            <a:ext cx="75577" cy="2623730"/>
          </a:xfrm>
          <a:prstGeom prst="rect">
            <a:avLst/>
          </a:prstGeom>
        </p:spPr>
      </p:pic>
      <p:pic>
        <p:nvPicPr>
          <p:cNvPr id="20" name="Gráfico 19">
            <a:extLst>
              <a:ext uri="{FF2B5EF4-FFF2-40B4-BE49-F238E27FC236}">
                <a16:creationId xmlns:a16="http://schemas.microsoft.com/office/drawing/2014/main" id="{4E351CC1-32E5-8087-2552-3D20126C4F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1000" y="285740"/>
            <a:ext cx="4103350" cy="27000"/>
          </a:xfrm>
          <a:prstGeom prst="rect">
            <a:avLst/>
          </a:prstGeom>
        </p:spPr>
      </p:pic>
      <p:pic>
        <p:nvPicPr>
          <p:cNvPr id="23" name="Gráfico 22">
            <a:extLst>
              <a:ext uri="{FF2B5EF4-FFF2-40B4-BE49-F238E27FC236}">
                <a16:creationId xmlns:a16="http://schemas.microsoft.com/office/drawing/2014/main" id="{7C4D1F3D-CE23-A1B4-89E8-7EE505C462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48518" y="5886451"/>
            <a:ext cx="2497304" cy="314231"/>
          </a:xfrm>
          <a:prstGeom prst="rect">
            <a:avLst/>
          </a:prstGeom>
        </p:spPr>
      </p:pic>
      <p:pic>
        <p:nvPicPr>
          <p:cNvPr id="17" name="Gráfico 16">
            <a:extLst>
              <a:ext uri="{FF2B5EF4-FFF2-40B4-BE49-F238E27FC236}">
                <a16:creationId xmlns:a16="http://schemas.microsoft.com/office/drawing/2014/main" id="{E577DBF5-3309-4CC3-A34E-54161B96BC5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6200000">
            <a:off x="6244598" y="1680196"/>
            <a:ext cx="6572261" cy="3783349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A571D985-0BCA-4020-AC2E-44677D3BECD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654" y="-1"/>
            <a:ext cx="3783347" cy="649605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DF54C6EA-AD69-0AB3-D0A9-4A010F911D1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95351" y="5938700"/>
            <a:ext cx="702077" cy="20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49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497F867-2E9E-BC93-1D09-0C7A2CA46B0D}"/>
              </a:ext>
            </a:extLst>
          </p:cNvPr>
          <p:cNvSpPr txBox="1"/>
          <p:nvPr/>
        </p:nvSpPr>
        <p:spPr>
          <a:xfrm>
            <a:off x="563166" y="40728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D0389FE1-722C-2844-0CA1-CEADAD6C8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grpSp>
        <p:nvGrpSpPr>
          <p:cNvPr id="5" name="Agrupar 4">
            <a:extLst>
              <a:ext uri="{FF2B5EF4-FFF2-40B4-BE49-F238E27FC236}">
                <a16:creationId xmlns:a16="http://schemas.microsoft.com/office/drawing/2014/main" id="{E4AF9694-0D7C-CE04-B9DD-CFF9D39BEBE4}"/>
              </a:ext>
            </a:extLst>
          </p:cNvPr>
          <p:cNvGrpSpPr/>
          <p:nvPr/>
        </p:nvGrpSpPr>
        <p:grpSpPr>
          <a:xfrm>
            <a:off x="21023" y="986251"/>
            <a:ext cx="4345301" cy="923421"/>
            <a:chOff x="4" y="4114092"/>
            <a:chExt cx="5793734" cy="1231228"/>
          </a:xfrm>
        </p:grpSpPr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B894A83C-2AE3-DAA2-7288-D3C7DDBDF7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" y="4114092"/>
              <a:ext cx="5793734" cy="1231228"/>
            </a:xfrm>
            <a:prstGeom prst="rect">
              <a:avLst/>
            </a:prstGeom>
          </p:spPr>
        </p:pic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5C16E5CE-FC0B-A6DB-34E5-41462F4953E4}"/>
                </a:ext>
              </a:extLst>
            </p:cNvPr>
            <p:cNvSpPr txBox="1"/>
            <p:nvPr/>
          </p:nvSpPr>
          <p:spPr>
            <a:xfrm>
              <a:off x="484103" y="4486164"/>
              <a:ext cx="52335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39">
                <a:spcBef>
                  <a:spcPts val="1200"/>
                </a:spcBef>
                <a:buClr>
                  <a:srgbClr val="E7E6E6">
                    <a:lumMod val="25000"/>
                  </a:srgbClr>
                </a:buClr>
                <a:defRPr/>
              </a:pPr>
              <a:r>
                <a:rPr lang="pt-BR" sz="195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 5 – DESAFIOS E SOLUÇÕES</a:t>
              </a:r>
            </a:p>
          </p:txBody>
        </p:sp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2134FB3D-6BBE-D95D-D2FD-054B51F8ACA8}"/>
              </a:ext>
            </a:extLst>
          </p:cNvPr>
          <p:cNvSpPr txBox="1"/>
          <p:nvPr/>
        </p:nvSpPr>
        <p:spPr>
          <a:xfrm>
            <a:off x="438151" y="2167129"/>
            <a:ext cx="1142204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Planejamento da Expansão do Serviços: Estabelecer Diretrizes Locais;</a:t>
            </a:r>
          </a:p>
          <a:p>
            <a:pPr algn="just"/>
            <a:endParaRPr lang="pt-BR" sz="1600" dirty="0">
              <a:solidFill>
                <a:srgbClr val="004A2F"/>
              </a:solidFill>
              <a:latin typeface="Gotham Bold" panose="02000803030000020004" pitchFamily="2" charset="0"/>
              <a:ea typeface="Verdana" panose="020B0604030504040204" pitchFamily="34" charset="0"/>
              <a:cs typeface="+mj-cs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Soluções de conectividade levam a outras aplicações;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Padrões de governança de dados e informações públicas;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Sistemas de monitoramento e responsabilidades conjuntas;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Padronização de equipamentos e serviços compartilhados.</a:t>
            </a:r>
          </a:p>
        </p:txBody>
      </p:sp>
      <p:pic>
        <p:nvPicPr>
          <p:cNvPr id="9" name="Gráfico 10">
            <a:extLst>
              <a:ext uri="{FF2B5EF4-FFF2-40B4-BE49-F238E27FC236}">
                <a16:creationId xmlns:a16="http://schemas.microsoft.com/office/drawing/2014/main" id="{B1933F9C-827C-6C18-0E5A-F1744C9260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40" y="1"/>
            <a:ext cx="3537014" cy="1815081"/>
          </a:xfrm>
          <a:prstGeom prst="rect">
            <a:avLst/>
          </a:prstGeom>
        </p:spPr>
      </p:pic>
      <p:pic>
        <p:nvPicPr>
          <p:cNvPr id="10" name="Gráfico 10">
            <a:extLst>
              <a:ext uri="{FF2B5EF4-FFF2-40B4-BE49-F238E27FC236}">
                <a16:creationId xmlns:a16="http://schemas.microsoft.com/office/drawing/2014/main" id="{94AA6D8F-F51D-D69A-3E08-76AA9E2739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3186" y="5181600"/>
            <a:ext cx="3537014" cy="50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269E7EA9-CD20-153D-AF90-FF404E70C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2343150"/>
            <a:ext cx="11811000" cy="4152900"/>
          </a:xfrm>
          <a:prstGeom prst="rect">
            <a:avLst/>
          </a:prstGeom>
        </p:spPr>
      </p:pic>
      <p:sp>
        <p:nvSpPr>
          <p:cNvPr id="11" name="object 4">
            <a:extLst>
              <a:ext uri="{FF2B5EF4-FFF2-40B4-BE49-F238E27FC236}">
                <a16:creationId xmlns:a16="http://schemas.microsoft.com/office/drawing/2014/main" id="{EB62E4EF-1A14-7E73-95D5-3D795835523D}"/>
              </a:ext>
            </a:extLst>
          </p:cNvPr>
          <p:cNvSpPr txBox="1">
            <a:spLocks/>
          </p:cNvSpPr>
          <p:nvPr/>
        </p:nvSpPr>
        <p:spPr>
          <a:xfrm>
            <a:off x="895350" y="2715163"/>
            <a:ext cx="5837072" cy="680314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39">
              <a:spcBef>
                <a:spcPts val="320"/>
              </a:spcBef>
              <a:defRPr/>
            </a:pPr>
            <a:r>
              <a:rPr lang="pt-BR" sz="4050" b="1" kern="0" dirty="0">
                <a:solidFill>
                  <a:prstClr val="white"/>
                </a:solidFill>
                <a:latin typeface="Calibri" panose="020F0502020204030204" pitchFamily="34" charset="0"/>
                <a:ea typeface="Verdana" panose="020B0604030504040204" pitchFamily="34" charset="0"/>
              </a:rPr>
              <a:t>OBRIGADO !</a:t>
            </a:r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2661A615-1D8E-53D8-F24B-C6B54864DBEA}"/>
              </a:ext>
            </a:extLst>
          </p:cNvPr>
          <p:cNvSpPr txBox="1">
            <a:spLocks/>
          </p:cNvSpPr>
          <p:nvPr/>
        </p:nvSpPr>
        <p:spPr>
          <a:xfrm>
            <a:off x="950281" y="4686301"/>
            <a:ext cx="4857750" cy="472565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39">
              <a:spcBef>
                <a:spcPts val="320"/>
              </a:spcBef>
              <a:defRPr/>
            </a:pPr>
            <a:r>
              <a:rPr lang="pt-BR" sz="1350" kern="0" dirty="0">
                <a:solidFill>
                  <a:prstClr val="white"/>
                </a:solidFill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Secretaria Especial para o Programa de Parcerias de Investimentos da Casa Civil da Presidência da República - SEPPI-CC-PR</a:t>
            </a: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97A02371-4BD2-621E-3CEC-0E304F30BB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2034288" y="2474000"/>
            <a:ext cx="75577" cy="2267298"/>
          </a:xfrm>
          <a:prstGeom prst="rect">
            <a:avLst/>
          </a:prstGeom>
        </p:spPr>
      </p:pic>
      <p:pic>
        <p:nvPicPr>
          <p:cNvPr id="20" name="Gráfico 19">
            <a:extLst>
              <a:ext uri="{FF2B5EF4-FFF2-40B4-BE49-F238E27FC236}">
                <a16:creationId xmlns:a16="http://schemas.microsoft.com/office/drawing/2014/main" id="{4E351CC1-32E5-8087-2552-3D20126C4FC7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0999" y="285740"/>
            <a:ext cx="7290000" cy="27000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813B6542-4417-00CE-D4D6-D49C30CB17E2}"/>
              </a:ext>
            </a:extLst>
          </p:cNvPr>
          <p:cNvGrpSpPr/>
          <p:nvPr/>
        </p:nvGrpSpPr>
        <p:grpSpPr>
          <a:xfrm>
            <a:off x="8256240" y="0"/>
            <a:ext cx="3240360" cy="6669360"/>
            <a:chOff x="11008320" y="0"/>
            <a:chExt cx="4320480" cy="8892480"/>
          </a:xfrm>
        </p:grpSpPr>
        <p:pic>
          <p:nvPicPr>
            <p:cNvPr id="17" name="Gráfico 16">
              <a:extLst>
                <a:ext uri="{FF2B5EF4-FFF2-40B4-BE49-F238E27FC236}">
                  <a16:creationId xmlns:a16="http://schemas.microsoft.com/office/drawing/2014/main" id="{90101A28-F94A-CE25-06CC-E438EDF86F5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16200000">
              <a:off x="8722320" y="2286000"/>
              <a:ext cx="8892480" cy="4320480"/>
            </a:xfrm>
            <a:prstGeom prst="rect">
              <a:avLst/>
            </a:prstGeom>
          </p:spPr>
        </p:pic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6BB7D6A2-CADA-543D-5274-0C4898669F6E}"/>
                </a:ext>
              </a:extLst>
            </p:cNvPr>
            <p:cNvSpPr txBox="1"/>
            <p:nvPr/>
          </p:nvSpPr>
          <p:spPr>
            <a:xfrm>
              <a:off x="11330453" y="5472100"/>
              <a:ext cx="3600400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3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ACOMPANHE O PPI </a:t>
              </a:r>
              <a:b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</a:b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NAS REDES SOCIAIS</a:t>
              </a:r>
            </a:p>
          </p:txBody>
        </p:sp>
        <p:grpSp>
          <p:nvGrpSpPr>
            <p:cNvPr id="35" name="Agrupar 34">
              <a:extLst>
                <a:ext uri="{FF2B5EF4-FFF2-40B4-BE49-F238E27FC236}">
                  <a16:creationId xmlns:a16="http://schemas.microsoft.com/office/drawing/2014/main" id="{1BF8EB78-9DAF-4BAA-1771-95798DEAFEC8}"/>
                </a:ext>
              </a:extLst>
            </p:cNvPr>
            <p:cNvGrpSpPr/>
            <p:nvPr/>
          </p:nvGrpSpPr>
          <p:grpSpPr>
            <a:xfrm>
              <a:off x="11440561" y="6471866"/>
              <a:ext cx="2878226" cy="1826486"/>
              <a:chOff x="11440561" y="5800588"/>
              <a:chExt cx="2878226" cy="1826486"/>
            </a:xfrm>
          </p:grpSpPr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F54FC1B-A95E-941C-953E-7D9CC61EC511}"/>
                  </a:ext>
                </a:extLst>
              </p:cNvPr>
              <p:cNvSpPr txBox="1"/>
              <p:nvPr/>
            </p:nvSpPr>
            <p:spPr>
              <a:xfrm>
                <a:off x="11952866" y="6266740"/>
                <a:ext cx="236591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378">
                  <a:defRPr/>
                </a:pPr>
                <a:r>
                  <a:rPr lang="pt-BR" sz="1500" dirty="0">
                    <a:solidFill>
                      <a:srgbClr val="E7E6E6">
                        <a:lumMod val="25000"/>
                      </a:srgbClr>
                    </a:solidFill>
                    <a:latin typeface="Calibri" panose="020F0502020204030204"/>
                    <a:ea typeface="Verdana" panose="020B0604030504040204" pitchFamily="34" charset="0"/>
                  </a:rPr>
                  <a:t>@ppinvestimentos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E878E3D9-2A4F-7791-5F4F-D468572C42BD}"/>
                  </a:ext>
                </a:extLst>
              </p:cNvPr>
              <p:cNvSpPr txBox="1"/>
              <p:nvPr/>
            </p:nvSpPr>
            <p:spPr>
              <a:xfrm>
                <a:off x="11952868" y="7196187"/>
                <a:ext cx="236591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378">
                  <a:defRPr/>
                </a:pPr>
                <a:r>
                  <a:rPr lang="pt-BR" sz="1500" dirty="0">
                    <a:solidFill>
                      <a:srgbClr val="E7E6E6">
                        <a:lumMod val="25000"/>
                      </a:srgbClr>
                    </a:solidFill>
                    <a:latin typeface="Calibri" panose="020F0502020204030204"/>
                    <a:ea typeface="Verdana" panose="020B0604030504040204" pitchFamily="34" charset="0"/>
                  </a:rPr>
                  <a:t>@ppinvestimentos</a:t>
                </a:r>
              </a:p>
            </p:txBody>
          </p:sp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274948AD-5ACB-23FF-BD87-4E1FB567C751}"/>
                  </a:ext>
                </a:extLst>
              </p:cNvPr>
              <p:cNvSpPr txBox="1"/>
              <p:nvPr/>
            </p:nvSpPr>
            <p:spPr>
              <a:xfrm>
                <a:off x="11952866" y="6794546"/>
                <a:ext cx="236591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378">
                  <a:defRPr/>
                </a:pPr>
                <a:r>
                  <a:rPr lang="pt-BR" sz="1500" dirty="0">
                    <a:solidFill>
                      <a:srgbClr val="E7E6E6">
                        <a:lumMod val="25000"/>
                      </a:srgbClr>
                    </a:solidFill>
                    <a:latin typeface="Calibri" panose="020F0502020204030204"/>
                    <a:ea typeface="Verdana" panose="020B0604030504040204" pitchFamily="34" charset="0"/>
                  </a:rPr>
                  <a:t>/</a:t>
                </a:r>
                <a:r>
                  <a:rPr lang="pt-BR" sz="1500" dirty="0" err="1">
                    <a:solidFill>
                      <a:srgbClr val="E7E6E6">
                        <a:lumMod val="25000"/>
                      </a:srgbClr>
                    </a:solidFill>
                    <a:latin typeface="Calibri" panose="020F0502020204030204"/>
                    <a:ea typeface="Verdana" panose="020B0604030504040204" pitchFamily="34" charset="0"/>
                  </a:rPr>
                  <a:t>ppinvestimentos</a:t>
                </a:r>
                <a:endParaRPr lang="pt-BR" sz="15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  <a:ea typeface="Verdana" panose="020B0604030504040204" pitchFamily="34" charset="0"/>
                </a:endParaRP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920982A5-2B09-9EBC-5D98-B352B71B7202}"/>
                  </a:ext>
                </a:extLst>
              </p:cNvPr>
              <p:cNvSpPr txBox="1"/>
              <p:nvPr/>
            </p:nvSpPr>
            <p:spPr>
              <a:xfrm>
                <a:off x="11952866" y="5800588"/>
                <a:ext cx="236591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378">
                  <a:defRPr/>
                </a:pPr>
                <a:r>
                  <a:rPr lang="pt-BR" sz="1500" dirty="0">
                    <a:solidFill>
                      <a:srgbClr val="E7E6E6">
                        <a:lumMod val="25000"/>
                      </a:srgbClr>
                    </a:solidFill>
                    <a:latin typeface="Calibri" panose="020F0502020204030204"/>
                    <a:ea typeface="Verdana" panose="020B0604030504040204" pitchFamily="34" charset="0"/>
                  </a:rPr>
                  <a:t>(61) 99281-5437</a:t>
                </a:r>
              </a:p>
            </p:txBody>
          </p:sp>
          <p:pic>
            <p:nvPicPr>
              <p:cNvPr id="22" name="Imagem 21" descr="Ícone&#10;&#10;Descrição gerada automaticamente">
                <a:extLst>
                  <a:ext uri="{FF2B5EF4-FFF2-40B4-BE49-F238E27FC236}">
                    <a16:creationId xmlns:a16="http://schemas.microsoft.com/office/drawing/2014/main" id="{5452C2C8-7B28-32A0-A004-C6553C691C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440561" y="723629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32" name="Imagem 31" descr="Ícone&#10;&#10;Descrição gerada automaticamente">
                <a:extLst>
                  <a:ext uri="{FF2B5EF4-FFF2-40B4-BE49-F238E27FC236}">
                    <a16:creationId xmlns:a16="http://schemas.microsoft.com/office/drawing/2014/main" id="{F276775D-D948-C4CF-8A9C-8A80131692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440561" y="6306850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33" name="Imagem 32" descr="Ícone&#10;&#10;Descrição gerada automaticamente">
                <a:extLst>
                  <a:ext uri="{FF2B5EF4-FFF2-40B4-BE49-F238E27FC236}">
                    <a16:creationId xmlns:a16="http://schemas.microsoft.com/office/drawing/2014/main" id="{5D6EDF06-6B40-1FF1-C2EE-DB10CD1A6C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440561" y="679454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34" name="Imagem 33" descr="Ícone&#10;&#10;Descrição gerada automaticamente">
                <a:extLst>
                  <a:ext uri="{FF2B5EF4-FFF2-40B4-BE49-F238E27FC236}">
                    <a16:creationId xmlns:a16="http://schemas.microsoft.com/office/drawing/2014/main" id="{DC6F6936-6B36-1D10-CA66-FBCE5166ED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440561" y="5840698"/>
                <a:ext cx="360000" cy="360000"/>
              </a:xfrm>
              <a:prstGeom prst="rect">
                <a:avLst/>
              </a:prstGeom>
            </p:spPr>
          </p:pic>
        </p:grpSp>
      </p:grp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FD175E26-C812-51BD-4DB1-4A9C20324E41}"/>
              </a:ext>
            </a:extLst>
          </p:cNvPr>
          <p:cNvGrpSpPr/>
          <p:nvPr/>
        </p:nvGrpSpPr>
        <p:grpSpPr>
          <a:xfrm>
            <a:off x="12084817" y="1403776"/>
            <a:ext cx="107183" cy="4013843"/>
            <a:chOff x="12790318" y="2575517"/>
            <a:chExt cx="1152525" cy="5351791"/>
          </a:xfrm>
        </p:grpSpPr>
        <p:pic>
          <p:nvPicPr>
            <p:cNvPr id="37" name="Gráfico 36">
              <a:extLst>
                <a:ext uri="{FF2B5EF4-FFF2-40B4-BE49-F238E27FC236}">
                  <a16:creationId xmlns:a16="http://schemas.microsoft.com/office/drawing/2014/main" id="{CF297EB7-C19D-78C5-6734-85D42631BA4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2790318" y="6774783"/>
              <a:ext cx="1152525" cy="1152525"/>
            </a:xfrm>
            <a:prstGeom prst="rect">
              <a:avLst/>
            </a:prstGeom>
          </p:spPr>
        </p:pic>
        <p:pic>
          <p:nvPicPr>
            <p:cNvPr id="38" name="Gráfico 37">
              <a:extLst>
                <a:ext uri="{FF2B5EF4-FFF2-40B4-BE49-F238E27FC236}">
                  <a16:creationId xmlns:a16="http://schemas.microsoft.com/office/drawing/2014/main" id="{BD4D79D6-3D8F-55CD-6769-E5E14B2F3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2790318" y="5377178"/>
              <a:ext cx="1152525" cy="1152525"/>
            </a:xfrm>
            <a:prstGeom prst="rect">
              <a:avLst/>
            </a:prstGeom>
          </p:spPr>
        </p:pic>
        <p:pic>
          <p:nvPicPr>
            <p:cNvPr id="39" name="Gráfico 38">
              <a:extLst>
                <a:ext uri="{FF2B5EF4-FFF2-40B4-BE49-F238E27FC236}">
                  <a16:creationId xmlns:a16="http://schemas.microsoft.com/office/drawing/2014/main" id="{2C6C87FF-7212-0F4E-535A-17C9AA4CD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12790318" y="3976484"/>
              <a:ext cx="1152525" cy="1152525"/>
            </a:xfrm>
            <a:prstGeom prst="rect">
              <a:avLst/>
            </a:prstGeom>
          </p:spPr>
        </p:pic>
        <p:pic>
          <p:nvPicPr>
            <p:cNvPr id="40" name="Gráfico 39">
              <a:extLst>
                <a:ext uri="{FF2B5EF4-FFF2-40B4-BE49-F238E27FC236}">
                  <a16:creationId xmlns:a16="http://schemas.microsoft.com/office/drawing/2014/main" id="{FD1981ED-9321-1004-DE59-46F7C307A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12790318" y="2575517"/>
              <a:ext cx="1152525" cy="1152525"/>
            </a:xfrm>
            <a:prstGeom prst="rect">
              <a:avLst/>
            </a:prstGeom>
          </p:spPr>
        </p:pic>
      </p:grpSp>
      <p:sp>
        <p:nvSpPr>
          <p:cNvPr id="8" name="object 4">
            <a:extLst>
              <a:ext uri="{FF2B5EF4-FFF2-40B4-BE49-F238E27FC236}">
                <a16:creationId xmlns:a16="http://schemas.microsoft.com/office/drawing/2014/main" id="{97C175B3-446B-911B-6468-84C238D9CAFF}"/>
              </a:ext>
            </a:extLst>
          </p:cNvPr>
          <p:cNvSpPr txBox="1">
            <a:spLocks/>
          </p:cNvSpPr>
          <p:nvPr/>
        </p:nvSpPr>
        <p:spPr>
          <a:xfrm>
            <a:off x="950281" y="3655247"/>
            <a:ext cx="5631773" cy="980397"/>
          </a:xfrm>
          <a:prstGeom prst="rect">
            <a:avLst/>
          </a:prstGeom>
        </p:spPr>
        <p:txBody>
          <a:bodyPr vert="horz" wrap="square" lIns="0" tIns="56515" rIns="0" bIns="0" rtlCol="0" anchor="ctr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6773" defTabSz="1219139">
              <a:spcBef>
                <a:spcPts val="320"/>
              </a:spcBef>
              <a:defRPr/>
            </a:pPr>
            <a:r>
              <a:rPr lang="pt-BR" sz="3000" b="1" kern="0" dirty="0">
                <a:solidFill>
                  <a:prstClr val="white"/>
                </a:solidFill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Secretaria Adjunta de Infraestrutura Social e Urbana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296D74C-BD26-CF56-D49F-FDC0D74098BC}"/>
              </a:ext>
            </a:extLst>
          </p:cNvPr>
          <p:cNvSpPr txBox="1"/>
          <p:nvPr/>
        </p:nvSpPr>
        <p:spPr>
          <a:xfrm>
            <a:off x="8485765" y="485674"/>
            <a:ext cx="30108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pt-BR" sz="135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MANOEL RENATO</a:t>
            </a:r>
          </a:p>
          <a:p>
            <a:pPr defTabSz="914378">
              <a:defRPr/>
            </a:pPr>
            <a:r>
              <a:rPr lang="pt-BR" sz="135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Secretário Adjunto</a:t>
            </a:r>
          </a:p>
          <a:p>
            <a:pPr defTabSz="914378">
              <a:defRPr/>
            </a:pPr>
            <a:r>
              <a:rPr lang="pt-BR" sz="1350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manoel.filho@presidencia.gov.br</a:t>
            </a:r>
          </a:p>
          <a:p>
            <a:pPr defTabSz="914378">
              <a:defRPr/>
            </a:pPr>
            <a:endParaRPr lang="pt-BR" sz="1350" dirty="0">
              <a:solidFill>
                <a:srgbClr val="E7E6E6">
                  <a:lumMod val="25000"/>
                </a:srgbClr>
              </a:solidFill>
              <a:latin typeface="Calibri" panose="020F0502020204030204"/>
              <a:ea typeface="Verdana" panose="020B0604030504040204" pitchFamily="34" charset="0"/>
            </a:endParaRPr>
          </a:p>
          <a:p>
            <a:pPr defTabSz="914378">
              <a:defRPr/>
            </a:pPr>
            <a:r>
              <a:rPr lang="pt-BR" sz="135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ANDRÉ ARANTES</a:t>
            </a:r>
          </a:p>
          <a:p>
            <a:pPr defTabSz="914378">
              <a:defRPr/>
            </a:pPr>
            <a:r>
              <a:rPr lang="pt-BR" sz="135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Assessor Técnico</a:t>
            </a:r>
          </a:p>
          <a:p>
            <a:pPr defTabSz="914378">
              <a:defRPr/>
            </a:pPr>
            <a:r>
              <a:rPr lang="pt-BR" sz="1350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andre.luciano@presidencia.gov.br</a:t>
            </a:r>
          </a:p>
          <a:p>
            <a:pPr defTabSz="914378">
              <a:defRPr/>
            </a:pPr>
            <a:endParaRPr lang="pt-BR" sz="1350" dirty="0">
              <a:solidFill>
                <a:srgbClr val="E7E6E6">
                  <a:lumMod val="25000"/>
                </a:srgbClr>
              </a:solidFill>
              <a:latin typeface="Calibri" panose="020F0502020204030204"/>
              <a:ea typeface="Verdana" panose="020B0604030504040204" pitchFamily="34" charset="0"/>
            </a:endParaRPr>
          </a:p>
          <a:p>
            <a:pPr defTabSz="914378">
              <a:defRPr/>
            </a:pPr>
            <a:r>
              <a:rPr lang="pt-BR" sz="135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RICARDO RAMAGEM </a:t>
            </a:r>
          </a:p>
          <a:p>
            <a:pPr defTabSz="914378">
              <a:defRPr/>
            </a:pPr>
            <a:r>
              <a:rPr lang="pt-BR" sz="135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Assessor</a:t>
            </a:r>
            <a:r>
              <a:rPr lang="pt-BR" sz="1350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            </a:t>
            </a:r>
          </a:p>
          <a:p>
            <a:pPr defTabSz="914378">
              <a:defRPr/>
            </a:pPr>
            <a:r>
              <a:rPr lang="pt-BR" sz="1350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marcio.fioravante@presidencia.gov.br</a:t>
            </a:r>
          </a:p>
          <a:p>
            <a:pPr defTabSz="914378">
              <a:defRPr/>
            </a:pPr>
            <a:r>
              <a:rPr lang="pt-BR" sz="135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  <a:ea typeface="Verdana" panose="020B0604030504040204" pitchFamily="34" charset="0"/>
              </a:rPr>
              <a:t>Tel.: (61) 3411- 8563</a:t>
            </a:r>
          </a:p>
        </p:txBody>
      </p:sp>
      <p:pic>
        <p:nvPicPr>
          <p:cNvPr id="16" name="Gráfico 15">
            <a:extLst>
              <a:ext uri="{FF2B5EF4-FFF2-40B4-BE49-F238E27FC236}">
                <a16:creationId xmlns:a16="http://schemas.microsoft.com/office/drawing/2014/main" id="{7E7FBA45-5D01-78BE-15A8-895D32285E1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804285" y="5886450"/>
            <a:ext cx="2497304" cy="31423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DEAB7710-35AC-F560-ED10-44F9C864D92F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51118" y="5938699"/>
            <a:ext cx="702077" cy="20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206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áfico 10">
            <a:extLst>
              <a:ext uri="{FF2B5EF4-FFF2-40B4-BE49-F238E27FC236}">
                <a16:creationId xmlns:a16="http://schemas.microsoft.com/office/drawing/2014/main" id="{A1FFCA11-34F1-8087-7F51-045280378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6240" y="0"/>
            <a:ext cx="3537014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D96ECC1E-238E-623F-616F-C6EC14406E0B}"/>
              </a:ext>
            </a:extLst>
          </p:cNvPr>
          <p:cNvSpPr txBox="1"/>
          <p:nvPr/>
        </p:nvSpPr>
        <p:spPr>
          <a:xfrm>
            <a:off x="541752" y="540381"/>
            <a:ext cx="3005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/>
            <a:r>
              <a:rPr lang="en-US" sz="2700" b="1" dirty="0">
                <a:solidFill>
                  <a:srgbClr val="E7E6E6">
                    <a:lumMod val="25000"/>
                  </a:srgbClr>
                </a:solidFill>
                <a:latin typeface="Calibri" panose="020F0502020204030204" pitchFamily="34" charset="0"/>
              </a:rPr>
              <a:t>ROTEIRO DA APRESENTAÇÃO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246B4181-66A2-0BDD-D689-9FE34ECF7D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grpSp>
        <p:nvGrpSpPr>
          <p:cNvPr id="22" name="Agrupar 21">
            <a:extLst>
              <a:ext uri="{FF2B5EF4-FFF2-40B4-BE49-F238E27FC236}">
                <a16:creationId xmlns:a16="http://schemas.microsoft.com/office/drawing/2014/main" id="{BA16DF41-DB74-70A5-96E0-1BEA9D61A36B}"/>
              </a:ext>
            </a:extLst>
          </p:cNvPr>
          <p:cNvGrpSpPr/>
          <p:nvPr/>
        </p:nvGrpSpPr>
        <p:grpSpPr>
          <a:xfrm>
            <a:off x="12084817" y="1947441"/>
            <a:ext cx="107183" cy="2963118"/>
            <a:chOff x="12790318" y="3976484"/>
            <a:chExt cx="1152525" cy="3950824"/>
          </a:xfrm>
        </p:grpSpPr>
        <p:pic>
          <p:nvPicPr>
            <p:cNvPr id="23" name="Gráfico 22">
              <a:extLst>
                <a:ext uri="{FF2B5EF4-FFF2-40B4-BE49-F238E27FC236}">
                  <a16:creationId xmlns:a16="http://schemas.microsoft.com/office/drawing/2014/main" id="{F48534B6-717E-2F08-4784-852F513773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790318" y="6774783"/>
              <a:ext cx="1152525" cy="1152525"/>
            </a:xfrm>
            <a:prstGeom prst="rect">
              <a:avLst/>
            </a:prstGeom>
          </p:spPr>
        </p:pic>
        <p:pic>
          <p:nvPicPr>
            <p:cNvPr id="24" name="Gráfico 23">
              <a:extLst>
                <a:ext uri="{FF2B5EF4-FFF2-40B4-BE49-F238E27FC236}">
                  <a16:creationId xmlns:a16="http://schemas.microsoft.com/office/drawing/2014/main" id="{E9FE74E3-E858-3EA8-3EBC-30322CD1E73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790318" y="5377178"/>
              <a:ext cx="1152525" cy="1152525"/>
            </a:xfrm>
            <a:prstGeom prst="rect">
              <a:avLst/>
            </a:prstGeom>
          </p:spPr>
        </p:pic>
        <p:pic>
          <p:nvPicPr>
            <p:cNvPr id="25" name="Gráfico 24">
              <a:extLst>
                <a:ext uri="{FF2B5EF4-FFF2-40B4-BE49-F238E27FC236}">
                  <a16:creationId xmlns:a16="http://schemas.microsoft.com/office/drawing/2014/main" id="{CC119F7F-9766-59E2-9772-3F3DE0DADF4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90318" y="3976484"/>
              <a:ext cx="1152525" cy="1152525"/>
            </a:xfrm>
            <a:prstGeom prst="rect">
              <a:avLst/>
            </a:prstGeom>
          </p:spPr>
        </p:pic>
      </p:grpSp>
      <p:pic>
        <p:nvPicPr>
          <p:cNvPr id="59" name="Gráfico 58">
            <a:extLst>
              <a:ext uri="{FF2B5EF4-FFF2-40B4-BE49-F238E27FC236}">
                <a16:creationId xmlns:a16="http://schemas.microsoft.com/office/drawing/2014/main" id="{0C0F059C-D02F-B9E5-5ADD-0EB0CF6FE77A}"/>
              </a:ext>
            </a:extLst>
          </p:cNvPr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-1231088" y="5157000"/>
            <a:ext cx="3375000" cy="27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1D594B7-01D3-D060-31C0-C6CFCB425EFD}"/>
              </a:ext>
            </a:extLst>
          </p:cNvPr>
          <p:cNvSpPr txBox="1"/>
          <p:nvPr/>
        </p:nvSpPr>
        <p:spPr>
          <a:xfrm>
            <a:off x="5325847" y="367989"/>
            <a:ext cx="514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39"/>
            <a:r>
              <a:rPr lang="pt-BR" sz="3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948E278-DDA9-88DD-1F06-302BE92734DC}"/>
              </a:ext>
            </a:extLst>
          </p:cNvPr>
          <p:cNvSpPr txBox="1"/>
          <p:nvPr/>
        </p:nvSpPr>
        <p:spPr>
          <a:xfrm>
            <a:off x="5325847" y="1067026"/>
            <a:ext cx="514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39"/>
            <a:r>
              <a:rPr lang="pt-BR" sz="3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A859393-7826-4CC3-FA7F-35D248A9E029}"/>
              </a:ext>
            </a:extLst>
          </p:cNvPr>
          <p:cNvSpPr txBox="1"/>
          <p:nvPr/>
        </p:nvSpPr>
        <p:spPr>
          <a:xfrm>
            <a:off x="5325847" y="1766062"/>
            <a:ext cx="514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39"/>
            <a:r>
              <a:rPr lang="pt-BR" sz="3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E262CC-2D8A-A0C7-48ED-41D4B204E9E1}"/>
              </a:ext>
            </a:extLst>
          </p:cNvPr>
          <p:cNvSpPr txBox="1"/>
          <p:nvPr/>
        </p:nvSpPr>
        <p:spPr>
          <a:xfrm>
            <a:off x="5325847" y="2465099"/>
            <a:ext cx="514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39"/>
            <a:r>
              <a:rPr lang="pt-BR" sz="3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9161ED5-7F9D-76B2-660D-51B6B17F9A99}"/>
              </a:ext>
            </a:extLst>
          </p:cNvPr>
          <p:cNvSpPr txBox="1"/>
          <p:nvPr/>
        </p:nvSpPr>
        <p:spPr>
          <a:xfrm>
            <a:off x="5325847" y="3164136"/>
            <a:ext cx="514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39"/>
            <a:r>
              <a:rPr lang="pt-BR" sz="3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CFB0ABF-04AF-DDAD-7549-F27ECE274C04}"/>
              </a:ext>
            </a:extLst>
          </p:cNvPr>
          <p:cNvSpPr/>
          <p:nvPr/>
        </p:nvSpPr>
        <p:spPr>
          <a:xfrm>
            <a:off x="5893482" y="303183"/>
            <a:ext cx="40500" cy="6561000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E30613"/>
              </a:solidFill>
            </a:endParaRPr>
          </a:p>
        </p:txBody>
      </p:sp>
      <p:sp>
        <p:nvSpPr>
          <p:cNvPr id="63" name="CaixaDeTexto 1">
            <a:extLst>
              <a:ext uri="{FF2B5EF4-FFF2-40B4-BE49-F238E27FC236}">
                <a16:creationId xmlns:a16="http://schemas.microsoft.com/office/drawing/2014/main" id="{E8CBC71B-402E-1286-BB95-B6D551A11229}"/>
              </a:ext>
            </a:extLst>
          </p:cNvPr>
          <p:cNvSpPr txBox="1"/>
          <p:nvPr/>
        </p:nvSpPr>
        <p:spPr>
          <a:xfrm>
            <a:off x="7446150" y="442205"/>
            <a:ext cx="1945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900"/>
              </a:spcAft>
            </a:pPr>
            <a:r>
              <a:rPr lang="pt-BR" dirty="0"/>
              <a:t>Instituições envolvidas;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F1FABC5-F76C-F521-18E7-E004203CF1F6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303183"/>
            <a:ext cx="5022558" cy="660527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D8A7C185-710D-5D82-B289-A48C83F60C09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1002757"/>
            <a:ext cx="5022558" cy="660527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99B34CFB-FE65-FC77-AA6F-070AAB291CE0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1702332"/>
            <a:ext cx="5022558" cy="660527"/>
          </a:xfrm>
          <a:prstGeom prst="rect">
            <a:avLst/>
          </a:prstGeom>
        </p:spPr>
      </p:pic>
      <p:pic>
        <p:nvPicPr>
          <p:cNvPr id="40" name="Gráfico 39">
            <a:extLst>
              <a:ext uri="{FF2B5EF4-FFF2-40B4-BE49-F238E27FC236}">
                <a16:creationId xmlns:a16="http://schemas.microsoft.com/office/drawing/2014/main" id="{5C76581C-FCE8-E163-7105-5DE88E894171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071601" y="3113176"/>
            <a:ext cx="5022558" cy="660527"/>
          </a:xfrm>
          <a:prstGeom prst="rect">
            <a:avLst/>
          </a:prstGeom>
        </p:spPr>
      </p:pic>
      <p:pic>
        <p:nvPicPr>
          <p:cNvPr id="57" name="Gráfico 56">
            <a:extLst>
              <a:ext uri="{FF2B5EF4-FFF2-40B4-BE49-F238E27FC236}">
                <a16:creationId xmlns:a16="http://schemas.microsoft.com/office/drawing/2014/main" id="{5599398B-A3B4-F6E2-34E9-820F5EE1EF0F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2401906"/>
            <a:ext cx="5022558" cy="660527"/>
          </a:xfrm>
          <a:prstGeom prst="rect">
            <a:avLst/>
          </a:prstGeom>
        </p:spPr>
      </p:pic>
      <p:sp>
        <p:nvSpPr>
          <p:cNvPr id="19" name="CaixaDeTexto 1">
            <a:extLst>
              <a:ext uri="{FF2B5EF4-FFF2-40B4-BE49-F238E27FC236}">
                <a16:creationId xmlns:a16="http://schemas.microsoft.com/office/drawing/2014/main" id="{E2BE9B58-EE3C-919C-B3DF-332BBBEDA52A}"/>
              </a:ext>
            </a:extLst>
          </p:cNvPr>
          <p:cNvSpPr txBox="1"/>
          <p:nvPr/>
        </p:nvSpPr>
        <p:spPr>
          <a:xfrm>
            <a:off x="6258018" y="458670"/>
            <a:ext cx="4158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39">
              <a:spcBef>
                <a:spcPts val="1200"/>
              </a:spcBef>
              <a:buClr>
                <a:srgbClr val="00B050"/>
              </a:buClr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Contexto da COSIP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CaixaDeTexto 1">
            <a:extLst>
              <a:ext uri="{FF2B5EF4-FFF2-40B4-BE49-F238E27FC236}">
                <a16:creationId xmlns:a16="http://schemas.microsoft.com/office/drawing/2014/main" id="{D8540ADB-1355-D2DE-C082-56BB2F8198A7}"/>
              </a:ext>
            </a:extLst>
          </p:cNvPr>
          <p:cNvSpPr txBox="1"/>
          <p:nvPr/>
        </p:nvSpPr>
        <p:spPr>
          <a:xfrm>
            <a:off x="6291829" y="2547503"/>
            <a:ext cx="39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39">
              <a:spcBef>
                <a:spcPts val="1200"/>
              </a:spcBef>
              <a:buClr>
                <a:srgbClr val="00B050"/>
              </a:buClr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COSIP e Cidades Inteligentes</a:t>
            </a:r>
          </a:p>
        </p:txBody>
      </p:sp>
      <p:sp>
        <p:nvSpPr>
          <p:cNvPr id="27" name="CaixaDeTexto 1">
            <a:extLst>
              <a:ext uri="{FF2B5EF4-FFF2-40B4-BE49-F238E27FC236}">
                <a16:creationId xmlns:a16="http://schemas.microsoft.com/office/drawing/2014/main" id="{A1FF226F-9E4A-3640-C371-AAA3AD33F95A}"/>
              </a:ext>
            </a:extLst>
          </p:cNvPr>
          <p:cNvSpPr txBox="1"/>
          <p:nvPr/>
        </p:nvSpPr>
        <p:spPr>
          <a:xfrm>
            <a:off x="6258018" y="1158244"/>
            <a:ext cx="3537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39">
              <a:spcBef>
                <a:spcPts val="1200"/>
              </a:spcBef>
              <a:buClr>
                <a:srgbClr val="00B050"/>
              </a:buClr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Alterações e Regulamentação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3" name="CaixaDeTexto 1">
            <a:extLst>
              <a:ext uri="{FF2B5EF4-FFF2-40B4-BE49-F238E27FC236}">
                <a16:creationId xmlns:a16="http://schemas.microsoft.com/office/drawing/2014/main" id="{901F93DF-BB19-DEE0-2198-89FF1988E5A2}"/>
              </a:ext>
            </a:extLst>
          </p:cNvPr>
          <p:cNvSpPr txBox="1"/>
          <p:nvPr/>
        </p:nvSpPr>
        <p:spPr>
          <a:xfrm>
            <a:off x="6258018" y="1812069"/>
            <a:ext cx="5022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39">
              <a:spcBef>
                <a:spcPts val="1200"/>
              </a:spcBef>
              <a:buClr>
                <a:srgbClr val="00B050"/>
              </a:buClr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Conceitos e Definições</a:t>
            </a:r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id="{BE2076C6-C146-4C7C-A6A0-499D358E81FE}"/>
              </a:ext>
            </a:extLst>
          </p:cNvPr>
          <p:cNvSpPr txBox="1"/>
          <p:nvPr/>
        </p:nvSpPr>
        <p:spPr>
          <a:xfrm>
            <a:off x="6318104" y="3256952"/>
            <a:ext cx="39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39">
              <a:spcBef>
                <a:spcPts val="1200"/>
              </a:spcBef>
              <a:buClr>
                <a:srgbClr val="00B050"/>
              </a:buClr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Desafios e Soluções</a:t>
            </a:r>
          </a:p>
        </p:txBody>
      </p:sp>
    </p:spTree>
    <p:extLst>
      <p:ext uri="{BB962C8B-B14F-4D97-AF65-F5344CB8AC3E}">
        <p14:creationId xmlns:p14="http://schemas.microsoft.com/office/powerpoint/2010/main" val="97237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30846790-8CDC-1BCE-B7A0-CCAE82A37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975656"/>
            <a:ext cx="3993931" cy="92342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22FFF69-5D4A-EE2B-8EA1-A3BBE694C3A7}"/>
              </a:ext>
            </a:extLst>
          </p:cNvPr>
          <p:cNvSpPr txBox="1"/>
          <p:nvPr/>
        </p:nvSpPr>
        <p:spPr>
          <a:xfrm>
            <a:off x="563166" y="40728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690BD486-1C63-7F34-EEFA-259A5583ED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F28C97C-E167-2B58-35CA-265EB6E63DDB}"/>
              </a:ext>
            </a:extLst>
          </p:cNvPr>
          <p:cNvSpPr txBox="1"/>
          <p:nvPr/>
        </p:nvSpPr>
        <p:spPr>
          <a:xfrm>
            <a:off x="438151" y="1998958"/>
            <a:ext cx="1142204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Contribuição vinculada à prestação de serviço público de interesse local;</a:t>
            </a:r>
          </a:p>
          <a:p>
            <a:pPr algn="just"/>
            <a:endParaRPr lang="pt-BR" sz="1600" dirty="0">
              <a:solidFill>
                <a:srgbClr val="004A2F"/>
              </a:solidFill>
              <a:latin typeface="Gotham Bold" panose="02000803030000020004" pitchFamily="2" charset="0"/>
              <a:ea typeface="Verdana" panose="020B0604030504040204" pitchFamily="34" charset="0"/>
              <a:cs typeface="+mj-cs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Surge com a Emenda Constitucional 39/2002 no Sistema Tributário Nacional;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Regulamentação por meio de Leis Municipais;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Transferência dos ativos de IP para as prefeituras;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Conceito:</a:t>
            </a: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“Serviço público que tem por objetivo exclusivo prover claridade nos logradouros públicos, de forma periódica, contínua ou eventual” (REN 414/2010 - ANEEL).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5418658-570D-3E1A-95E2-A02605D77295}"/>
              </a:ext>
            </a:extLst>
          </p:cNvPr>
          <p:cNvSpPr txBox="1"/>
          <p:nvPr/>
        </p:nvSpPr>
        <p:spPr>
          <a:xfrm>
            <a:off x="563166" y="1191147"/>
            <a:ext cx="32971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spcBef>
                <a:spcPts val="1200"/>
              </a:spcBef>
              <a:buClr>
                <a:srgbClr val="E7E6E6">
                  <a:lumMod val="25000"/>
                </a:srgbClr>
              </a:buClr>
              <a:defRPr/>
            </a:pPr>
            <a:r>
              <a:rPr lang="pt-BR" sz="24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1 - </a:t>
            </a:r>
            <a:r>
              <a:rPr lang="pt-BR" sz="26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Contexto</a:t>
            </a:r>
          </a:p>
        </p:txBody>
      </p:sp>
      <p:pic>
        <p:nvPicPr>
          <p:cNvPr id="9" name="Gráfico 10">
            <a:extLst>
              <a:ext uri="{FF2B5EF4-FFF2-40B4-BE49-F238E27FC236}">
                <a16:creationId xmlns:a16="http://schemas.microsoft.com/office/drawing/2014/main" id="{9FB21F39-47C2-8AF5-2C76-DCEF582AA3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40" y="0"/>
            <a:ext cx="3537014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1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0">
            <a:extLst>
              <a:ext uri="{FF2B5EF4-FFF2-40B4-BE49-F238E27FC236}">
                <a16:creationId xmlns:a16="http://schemas.microsoft.com/office/drawing/2014/main" id="{2477AF9D-D32F-4F67-A0E7-16F40F10E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240" y="0"/>
            <a:ext cx="3537014" cy="2541507"/>
          </a:xfrm>
          <a:prstGeom prst="rect">
            <a:avLst/>
          </a:prstGeom>
        </p:spPr>
      </p:pic>
      <p:pic>
        <p:nvPicPr>
          <p:cNvPr id="9" name="Imagem 8" descr="Padrão do plano de fundo">
            <a:extLst>
              <a:ext uri="{FF2B5EF4-FFF2-40B4-BE49-F238E27FC236}">
                <a16:creationId xmlns:a16="http://schemas.microsoft.com/office/drawing/2014/main" id="{E7C3E7DC-80F8-442A-A312-4AD116D117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6517"/>
          <a:stretch/>
        </p:blipFill>
        <p:spPr>
          <a:xfrm>
            <a:off x="0" y="18436"/>
            <a:ext cx="5318485" cy="68580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C046FCD3-4823-42A9-A521-72DDF768FBC6}"/>
              </a:ext>
            </a:extLst>
          </p:cNvPr>
          <p:cNvGrpSpPr/>
          <p:nvPr/>
        </p:nvGrpSpPr>
        <p:grpSpPr>
          <a:xfrm>
            <a:off x="12084817" y="1947441"/>
            <a:ext cx="107183" cy="2963118"/>
            <a:chOff x="12790318" y="3976484"/>
            <a:chExt cx="1152525" cy="3950824"/>
          </a:xfrm>
        </p:grpSpPr>
        <p:pic>
          <p:nvPicPr>
            <p:cNvPr id="11" name="Gráfico 22">
              <a:extLst>
                <a:ext uri="{FF2B5EF4-FFF2-40B4-BE49-F238E27FC236}">
                  <a16:creationId xmlns:a16="http://schemas.microsoft.com/office/drawing/2014/main" id="{3751CDA8-961F-466A-9BCB-EC4E3846F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790318" y="6774783"/>
              <a:ext cx="1152525" cy="1152525"/>
            </a:xfrm>
            <a:prstGeom prst="rect">
              <a:avLst/>
            </a:prstGeom>
          </p:spPr>
        </p:pic>
        <p:pic>
          <p:nvPicPr>
            <p:cNvPr id="12" name="Gráfico 23">
              <a:extLst>
                <a:ext uri="{FF2B5EF4-FFF2-40B4-BE49-F238E27FC236}">
                  <a16:creationId xmlns:a16="http://schemas.microsoft.com/office/drawing/2014/main" id="{394CA738-723B-4639-BF1F-A5612EFB22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790318" y="5377178"/>
              <a:ext cx="1152525" cy="1152525"/>
            </a:xfrm>
            <a:prstGeom prst="rect">
              <a:avLst/>
            </a:prstGeom>
          </p:spPr>
        </p:pic>
        <p:pic>
          <p:nvPicPr>
            <p:cNvPr id="13" name="Gráfico 24">
              <a:extLst>
                <a:ext uri="{FF2B5EF4-FFF2-40B4-BE49-F238E27FC236}">
                  <a16:creationId xmlns:a16="http://schemas.microsoft.com/office/drawing/2014/main" id="{D2AC9CA9-D834-41AA-B637-B008C0E16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790318" y="3976484"/>
              <a:ext cx="1152525" cy="1152525"/>
            </a:xfrm>
            <a:prstGeom prst="rect">
              <a:avLst/>
            </a:prstGeom>
          </p:spPr>
        </p:pic>
      </p:grpSp>
      <p:pic>
        <p:nvPicPr>
          <p:cNvPr id="14" name="Gráfico 58">
            <a:extLst>
              <a:ext uri="{FF2B5EF4-FFF2-40B4-BE49-F238E27FC236}">
                <a16:creationId xmlns:a16="http://schemas.microsoft.com/office/drawing/2014/main" id="{F626D465-4A68-4AB4-964F-3E0D9673D348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-758588" y="5629500"/>
            <a:ext cx="2430000" cy="2700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974863FE-C3A1-40C6-842A-D36E197C2C50}"/>
              </a:ext>
            </a:extLst>
          </p:cNvPr>
          <p:cNvSpPr txBox="1"/>
          <p:nvPr/>
        </p:nvSpPr>
        <p:spPr>
          <a:xfrm>
            <a:off x="594696" y="34422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19" name="Gráfico 18">
            <a:extLst>
              <a:ext uri="{FF2B5EF4-FFF2-40B4-BE49-F238E27FC236}">
                <a16:creationId xmlns:a16="http://schemas.microsoft.com/office/drawing/2014/main" id="{39195A7B-4116-442B-B672-53B9C6242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grpSp>
        <p:nvGrpSpPr>
          <p:cNvPr id="20" name="Agrupar 19">
            <a:extLst>
              <a:ext uri="{FF2B5EF4-FFF2-40B4-BE49-F238E27FC236}">
                <a16:creationId xmlns:a16="http://schemas.microsoft.com/office/drawing/2014/main" id="{9EEC75E0-0049-490B-8278-4F10EF287ACD}"/>
              </a:ext>
            </a:extLst>
          </p:cNvPr>
          <p:cNvGrpSpPr/>
          <p:nvPr/>
        </p:nvGrpSpPr>
        <p:grpSpPr>
          <a:xfrm>
            <a:off x="0" y="1185863"/>
            <a:ext cx="3660259" cy="923421"/>
            <a:chOff x="1" y="4114092"/>
            <a:chExt cx="4880345" cy="1231228"/>
          </a:xfrm>
        </p:grpSpPr>
        <p:pic>
          <p:nvPicPr>
            <p:cNvPr id="21" name="Gráfico 20">
              <a:extLst>
                <a:ext uri="{FF2B5EF4-FFF2-40B4-BE49-F238E27FC236}">
                  <a16:creationId xmlns:a16="http://schemas.microsoft.com/office/drawing/2014/main" id="{119B5A5F-A8BF-4CC7-A3E6-A87DECFB3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" y="4114092"/>
              <a:ext cx="4880345" cy="1231228"/>
            </a:xfrm>
            <a:prstGeom prst="rect">
              <a:avLst/>
            </a:prstGeom>
          </p:spPr>
        </p:pic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4870E96D-5AE3-4B91-B35D-14C2AC597FD6}"/>
                </a:ext>
              </a:extLst>
            </p:cNvPr>
            <p:cNvSpPr txBox="1"/>
            <p:nvPr/>
          </p:nvSpPr>
          <p:spPr>
            <a:xfrm>
              <a:off x="484102" y="4430111"/>
              <a:ext cx="4396244" cy="656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39">
                <a:spcBef>
                  <a:spcPts val="1200"/>
                </a:spcBef>
                <a:buClr>
                  <a:srgbClr val="E7E6E6">
                    <a:lumMod val="25000"/>
                  </a:srgbClr>
                </a:buClr>
                <a:defRPr/>
              </a:pPr>
              <a:r>
                <a:rPr lang="pt-BR" sz="240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1 - </a:t>
              </a:r>
              <a:r>
                <a:rPr lang="pt-BR" sz="260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Contexto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435155-05EE-F4E6-CDA8-2359039AC62C}"/>
              </a:ext>
            </a:extLst>
          </p:cNvPr>
          <p:cNvSpPr txBox="1"/>
          <p:nvPr/>
        </p:nvSpPr>
        <p:spPr>
          <a:xfrm>
            <a:off x="438151" y="2629996"/>
            <a:ext cx="114220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90% da população brasileira vive nas cidades e 61% em aglomerações urbanas acima de 100 mil habitantes (Censo Demográfico 2022);</a:t>
            </a:r>
          </a:p>
          <a:p>
            <a:pPr algn="just"/>
            <a:endParaRPr lang="pt-BR" sz="1600" dirty="0">
              <a:solidFill>
                <a:srgbClr val="004A2F"/>
              </a:solidFill>
              <a:latin typeface="Gotham Bold" panose="02000803030000020004" pitchFamily="2" charset="0"/>
              <a:ea typeface="Verdana" panose="020B0604030504040204" pitchFamily="34" charset="0"/>
              <a:cs typeface="+mj-cs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1,3% do total da arrecadação dos municípios brasileiros advém da COSIP (Anuário </a:t>
            </a:r>
            <a:r>
              <a:rPr lang="pt-BR" sz="2400" dirty="0" err="1">
                <a:solidFill>
                  <a:srgbClr val="008000"/>
                </a:solidFill>
                <a:latin typeface="Gotham Medium" panose="02000603030000020004" pitchFamily="2" charset="0"/>
              </a:rPr>
              <a:t>Multicidades</a:t>
            </a:r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 2024 – FNP);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A arrecadação per capta nacional da COSIP é de R$ 5,47/mês; e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20% dos municípios brasileiros não cobram a COSIP (Fonte STN 2023).</a:t>
            </a:r>
          </a:p>
        </p:txBody>
      </p:sp>
      <p:pic>
        <p:nvPicPr>
          <p:cNvPr id="4" name="Gráfico 10">
            <a:extLst>
              <a:ext uri="{FF2B5EF4-FFF2-40B4-BE49-F238E27FC236}">
                <a16:creationId xmlns:a16="http://schemas.microsoft.com/office/drawing/2014/main" id="{E85F2986-D84A-00F8-D8A2-04B7B3100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6664" y="5923204"/>
            <a:ext cx="3537014" cy="95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5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527A1937-4642-4AEA-BAAF-D8236315E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85863"/>
            <a:ext cx="5673213" cy="92342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6B18AB0-AF57-376D-FDAF-10A25019A4CD}"/>
              </a:ext>
            </a:extLst>
          </p:cNvPr>
          <p:cNvSpPr txBox="1"/>
          <p:nvPr/>
        </p:nvSpPr>
        <p:spPr>
          <a:xfrm>
            <a:off x="436646" y="1412367"/>
            <a:ext cx="531013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spcBef>
                <a:spcPts val="1200"/>
              </a:spcBef>
              <a:buClr>
                <a:srgbClr val="E7E6E6">
                  <a:lumMod val="25000"/>
                </a:srgbClr>
              </a:buClr>
              <a:defRPr/>
            </a:pPr>
            <a:r>
              <a:rPr lang="pt-BR" sz="24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2 - </a:t>
            </a:r>
            <a:r>
              <a:rPr lang="pt-BR" sz="26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Alterações e Regulamentação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E9552CF-8A58-F8F1-D27D-04287A367F17}"/>
              </a:ext>
            </a:extLst>
          </p:cNvPr>
          <p:cNvSpPr txBox="1"/>
          <p:nvPr/>
        </p:nvSpPr>
        <p:spPr>
          <a:xfrm>
            <a:off x="563166" y="40728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A5961A9B-1DC8-03E0-1316-4C68650245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984B3D2C-6E16-20A5-6DD9-A3FCEE8C92C6}"/>
              </a:ext>
            </a:extLst>
          </p:cNvPr>
          <p:cNvSpPr txBox="1"/>
          <p:nvPr/>
        </p:nvSpPr>
        <p:spPr>
          <a:xfrm>
            <a:off x="438151" y="2251626"/>
            <a:ext cx="114220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Promulgada Emenda Constitucional nº 132, de 20 de dezembro de 2023;</a:t>
            </a:r>
          </a:p>
          <a:p>
            <a:pPr algn="just"/>
            <a:endParaRPr lang="pt-BR" sz="1600" dirty="0">
              <a:solidFill>
                <a:srgbClr val="004A2F"/>
              </a:solidFill>
              <a:latin typeface="Gotham Bold" panose="02000803030000020004" pitchFamily="2" charset="0"/>
              <a:ea typeface="Verdana" panose="020B0604030504040204" pitchFamily="34" charset="0"/>
              <a:cs typeface="+mj-cs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Ampliam-se as possibilidades de aplicação do valor arrecadado pela COSIP para:</a:t>
            </a:r>
          </a:p>
          <a:p>
            <a:pPr lvl="1"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i) o custeio, a expansão e a melhoria do serviço de iluminação pública;</a:t>
            </a:r>
          </a:p>
          <a:p>
            <a:pPr lvl="1" algn="just"/>
            <a:r>
              <a:rPr lang="pt-BR" sz="2400" dirty="0" err="1">
                <a:solidFill>
                  <a:srgbClr val="008000"/>
                </a:solidFill>
                <a:latin typeface="Gotham Medium" panose="02000603030000020004" pitchFamily="2" charset="0"/>
              </a:rPr>
              <a:t>ii</a:t>
            </a:r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) o custeio, a expansão e a melhoria de sistemas de monitoramento de vias e    logradouros públicos.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Proposta de Regulamentação da COSIP no Código Tributário Nacional - PLC 108/2024 – Regulamenta o Comitê Gestor do IBS</a:t>
            </a:r>
          </a:p>
          <a:p>
            <a:pPr algn="just"/>
            <a:endParaRPr lang="pt-BR" sz="1600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Definições conceituais para nortear as aplicações locais da COSIP.</a:t>
            </a:r>
          </a:p>
        </p:txBody>
      </p:sp>
      <p:pic>
        <p:nvPicPr>
          <p:cNvPr id="7" name="Gráfico 10">
            <a:extLst>
              <a:ext uri="{FF2B5EF4-FFF2-40B4-BE49-F238E27FC236}">
                <a16:creationId xmlns:a16="http://schemas.microsoft.com/office/drawing/2014/main" id="{5A435429-E3E2-3CCC-3D40-A2FC561BC9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40" y="1"/>
            <a:ext cx="3537014" cy="210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753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69B1BC91-45E9-1A6A-B743-03B70BD523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16867"/>
            <a:ext cx="4375587" cy="92342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B4C460-0C11-60E9-8DC5-5EE6EB69C2E3}"/>
              </a:ext>
            </a:extLst>
          </p:cNvPr>
          <p:cNvSpPr txBox="1"/>
          <p:nvPr/>
        </p:nvSpPr>
        <p:spPr>
          <a:xfrm>
            <a:off x="563166" y="40728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B529028-4C39-1BAF-9A02-DFC81A9DFD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EAF8815-27EF-084A-606B-CD6C0A1D28FD}"/>
              </a:ext>
            </a:extLst>
          </p:cNvPr>
          <p:cNvSpPr txBox="1"/>
          <p:nvPr/>
        </p:nvSpPr>
        <p:spPr>
          <a:xfrm>
            <a:off x="438151" y="2251626"/>
            <a:ext cx="114220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PLC 108/2024;</a:t>
            </a: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Custeio, Expansão e Melhoria do </a:t>
            </a:r>
            <a:r>
              <a:rPr lang="pt-BR" sz="2400" u="sng" dirty="0">
                <a:solidFill>
                  <a:srgbClr val="008000"/>
                </a:solidFill>
                <a:latin typeface="Gotham Medium" panose="02000603030000020004" pitchFamily="2" charset="0"/>
              </a:rPr>
              <a:t>Serviço de Iluminação Pública</a:t>
            </a:r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: </a:t>
            </a: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aquisição, implantação, instalação, expansão, manutenção, operação, gestão e desenvolvimento de projetos, dos equipamentos, das tecnologias, dos serviços e dos ativos destinados à prestação de serviços relativos à rede de iluminação pública, temporária ou permanente, com o objetivo de prover iluminância em vias, logradouros públicos e equipamentos públicos comunitários e urbanos, em qualquer área do território municipal ou distrital; 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A179A07-3E78-8AAA-6C8F-962A9B878FF7}"/>
              </a:ext>
            </a:extLst>
          </p:cNvPr>
          <p:cNvSpPr txBox="1"/>
          <p:nvPr/>
        </p:nvSpPr>
        <p:spPr>
          <a:xfrm>
            <a:off x="438151" y="1332355"/>
            <a:ext cx="43755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spcBef>
                <a:spcPts val="1200"/>
              </a:spcBef>
              <a:buClr>
                <a:srgbClr val="E7E6E6">
                  <a:lumMod val="25000"/>
                </a:srgbClr>
              </a:buClr>
              <a:defRPr/>
            </a:pPr>
            <a:r>
              <a:rPr lang="pt-BR" sz="24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3 – </a:t>
            </a:r>
            <a:r>
              <a:rPr lang="pt-BR" sz="26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Conceitos e Definições</a:t>
            </a:r>
          </a:p>
        </p:txBody>
      </p:sp>
      <p:pic>
        <p:nvPicPr>
          <p:cNvPr id="7" name="Gráfico 10">
            <a:extLst>
              <a:ext uri="{FF2B5EF4-FFF2-40B4-BE49-F238E27FC236}">
                <a16:creationId xmlns:a16="http://schemas.microsoft.com/office/drawing/2014/main" id="{08E69F03-9B2B-9DC2-7269-A1338DD626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40" y="1"/>
            <a:ext cx="3537014" cy="246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4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69B1BC91-45E9-1A6A-B743-03B70BD523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948704"/>
            <a:ext cx="4414345" cy="92342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B4C460-0C11-60E9-8DC5-5EE6EB69C2E3}"/>
              </a:ext>
            </a:extLst>
          </p:cNvPr>
          <p:cNvSpPr txBox="1"/>
          <p:nvPr/>
        </p:nvSpPr>
        <p:spPr>
          <a:xfrm>
            <a:off x="563166" y="407284"/>
            <a:ext cx="69324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NOVA COSIP E REFORMA TRIBUTÁRIA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B529028-4C39-1BAF-9A02-DFC81A9DFD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EAF8815-27EF-084A-606B-CD6C0A1D28FD}"/>
              </a:ext>
            </a:extLst>
          </p:cNvPr>
          <p:cNvSpPr txBox="1"/>
          <p:nvPr/>
        </p:nvSpPr>
        <p:spPr>
          <a:xfrm>
            <a:off x="438151" y="1967851"/>
            <a:ext cx="114220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 PLC 108/2024;</a:t>
            </a:r>
          </a:p>
          <a:p>
            <a:pPr algn="just"/>
            <a:endParaRPr lang="pt-BR" dirty="0">
              <a:solidFill>
                <a:srgbClr val="008000"/>
              </a:solidFill>
              <a:latin typeface="Gotham Medium" panose="02000603030000020004" pitchFamily="2" charset="0"/>
            </a:endParaRP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• Custeio, Expansão e Melhoria de </a:t>
            </a:r>
            <a:r>
              <a:rPr lang="pt-BR" sz="2400" u="sng" dirty="0">
                <a:solidFill>
                  <a:srgbClr val="008000"/>
                </a:solidFill>
                <a:latin typeface="Gotham Medium" panose="02000603030000020004" pitchFamily="2" charset="0"/>
              </a:rPr>
              <a:t>Sistemas de Monitoramento para Segurança e Preservação de Logradouros Públicos</a:t>
            </a:r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: </a:t>
            </a:r>
          </a:p>
          <a:p>
            <a:pPr algn="just"/>
            <a:r>
              <a:rPr lang="pt-BR" sz="2400" dirty="0">
                <a:solidFill>
                  <a:srgbClr val="008000"/>
                </a:solidFill>
                <a:latin typeface="Gotham Medium" panose="02000603030000020004" pitchFamily="2" charset="0"/>
              </a:rPr>
              <a:t>aquisição, implantação, instalação, expansão, manutenção, operação, gestão e desenvolvimento de projetos, dos sistemas, das tecnologias, dos meios de transmissão da informação, da infraestrutura e dos equipamentos, todos destinados ao monitoramento para administração, controle, segurança, preservação e prevenção a desastres em vias, logradouros públicos e equipamentos públicos comunitários e urbanos, em qualquer área do território municipal ou distrital, incluindo os ativos necessários ao funcionamento de centros integrados de operação e controle e à integração de sistemas de gestão de monitoramento pela Administração Pública.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A179A07-3E78-8AAA-6C8F-962A9B878FF7}"/>
              </a:ext>
            </a:extLst>
          </p:cNvPr>
          <p:cNvSpPr txBox="1"/>
          <p:nvPr/>
        </p:nvSpPr>
        <p:spPr>
          <a:xfrm>
            <a:off x="438151" y="1153683"/>
            <a:ext cx="42494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spcBef>
                <a:spcPts val="1200"/>
              </a:spcBef>
              <a:buClr>
                <a:srgbClr val="E7E6E6">
                  <a:lumMod val="25000"/>
                </a:srgbClr>
              </a:buClr>
              <a:defRPr/>
            </a:pPr>
            <a:r>
              <a:rPr lang="pt-BR" sz="24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3 – </a:t>
            </a:r>
            <a:r>
              <a:rPr lang="pt-BR" sz="26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Conceitos e Definições</a:t>
            </a:r>
          </a:p>
        </p:txBody>
      </p:sp>
      <p:pic>
        <p:nvPicPr>
          <p:cNvPr id="7" name="Gráfico 10">
            <a:extLst>
              <a:ext uri="{FF2B5EF4-FFF2-40B4-BE49-F238E27FC236}">
                <a16:creationId xmlns:a16="http://schemas.microsoft.com/office/drawing/2014/main" id="{A0FB4FF2-C48E-5AA4-3E05-C799E44124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40" y="1"/>
            <a:ext cx="3537014" cy="246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482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0">
            <a:extLst>
              <a:ext uri="{FF2B5EF4-FFF2-40B4-BE49-F238E27FC236}">
                <a16:creationId xmlns:a16="http://schemas.microsoft.com/office/drawing/2014/main" id="{2477AF9D-D32F-4F67-A0E7-16F40F10E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240" y="0"/>
            <a:ext cx="3537014" cy="6858000"/>
          </a:xfrm>
          <a:prstGeom prst="rect">
            <a:avLst/>
          </a:prstGeom>
        </p:spPr>
      </p:pic>
      <p:pic>
        <p:nvPicPr>
          <p:cNvPr id="9" name="Imagem 8" descr="Padrão do plano de fundo">
            <a:extLst>
              <a:ext uri="{FF2B5EF4-FFF2-40B4-BE49-F238E27FC236}">
                <a16:creationId xmlns:a16="http://schemas.microsoft.com/office/drawing/2014/main" id="{E7C3E7DC-80F8-442A-A312-4AD116D117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6517"/>
          <a:stretch/>
        </p:blipFill>
        <p:spPr>
          <a:xfrm>
            <a:off x="-1" y="0"/>
            <a:ext cx="5318485" cy="6858000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C046FCD3-4823-42A9-A521-72DDF768FBC6}"/>
              </a:ext>
            </a:extLst>
          </p:cNvPr>
          <p:cNvGrpSpPr/>
          <p:nvPr/>
        </p:nvGrpSpPr>
        <p:grpSpPr>
          <a:xfrm>
            <a:off x="12084817" y="1947441"/>
            <a:ext cx="107183" cy="2963118"/>
            <a:chOff x="12790318" y="3976484"/>
            <a:chExt cx="1152525" cy="3950824"/>
          </a:xfrm>
        </p:grpSpPr>
        <p:pic>
          <p:nvPicPr>
            <p:cNvPr id="11" name="Gráfico 22">
              <a:extLst>
                <a:ext uri="{FF2B5EF4-FFF2-40B4-BE49-F238E27FC236}">
                  <a16:creationId xmlns:a16="http://schemas.microsoft.com/office/drawing/2014/main" id="{3751CDA8-961F-466A-9BCB-EC4E3846F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790318" y="6774783"/>
              <a:ext cx="1152525" cy="1152525"/>
            </a:xfrm>
            <a:prstGeom prst="rect">
              <a:avLst/>
            </a:prstGeom>
          </p:spPr>
        </p:pic>
        <p:pic>
          <p:nvPicPr>
            <p:cNvPr id="12" name="Gráfico 23">
              <a:extLst>
                <a:ext uri="{FF2B5EF4-FFF2-40B4-BE49-F238E27FC236}">
                  <a16:creationId xmlns:a16="http://schemas.microsoft.com/office/drawing/2014/main" id="{394CA738-723B-4639-BF1F-A5612EFB22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790318" y="5377178"/>
              <a:ext cx="1152525" cy="1152525"/>
            </a:xfrm>
            <a:prstGeom prst="rect">
              <a:avLst/>
            </a:prstGeom>
          </p:spPr>
        </p:pic>
        <p:pic>
          <p:nvPicPr>
            <p:cNvPr id="13" name="Gráfico 24">
              <a:extLst>
                <a:ext uri="{FF2B5EF4-FFF2-40B4-BE49-F238E27FC236}">
                  <a16:creationId xmlns:a16="http://schemas.microsoft.com/office/drawing/2014/main" id="{D2AC9CA9-D834-41AA-B637-B008C0E16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790318" y="3976484"/>
              <a:ext cx="1152525" cy="1152525"/>
            </a:xfrm>
            <a:prstGeom prst="rect">
              <a:avLst/>
            </a:prstGeom>
          </p:spPr>
        </p:pic>
      </p:grpSp>
      <p:pic>
        <p:nvPicPr>
          <p:cNvPr id="14" name="Gráfico 58">
            <a:extLst>
              <a:ext uri="{FF2B5EF4-FFF2-40B4-BE49-F238E27FC236}">
                <a16:creationId xmlns:a16="http://schemas.microsoft.com/office/drawing/2014/main" id="{F626D465-4A68-4AB4-964F-3E0D9673D348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-758588" y="5629500"/>
            <a:ext cx="2430000" cy="2700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974863FE-C3A1-40C6-842A-D36E197C2C50}"/>
              </a:ext>
            </a:extLst>
          </p:cNvPr>
          <p:cNvSpPr txBox="1"/>
          <p:nvPr/>
        </p:nvSpPr>
        <p:spPr>
          <a:xfrm>
            <a:off x="363076" y="592931"/>
            <a:ext cx="57329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39">
              <a:defRPr/>
            </a:pPr>
            <a:r>
              <a:rPr lang="pt-BR" sz="3000" b="1" dirty="0">
                <a:solidFill>
                  <a:prstClr val="black"/>
                </a:solidFill>
                <a:latin typeface="Calibri" panose="020F0502020204030204"/>
              </a:rPr>
              <a:t>MINISTÉRIO DAS CIDADES - SEPPI</a:t>
            </a:r>
          </a:p>
        </p:txBody>
      </p:sp>
      <p:pic>
        <p:nvPicPr>
          <p:cNvPr id="19" name="Gráfico 18">
            <a:extLst>
              <a:ext uri="{FF2B5EF4-FFF2-40B4-BE49-F238E27FC236}">
                <a16:creationId xmlns:a16="http://schemas.microsoft.com/office/drawing/2014/main" id="{39195A7B-4116-442B-B672-53B9C6242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grpSp>
        <p:nvGrpSpPr>
          <p:cNvPr id="20" name="Agrupar 19">
            <a:extLst>
              <a:ext uri="{FF2B5EF4-FFF2-40B4-BE49-F238E27FC236}">
                <a16:creationId xmlns:a16="http://schemas.microsoft.com/office/drawing/2014/main" id="{9EEC75E0-0049-490B-8278-4F10EF287ACD}"/>
              </a:ext>
            </a:extLst>
          </p:cNvPr>
          <p:cNvGrpSpPr/>
          <p:nvPr/>
        </p:nvGrpSpPr>
        <p:grpSpPr>
          <a:xfrm>
            <a:off x="21023" y="1459218"/>
            <a:ext cx="4345301" cy="923421"/>
            <a:chOff x="4" y="4114092"/>
            <a:chExt cx="5793734" cy="1231228"/>
          </a:xfrm>
        </p:grpSpPr>
        <p:pic>
          <p:nvPicPr>
            <p:cNvPr id="21" name="Gráfico 20">
              <a:extLst>
                <a:ext uri="{FF2B5EF4-FFF2-40B4-BE49-F238E27FC236}">
                  <a16:creationId xmlns:a16="http://schemas.microsoft.com/office/drawing/2014/main" id="{119B5A5F-A8BF-4CC7-A3E6-A87DECFB3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" y="4114092"/>
              <a:ext cx="5793734" cy="1231228"/>
            </a:xfrm>
            <a:prstGeom prst="rect">
              <a:avLst/>
            </a:prstGeom>
          </p:spPr>
        </p:pic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4870E96D-5AE3-4B91-B35D-14C2AC597FD6}"/>
                </a:ext>
              </a:extLst>
            </p:cNvPr>
            <p:cNvSpPr txBox="1"/>
            <p:nvPr/>
          </p:nvSpPr>
          <p:spPr>
            <a:xfrm>
              <a:off x="484102" y="4486164"/>
              <a:ext cx="52335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39">
                <a:spcBef>
                  <a:spcPts val="1200"/>
                </a:spcBef>
                <a:buClr>
                  <a:srgbClr val="E7E6E6">
                    <a:lumMod val="25000"/>
                  </a:srgbClr>
                </a:buClr>
                <a:defRPr/>
              </a:pPr>
              <a:r>
                <a:rPr lang="pt-BR" sz="195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 4 - COSIP E CIDADES INTELIGENTES</a:t>
              </a:r>
            </a:p>
          </p:txBody>
        </p:sp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859E1E45-AEB8-A6DC-F226-53BBF8A34137}"/>
              </a:ext>
            </a:extLst>
          </p:cNvPr>
          <p:cNvGrpSpPr/>
          <p:nvPr/>
        </p:nvGrpSpPr>
        <p:grpSpPr>
          <a:xfrm>
            <a:off x="4183824" y="3836406"/>
            <a:ext cx="7561705" cy="1246495"/>
            <a:chOff x="5448170" y="1795107"/>
            <a:chExt cx="10082272" cy="1661993"/>
          </a:xfrm>
        </p:grpSpPr>
        <p:grpSp>
          <p:nvGrpSpPr>
            <p:cNvPr id="25" name="Agrupar 24">
              <a:extLst>
                <a:ext uri="{FF2B5EF4-FFF2-40B4-BE49-F238E27FC236}">
                  <a16:creationId xmlns:a16="http://schemas.microsoft.com/office/drawing/2014/main" id="{7F13C011-E702-4B4F-0730-BEE309DC1512}"/>
                </a:ext>
              </a:extLst>
            </p:cNvPr>
            <p:cNvGrpSpPr/>
            <p:nvPr/>
          </p:nvGrpSpPr>
          <p:grpSpPr>
            <a:xfrm>
              <a:off x="5448170" y="1795107"/>
              <a:ext cx="10082272" cy="1661993"/>
              <a:chOff x="5448170" y="977166"/>
              <a:chExt cx="10082272" cy="1661993"/>
            </a:xfrm>
          </p:grpSpPr>
          <p:pic>
            <p:nvPicPr>
              <p:cNvPr id="27" name="Gráfico 1">
                <a:extLst>
                  <a:ext uri="{FF2B5EF4-FFF2-40B4-BE49-F238E27FC236}">
                    <a16:creationId xmlns:a16="http://schemas.microsoft.com/office/drawing/2014/main" id="{D2459A7A-67EC-6AFE-0119-BAE9AD1859E3}"/>
                  </a:ext>
                </a:extLst>
              </p:cNvPr>
              <p:cNvPicPr>
                <a:picLocks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131693" y="988959"/>
                <a:ext cx="8398749" cy="1607630"/>
              </a:xfrm>
              <a:prstGeom prst="rect">
                <a:avLst/>
              </a:prstGeom>
            </p:spPr>
          </p:pic>
          <p:sp>
            <p:nvSpPr>
              <p:cNvPr id="28" name="Retângulo 27">
                <a:extLst>
                  <a:ext uri="{FF2B5EF4-FFF2-40B4-BE49-F238E27FC236}">
                    <a16:creationId xmlns:a16="http://schemas.microsoft.com/office/drawing/2014/main" id="{8DB45307-DCF9-DAC5-C28F-7A67279EAB6D}"/>
                  </a:ext>
                </a:extLst>
              </p:cNvPr>
              <p:cNvSpPr/>
              <p:nvPr/>
            </p:nvSpPr>
            <p:spPr>
              <a:xfrm>
                <a:off x="6991301" y="991519"/>
                <a:ext cx="45719" cy="1616863"/>
              </a:xfrm>
              <a:prstGeom prst="rect">
                <a:avLst/>
              </a:prstGeom>
              <a:solidFill>
                <a:srgbClr val="E306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pt-BR">
                  <a:solidFill>
                    <a:srgbClr val="E30613"/>
                  </a:solidFill>
                  <a:latin typeface="Calibri" panose="020F0502020204030204"/>
                </a:endParaRPr>
              </a:p>
            </p:txBody>
          </p:sp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6015AE66-F83E-7ACD-0369-2CE88D2C51CF}"/>
                  </a:ext>
                </a:extLst>
              </p:cNvPr>
              <p:cNvSpPr txBox="1"/>
              <p:nvPr/>
            </p:nvSpPr>
            <p:spPr>
              <a:xfrm>
                <a:off x="5448170" y="977166"/>
                <a:ext cx="1433639" cy="1661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39">
                  <a:defRPr/>
                </a:pPr>
                <a:endParaRPr lang="pt-BR" sz="750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26" name="CaixaDeTexto 1">
              <a:extLst>
                <a:ext uri="{FF2B5EF4-FFF2-40B4-BE49-F238E27FC236}">
                  <a16:creationId xmlns:a16="http://schemas.microsoft.com/office/drawing/2014/main" id="{37992F5C-F1F9-A435-01A9-B90D7FB67201}"/>
                </a:ext>
              </a:extLst>
            </p:cNvPr>
            <p:cNvSpPr txBox="1"/>
            <p:nvPr/>
          </p:nvSpPr>
          <p:spPr>
            <a:xfrm>
              <a:off x="7405343" y="2379882"/>
              <a:ext cx="812509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21913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dirty="0">
                  <a:solidFill>
                    <a:prstClr val="black"/>
                  </a:solidFill>
                  <a:latin typeface="Calibri"/>
                </a:rPr>
                <a:t>Política Pública: Transformação Digital para Cidades Inteligentes</a:t>
              </a:r>
              <a:endParaRPr lang="pt-BR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404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55900371-0054-4979-8AFD-AEEF42FEDD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5298595" y="-677767"/>
            <a:ext cx="1594862" cy="12191951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D797ACDD-871E-42CD-B47A-538DA5AF14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51" y="342901"/>
            <a:ext cx="250031" cy="250031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D098C4E9-5DB3-4D20-9753-3DBF83A6D46C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4209245"/>
            <a:ext cx="3537000" cy="27000"/>
          </a:xfrm>
          <a:prstGeom prst="rect">
            <a:avLst/>
          </a:prstGeom>
        </p:spPr>
      </p:pic>
      <p:grpSp>
        <p:nvGrpSpPr>
          <p:cNvPr id="25" name="Agrupar 24">
            <a:extLst>
              <a:ext uri="{FF2B5EF4-FFF2-40B4-BE49-F238E27FC236}">
                <a16:creationId xmlns:a16="http://schemas.microsoft.com/office/drawing/2014/main" id="{C9021257-446F-4C08-91F3-78C28E20BA75}"/>
              </a:ext>
            </a:extLst>
          </p:cNvPr>
          <p:cNvGrpSpPr/>
          <p:nvPr/>
        </p:nvGrpSpPr>
        <p:grpSpPr>
          <a:xfrm>
            <a:off x="0" y="1502803"/>
            <a:ext cx="3368697" cy="1181129"/>
            <a:chOff x="1" y="4114092"/>
            <a:chExt cx="4491596" cy="1574838"/>
          </a:xfrm>
        </p:grpSpPr>
        <p:pic>
          <p:nvPicPr>
            <p:cNvPr id="26" name="Gráfico 25">
              <a:extLst>
                <a:ext uri="{FF2B5EF4-FFF2-40B4-BE49-F238E27FC236}">
                  <a16:creationId xmlns:a16="http://schemas.microsoft.com/office/drawing/2014/main" id="{43483951-6060-4885-8702-BF7A881EEC6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" y="4114092"/>
              <a:ext cx="4491596" cy="1574838"/>
            </a:xfrm>
            <a:prstGeom prst="rect">
              <a:avLst/>
            </a:prstGeom>
          </p:spPr>
        </p:pic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A34D56E0-F18D-41D4-97AB-AA3B52BB2C08}"/>
                </a:ext>
              </a:extLst>
            </p:cNvPr>
            <p:cNvSpPr txBox="1"/>
            <p:nvPr/>
          </p:nvSpPr>
          <p:spPr>
            <a:xfrm>
              <a:off x="484104" y="4486164"/>
              <a:ext cx="4007493" cy="923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39">
                <a:spcBef>
                  <a:spcPts val="1200"/>
                </a:spcBef>
                <a:buClr>
                  <a:srgbClr val="E7E6E6">
                    <a:lumMod val="25000"/>
                  </a:srgbClr>
                </a:buClr>
                <a:defRPr/>
              </a:pPr>
              <a:r>
                <a:rPr lang="pt-BR" sz="1950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QUALIFICAÇÃO DA POLÍTICA PÚBLICA</a:t>
              </a:r>
            </a:p>
          </p:txBody>
        </p:sp>
      </p:grpSp>
      <p:grpSp>
        <p:nvGrpSpPr>
          <p:cNvPr id="6" name="Agrupar 5">
            <a:extLst>
              <a:ext uri="{FF2B5EF4-FFF2-40B4-BE49-F238E27FC236}">
                <a16:creationId xmlns:a16="http://schemas.microsoft.com/office/drawing/2014/main" id="{FC6B950B-D6F7-4076-9B98-284A095D6CAA}"/>
              </a:ext>
            </a:extLst>
          </p:cNvPr>
          <p:cNvGrpSpPr/>
          <p:nvPr/>
        </p:nvGrpSpPr>
        <p:grpSpPr>
          <a:xfrm>
            <a:off x="3896003" y="0"/>
            <a:ext cx="7932920" cy="6858000"/>
            <a:chOff x="5194670" y="0"/>
            <a:chExt cx="10577227" cy="9144000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D4B32031-FD38-48E9-8E9B-32A6827B81F6}"/>
                </a:ext>
              </a:extLst>
            </p:cNvPr>
            <p:cNvGrpSpPr/>
            <p:nvPr/>
          </p:nvGrpSpPr>
          <p:grpSpPr>
            <a:xfrm>
              <a:off x="5194670" y="993688"/>
              <a:ext cx="142910" cy="5351791"/>
              <a:chOff x="12790318" y="2575517"/>
              <a:chExt cx="1152525" cy="5351791"/>
            </a:xfrm>
          </p:grpSpPr>
          <p:pic>
            <p:nvPicPr>
              <p:cNvPr id="15" name="Gráfico 14">
                <a:extLst>
                  <a:ext uri="{FF2B5EF4-FFF2-40B4-BE49-F238E27FC236}">
                    <a16:creationId xmlns:a16="http://schemas.microsoft.com/office/drawing/2014/main" id="{B8EB3C3E-1FE3-41F3-881D-12ECE2006C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2790318" y="6774783"/>
                <a:ext cx="1152525" cy="1152525"/>
              </a:xfrm>
              <a:prstGeom prst="rect">
                <a:avLst/>
              </a:prstGeom>
            </p:spPr>
          </p:pic>
          <p:pic>
            <p:nvPicPr>
              <p:cNvPr id="16" name="Gráfico 15">
                <a:extLst>
                  <a:ext uri="{FF2B5EF4-FFF2-40B4-BE49-F238E27FC236}">
                    <a16:creationId xmlns:a16="http://schemas.microsoft.com/office/drawing/2014/main" id="{016FBE31-5FEC-455F-A383-CDA36FFB93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2790318" y="5377178"/>
                <a:ext cx="1152525" cy="1152525"/>
              </a:xfrm>
              <a:prstGeom prst="rect">
                <a:avLst/>
              </a:prstGeom>
            </p:spPr>
          </p:pic>
          <p:pic>
            <p:nvPicPr>
              <p:cNvPr id="17" name="Gráfico 16">
                <a:extLst>
                  <a:ext uri="{FF2B5EF4-FFF2-40B4-BE49-F238E27FC236}">
                    <a16:creationId xmlns:a16="http://schemas.microsoft.com/office/drawing/2014/main" id="{CE4B6C85-94C2-465F-BB44-C72558E3B8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12790318" y="3976484"/>
                <a:ext cx="1152525" cy="1152525"/>
              </a:xfrm>
              <a:prstGeom prst="rect">
                <a:avLst/>
              </a:prstGeom>
            </p:spPr>
          </p:pic>
          <p:pic>
            <p:nvPicPr>
              <p:cNvPr id="18" name="Gráfico 17">
                <a:extLst>
                  <a:ext uri="{FF2B5EF4-FFF2-40B4-BE49-F238E27FC236}">
                    <a16:creationId xmlns:a16="http://schemas.microsoft.com/office/drawing/2014/main" id="{473A1EA2-1493-47AA-8A54-EF7A112DE0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12790318" y="2575517"/>
                <a:ext cx="1152525" cy="1152525"/>
              </a:xfrm>
              <a:prstGeom prst="rect">
                <a:avLst/>
              </a:prstGeom>
            </p:spPr>
          </p:pic>
        </p:grpSp>
        <p:pic>
          <p:nvPicPr>
            <p:cNvPr id="8" name="Gráfico 7">
              <a:extLst>
                <a:ext uri="{FF2B5EF4-FFF2-40B4-BE49-F238E27FC236}">
                  <a16:creationId xmlns:a16="http://schemas.microsoft.com/office/drawing/2014/main" id="{4E8A8F58-AD03-4131-BBD7-6963D85D891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337579" y="0"/>
              <a:ext cx="10434318" cy="9144000"/>
            </a:xfrm>
            <a:prstGeom prst="rect">
              <a:avLst/>
            </a:prstGeom>
          </p:spPr>
        </p:pic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7ED65523-CBCF-FB05-45A7-D64466B6D6E4}"/>
              </a:ext>
            </a:extLst>
          </p:cNvPr>
          <p:cNvSpPr txBox="1"/>
          <p:nvPr/>
        </p:nvSpPr>
        <p:spPr>
          <a:xfrm>
            <a:off x="454114" y="449239"/>
            <a:ext cx="3704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09">
              <a:defRPr/>
            </a:pPr>
            <a:r>
              <a:rPr lang="pt-BR" sz="3000" b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CIDADES INTELIGENTES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8F9A1D6F-8A0F-16C3-FA6F-93EF0F834F4B}"/>
              </a:ext>
            </a:extLst>
          </p:cNvPr>
          <p:cNvGrpSpPr/>
          <p:nvPr/>
        </p:nvGrpSpPr>
        <p:grpSpPr>
          <a:xfrm>
            <a:off x="3981450" y="316483"/>
            <a:ext cx="3619542" cy="1744584"/>
            <a:chOff x="5308600" y="352874"/>
            <a:chExt cx="4826056" cy="2326109"/>
          </a:xfrm>
        </p:grpSpPr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id="{0CC8133C-82AF-4309-1B17-F27A9C9CADFA}"/>
                </a:ext>
              </a:extLst>
            </p:cNvPr>
            <p:cNvSpPr txBox="1"/>
            <p:nvPr/>
          </p:nvSpPr>
          <p:spPr>
            <a:xfrm>
              <a:off x="5308600" y="914400"/>
              <a:ext cx="4826056" cy="1764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Melhorar e integrar o ambiente urbano e metropolitano por meio de tecnologias que alinham serviços públicos e capacidade de resposta das infraestruturas e dos serviços.</a:t>
              </a:r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F4A0645F-A213-82A2-23BB-D6571162304E}"/>
                </a:ext>
              </a:extLst>
            </p:cNvPr>
            <p:cNvSpPr/>
            <p:nvPr/>
          </p:nvSpPr>
          <p:spPr>
            <a:xfrm rot="16200000">
              <a:off x="7334320" y="-1207084"/>
              <a:ext cx="60959" cy="3960000"/>
            </a:xfrm>
            <a:prstGeom prst="rect">
              <a:avLst/>
            </a:prstGeom>
            <a:solidFill>
              <a:srgbClr val="009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>
                <a:defRPr/>
              </a:pPr>
              <a:endParaRPr lang="pt-BR">
                <a:solidFill>
                  <a:srgbClr val="E30613"/>
                </a:solidFill>
                <a:latin typeface="Calibri" panose="020F0502020204030204"/>
              </a:endParaRP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5B58700C-2CD2-2456-8C0E-EE3DBA0AD239}"/>
                </a:ext>
              </a:extLst>
            </p:cNvPr>
            <p:cNvSpPr txBox="1"/>
            <p:nvPr/>
          </p:nvSpPr>
          <p:spPr>
            <a:xfrm>
              <a:off x="5308600" y="352874"/>
              <a:ext cx="3589505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07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CENÁRIO NACIONAL</a:t>
              </a:r>
            </a:p>
          </p:txBody>
        </p:sp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4A8F5955-BE37-B426-694D-57C98ED363E6}"/>
              </a:ext>
            </a:extLst>
          </p:cNvPr>
          <p:cNvGrpSpPr/>
          <p:nvPr/>
        </p:nvGrpSpPr>
        <p:grpSpPr>
          <a:xfrm>
            <a:off x="3981450" y="2411353"/>
            <a:ext cx="3336738" cy="750916"/>
            <a:chOff x="5308600" y="3183984"/>
            <a:chExt cx="4448984" cy="1001220"/>
          </a:xfrm>
        </p:grpSpPr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3D50669B-566F-B486-3981-B211B4B119FB}"/>
                </a:ext>
              </a:extLst>
            </p:cNvPr>
            <p:cNvSpPr txBox="1"/>
            <p:nvPr/>
          </p:nvSpPr>
          <p:spPr>
            <a:xfrm>
              <a:off x="5308600" y="3733799"/>
              <a:ext cx="4448984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Estados, Distrito Federal e Municípios</a:t>
              </a:r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AE2238BB-D733-3F9F-A67E-DCAC2AB8F402}"/>
                </a:ext>
              </a:extLst>
            </p:cNvPr>
            <p:cNvSpPr/>
            <p:nvPr/>
          </p:nvSpPr>
          <p:spPr>
            <a:xfrm rot="16200000">
              <a:off x="7334320" y="1624026"/>
              <a:ext cx="60959" cy="3960000"/>
            </a:xfrm>
            <a:prstGeom prst="rect">
              <a:avLst/>
            </a:prstGeom>
            <a:solidFill>
              <a:srgbClr val="009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>
                <a:defRPr/>
              </a:pPr>
              <a:endParaRPr lang="pt-BR">
                <a:solidFill>
                  <a:srgbClr val="E30613"/>
                </a:solidFill>
                <a:latin typeface="Calibri" panose="020F0502020204030204"/>
              </a:endParaRP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38117FE6-E86B-C6B6-8DEE-487AFEB41459}"/>
                </a:ext>
              </a:extLst>
            </p:cNvPr>
            <p:cNvSpPr txBox="1"/>
            <p:nvPr/>
          </p:nvSpPr>
          <p:spPr>
            <a:xfrm>
              <a:off x="5308600" y="3183984"/>
              <a:ext cx="3589505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07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BENEFICIÁRIOS</a:t>
              </a:r>
            </a:p>
          </p:txBody>
        </p:sp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206B7B9F-DC00-E6DD-62D4-2A45ABAD8FE8}"/>
              </a:ext>
            </a:extLst>
          </p:cNvPr>
          <p:cNvGrpSpPr/>
          <p:nvPr/>
        </p:nvGrpSpPr>
        <p:grpSpPr>
          <a:xfrm>
            <a:off x="3981450" y="3537012"/>
            <a:ext cx="3648615" cy="2712985"/>
            <a:chOff x="5308600" y="4337252"/>
            <a:chExt cx="4864820" cy="3617313"/>
          </a:xfrm>
        </p:grpSpPr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id="{1B09D008-CB28-71CD-4E6D-A8B72491B0DE}"/>
                </a:ext>
              </a:extLst>
            </p:cNvPr>
            <p:cNvSpPr txBox="1"/>
            <p:nvPr/>
          </p:nvSpPr>
          <p:spPr>
            <a:xfrm>
              <a:off x="5308600" y="4876800"/>
              <a:ext cx="4864820" cy="3077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A Política de Fomento aos Entes Federativos para apoio a projetos de transformação digital para cidades inteligentes visa utilizar as tecnologias da informação e comunicação (TICs) para otimizar os processos urbanos públicos e garantir maior eficiência nos serviços e soluções que podem integrar uma ou mais infraestruturas públicas;</a:t>
              </a:r>
            </a:p>
          </p:txBody>
        </p:sp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679CFF7F-D8DC-7A8C-E369-E7B83CD879B4}"/>
                </a:ext>
              </a:extLst>
            </p:cNvPr>
            <p:cNvSpPr/>
            <p:nvPr/>
          </p:nvSpPr>
          <p:spPr>
            <a:xfrm rot="16200000">
              <a:off x="7334320" y="2777294"/>
              <a:ext cx="60959" cy="3960000"/>
            </a:xfrm>
            <a:prstGeom prst="rect">
              <a:avLst/>
            </a:prstGeom>
            <a:solidFill>
              <a:srgbClr val="009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>
                <a:defRPr/>
              </a:pPr>
              <a:endParaRPr lang="pt-BR" dirty="0">
                <a:solidFill>
                  <a:srgbClr val="E30613"/>
                </a:solidFill>
                <a:latin typeface="Calibri" panose="020F0502020204030204"/>
              </a:endParaRPr>
            </a:p>
          </p:txBody>
        </p: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9FF91BE8-5298-8A79-B5BC-19F553681018}"/>
                </a:ext>
              </a:extLst>
            </p:cNvPr>
            <p:cNvSpPr txBox="1"/>
            <p:nvPr/>
          </p:nvSpPr>
          <p:spPr>
            <a:xfrm>
              <a:off x="5308600" y="4337252"/>
              <a:ext cx="358950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07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OBJETO</a:t>
              </a:r>
            </a:p>
          </p:txBody>
        </p:sp>
      </p:grp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D13F2D20-172F-FB31-0590-0073AB4D50A6}"/>
              </a:ext>
            </a:extLst>
          </p:cNvPr>
          <p:cNvGrpSpPr/>
          <p:nvPr/>
        </p:nvGrpSpPr>
        <p:grpSpPr>
          <a:xfrm>
            <a:off x="8096250" y="513123"/>
            <a:ext cx="3257550" cy="1498362"/>
            <a:chOff x="10871201" y="352875"/>
            <a:chExt cx="4343400" cy="1997814"/>
          </a:xfrm>
        </p:grpSpPr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D2143569-6259-3652-BA8C-946A8A4615C9}"/>
                </a:ext>
              </a:extLst>
            </p:cNvPr>
            <p:cNvSpPr txBox="1"/>
            <p:nvPr/>
          </p:nvSpPr>
          <p:spPr>
            <a:xfrm>
              <a:off x="10871201" y="914400"/>
              <a:ext cx="4343400" cy="14362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14308" indent="-214308" algn="just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Busca desenvolver projetos pilotos dos entes federativos para testar tipologias e serviços aplicáveis</a:t>
              </a: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79692E1A-9FCF-20C4-7A64-031F96D5073F}"/>
                </a:ext>
              </a:extLst>
            </p:cNvPr>
            <p:cNvSpPr/>
            <p:nvPr/>
          </p:nvSpPr>
          <p:spPr>
            <a:xfrm rot="16200000">
              <a:off x="12896921" y="-1207083"/>
              <a:ext cx="60959" cy="3960000"/>
            </a:xfrm>
            <a:prstGeom prst="rect">
              <a:avLst/>
            </a:prstGeom>
            <a:solidFill>
              <a:srgbClr val="009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>
                <a:defRPr/>
              </a:pPr>
              <a:endParaRPr lang="pt-BR">
                <a:solidFill>
                  <a:srgbClr val="E30613"/>
                </a:solidFill>
                <a:latin typeface="Calibri" panose="020F0502020204030204"/>
              </a:endParaRPr>
            </a:p>
          </p:txBody>
        </p:sp>
        <p:sp>
          <p:nvSpPr>
            <p:cNvPr id="39" name="CaixaDeTexto 38">
              <a:extLst>
                <a:ext uri="{FF2B5EF4-FFF2-40B4-BE49-F238E27FC236}">
                  <a16:creationId xmlns:a16="http://schemas.microsoft.com/office/drawing/2014/main" id="{BD779B5B-37ED-AFD3-5C6B-14D160B9D141}"/>
                </a:ext>
              </a:extLst>
            </p:cNvPr>
            <p:cNvSpPr txBox="1"/>
            <p:nvPr/>
          </p:nvSpPr>
          <p:spPr>
            <a:xfrm>
              <a:off x="10871201" y="352875"/>
              <a:ext cx="3589505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07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PROJETO PILOTO</a:t>
              </a:r>
            </a:p>
          </p:txBody>
        </p:sp>
      </p:grpSp>
      <p:grpSp>
        <p:nvGrpSpPr>
          <p:cNvPr id="40" name="Agrupar 39">
            <a:extLst>
              <a:ext uri="{FF2B5EF4-FFF2-40B4-BE49-F238E27FC236}">
                <a16:creationId xmlns:a16="http://schemas.microsoft.com/office/drawing/2014/main" id="{FC4C54A2-44E3-B9EC-2102-A23E488035FA}"/>
              </a:ext>
            </a:extLst>
          </p:cNvPr>
          <p:cNvGrpSpPr/>
          <p:nvPr/>
        </p:nvGrpSpPr>
        <p:grpSpPr>
          <a:xfrm>
            <a:off x="8096250" y="2448919"/>
            <a:ext cx="3257550" cy="4052907"/>
            <a:chOff x="10871201" y="352875"/>
            <a:chExt cx="4343400" cy="5403873"/>
          </a:xfrm>
        </p:grpSpPr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71988402-37AD-69DA-661E-059A651A9D81}"/>
                </a:ext>
              </a:extLst>
            </p:cNvPr>
            <p:cNvSpPr txBox="1"/>
            <p:nvPr/>
          </p:nvSpPr>
          <p:spPr>
            <a:xfrm>
              <a:off x="10871201" y="914400"/>
              <a:ext cx="4343400" cy="4842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Componentes públicos: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Videomonitoramento;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Sensores de ambiente;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Wi-fi público;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Centros de Controle Integrado;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Dispositivos de Monitoramento e Controle de trânsito;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Monitoramento climatológico; </a:t>
              </a:r>
            </a:p>
            <a:p>
              <a:pPr marL="214308" indent="-214308" defTabSz="685783">
                <a:spcBef>
                  <a:spcPts val="1200"/>
                </a:spcBef>
                <a:buClr>
                  <a:prstClr val="black">
                    <a:lumMod val="95000"/>
                    <a:lumOff val="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pt-BR" sz="1600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Monitoramento de rede de iluminação pública.</a:t>
              </a:r>
              <a:endParaRPr lang="pt-BR" sz="160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5556E54F-148A-B309-4D8C-E85052C6F9F8}"/>
                </a:ext>
              </a:extLst>
            </p:cNvPr>
            <p:cNvSpPr/>
            <p:nvPr/>
          </p:nvSpPr>
          <p:spPr>
            <a:xfrm rot="16200000">
              <a:off x="12896921" y="-1207083"/>
              <a:ext cx="60959" cy="3960000"/>
            </a:xfrm>
            <a:prstGeom prst="rect">
              <a:avLst/>
            </a:prstGeom>
            <a:solidFill>
              <a:srgbClr val="009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>
                <a:defRPr/>
              </a:pPr>
              <a:endParaRPr lang="pt-BR">
                <a:solidFill>
                  <a:srgbClr val="E30613"/>
                </a:solidFill>
                <a:latin typeface="Calibri" panose="020F0502020204030204"/>
              </a:endParaRPr>
            </a:p>
          </p:txBody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7AD6E822-BDDE-5FF1-8B01-01089D2F41F4}"/>
                </a:ext>
              </a:extLst>
            </p:cNvPr>
            <p:cNvSpPr txBox="1"/>
            <p:nvPr/>
          </p:nvSpPr>
          <p:spPr>
            <a:xfrm>
              <a:off x="10871201" y="352875"/>
              <a:ext cx="43434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079">
                <a:spcBef>
                  <a:spcPts val="1200"/>
                </a:spcBef>
                <a:buClr>
                  <a:srgbClr val="00B050"/>
                </a:buClr>
                <a:defRPr/>
              </a:pPr>
              <a:r>
                <a:rPr lang="pt-BR" b="1" dirty="0">
                  <a:solidFill>
                    <a:srgbClr val="E7E6E6">
                      <a:lumMod val="25000"/>
                    </a:srgbClr>
                  </a:solidFill>
                  <a:latin typeface="Calibri" panose="020F0502020204030204"/>
                </a:rPr>
                <a:t>ALCANCE DOS PROJETOS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096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872</Words>
  <Application>Microsoft Office PowerPoint</Application>
  <PresentationFormat>Widescreen</PresentationFormat>
  <Paragraphs>116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Gotham Bold</vt:lpstr>
      <vt:lpstr>Gotham Medium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Arantes Luciano</dc:creator>
  <cp:lastModifiedBy>Andre Arantes Luciano</cp:lastModifiedBy>
  <cp:revision>13</cp:revision>
  <dcterms:created xsi:type="dcterms:W3CDTF">2024-05-21T20:58:54Z</dcterms:created>
  <dcterms:modified xsi:type="dcterms:W3CDTF">2024-06-26T04:55:59Z</dcterms:modified>
</cp:coreProperties>
</file>