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8" r:id="rId2"/>
    <p:sldId id="278" r:id="rId3"/>
    <p:sldId id="280" r:id="rId4"/>
    <p:sldId id="272" r:id="rId5"/>
    <p:sldId id="275" r:id="rId6"/>
    <p:sldId id="281" r:id="rId7"/>
    <p:sldId id="276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6E45AE6-7670-866F-5869-9E06C4282CE6}" name="Matheus Vieira" initials="MV" userId="S::Matheus.Vieira@cesconbarrieu.com.br::633b017f-b7ea-4b89-aca0-ac55266a4c41" providerId="AD"/>
  <p188:author id="{AC101BF7-C33F-EA61-AEDC-3EBF69C34565}" name="Marcelo Menegatto" initials="MM" userId="S::marcelo.menegatto@bhip.com.br::1c4048c0-51ff-4a69-bacb-0ed213d9e1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B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33DEC-0062-4F6E-8888-0C0BA6D2134F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2F327-10D1-4D4C-91B8-5BFA9817A92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420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12F327-10D1-4D4C-91B8-5BFA9817A92A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5388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12F327-10D1-4D4C-91B8-5BFA9817A92A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036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12F327-10D1-4D4C-91B8-5BFA9817A92A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031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12F327-10D1-4D4C-91B8-5BFA9817A92A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604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12F327-10D1-4D4C-91B8-5BFA9817A92A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37602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12F327-10D1-4D4C-91B8-5BFA9817A92A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352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cid:image001.jpg@01CD4FA0.45EE01C0" TargetMode="Externa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cid:image001.jpg@01CD4FA0.45EE01C0" TargetMode="Externa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CD4FA0.45EE01C0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CD4FA0.45EE01C0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cid:image001.jpg@01CD4FA0.45EE01C0" TargetMode="Externa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cid:image001.jpg@01CD4FA0.45EE01C0" TargetMode="Externa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cid:image001.jpg@01CD4FA0.45EE01C0" TargetMode="Externa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cid:image001.jpg@01CD4FA0.45EE01C0" TargetMode="Externa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cid:image001.jpg@01CD4FA0.45EE01C0" TargetMode="Externa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cid:image001.jpg@01CD4FA0.45EE01C0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S COMU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5">
            <a:extLst>
              <a:ext uri="{FF2B5EF4-FFF2-40B4-BE49-F238E27FC236}">
                <a16:creationId xmlns:a16="http://schemas.microsoft.com/office/drawing/2014/main" id="{7973B1DC-89A3-DCA1-9ACB-CA6E9FEB33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7"/>
          <a:stretch>
            <a:fillRect/>
          </a:stretch>
        </p:blipFill>
        <p:spPr bwMode="auto">
          <a:xfrm>
            <a:off x="10648951" y="3175"/>
            <a:ext cx="143510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6">
            <a:extLst>
              <a:ext uri="{FF2B5EF4-FFF2-40B4-BE49-F238E27FC236}">
                <a16:creationId xmlns:a16="http://schemas.microsoft.com/office/drawing/2014/main" id="{111A8337-7EC3-65E6-BB34-76ADDAD853C7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13F7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07A0521F-2507-163F-DAC0-469306A67B33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C764210A-DA98-4176-AB17-4DC44FD38927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5" name="Line 10">
            <a:extLst>
              <a:ext uri="{FF2B5EF4-FFF2-40B4-BE49-F238E27FC236}">
                <a16:creationId xmlns:a16="http://schemas.microsoft.com/office/drawing/2014/main" id="{2385A471-47A0-010C-AF20-086FDD9ABF3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6" name="Imagem 9" descr="logo_educorp_web200x64.jpg">
            <a:extLst>
              <a:ext uri="{FF2B5EF4-FFF2-40B4-BE49-F238E27FC236}">
                <a16:creationId xmlns:a16="http://schemas.microsoft.com/office/drawing/2014/main" id="{5482B924-DF0D-0D82-CD4F-6DE5143B56E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3" y="6273800"/>
            <a:ext cx="158538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10">
            <a:extLst>
              <a:ext uri="{FF2B5EF4-FFF2-40B4-BE49-F238E27FC236}">
                <a16:creationId xmlns:a16="http://schemas.microsoft.com/office/drawing/2014/main" id="{1F6953A5-9C7E-151B-4521-0C72C08C70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1567" y="6400801"/>
            <a:ext cx="4519084" cy="195263"/>
          </a:xfrm>
          <a:prstGeom prst="rect">
            <a:avLst/>
          </a:prstGeom>
          <a:noFill/>
          <a:ln>
            <a:noFill/>
          </a:ln>
        </p:spPr>
        <p:txBody>
          <a:bodyPr lIns="0" tIns="36576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/>
            </a:pPr>
            <a:r>
              <a:rPr lang="en-GB" altLang="pt-BR" sz="1200">
                <a:solidFill>
                  <a:srgbClr val="013F70"/>
                </a:solidFill>
                <a:latin typeface="ClanOT-Black"/>
              </a:rPr>
              <a:t>Curso ABDIB – PPPs de IP</a:t>
            </a:r>
          </a:p>
        </p:txBody>
      </p:sp>
      <p:cxnSp>
        <p:nvCxnSpPr>
          <p:cNvPr id="8" name="Conector reto 13">
            <a:extLst>
              <a:ext uri="{FF2B5EF4-FFF2-40B4-BE49-F238E27FC236}">
                <a16:creationId xmlns:a16="http://schemas.microsoft.com/office/drawing/2014/main" id="{1A7A523E-BF48-6260-DB12-4E3CC4736DD2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ine 11">
            <a:extLst>
              <a:ext uri="{FF2B5EF4-FFF2-40B4-BE49-F238E27FC236}">
                <a16:creationId xmlns:a16="http://schemas.microsoft.com/office/drawing/2014/main" id="{CBDD19D4-6214-6994-3531-C5607D74C548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520B45A-D4F9-9130-C76A-5988DA776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387881895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S COMUNS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9D1EBE01-243B-AAA0-B69C-930DC379E1E8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B74A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pic>
        <p:nvPicPr>
          <p:cNvPr id="3" name="Gráfico 6">
            <a:extLst>
              <a:ext uri="{FF2B5EF4-FFF2-40B4-BE49-F238E27FC236}">
                <a16:creationId xmlns:a16="http://schemas.microsoft.com/office/drawing/2014/main" id="{88640621-46A6-F069-26F8-6AA8F4A3FF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7"/>
          <a:stretch>
            <a:fillRect/>
          </a:stretch>
        </p:blipFill>
        <p:spPr bwMode="auto">
          <a:xfrm>
            <a:off x="10659534" y="6130925"/>
            <a:ext cx="14351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14">
            <a:extLst>
              <a:ext uri="{FF2B5EF4-FFF2-40B4-BE49-F238E27FC236}">
                <a16:creationId xmlns:a16="http://schemas.microsoft.com/office/drawing/2014/main" id="{60CC32FC-F26E-C295-062D-68DB756B4847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4710F12C-04D9-4AD5-B90B-B7D07091DC08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" name="Imagem 8" descr="logo_educorp_web200x64.jpg">
            <a:extLst>
              <a:ext uri="{FF2B5EF4-FFF2-40B4-BE49-F238E27FC236}">
                <a16:creationId xmlns:a16="http://schemas.microsoft.com/office/drawing/2014/main" id="{F38CD989-1C51-A542-F2EF-79DC9A7568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3" y="6273800"/>
            <a:ext cx="158538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9">
            <a:extLst>
              <a:ext uri="{FF2B5EF4-FFF2-40B4-BE49-F238E27FC236}">
                <a16:creationId xmlns:a16="http://schemas.microsoft.com/office/drawing/2014/main" id="{D274AD8C-B178-9E9F-4781-4BEE0D50AD4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1567" y="6400801"/>
            <a:ext cx="4519084" cy="195263"/>
          </a:xfrm>
          <a:prstGeom prst="rect">
            <a:avLst/>
          </a:prstGeom>
          <a:noFill/>
          <a:ln>
            <a:noFill/>
          </a:ln>
        </p:spPr>
        <p:txBody>
          <a:bodyPr lIns="0" tIns="36576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/>
            </a:pPr>
            <a:r>
              <a:rPr lang="en-GB" altLang="pt-BR" sz="1200">
                <a:solidFill>
                  <a:srgbClr val="013F70"/>
                </a:solidFill>
                <a:latin typeface="ClanOT-Black"/>
              </a:rPr>
              <a:t>Curso ABDIB – PPPs de IP</a:t>
            </a:r>
          </a:p>
        </p:txBody>
      </p:sp>
      <p:cxnSp>
        <p:nvCxnSpPr>
          <p:cNvPr id="7" name="Conector reto 10">
            <a:extLst>
              <a:ext uri="{FF2B5EF4-FFF2-40B4-BE49-F238E27FC236}">
                <a16:creationId xmlns:a16="http://schemas.microsoft.com/office/drawing/2014/main" id="{8A881D26-8A27-577C-1177-AE26E69681C8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10">
            <a:extLst>
              <a:ext uri="{FF2B5EF4-FFF2-40B4-BE49-F238E27FC236}">
                <a16:creationId xmlns:a16="http://schemas.microsoft.com/office/drawing/2014/main" id="{2B9D7EC7-F4A9-37C6-FDFD-67513CA0EA1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2C529D8E-2332-C99E-7215-5B1E0E4A78A3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64E716CF-F19D-3F87-C37C-436A03AEC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319689507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BLI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BBDD40BE-F3B2-499B-5C0D-C3131225ADB1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13F7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339E33BB-1609-013A-B4D1-AA12D3934F76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517AF273-A3C6-459F-B675-E479E850CE9D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4" name="Imagem 7" descr="logo_educorp_web200x64.jpg">
            <a:extLst>
              <a:ext uri="{FF2B5EF4-FFF2-40B4-BE49-F238E27FC236}">
                <a16:creationId xmlns:a16="http://schemas.microsoft.com/office/drawing/2014/main" id="{F411AED5-C961-C40B-5E90-387595803B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3" y="6273800"/>
            <a:ext cx="158538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8">
            <a:extLst>
              <a:ext uri="{FF2B5EF4-FFF2-40B4-BE49-F238E27FC236}">
                <a16:creationId xmlns:a16="http://schemas.microsoft.com/office/drawing/2014/main" id="{3BA000E0-B42C-0E30-C5E2-5A80061117B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1567" y="6400801"/>
            <a:ext cx="4519084" cy="195263"/>
          </a:xfrm>
          <a:prstGeom prst="rect">
            <a:avLst/>
          </a:prstGeom>
          <a:noFill/>
          <a:ln>
            <a:noFill/>
          </a:ln>
        </p:spPr>
        <p:txBody>
          <a:bodyPr lIns="0" tIns="36576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/>
            </a:pPr>
            <a:r>
              <a:rPr lang="en-GB" altLang="pt-BR" sz="1200">
                <a:solidFill>
                  <a:srgbClr val="013F70"/>
                </a:solidFill>
                <a:latin typeface="ClanOT-Black"/>
              </a:rPr>
              <a:t>Curso ABDIB – PPPs de IP</a:t>
            </a:r>
          </a:p>
        </p:txBody>
      </p:sp>
      <p:cxnSp>
        <p:nvCxnSpPr>
          <p:cNvPr id="6" name="Conector reto 9">
            <a:extLst>
              <a:ext uri="{FF2B5EF4-FFF2-40B4-BE49-F238E27FC236}">
                <a16:creationId xmlns:a16="http://schemas.microsoft.com/office/drawing/2014/main" id="{B86C0F6E-84F3-C7E7-91A0-DE3DABCBBEF8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ine 10">
            <a:extLst>
              <a:ext uri="{FF2B5EF4-FFF2-40B4-BE49-F238E27FC236}">
                <a16:creationId xmlns:a16="http://schemas.microsoft.com/office/drawing/2014/main" id="{6DB2D2C9-EEC0-D31B-FC92-02373A0710E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Line 11">
            <a:extLst>
              <a:ext uri="{FF2B5EF4-FFF2-40B4-BE49-F238E27FC236}">
                <a16:creationId xmlns:a16="http://schemas.microsoft.com/office/drawing/2014/main" id="{D764D6B3-8E7F-D15E-004B-3D3B67875017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87366D4-1DB5-5862-B993-76F9180EE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55673604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83C08B18-7AC1-F41C-43E7-24F5812BFFB0}"/>
              </a:ext>
            </a:extLst>
          </p:cNvPr>
          <p:cNvSpPr/>
          <p:nvPr userDrawn="1"/>
        </p:nvSpPr>
        <p:spPr>
          <a:xfrm>
            <a:off x="1" y="1"/>
            <a:ext cx="12213167" cy="4913313"/>
          </a:xfrm>
          <a:prstGeom prst="rect">
            <a:avLst/>
          </a:prstGeom>
          <a:solidFill>
            <a:srgbClr val="013F7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25DB182F-35D4-8CF2-9AB1-9340A3B271A2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013F70"/>
                </a:solidFill>
                <a:cs typeface="Arial" panose="020B0604020202020204" pitchFamily="34" charset="0"/>
              </a:rPr>
              <a:t>Page </a:t>
            </a:r>
            <a:fld id="{E0926E94-6445-4851-B3F7-66BC8517BC49}" type="slidenum">
              <a:rPr lang="en-GB" altLang="pt-BR" sz="1100" smtClean="0">
                <a:solidFill>
                  <a:srgbClr val="013F70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013F70"/>
              </a:solidFill>
              <a:cs typeface="Arial" panose="020B0604020202020204" pitchFamily="34" charset="0"/>
            </a:endParaRPr>
          </a:p>
        </p:txBody>
      </p:sp>
      <p:pic>
        <p:nvPicPr>
          <p:cNvPr id="4" name="Imagem 7" descr="logo_educorp_web200x64.jpg">
            <a:extLst>
              <a:ext uri="{FF2B5EF4-FFF2-40B4-BE49-F238E27FC236}">
                <a16:creationId xmlns:a16="http://schemas.microsoft.com/office/drawing/2014/main" id="{D9F67E94-6862-D743-B9D9-ADBCEA517F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3" y="6273800"/>
            <a:ext cx="158538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8">
            <a:extLst>
              <a:ext uri="{FF2B5EF4-FFF2-40B4-BE49-F238E27FC236}">
                <a16:creationId xmlns:a16="http://schemas.microsoft.com/office/drawing/2014/main" id="{97A48AF8-9FEF-A1A3-BC55-9DD265F89E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1567" y="6400801"/>
            <a:ext cx="4519084" cy="195263"/>
          </a:xfrm>
          <a:prstGeom prst="rect">
            <a:avLst/>
          </a:prstGeom>
          <a:noFill/>
          <a:ln>
            <a:noFill/>
          </a:ln>
        </p:spPr>
        <p:txBody>
          <a:bodyPr lIns="0" tIns="36576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/>
            </a:pPr>
            <a:r>
              <a:rPr lang="en-GB" altLang="pt-BR" sz="1200">
                <a:solidFill>
                  <a:srgbClr val="013F70"/>
                </a:solidFill>
                <a:latin typeface="ClanOT-Black"/>
              </a:rPr>
              <a:t>Curso ABDIB – PPPs de IP</a:t>
            </a:r>
          </a:p>
        </p:txBody>
      </p:sp>
      <p:sp>
        <p:nvSpPr>
          <p:cNvPr id="6" name="Retângulo 9">
            <a:extLst>
              <a:ext uri="{FF2B5EF4-FFF2-40B4-BE49-F238E27FC236}">
                <a16:creationId xmlns:a16="http://schemas.microsoft.com/office/drawing/2014/main" id="{03D5EDDD-5200-5DE8-81F1-A5F6AEF64E43}"/>
              </a:ext>
            </a:extLst>
          </p:cNvPr>
          <p:cNvSpPr/>
          <p:nvPr userDrawn="1"/>
        </p:nvSpPr>
        <p:spPr>
          <a:xfrm>
            <a:off x="1576918" y="1611314"/>
            <a:ext cx="9038167" cy="3635375"/>
          </a:xfrm>
          <a:prstGeom prst="rect">
            <a:avLst/>
          </a:prstGeom>
          <a:noFill/>
          <a:ln w="38100">
            <a:solidFill>
              <a:srgbClr val="0B74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cxnSp>
        <p:nvCxnSpPr>
          <p:cNvPr id="7" name="Conector reto 10">
            <a:extLst>
              <a:ext uri="{FF2B5EF4-FFF2-40B4-BE49-F238E27FC236}">
                <a16:creationId xmlns:a16="http://schemas.microsoft.com/office/drawing/2014/main" id="{B4C252C9-2773-0E35-E665-CFCE750DE026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53975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11">
            <a:extLst>
              <a:ext uri="{FF2B5EF4-FFF2-40B4-BE49-F238E27FC236}">
                <a16:creationId xmlns:a16="http://schemas.microsoft.com/office/drawing/2014/main" id="{627F22AD-BEDB-8ACB-04A0-AF3A568CE5C2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ítulo 10"/>
          <p:cNvSpPr>
            <a:spLocks noGrp="1"/>
          </p:cNvSpPr>
          <p:nvPr>
            <p:ph type="title"/>
          </p:nvPr>
        </p:nvSpPr>
        <p:spPr>
          <a:xfrm>
            <a:off x="2226529" y="2568600"/>
            <a:ext cx="7738945" cy="860400"/>
          </a:xfrm>
        </p:spPr>
        <p:txBody>
          <a:bodyPr/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68B93B6-52CB-E5E3-62A8-28313C68E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76398775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5">
            <a:extLst>
              <a:ext uri="{FF2B5EF4-FFF2-40B4-BE49-F238E27FC236}">
                <a16:creationId xmlns:a16="http://schemas.microsoft.com/office/drawing/2014/main" id="{44F766A6-DF5B-ABDC-6048-35ACB45D57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367"/>
          <a:stretch>
            <a:fillRect/>
          </a:stretch>
        </p:blipFill>
        <p:spPr bwMode="auto">
          <a:xfrm>
            <a:off x="3556000" y="0"/>
            <a:ext cx="863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98600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S COMU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0A7B748E-7F1A-6DF2-E5DD-27C45575650A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B74A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pic>
        <p:nvPicPr>
          <p:cNvPr id="3" name="Gráfico 6">
            <a:extLst>
              <a:ext uri="{FF2B5EF4-FFF2-40B4-BE49-F238E27FC236}">
                <a16:creationId xmlns:a16="http://schemas.microsoft.com/office/drawing/2014/main" id="{EA2E1D30-8EE6-8650-F0E1-1B691FAD3A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7"/>
          <a:stretch>
            <a:fillRect/>
          </a:stretch>
        </p:blipFill>
        <p:spPr bwMode="auto">
          <a:xfrm>
            <a:off x="10648951" y="682625"/>
            <a:ext cx="143510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14">
            <a:extLst>
              <a:ext uri="{FF2B5EF4-FFF2-40B4-BE49-F238E27FC236}">
                <a16:creationId xmlns:a16="http://schemas.microsoft.com/office/drawing/2014/main" id="{F651726F-1BD2-1D5E-204D-7F183FDB1D0E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6AB5AB6F-8BD2-4A12-A6B1-160126917372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cxnSp>
        <p:nvCxnSpPr>
          <p:cNvPr id="7" name="Conector reto 10">
            <a:extLst>
              <a:ext uri="{FF2B5EF4-FFF2-40B4-BE49-F238E27FC236}">
                <a16:creationId xmlns:a16="http://schemas.microsoft.com/office/drawing/2014/main" id="{8B548933-241E-FAC2-9E20-F45D308239B8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10">
            <a:extLst>
              <a:ext uri="{FF2B5EF4-FFF2-40B4-BE49-F238E27FC236}">
                <a16:creationId xmlns:a16="http://schemas.microsoft.com/office/drawing/2014/main" id="{AAF338D7-72AC-63BE-6CBF-C1573057B92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5455DC0D-0348-65AA-960C-DFF7FE9BEEF4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84390590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S COMUN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5">
            <a:extLst>
              <a:ext uri="{FF2B5EF4-FFF2-40B4-BE49-F238E27FC236}">
                <a16:creationId xmlns:a16="http://schemas.microsoft.com/office/drawing/2014/main" id="{98E67758-ADFD-EF6C-B3B1-BF987C18C2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7"/>
          <a:stretch>
            <a:fillRect/>
          </a:stretch>
        </p:blipFill>
        <p:spPr bwMode="auto">
          <a:xfrm>
            <a:off x="10648951" y="1362075"/>
            <a:ext cx="143510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6">
            <a:extLst>
              <a:ext uri="{FF2B5EF4-FFF2-40B4-BE49-F238E27FC236}">
                <a16:creationId xmlns:a16="http://schemas.microsoft.com/office/drawing/2014/main" id="{61CC9F30-A679-3A6C-73AA-4E07BC7AC4D9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25D31DBA-2C2F-031B-172A-6404269EA079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E8AC39BE-92F2-4622-A8B5-77B66E3B1A07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cxnSp>
        <p:nvCxnSpPr>
          <p:cNvPr id="7" name="Conector reto 10">
            <a:extLst>
              <a:ext uri="{FF2B5EF4-FFF2-40B4-BE49-F238E27FC236}">
                <a16:creationId xmlns:a16="http://schemas.microsoft.com/office/drawing/2014/main" id="{3783AB6C-FC2C-214F-48D3-25C79C83B059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10">
            <a:extLst>
              <a:ext uri="{FF2B5EF4-FFF2-40B4-BE49-F238E27FC236}">
                <a16:creationId xmlns:a16="http://schemas.microsoft.com/office/drawing/2014/main" id="{181848AF-A75D-5C9C-7AEA-C804AA74066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C425C4F7-29B6-B151-B686-A6FE5890E53B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97136179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S COMUN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5">
            <a:extLst>
              <a:ext uri="{FF2B5EF4-FFF2-40B4-BE49-F238E27FC236}">
                <a16:creationId xmlns:a16="http://schemas.microsoft.com/office/drawing/2014/main" id="{FA57E5AC-694E-4385-690A-0B5977F201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7"/>
          <a:stretch>
            <a:fillRect/>
          </a:stretch>
        </p:blipFill>
        <p:spPr bwMode="auto">
          <a:xfrm>
            <a:off x="10648951" y="2049463"/>
            <a:ext cx="14351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6">
            <a:extLst>
              <a:ext uri="{FF2B5EF4-FFF2-40B4-BE49-F238E27FC236}">
                <a16:creationId xmlns:a16="http://schemas.microsoft.com/office/drawing/2014/main" id="{DF646D4A-E47C-B08B-B749-8520A43C815F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13F7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A42FA071-9306-79CA-C611-702FF7C4D3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FDD8E026-BA6F-41E6-9A8E-C9ED11B0D6DF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" name="Imagem 8" descr="logo_educorp_web200x64.jpg">
            <a:extLst>
              <a:ext uri="{FF2B5EF4-FFF2-40B4-BE49-F238E27FC236}">
                <a16:creationId xmlns:a16="http://schemas.microsoft.com/office/drawing/2014/main" id="{0D608093-E762-568F-6902-7C1A60375D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3" y="6273800"/>
            <a:ext cx="158538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9">
            <a:extLst>
              <a:ext uri="{FF2B5EF4-FFF2-40B4-BE49-F238E27FC236}">
                <a16:creationId xmlns:a16="http://schemas.microsoft.com/office/drawing/2014/main" id="{90AADC42-F5B8-D723-BD99-33CE207096D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1567" y="6400801"/>
            <a:ext cx="4519084" cy="195263"/>
          </a:xfrm>
          <a:prstGeom prst="rect">
            <a:avLst/>
          </a:prstGeom>
          <a:noFill/>
          <a:ln>
            <a:noFill/>
          </a:ln>
        </p:spPr>
        <p:txBody>
          <a:bodyPr lIns="0" tIns="36576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/>
            </a:pPr>
            <a:r>
              <a:rPr lang="en-GB" altLang="pt-BR" sz="1200">
                <a:solidFill>
                  <a:srgbClr val="013F70"/>
                </a:solidFill>
                <a:latin typeface="ClanOT-Black"/>
              </a:rPr>
              <a:t>Curso ABDIB – PPPs de IP</a:t>
            </a:r>
          </a:p>
        </p:txBody>
      </p:sp>
      <p:cxnSp>
        <p:nvCxnSpPr>
          <p:cNvPr id="7" name="Conector reto 10">
            <a:extLst>
              <a:ext uri="{FF2B5EF4-FFF2-40B4-BE49-F238E27FC236}">
                <a16:creationId xmlns:a16="http://schemas.microsoft.com/office/drawing/2014/main" id="{E961B967-76BF-71B6-E2CE-1B4C4498839B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10">
            <a:extLst>
              <a:ext uri="{FF2B5EF4-FFF2-40B4-BE49-F238E27FC236}">
                <a16:creationId xmlns:a16="http://schemas.microsoft.com/office/drawing/2014/main" id="{D072B5FA-2675-653B-D8D3-FDEC1730634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1E47C95D-7C87-88CE-DBE9-E2430E51013C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B541D249-B1A3-653A-551E-57E507050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421499779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S COMUN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5">
            <a:extLst>
              <a:ext uri="{FF2B5EF4-FFF2-40B4-BE49-F238E27FC236}">
                <a16:creationId xmlns:a16="http://schemas.microsoft.com/office/drawing/2014/main" id="{278F7A89-D646-5B92-AF46-AA37469D2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7"/>
          <a:stretch>
            <a:fillRect/>
          </a:stretch>
        </p:blipFill>
        <p:spPr bwMode="auto">
          <a:xfrm>
            <a:off x="10651068" y="2735264"/>
            <a:ext cx="1437217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6">
            <a:extLst>
              <a:ext uri="{FF2B5EF4-FFF2-40B4-BE49-F238E27FC236}">
                <a16:creationId xmlns:a16="http://schemas.microsoft.com/office/drawing/2014/main" id="{F542DA93-23AE-1F20-5656-BCA2DECF89A2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B74A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5FAB278C-8B2D-6717-CF8B-26C7782D3A4D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A2B6D14C-2E8C-4C4B-8490-FB9CB78A3536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" name="Imagem 8" descr="logo_educorp_web200x64.jpg">
            <a:extLst>
              <a:ext uri="{FF2B5EF4-FFF2-40B4-BE49-F238E27FC236}">
                <a16:creationId xmlns:a16="http://schemas.microsoft.com/office/drawing/2014/main" id="{6076565C-ABB6-AEDF-A402-730A2EF66B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3" y="6273800"/>
            <a:ext cx="158538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9">
            <a:extLst>
              <a:ext uri="{FF2B5EF4-FFF2-40B4-BE49-F238E27FC236}">
                <a16:creationId xmlns:a16="http://schemas.microsoft.com/office/drawing/2014/main" id="{D5B1A9BB-2AD0-C463-4421-D0161575E8E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1567" y="6400801"/>
            <a:ext cx="4519084" cy="195263"/>
          </a:xfrm>
          <a:prstGeom prst="rect">
            <a:avLst/>
          </a:prstGeom>
          <a:noFill/>
          <a:ln>
            <a:noFill/>
          </a:ln>
        </p:spPr>
        <p:txBody>
          <a:bodyPr lIns="0" tIns="36576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/>
            </a:pPr>
            <a:r>
              <a:rPr lang="en-GB" altLang="pt-BR" sz="1200">
                <a:solidFill>
                  <a:srgbClr val="013F70"/>
                </a:solidFill>
                <a:latin typeface="ClanOT-Black"/>
              </a:rPr>
              <a:t>Curso ABDIB – PPPs de IP</a:t>
            </a:r>
          </a:p>
        </p:txBody>
      </p:sp>
      <p:cxnSp>
        <p:nvCxnSpPr>
          <p:cNvPr id="7" name="Conector reto 10">
            <a:extLst>
              <a:ext uri="{FF2B5EF4-FFF2-40B4-BE49-F238E27FC236}">
                <a16:creationId xmlns:a16="http://schemas.microsoft.com/office/drawing/2014/main" id="{7F2F6720-1DEC-46E0-BB71-AC9ADB3525BC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10">
            <a:extLst>
              <a:ext uri="{FF2B5EF4-FFF2-40B4-BE49-F238E27FC236}">
                <a16:creationId xmlns:a16="http://schemas.microsoft.com/office/drawing/2014/main" id="{FC5DD455-FB91-30BC-11EE-4C74840788C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699EEE33-195A-D7B8-6B5E-AF184384F71C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E004A3E-BF47-0FF8-0E94-19C765698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236639431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S COMUNS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5">
            <a:extLst>
              <a:ext uri="{FF2B5EF4-FFF2-40B4-BE49-F238E27FC236}">
                <a16:creationId xmlns:a16="http://schemas.microsoft.com/office/drawing/2014/main" id="{E51C0590-9D3E-F41F-96F7-EF324C2199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7"/>
          <a:stretch>
            <a:fillRect/>
          </a:stretch>
        </p:blipFill>
        <p:spPr bwMode="auto">
          <a:xfrm>
            <a:off x="10680701" y="3422650"/>
            <a:ext cx="143510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6">
            <a:extLst>
              <a:ext uri="{FF2B5EF4-FFF2-40B4-BE49-F238E27FC236}">
                <a16:creationId xmlns:a16="http://schemas.microsoft.com/office/drawing/2014/main" id="{37DA1610-94A2-1404-BE9A-283F127CB4CF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6486F55A-4830-C746-D077-94E38F176520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ECD40025-47DD-4C84-8447-E818007EDAB2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" name="Imagem 8" descr="logo_educorp_web200x64.jpg">
            <a:extLst>
              <a:ext uri="{FF2B5EF4-FFF2-40B4-BE49-F238E27FC236}">
                <a16:creationId xmlns:a16="http://schemas.microsoft.com/office/drawing/2014/main" id="{01A0A34F-31D9-1845-E382-9ED8780A55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3" y="6273800"/>
            <a:ext cx="158538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9">
            <a:extLst>
              <a:ext uri="{FF2B5EF4-FFF2-40B4-BE49-F238E27FC236}">
                <a16:creationId xmlns:a16="http://schemas.microsoft.com/office/drawing/2014/main" id="{12FDFCE5-3F00-61EB-6228-1F56EC6D588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1567" y="6400801"/>
            <a:ext cx="4519084" cy="195263"/>
          </a:xfrm>
          <a:prstGeom prst="rect">
            <a:avLst/>
          </a:prstGeom>
          <a:noFill/>
          <a:ln>
            <a:noFill/>
          </a:ln>
        </p:spPr>
        <p:txBody>
          <a:bodyPr lIns="0" tIns="36576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/>
            </a:pPr>
            <a:r>
              <a:rPr lang="en-GB" altLang="pt-BR" sz="1200">
                <a:solidFill>
                  <a:srgbClr val="013F70"/>
                </a:solidFill>
                <a:latin typeface="ClanOT-Black"/>
              </a:rPr>
              <a:t>Curso ABDIB – PPPs de IP</a:t>
            </a:r>
          </a:p>
        </p:txBody>
      </p:sp>
      <p:cxnSp>
        <p:nvCxnSpPr>
          <p:cNvPr id="7" name="Conector reto 10">
            <a:extLst>
              <a:ext uri="{FF2B5EF4-FFF2-40B4-BE49-F238E27FC236}">
                <a16:creationId xmlns:a16="http://schemas.microsoft.com/office/drawing/2014/main" id="{AB7EB2A9-509F-9A04-8C13-EA07706A2BD4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10">
            <a:extLst>
              <a:ext uri="{FF2B5EF4-FFF2-40B4-BE49-F238E27FC236}">
                <a16:creationId xmlns:a16="http://schemas.microsoft.com/office/drawing/2014/main" id="{37405033-1273-AF8D-505C-DDB6F11DAC2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0D3B8BDA-898C-32E4-0FA5-AB802F92F4D4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2C6C4F22-6682-D7C3-CF1B-48AD0F0B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248565327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S COMUNS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5">
            <a:extLst>
              <a:ext uri="{FF2B5EF4-FFF2-40B4-BE49-F238E27FC236}">
                <a16:creationId xmlns:a16="http://schemas.microsoft.com/office/drawing/2014/main" id="{69737FD4-A0C3-199D-552A-73AB7BF0540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7"/>
          <a:stretch>
            <a:fillRect/>
          </a:stretch>
        </p:blipFill>
        <p:spPr bwMode="auto">
          <a:xfrm>
            <a:off x="10680701" y="4092575"/>
            <a:ext cx="143510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6">
            <a:extLst>
              <a:ext uri="{FF2B5EF4-FFF2-40B4-BE49-F238E27FC236}">
                <a16:creationId xmlns:a16="http://schemas.microsoft.com/office/drawing/2014/main" id="{3EAB134C-68F1-08D6-B451-AF7099B32EB3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13F7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B1D3D848-29AD-DA92-A163-770D1367E60E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6614A615-A5EA-4974-9E67-48E39EC1DC5B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" name="Imagem 8" descr="logo_educorp_web200x64.jpg">
            <a:extLst>
              <a:ext uri="{FF2B5EF4-FFF2-40B4-BE49-F238E27FC236}">
                <a16:creationId xmlns:a16="http://schemas.microsoft.com/office/drawing/2014/main" id="{90ADF369-98E5-7106-0AD3-97D297ACBD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3" y="6273800"/>
            <a:ext cx="158538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9">
            <a:extLst>
              <a:ext uri="{FF2B5EF4-FFF2-40B4-BE49-F238E27FC236}">
                <a16:creationId xmlns:a16="http://schemas.microsoft.com/office/drawing/2014/main" id="{0BA00416-8DB7-1D9E-3E9F-DDE5412F4F5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1567" y="6400801"/>
            <a:ext cx="4519084" cy="195263"/>
          </a:xfrm>
          <a:prstGeom prst="rect">
            <a:avLst/>
          </a:prstGeom>
          <a:noFill/>
          <a:ln>
            <a:noFill/>
          </a:ln>
        </p:spPr>
        <p:txBody>
          <a:bodyPr lIns="0" tIns="36576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/>
            </a:pPr>
            <a:r>
              <a:rPr lang="en-GB" altLang="pt-BR" sz="1200">
                <a:solidFill>
                  <a:srgbClr val="013F70"/>
                </a:solidFill>
                <a:latin typeface="ClanOT-Black"/>
              </a:rPr>
              <a:t>Curso ABDIB – PPPs de IP</a:t>
            </a:r>
          </a:p>
        </p:txBody>
      </p:sp>
      <p:cxnSp>
        <p:nvCxnSpPr>
          <p:cNvPr id="7" name="Conector reto 10">
            <a:extLst>
              <a:ext uri="{FF2B5EF4-FFF2-40B4-BE49-F238E27FC236}">
                <a16:creationId xmlns:a16="http://schemas.microsoft.com/office/drawing/2014/main" id="{0402D57C-B826-EB43-1717-D9EC722A6C1F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10">
            <a:extLst>
              <a:ext uri="{FF2B5EF4-FFF2-40B4-BE49-F238E27FC236}">
                <a16:creationId xmlns:a16="http://schemas.microsoft.com/office/drawing/2014/main" id="{B71AFAB5-1BD5-8E69-38AA-912B29470CE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4BF6EBA2-C140-18CB-8B2B-98FB594C396E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53CAFDC6-0A33-D9F4-69AB-D3B479541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31814377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S COMUNS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5">
            <a:extLst>
              <a:ext uri="{FF2B5EF4-FFF2-40B4-BE49-F238E27FC236}">
                <a16:creationId xmlns:a16="http://schemas.microsoft.com/office/drawing/2014/main" id="{D33A7EC0-B74E-CC0D-FA4D-569EF092F2D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7"/>
          <a:stretch>
            <a:fillRect/>
          </a:stretch>
        </p:blipFill>
        <p:spPr bwMode="auto">
          <a:xfrm>
            <a:off x="10680701" y="4779963"/>
            <a:ext cx="14351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6">
            <a:extLst>
              <a:ext uri="{FF2B5EF4-FFF2-40B4-BE49-F238E27FC236}">
                <a16:creationId xmlns:a16="http://schemas.microsoft.com/office/drawing/2014/main" id="{62A20495-BF70-9893-CF60-3FFE6FD78278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B74A9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E3D236A7-F778-7573-67BE-8FF9BE5723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C2471AE7-577C-4631-94E6-A5BB5C13F283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" name="Imagem 8" descr="logo_educorp_web200x64.jpg">
            <a:extLst>
              <a:ext uri="{FF2B5EF4-FFF2-40B4-BE49-F238E27FC236}">
                <a16:creationId xmlns:a16="http://schemas.microsoft.com/office/drawing/2014/main" id="{D87260A4-7486-4FC4-09B8-3AFA31D9C4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3" y="6273800"/>
            <a:ext cx="158538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9">
            <a:extLst>
              <a:ext uri="{FF2B5EF4-FFF2-40B4-BE49-F238E27FC236}">
                <a16:creationId xmlns:a16="http://schemas.microsoft.com/office/drawing/2014/main" id="{E2A2983C-5B42-E115-E616-32C6E2098F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1567" y="6400801"/>
            <a:ext cx="4519084" cy="195263"/>
          </a:xfrm>
          <a:prstGeom prst="rect">
            <a:avLst/>
          </a:prstGeom>
          <a:noFill/>
          <a:ln>
            <a:noFill/>
          </a:ln>
        </p:spPr>
        <p:txBody>
          <a:bodyPr lIns="0" tIns="36576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/>
            </a:pPr>
            <a:r>
              <a:rPr lang="en-GB" altLang="pt-BR" sz="1200">
                <a:solidFill>
                  <a:srgbClr val="013F70"/>
                </a:solidFill>
                <a:latin typeface="ClanOT-Black"/>
              </a:rPr>
              <a:t>Curso ABDIB – PPPs de IP</a:t>
            </a:r>
          </a:p>
        </p:txBody>
      </p:sp>
      <p:cxnSp>
        <p:nvCxnSpPr>
          <p:cNvPr id="7" name="Conector reto 10">
            <a:extLst>
              <a:ext uri="{FF2B5EF4-FFF2-40B4-BE49-F238E27FC236}">
                <a16:creationId xmlns:a16="http://schemas.microsoft.com/office/drawing/2014/main" id="{E373611E-0518-F3AF-CBEE-9915D2183CC1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10">
            <a:extLst>
              <a:ext uri="{FF2B5EF4-FFF2-40B4-BE49-F238E27FC236}">
                <a16:creationId xmlns:a16="http://schemas.microsoft.com/office/drawing/2014/main" id="{E4DC3B95-4A03-7BA5-AE83-D1648D83B2B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2732B86E-BB3F-9120-267B-9D9A1172B769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F1CED5A-46C1-62F6-F879-BB1116C5F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185482361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S COMUNS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5">
            <a:extLst>
              <a:ext uri="{FF2B5EF4-FFF2-40B4-BE49-F238E27FC236}">
                <a16:creationId xmlns:a16="http://schemas.microsoft.com/office/drawing/2014/main" id="{3C0099CE-C48B-6DA3-2D9C-B5E8C33F4E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7"/>
          <a:stretch>
            <a:fillRect/>
          </a:stretch>
        </p:blipFill>
        <p:spPr bwMode="auto">
          <a:xfrm>
            <a:off x="10680701" y="5468939"/>
            <a:ext cx="1435100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6">
            <a:extLst>
              <a:ext uri="{FF2B5EF4-FFF2-40B4-BE49-F238E27FC236}">
                <a16:creationId xmlns:a16="http://schemas.microsoft.com/office/drawing/2014/main" id="{54BC5424-FF7B-9736-F09D-216991DCFBC0}"/>
              </a:ext>
            </a:extLst>
          </p:cNvPr>
          <p:cNvSpPr/>
          <p:nvPr userDrawn="1"/>
        </p:nvSpPr>
        <p:spPr>
          <a:xfrm>
            <a:off x="11061700" y="0"/>
            <a:ext cx="1151467" cy="6858000"/>
          </a:xfrm>
          <a:prstGeom prst="rect">
            <a:avLst/>
          </a:prstGeom>
          <a:solidFill>
            <a:srgbClr val="013F7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91BC8D30-9797-D0EE-C423-54FA109FAF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10647893" y="5780617"/>
            <a:ext cx="2146300" cy="2688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pt-BR" sz="1100">
                <a:solidFill>
                  <a:srgbClr val="FFFFFF"/>
                </a:solidFill>
                <a:cs typeface="Arial" panose="020B0604020202020204" pitchFamily="34" charset="0"/>
              </a:rPr>
              <a:t>Page </a:t>
            </a:r>
            <a:fld id="{02192762-4E8B-48C8-8C83-E47CB4204AB2}" type="slidenum">
              <a:rPr lang="en-GB" altLang="pt-BR" sz="1100" smtClean="0">
                <a:solidFill>
                  <a:srgbClr val="FFFFFF"/>
                </a:solidFill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pt-BR" sz="11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" name="Imagem 8" descr="logo_educorp_web200x64.jpg">
            <a:extLst>
              <a:ext uri="{FF2B5EF4-FFF2-40B4-BE49-F238E27FC236}">
                <a16:creationId xmlns:a16="http://schemas.microsoft.com/office/drawing/2014/main" id="{DF81EEEB-D5D3-1F8A-2CA6-181C31B0B1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3" y="6273800"/>
            <a:ext cx="158538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9">
            <a:extLst>
              <a:ext uri="{FF2B5EF4-FFF2-40B4-BE49-F238E27FC236}">
                <a16:creationId xmlns:a16="http://schemas.microsoft.com/office/drawing/2014/main" id="{EF5C84E1-E178-5615-9C5C-569FF1FB2A0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1567" y="6400801"/>
            <a:ext cx="4519084" cy="195263"/>
          </a:xfrm>
          <a:prstGeom prst="rect">
            <a:avLst/>
          </a:prstGeom>
          <a:noFill/>
          <a:ln>
            <a:noFill/>
          </a:ln>
        </p:spPr>
        <p:txBody>
          <a:bodyPr lIns="0" tIns="36576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/>
            </a:pPr>
            <a:r>
              <a:rPr lang="en-GB" altLang="pt-BR" sz="1200">
                <a:solidFill>
                  <a:srgbClr val="013F70"/>
                </a:solidFill>
                <a:latin typeface="ClanOT-Black"/>
              </a:rPr>
              <a:t>Curso ABDIB – PPPs de IP</a:t>
            </a:r>
          </a:p>
        </p:txBody>
      </p:sp>
      <p:cxnSp>
        <p:nvCxnSpPr>
          <p:cNvPr id="7" name="Conector reto 10">
            <a:extLst>
              <a:ext uri="{FF2B5EF4-FFF2-40B4-BE49-F238E27FC236}">
                <a16:creationId xmlns:a16="http://schemas.microsoft.com/office/drawing/2014/main" id="{2CD7F486-F20B-A872-A408-DA39E00CD878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15751" y="0"/>
            <a:ext cx="0" cy="5429250"/>
          </a:xfrm>
          <a:prstGeom prst="line">
            <a:avLst/>
          </a:prstGeom>
          <a:ln w="38100">
            <a:solidFill>
              <a:srgbClr val="FF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10">
            <a:extLst>
              <a:ext uri="{FF2B5EF4-FFF2-40B4-BE49-F238E27FC236}">
                <a16:creationId xmlns:a16="http://schemas.microsoft.com/office/drawing/2014/main" id="{2C905009-EF51-85AD-C702-DE4289F4504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1044575"/>
            <a:ext cx="9292167" cy="0"/>
          </a:xfrm>
          <a:prstGeom prst="line">
            <a:avLst/>
          </a:prstGeom>
          <a:noFill/>
          <a:ln w="53975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64CC8A70-AA6C-1E9C-8D9D-2637E3521738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6002338"/>
            <a:ext cx="8468784" cy="0"/>
          </a:xfrm>
          <a:prstGeom prst="line">
            <a:avLst/>
          </a:prstGeom>
          <a:noFill/>
          <a:ln w="25400" cmpd="sng">
            <a:solidFill>
              <a:srgbClr val="013F7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3835" y="1425601"/>
            <a:ext cx="9734488" cy="429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1pPr>
            <a:lvl2pPr marL="356616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2pPr>
            <a:lvl3pPr marL="713232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3pPr>
            <a:lvl4pPr marL="1069848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4pPr>
            <a:lvl5pPr marL="1426464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lan-Book" panose="02000503050000020004" pitchFamily="2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09603" y="303224"/>
            <a:ext cx="9292800" cy="8604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027D570E-218D-E4E3-CEAB-20AE5C71E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85716849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09E132C-6F11-FF54-7A14-588AB3C456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303214"/>
            <a:ext cx="10977033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  <a:endParaRPr lang="en-GB" altLang="pt-B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722D8A6-A13A-130E-8518-F5B2C53CF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25575"/>
            <a:ext cx="10972800" cy="46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text styles</a:t>
            </a:r>
          </a:p>
          <a:p>
            <a:pPr lvl="1"/>
            <a:r>
              <a:rPr lang="en-US" altLang="pt-BR"/>
              <a:t>Second level</a:t>
            </a:r>
          </a:p>
          <a:p>
            <a:pPr lvl="2"/>
            <a:r>
              <a:rPr lang="en-US" altLang="pt-BR"/>
              <a:t>Third level</a:t>
            </a:r>
          </a:p>
          <a:p>
            <a:pPr lvl="3"/>
            <a:r>
              <a:rPr lang="en-US" altLang="pt-BR"/>
              <a:t>Fourth level</a:t>
            </a:r>
          </a:p>
          <a:p>
            <a:pPr lvl="4"/>
            <a:r>
              <a:rPr lang="en-US" altLang="pt-BR"/>
              <a:t>Fifth level</a:t>
            </a:r>
            <a:endParaRPr lang="en-GB" altLang="pt-BR"/>
          </a:p>
          <a:p>
            <a:pPr lvl="0"/>
            <a:endParaRPr lang="en-GB" altLang="pt-BR"/>
          </a:p>
        </p:txBody>
      </p:sp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3D7C3C88-5863-47AD-4C4C-61ECA1C08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64984" y="6396039"/>
            <a:ext cx="4578349" cy="2000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0" b="0" baseline="0">
                <a:solidFill>
                  <a:srgbClr val="013F70"/>
                </a:solidFill>
                <a:latin typeface="Clan-Medium" panose="0200050304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Curso ABDIB – PPPs de IP</a:t>
            </a:r>
          </a:p>
        </p:txBody>
      </p:sp>
      <p:sp>
        <p:nvSpPr>
          <p:cNvPr id="25" name="Date Placeholder 3">
            <a:extLst>
              <a:ext uri="{FF2B5EF4-FFF2-40B4-BE49-F238E27FC236}">
                <a16:creationId xmlns:a16="http://schemas.microsoft.com/office/drawing/2014/main" id="{657C8CB1-FEF7-F726-18AD-DBBCB441DB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52418" y="6396039"/>
            <a:ext cx="1585383" cy="200025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rgbClr val="013F70"/>
                </a:solidFill>
                <a:latin typeface="Clan-Book" panose="02000503050000020004" pitchFamily="2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ABRIL 2021</a:t>
            </a:r>
          </a:p>
        </p:txBody>
      </p:sp>
    </p:spTree>
    <p:extLst>
      <p:ext uri="{BB962C8B-B14F-4D97-AF65-F5344CB8AC3E}">
        <p14:creationId xmlns:p14="http://schemas.microsoft.com/office/powerpoint/2010/main" val="76700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ransition/>
  <p:hf sldNum="0" hdr="0"/>
  <p:txStyles>
    <p:titleStyle>
      <a:lvl1pPr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defRPr sz="3200" b="1" kern="1200">
          <a:solidFill>
            <a:srgbClr val="013F70"/>
          </a:solidFill>
          <a:latin typeface="ClanOT-Black" panose="02000503040000020004" pitchFamily="50" charset="0"/>
          <a:ea typeface="+mj-ea"/>
          <a:cs typeface="Arial" pitchFamily="34" charset="0"/>
        </a:defRPr>
      </a:lvl1pPr>
      <a:lvl2pPr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defRPr sz="3200" b="1">
          <a:solidFill>
            <a:srgbClr val="013F70"/>
          </a:solidFill>
          <a:latin typeface="ClanOT-Black"/>
          <a:cs typeface="Arial" panose="020B0604020202020204" pitchFamily="34" charset="0"/>
        </a:defRPr>
      </a:lvl2pPr>
      <a:lvl3pPr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defRPr sz="3200" b="1">
          <a:solidFill>
            <a:srgbClr val="013F70"/>
          </a:solidFill>
          <a:latin typeface="ClanOT-Black"/>
          <a:cs typeface="Arial" panose="020B0604020202020204" pitchFamily="34" charset="0"/>
        </a:defRPr>
      </a:lvl3pPr>
      <a:lvl4pPr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defRPr sz="3200" b="1">
          <a:solidFill>
            <a:srgbClr val="013F70"/>
          </a:solidFill>
          <a:latin typeface="ClanOT-Black"/>
          <a:cs typeface="Arial" panose="020B0604020202020204" pitchFamily="34" charset="0"/>
        </a:defRPr>
      </a:lvl4pPr>
      <a:lvl5pPr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defRPr sz="3200" b="1">
          <a:solidFill>
            <a:srgbClr val="013F70"/>
          </a:solidFill>
          <a:latin typeface="ClanOT-Black"/>
          <a:cs typeface="Arial" panose="020B0604020202020204" pitchFamily="34" charset="0"/>
        </a:defRPr>
      </a:lvl5pPr>
      <a:lvl6pPr marL="457200" algn="l" rtl="0" fontAlgn="base">
        <a:lnSpc>
          <a:spcPct val="150000"/>
        </a:lnSpc>
        <a:spcBef>
          <a:spcPct val="0"/>
        </a:spcBef>
        <a:spcAft>
          <a:spcPct val="0"/>
        </a:spcAft>
        <a:defRPr sz="3200" b="1">
          <a:solidFill>
            <a:srgbClr val="013F70"/>
          </a:solidFill>
          <a:latin typeface="ClanOT-Black"/>
          <a:cs typeface="Arial" panose="020B0604020202020204" pitchFamily="34" charset="0"/>
        </a:defRPr>
      </a:lvl6pPr>
      <a:lvl7pPr marL="914400" algn="l" rtl="0" fontAlgn="base">
        <a:lnSpc>
          <a:spcPct val="150000"/>
        </a:lnSpc>
        <a:spcBef>
          <a:spcPct val="0"/>
        </a:spcBef>
        <a:spcAft>
          <a:spcPct val="0"/>
        </a:spcAft>
        <a:defRPr sz="3200" b="1">
          <a:solidFill>
            <a:srgbClr val="013F70"/>
          </a:solidFill>
          <a:latin typeface="ClanOT-Black"/>
          <a:cs typeface="Arial" panose="020B0604020202020204" pitchFamily="34" charset="0"/>
        </a:defRPr>
      </a:lvl7pPr>
      <a:lvl8pPr marL="1371600" algn="l" rtl="0" fontAlgn="base">
        <a:lnSpc>
          <a:spcPct val="150000"/>
        </a:lnSpc>
        <a:spcBef>
          <a:spcPct val="0"/>
        </a:spcBef>
        <a:spcAft>
          <a:spcPct val="0"/>
        </a:spcAft>
        <a:defRPr sz="3200" b="1">
          <a:solidFill>
            <a:srgbClr val="013F70"/>
          </a:solidFill>
          <a:latin typeface="ClanOT-Black"/>
          <a:cs typeface="Arial" panose="020B0604020202020204" pitchFamily="34" charset="0"/>
        </a:defRPr>
      </a:lvl8pPr>
      <a:lvl9pPr marL="1828800" algn="l" rtl="0" fontAlgn="base">
        <a:lnSpc>
          <a:spcPct val="150000"/>
        </a:lnSpc>
        <a:spcBef>
          <a:spcPct val="0"/>
        </a:spcBef>
        <a:spcAft>
          <a:spcPct val="0"/>
        </a:spcAft>
        <a:defRPr sz="3200" b="1">
          <a:solidFill>
            <a:srgbClr val="013F70"/>
          </a:solidFill>
          <a:latin typeface="ClanOT-Black"/>
          <a:cs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anose="020B0604020202020204" pitchFamily="34" charset="0"/>
        <a:defRPr sz="2400" kern="1200">
          <a:solidFill>
            <a:srgbClr val="404040"/>
          </a:solidFill>
          <a:latin typeface="Clan-Medium" panose="02000503040000020004" pitchFamily="2" charset="0"/>
          <a:ea typeface="+mn-ea"/>
          <a:cs typeface="Arial" pitchFamily="34" charset="0"/>
        </a:defRPr>
      </a:lvl1pPr>
      <a:lvl2pPr marL="712788" indent="-355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anose="020B0604020202020204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Arial" pitchFamily="34" charset="0"/>
        </a:defRPr>
      </a:lvl2pPr>
      <a:lvl3pPr marL="1068388" indent="-355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anose="020B0604020202020204" pitchFamily="34" charset="0"/>
        <a:buChar char="►"/>
        <a:defRPr kern="1200">
          <a:solidFill>
            <a:schemeClr val="bg1"/>
          </a:solidFill>
          <a:latin typeface="+mn-lt"/>
          <a:ea typeface="+mn-ea"/>
          <a:cs typeface="Arial" pitchFamily="34" charset="0"/>
        </a:defRPr>
      </a:lvl3pPr>
      <a:lvl4pPr marL="1425575" indent="-355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anose="020B0604020202020204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4pPr>
      <a:lvl5pPr marL="1782763" indent="-355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anose="020B0604020202020204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ráfico 11">
            <a:extLst>
              <a:ext uri="{FF2B5EF4-FFF2-40B4-BE49-F238E27FC236}">
                <a16:creationId xmlns:a16="http://schemas.microsoft.com/office/drawing/2014/main" id="{9433F06F-2052-8154-9F73-F7A00040E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" b="11"/>
          <a:stretch>
            <a:fillRect/>
          </a:stretch>
        </p:blipFill>
        <p:spPr bwMode="auto">
          <a:xfrm>
            <a:off x="3036888" y="0"/>
            <a:ext cx="763111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Gráfico 6">
            <a:extLst>
              <a:ext uri="{FF2B5EF4-FFF2-40B4-BE49-F238E27FC236}">
                <a16:creationId xmlns:a16="http://schemas.microsoft.com/office/drawing/2014/main" id="{26ABF1C7-BCB8-8F30-FFA1-B61B9C4AA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0" r="2"/>
          <a:stretch>
            <a:fillRect/>
          </a:stretch>
        </p:blipFill>
        <p:spPr bwMode="auto">
          <a:xfrm>
            <a:off x="1524001" y="1500189"/>
            <a:ext cx="6081713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itle 3">
            <a:extLst>
              <a:ext uri="{FF2B5EF4-FFF2-40B4-BE49-F238E27FC236}">
                <a16:creationId xmlns:a16="http://schemas.microsoft.com/office/drawing/2014/main" id="{DCB697C0-0BC9-7A20-F198-9B6728A6D0E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506663" y="2549525"/>
            <a:ext cx="3460750" cy="175895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pt-BR" sz="4000" b="0" dirty="0">
                <a:solidFill>
                  <a:srgbClr val="FFFFFF"/>
                </a:solidFill>
                <a:latin typeface="ClanOT-Black"/>
              </a:rPr>
              <a:t>O </a:t>
            </a:r>
            <a:r>
              <a:rPr lang="en-US" altLang="pt-BR" sz="4000" b="0" dirty="0" err="1">
                <a:solidFill>
                  <a:srgbClr val="FFFFFF"/>
                </a:solidFill>
                <a:latin typeface="ClanOT-Black"/>
              </a:rPr>
              <a:t>uso</a:t>
            </a:r>
            <a:r>
              <a:rPr lang="en-US" altLang="pt-BR" sz="4000" b="0" dirty="0">
                <a:solidFill>
                  <a:srgbClr val="FFFFFF"/>
                </a:solidFill>
                <a:latin typeface="ClanOT-Black"/>
              </a:rPr>
              <a:t> da COSIP</a:t>
            </a:r>
            <a:br>
              <a:rPr lang="en-US" altLang="pt-BR" sz="4000" b="0" dirty="0">
                <a:solidFill>
                  <a:srgbClr val="FFFFFF"/>
                </a:solidFill>
                <a:latin typeface="ClanOT-Black"/>
              </a:rPr>
            </a:br>
            <a:br>
              <a:rPr lang="en-US" altLang="pt-BR" sz="4000" b="0" dirty="0">
                <a:solidFill>
                  <a:srgbClr val="FFFFFF"/>
                </a:solidFill>
                <a:latin typeface="ClanOT-Black"/>
              </a:rPr>
            </a:br>
            <a:r>
              <a:rPr lang="en-US" altLang="pt-BR" sz="1800" b="0" dirty="0">
                <a:solidFill>
                  <a:srgbClr val="FFFFFF"/>
                </a:solidFill>
                <a:latin typeface="ClanOT-Black"/>
              </a:rPr>
              <a:t>PLP n. 108</a:t>
            </a:r>
            <a:r>
              <a:rPr lang="pt-BR" altLang="pt-BR" sz="1800" b="0" dirty="0">
                <a:solidFill>
                  <a:srgbClr val="FFFFFF"/>
                </a:solidFill>
                <a:latin typeface="ClanOT-Black"/>
              </a:rPr>
              <a:t>/2024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4B0DBC56-7E7A-69C5-3095-538D277182AF}"/>
              </a:ext>
            </a:extLst>
          </p:cNvPr>
          <p:cNvSpPr/>
          <p:nvPr/>
        </p:nvSpPr>
        <p:spPr>
          <a:xfrm>
            <a:off x="2132013" y="2233614"/>
            <a:ext cx="4433174" cy="2390775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pt-BR" sz="1200" dirty="0">
              <a:solidFill>
                <a:schemeClr val="tx1"/>
              </a:solidFill>
            </a:endParaRPr>
          </a:p>
        </p:txBody>
      </p:sp>
      <p:pic>
        <p:nvPicPr>
          <p:cNvPr id="2" name="Imagem 8" descr="Logo_ABDIB_padrao_transp_01.gif">
            <a:extLst>
              <a:ext uri="{FF2B5EF4-FFF2-40B4-BE49-F238E27FC236}">
                <a16:creationId xmlns:a16="http://schemas.microsoft.com/office/drawing/2014/main" id="{0E782C27-1263-5AAA-BAE0-022A47D17D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6262688"/>
            <a:ext cx="617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>
            <a:extLst>
              <a:ext uri="{FF2B5EF4-FFF2-40B4-BE49-F238E27FC236}">
                <a16:creationId xmlns:a16="http://schemas.microsoft.com/office/drawing/2014/main" id="{F52AFBEB-E40D-C131-803A-912DD2760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4121" y="285105"/>
            <a:ext cx="8045022" cy="378527"/>
          </a:xfrm>
        </p:spPr>
        <p:txBody>
          <a:bodyPr/>
          <a:lstStyle/>
          <a:p>
            <a:pPr eaLnBrk="1" hangingPunct="1"/>
            <a:r>
              <a:rPr lang="en-US" altLang="pt-BR" sz="2600" dirty="0" err="1">
                <a:latin typeface="ClanOT-Black"/>
              </a:rPr>
              <a:t>Legislação</a:t>
            </a:r>
            <a:r>
              <a:rPr lang="en-US" altLang="pt-BR" sz="2600" dirty="0">
                <a:latin typeface="ClanOT-Black"/>
              </a:rPr>
              <a:t> Federal </a:t>
            </a:r>
            <a:r>
              <a:rPr lang="en-US" altLang="pt-BR" sz="2600" dirty="0" err="1">
                <a:latin typeface="ClanOT-Black"/>
              </a:rPr>
              <a:t>acerca</a:t>
            </a:r>
            <a:r>
              <a:rPr lang="en-US" altLang="pt-BR" sz="2600" dirty="0">
                <a:latin typeface="ClanOT-Black"/>
              </a:rPr>
              <a:t> da COSIP</a:t>
            </a:r>
            <a:br>
              <a:rPr lang="en-US" altLang="pt-BR" sz="2600" dirty="0">
                <a:latin typeface="ClanOT-Black"/>
              </a:rPr>
            </a:br>
            <a:endParaRPr lang="pt-BR" altLang="pt-BR" sz="2600" dirty="0">
              <a:latin typeface="ClanOT-Black"/>
            </a:endParaRPr>
          </a:p>
        </p:txBody>
      </p:sp>
      <p:pic>
        <p:nvPicPr>
          <p:cNvPr id="2" name="Imagem 8" descr="Logo_ABDIB_padrao_transp_01.gif">
            <a:extLst>
              <a:ext uri="{FF2B5EF4-FFF2-40B4-BE49-F238E27FC236}">
                <a16:creationId xmlns:a16="http://schemas.microsoft.com/office/drawing/2014/main" id="{36D812C1-D141-67EC-3088-0C4E27367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6262688"/>
            <a:ext cx="617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D2F478-6752-5DCC-8FDD-2C47791EEFB2}"/>
              </a:ext>
            </a:extLst>
          </p:cNvPr>
          <p:cNvSpPr/>
          <p:nvPr/>
        </p:nvSpPr>
        <p:spPr>
          <a:xfrm>
            <a:off x="133975" y="1080844"/>
            <a:ext cx="10636241" cy="97425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 (EC n</a:t>
            </a:r>
            <a:r>
              <a:rPr lang="en-US" sz="20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39/2002)</a:t>
            </a:r>
            <a:endParaRPr lang="pt-BR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F732EE8-C42F-AD8E-6010-B996E7324C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135" y="1090323"/>
            <a:ext cx="5644380" cy="148849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57FCFEC-B03E-B569-C50E-7B0CD0D78CB0}"/>
              </a:ext>
            </a:extLst>
          </p:cNvPr>
          <p:cNvSpPr/>
          <p:nvPr/>
        </p:nvSpPr>
        <p:spPr>
          <a:xfrm>
            <a:off x="277813" y="2777825"/>
            <a:ext cx="2773612" cy="97425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Alteração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 ABDIB (2021)</a:t>
            </a:r>
            <a:endParaRPr lang="pt-BR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4EEEC9-1253-0C53-0EE4-9A7DCA80600C}"/>
              </a:ext>
            </a:extLst>
          </p:cNvPr>
          <p:cNvSpPr txBox="1"/>
          <p:nvPr/>
        </p:nvSpPr>
        <p:spPr>
          <a:xfrm>
            <a:off x="3526602" y="2787937"/>
            <a:ext cx="6603715" cy="1370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pt-B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Art. 149-A Os Municípios e o Distrito Federal poderão instituir contribuição, na forma das respectivas leis, para </a:t>
            </a:r>
            <a:r>
              <a:rPr lang="pt-BR" sz="12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custeio, expansão e melhoria do serviço de iluminação pública</a:t>
            </a:r>
            <a:r>
              <a:rPr lang="pt-B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observado o disposto no art. 150, I e III.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pt-B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Parágrafo único: A contribuição definida no </a:t>
            </a:r>
            <a:r>
              <a:rPr lang="pt-BR" sz="1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caput</a:t>
            </a:r>
            <a:r>
              <a:rPr lang="pt-B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também poderá ser utilizada para custear a iluminação de quaisquer logradouros públicos </a:t>
            </a:r>
            <a:r>
              <a:rPr lang="pt-BR" sz="12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a incorporação de tecnologias emergentes, voltadas a aprimorar a qualidade do serviço de iluminação pública e serviços digitais a ela relacionados</a:t>
            </a:r>
            <a:r>
              <a:rPr lang="pt-B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335D09-759C-A3BE-9226-479AA9463525}"/>
              </a:ext>
            </a:extLst>
          </p:cNvPr>
          <p:cNvSpPr/>
          <p:nvPr/>
        </p:nvSpPr>
        <p:spPr>
          <a:xfrm>
            <a:off x="344121" y="4870099"/>
            <a:ext cx="2773612" cy="97425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 n</a:t>
            </a:r>
            <a:r>
              <a:rPr lang="en-US" sz="20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132/23</a:t>
            </a:r>
            <a:endParaRPr lang="pt-BR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A5C7C9-152E-1D9F-D6FB-AA4B990EB752}"/>
              </a:ext>
            </a:extLst>
          </p:cNvPr>
          <p:cNvSpPr txBox="1"/>
          <p:nvPr/>
        </p:nvSpPr>
        <p:spPr>
          <a:xfrm>
            <a:off x="3557540" y="4688997"/>
            <a:ext cx="6603715" cy="873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pt-B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Art. 149-A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Os Municípios e o Distrito Federal poderão instituir contribuição, na forma das respectivas leis, para o custeio, </a:t>
            </a:r>
            <a:r>
              <a:rPr lang="pt-BR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expansão e a melhoria do serviço de iluminação pública e de sistemas de monitoramento para segurança e preservação de logradouros públicos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observado o disposto no art. 150, I e III</a:t>
            </a:r>
            <a:r>
              <a:rPr lang="pt-BR" sz="12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.</a:t>
            </a:r>
            <a:r>
              <a:rPr lang="pt-B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79793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>
            <a:extLst>
              <a:ext uri="{FF2B5EF4-FFF2-40B4-BE49-F238E27FC236}">
                <a16:creationId xmlns:a16="http://schemas.microsoft.com/office/drawing/2014/main" id="{F52AFBEB-E40D-C131-803A-912DD2760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4121" y="285105"/>
            <a:ext cx="8045022" cy="378527"/>
          </a:xfrm>
        </p:spPr>
        <p:txBody>
          <a:bodyPr/>
          <a:lstStyle/>
          <a:p>
            <a:pPr eaLnBrk="1" hangingPunct="1"/>
            <a:r>
              <a:rPr lang="en-US" altLang="pt-BR" sz="2600" dirty="0" err="1">
                <a:latin typeface="ClanOT-Black"/>
              </a:rPr>
              <a:t>Legislação</a:t>
            </a:r>
            <a:r>
              <a:rPr lang="en-US" altLang="pt-BR" sz="2600" dirty="0">
                <a:latin typeface="ClanOT-Black"/>
              </a:rPr>
              <a:t> Federal </a:t>
            </a:r>
            <a:r>
              <a:rPr lang="en-US" altLang="pt-BR" sz="2600" dirty="0" err="1">
                <a:latin typeface="ClanOT-Black"/>
              </a:rPr>
              <a:t>acerca</a:t>
            </a:r>
            <a:r>
              <a:rPr lang="en-US" altLang="pt-BR" sz="2600" dirty="0">
                <a:latin typeface="ClanOT-Black"/>
              </a:rPr>
              <a:t> da COSIP</a:t>
            </a:r>
            <a:br>
              <a:rPr lang="en-US" altLang="pt-BR" sz="2600" dirty="0">
                <a:latin typeface="ClanOT-Black"/>
              </a:rPr>
            </a:br>
            <a:endParaRPr lang="pt-BR" altLang="pt-BR" sz="2600" dirty="0">
              <a:latin typeface="ClanOT-Black"/>
            </a:endParaRPr>
          </a:p>
        </p:txBody>
      </p:sp>
      <p:pic>
        <p:nvPicPr>
          <p:cNvPr id="2" name="Imagem 8" descr="Logo_ABDIB_padrao_transp_01.gif">
            <a:extLst>
              <a:ext uri="{FF2B5EF4-FFF2-40B4-BE49-F238E27FC236}">
                <a16:creationId xmlns:a16="http://schemas.microsoft.com/office/drawing/2014/main" id="{36D812C1-D141-67EC-3088-0C4E27367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6262688"/>
            <a:ext cx="617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2D895F-9025-B528-1021-E13055D5F316}"/>
              </a:ext>
            </a:extLst>
          </p:cNvPr>
          <p:cNvSpPr/>
          <p:nvPr/>
        </p:nvSpPr>
        <p:spPr>
          <a:xfrm>
            <a:off x="586581" y="2941875"/>
            <a:ext cx="2773612" cy="97425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PLP n. 108/2024</a:t>
            </a:r>
            <a:endParaRPr lang="pt-BR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769F56-D861-F750-106B-4D1C92D7AB1B}"/>
              </a:ext>
            </a:extLst>
          </p:cNvPr>
          <p:cNvSpPr txBox="1"/>
          <p:nvPr/>
        </p:nvSpPr>
        <p:spPr>
          <a:xfrm>
            <a:off x="2969775" y="1500817"/>
            <a:ext cx="7304382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100" dirty="0">
                <a:latin typeface="Arial" panose="020B0604020202020204" pitchFamily="34" charset="0"/>
                <a:cs typeface="Times New Roman" panose="02020603050405020304" pitchFamily="18" charset="0"/>
              </a:rPr>
              <a:t>Art. 82-A. A Contribuição para o Custeio do Serviço de Iluminação Pública – COSIP, de competência dos Municípios e do Distrito Federal, de que trata o art. 149-A da Constituição, será instituída por lei municipal ou distrital e será destinada ao custeio, à expansão e à melhoria do serviço de iluminação pública e de sistemas de monitoramento para segurança e preservação de logradouros públicos, observado o disposto no art. 150, caput, incisos I e III, da Constituição. </a:t>
            </a:r>
          </a:p>
          <a:p>
            <a:endParaRPr lang="pt-BR" sz="11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pt-BR" sz="1100" dirty="0"/>
              <a:t>Parágrafo único. Para os fins do disposto no caput, considera-se: </a:t>
            </a:r>
          </a:p>
          <a:p>
            <a:endParaRPr lang="pt-BR" sz="1100" dirty="0"/>
          </a:p>
          <a:p>
            <a:r>
              <a:rPr lang="pt-BR" sz="1100" dirty="0"/>
              <a:t>I - custeio, expansão e melhoria do serviço de iluminação pública: aquisição, implantação, instalação, expansão, manutenção, operação, gestão e desenvolvimento de projetos, dos equipamentos, das tecnologias, dos serviços e dos ativos destinados à prestação de serviços relativos à rede de iluminação pública, temporária ou permanente, com o objetivo de prover iluminância em vias, logradouros públicos e equipamentos públicos comunitários e urbanos, em qualquer área do território municipal ou distrital; e</a:t>
            </a:r>
          </a:p>
          <a:p>
            <a:endParaRPr lang="pt-BR" sz="1100" dirty="0"/>
          </a:p>
          <a:p>
            <a:r>
              <a:rPr lang="pt-BR" sz="1100" dirty="0"/>
              <a:t> II - custeio, expansão e melhoria de sistemas de monitoramento para segurança e preservação de logradouros públicos: aquisição, implantação, instalação, expansão, manutenção, operação, gestão e desenvolvimento de projetos, dos sistemas, das tecnologias, dos meios de transmissão da informação, da infraestrutura e dos equipamentos</a:t>
            </a:r>
            <a:r>
              <a:rPr lang="pt-BR" sz="1100" b="1" u="sng" dirty="0"/>
              <a:t>,</a:t>
            </a:r>
            <a:r>
              <a:rPr lang="pt-BR" sz="1100" dirty="0"/>
              <a:t> </a:t>
            </a:r>
            <a:r>
              <a:rPr lang="pt-BR" sz="1100" b="1" u="sng" dirty="0"/>
              <a:t>todos destinados</a:t>
            </a:r>
            <a:r>
              <a:rPr lang="pt-BR" sz="1100" dirty="0"/>
              <a:t> ao monitoramento para </a:t>
            </a:r>
            <a:r>
              <a:rPr lang="pt-BR" sz="1100" b="1" u="sng" dirty="0"/>
              <a:t>administração, controle, segurança, preservação</a:t>
            </a:r>
            <a:r>
              <a:rPr lang="pt-BR" sz="1100" dirty="0"/>
              <a:t> e prevenção a desastres </a:t>
            </a:r>
            <a:r>
              <a:rPr lang="pt-BR" sz="1100" b="1" u="sng" dirty="0"/>
              <a:t>em vias, logradouros públicos e equipamentos públicos comunitários e urbanos</a:t>
            </a:r>
            <a:r>
              <a:rPr lang="pt-BR" sz="1100" dirty="0"/>
              <a:t>, em qualquer área do território municipal ou distrital, incluindo os ativos necessários ao funcionamento de centros integrados de operação e controle e à integração de </a:t>
            </a:r>
            <a:r>
              <a:rPr lang="pt-BR" sz="1100" b="1" u="sng" dirty="0"/>
              <a:t>sistemas</a:t>
            </a:r>
            <a:r>
              <a:rPr lang="pt-BR" sz="1100" dirty="0"/>
              <a:t> de gestão de monitoramento pela Administração Pública.” (NR) </a:t>
            </a:r>
            <a:endParaRPr lang="pt-BR" sz="11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21047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>
            <a:extLst>
              <a:ext uri="{FF2B5EF4-FFF2-40B4-BE49-F238E27FC236}">
                <a16:creationId xmlns:a16="http://schemas.microsoft.com/office/drawing/2014/main" id="{F52AFBEB-E40D-C131-803A-912DD2760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4121" y="285105"/>
            <a:ext cx="8045022" cy="378527"/>
          </a:xfrm>
        </p:spPr>
        <p:txBody>
          <a:bodyPr/>
          <a:lstStyle/>
          <a:p>
            <a:pPr eaLnBrk="1" hangingPunct="1"/>
            <a:r>
              <a:rPr lang="en-US" altLang="pt-BR" sz="2600" dirty="0" err="1">
                <a:latin typeface="ClanOT-Black"/>
              </a:rPr>
              <a:t>Uso</a:t>
            </a:r>
            <a:r>
              <a:rPr lang="en-US" altLang="pt-BR" sz="2600" dirty="0">
                <a:latin typeface="ClanOT-Black"/>
              </a:rPr>
              <a:t> da COSIP </a:t>
            </a:r>
            <a:r>
              <a:rPr lang="en-US" altLang="pt-BR" sz="2600" dirty="0" err="1">
                <a:latin typeface="ClanOT-Black"/>
              </a:rPr>
              <a:t>em</a:t>
            </a:r>
            <a:r>
              <a:rPr lang="en-US" altLang="pt-BR" sz="2600" dirty="0">
                <a:latin typeface="ClanOT-Black"/>
              </a:rPr>
              <a:t> </a:t>
            </a:r>
            <a:r>
              <a:rPr lang="en-US" altLang="pt-BR" sz="2600" dirty="0" err="1">
                <a:latin typeface="ClanOT-Black"/>
              </a:rPr>
              <a:t>contratos</a:t>
            </a:r>
            <a:r>
              <a:rPr lang="en-US" altLang="pt-BR" sz="2600" dirty="0">
                <a:latin typeface="ClanOT-Black"/>
              </a:rPr>
              <a:t> de PPP de </a:t>
            </a:r>
            <a:r>
              <a:rPr lang="en-US" altLang="pt-BR" sz="2600" dirty="0" err="1">
                <a:latin typeface="ClanOT-Black"/>
              </a:rPr>
              <a:t>Iluminação</a:t>
            </a:r>
            <a:r>
              <a:rPr lang="en-US" altLang="pt-BR" sz="2600" dirty="0">
                <a:latin typeface="ClanOT-Black"/>
              </a:rPr>
              <a:t> </a:t>
            </a:r>
            <a:r>
              <a:rPr lang="en-US" altLang="pt-BR" sz="2600" dirty="0" err="1">
                <a:latin typeface="ClanOT-Black"/>
              </a:rPr>
              <a:t>Pública</a:t>
            </a:r>
            <a:endParaRPr lang="pt-BR" altLang="pt-BR" sz="2600" dirty="0">
              <a:latin typeface="ClanOT-Black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C4BA3BF-895E-6BD0-378F-CFF7C20086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351681"/>
              </p:ext>
            </p:extLst>
          </p:nvPr>
        </p:nvGraphicFramePr>
        <p:xfrm>
          <a:off x="652345" y="1202550"/>
          <a:ext cx="8604671" cy="4476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7632">
                  <a:extLst>
                    <a:ext uri="{9D8B030D-6E8A-4147-A177-3AD203B41FA5}">
                      <a16:colId xmlns:a16="http://schemas.microsoft.com/office/drawing/2014/main" val="3197667224"/>
                    </a:ext>
                  </a:extLst>
                </a:gridCol>
                <a:gridCol w="1089061">
                  <a:extLst>
                    <a:ext uri="{9D8B030D-6E8A-4147-A177-3AD203B41FA5}">
                      <a16:colId xmlns:a16="http://schemas.microsoft.com/office/drawing/2014/main" val="616855735"/>
                    </a:ext>
                  </a:extLst>
                </a:gridCol>
                <a:gridCol w="1037690">
                  <a:extLst>
                    <a:ext uri="{9D8B030D-6E8A-4147-A177-3AD203B41FA5}">
                      <a16:colId xmlns:a16="http://schemas.microsoft.com/office/drawing/2014/main" val="853522576"/>
                    </a:ext>
                  </a:extLst>
                </a:gridCol>
                <a:gridCol w="760288">
                  <a:extLst>
                    <a:ext uri="{9D8B030D-6E8A-4147-A177-3AD203B41FA5}">
                      <a16:colId xmlns:a16="http://schemas.microsoft.com/office/drawing/2014/main" val="1979014680"/>
                    </a:ext>
                  </a:extLst>
                </a:gridCol>
              </a:tblGrid>
              <a:tr h="496727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2"/>
                          </a:solidFill>
                        </a:rPr>
                        <a:t>Serviço/Tecnologia</a:t>
                      </a:r>
                    </a:p>
                  </a:txBody>
                  <a:tcPr anchor="ctr"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2"/>
                          </a:solidFill>
                        </a:rPr>
                        <a:t>Permitido</a:t>
                      </a:r>
                    </a:p>
                  </a:txBody>
                  <a:tcPr anchor="ctr"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2"/>
                          </a:solidFill>
                        </a:rPr>
                        <a:t>Não Permitido</a:t>
                      </a:r>
                    </a:p>
                  </a:txBody>
                  <a:tcPr anchor="ctr"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2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rgbClr val="33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37617"/>
                  </a:ext>
                </a:extLst>
              </a:tr>
              <a:tr h="382733">
                <a:tc>
                  <a:txBody>
                    <a:bodyPr/>
                    <a:lstStyle/>
                    <a:p>
                      <a:r>
                        <a:rPr lang="pt-BR" sz="1400" dirty="0"/>
                        <a:t>Exploração Comercial de Fibra Ótica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914641"/>
                  </a:ext>
                </a:extLst>
              </a:tr>
              <a:tr h="350631">
                <a:tc>
                  <a:txBody>
                    <a:bodyPr/>
                    <a:lstStyle/>
                    <a:p>
                      <a:r>
                        <a:rPr lang="pt-BR" sz="1400" dirty="0"/>
                        <a:t>Antenas 5G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789288"/>
                  </a:ext>
                </a:extLst>
              </a:tr>
              <a:tr h="355501">
                <a:tc>
                  <a:txBody>
                    <a:bodyPr/>
                    <a:lstStyle/>
                    <a:p>
                      <a:r>
                        <a:rPr lang="pt-BR" sz="1400" dirty="0" err="1"/>
                        <a:t>Telegestão</a:t>
                      </a:r>
                      <a:endParaRPr lang="pt-BR" sz="14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938699"/>
                  </a:ext>
                </a:extLst>
              </a:tr>
              <a:tr h="355501">
                <a:tc>
                  <a:txBody>
                    <a:bodyPr/>
                    <a:lstStyle/>
                    <a:p>
                      <a:r>
                        <a:rPr lang="pt-BR" sz="1400" dirty="0"/>
                        <a:t>Câmeras de Segurança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470148"/>
                  </a:ext>
                </a:extLst>
              </a:tr>
              <a:tr h="355501">
                <a:tc>
                  <a:txBody>
                    <a:bodyPr/>
                    <a:lstStyle/>
                    <a:p>
                      <a:r>
                        <a:rPr lang="pt-BR" sz="1400" dirty="0"/>
                        <a:t>Sensores Sonoros (Segurança)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419864"/>
                  </a:ext>
                </a:extLst>
              </a:tr>
              <a:tr h="4967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Sensores </a:t>
                      </a:r>
                      <a:r>
                        <a:rPr lang="pt-BR" sz="1400" dirty="0" err="1"/>
                        <a:t>Metereológicos</a:t>
                      </a:r>
                      <a:endParaRPr lang="pt-BR" sz="14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39803"/>
                  </a:ext>
                </a:extLst>
              </a:tr>
              <a:tr h="435284">
                <a:tc>
                  <a:txBody>
                    <a:bodyPr/>
                    <a:lstStyle/>
                    <a:p>
                      <a:r>
                        <a:rPr lang="pt-BR" sz="1400" dirty="0"/>
                        <a:t>Sensores/Equipamentos de Sinalização, monitoramento e controle de Tráfego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890355"/>
                  </a:ext>
                </a:extLst>
              </a:tr>
              <a:tr h="355501">
                <a:tc>
                  <a:txBody>
                    <a:bodyPr/>
                    <a:lstStyle/>
                    <a:p>
                      <a:r>
                        <a:rPr lang="pt-BR" sz="1400" dirty="0"/>
                        <a:t>Câmeras de Monitoramento de Tráfego e estacionamento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556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dirty="0"/>
                        <a:t>Sistemas de Alertas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854808"/>
                  </a:ext>
                </a:extLst>
              </a:tr>
              <a:tr h="355501">
                <a:tc>
                  <a:txBody>
                    <a:bodyPr/>
                    <a:lstStyle/>
                    <a:p>
                      <a:r>
                        <a:rPr lang="pt-BR" sz="1400" dirty="0"/>
                        <a:t>Wi </a:t>
                      </a:r>
                      <a:r>
                        <a:rPr lang="pt-BR" sz="1400" dirty="0" err="1"/>
                        <a:t>Fi</a:t>
                      </a:r>
                      <a:r>
                        <a:rPr lang="pt-BR" sz="1400" dirty="0"/>
                        <a:t> Público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37158"/>
                  </a:ext>
                </a:extLst>
              </a:tr>
            </a:tbl>
          </a:graphicData>
        </a:graphic>
      </p:graphicFrame>
      <p:pic>
        <p:nvPicPr>
          <p:cNvPr id="3" name="Imagem 8" descr="Logo_ABDIB_padrao_transp_01.gif">
            <a:extLst>
              <a:ext uri="{FF2B5EF4-FFF2-40B4-BE49-F238E27FC236}">
                <a16:creationId xmlns:a16="http://schemas.microsoft.com/office/drawing/2014/main" id="{E35E9A92-9D60-517A-D7EA-9433991E3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6262688"/>
            <a:ext cx="617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038080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>
            <a:extLst>
              <a:ext uri="{FF2B5EF4-FFF2-40B4-BE49-F238E27FC236}">
                <a16:creationId xmlns:a16="http://schemas.microsoft.com/office/drawing/2014/main" id="{F52AFBEB-E40D-C131-803A-912DD2760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4121" y="285105"/>
            <a:ext cx="8045022" cy="378527"/>
          </a:xfrm>
        </p:spPr>
        <p:txBody>
          <a:bodyPr/>
          <a:lstStyle/>
          <a:p>
            <a:pPr eaLnBrk="1" hangingPunct="1"/>
            <a:r>
              <a:rPr lang="en-US" altLang="pt-BR" sz="2600" dirty="0" err="1">
                <a:latin typeface="ClanOT-Black"/>
              </a:rPr>
              <a:t>Uso</a:t>
            </a:r>
            <a:r>
              <a:rPr lang="en-US" altLang="pt-BR" sz="2600" dirty="0">
                <a:latin typeface="ClanOT-Black"/>
              </a:rPr>
              <a:t> da COSIP </a:t>
            </a:r>
            <a:r>
              <a:rPr lang="en-US" altLang="pt-BR" sz="2600" dirty="0" err="1">
                <a:latin typeface="ClanOT-Black"/>
              </a:rPr>
              <a:t>em</a:t>
            </a:r>
            <a:r>
              <a:rPr lang="en-US" altLang="pt-BR" sz="2600" dirty="0">
                <a:latin typeface="ClanOT-Black"/>
              </a:rPr>
              <a:t> </a:t>
            </a:r>
            <a:r>
              <a:rPr lang="en-US" altLang="pt-BR" sz="2600" dirty="0" err="1">
                <a:latin typeface="ClanOT-Black"/>
              </a:rPr>
              <a:t>contratos</a:t>
            </a:r>
            <a:r>
              <a:rPr lang="en-US" altLang="pt-BR" sz="2600" dirty="0">
                <a:latin typeface="ClanOT-Black"/>
              </a:rPr>
              <a:t> de PPP de </a:t>
            </a:r>
            <a:r>
              <a:rPr lang="en-US" altLang="pt-BR" sz="2600" dirty="0" err="1">
                <a:latin typeface="ClanOT-Black"/>
              </a:rPr>
              <a:t>Iluminação</a:t>
            </a:r>
            <a:r>
              <a:rPr lang="en-US" altLang="pt-BR" sz="2600" dirty="0">
                <a:latin typeface="ClanOT-Black"/>
              </a:rPr>
              <a:t> </a:t>
            </a:r>
            <a:r>
              <a:rPr lang="en-US" altLang="pt-BR" sz="2600" dirty="0" err="1">
                <a:latin typeface="ClanOT-Black"/>
              </a:rPr>
              <a:t>Pública</a:t>
            </a:r>
            <a:endParaRPr lang="pt-BR" altLang="pt-BR" sz="2600" dirty="0">
              <a:latin typeface="ClanOT-Black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C4BA3BF-895E-6BD0-378F-CFF7C20086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664152"/>
              </p:ext>
            </p:extLst>
          </p:nvPr>
        </p:nvGraphicFramePr>
        <p:xfrm>
          <a:off x="652345" y="1202550"/>
          <a:ext cx="8548609" cy="4362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9651">
                  <a:extLst>
                    <a:ext uri="{9D8B030D-6E8A-4147-A177-3AD203B41FA5}">
                      <a16:colId xmlns:a16="http://schemas.microsoft.com/office/drawing/2014/main" val="3197667224"/>
                    </a:ext>
                  </a:extLst>
                </a:gridCol>
                <a:gridCol w="1109609">
                  <a:extLst>
                    <a:ext uri="{9D8B030D-6E8A-4147-A177-3AD203B41FA5}">
                      <a16:colId xmlns:a16="http://schemas.microsoft.com/office/drawing/2014/main" val="616855735"/>
                    </a:ext>
                  </a:extLst>
                </a:gridCol>
                <a:gridCol w="1006868">
                  <a:extLst>
                    <a:ext uri="{9D8B030D-6E8A-4147-A177-3AD203B41FA5}">
                      <a16:colId xmlns:a16="http://schemas.microsoft.com/office/drawing/2014/main" val="853522576"/>
                    </a:ext>
                  </a:extLst>
                </a:gridCol>
                <a:gridCol w="842481">
                  <a:extLst>
                    <a:ext uri="{9D8B030D-6E8A-4147-A177-3AD203B41FA5}">
                      <a16:colId xmlns:a16="http://schemas.microsoft.com/office/drawing/2014/main" val="1979014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2"/>
                          </a:solidFill>
                        </a:rPr>
                        <a:t>Serviço/Tecnologia</a:t>
                      </a:r>
                    </a:p>
                  </a:txBody>
                  <a:tcPr anchor="ctr"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2"/>
                          </a:solidFill>
                        </a:rPr>
                        <a:t>Permitido</a:t>
                      </a:r>
                    </a:p>
                  </a:txBody>
                  <a:tcPr anchor="ctr"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2"/>
                          </a:solidFill>
                        </a:rPr>
                        <a:t>Não Permitido</a:t>
                      </a:r>
                    </a:p>
                  </a:txBody>
                  <a:tcPr anchor="ctr"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2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rgbClr val="33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37617"/>
                  </a:ext>
                </a:extLst>
              </a:tr>
              <a:tr h="399248">
                <a:tc>
                  <a:txBody>
                    <a:bodyPr/>
                    <a:lstStyle/>
                    <a:p>
                      <a:r>
                        <a:rPr lang="pt-BR" sz="1400" dirty="0"/>
                        <a:t>Lombada Eletrônica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914641"/>
                  </a:ext>
                </a:extLst>
              </a:tr>
              <a:tr h="478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Placas Publicidade / Displays Informativos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789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Sensor de Estacionamento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x</a:t>
                      </a:r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938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Sensor de Bueiro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470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Sistema de Gerenciamento de Resíduos e Reciclagem 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419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Uso de Dados para Planejamento Urbano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x</a:t>
                      </a:r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pt-BR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39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Conectividade para Integração de Dados e </a:t>
                      </a:r>
                      <a:r>
                        <a:rPr lang="pt-BR" sz="1400" dirty="0" err="1"/>
                        <a:t>Asset</a:t>
                      </a:r>
                      <a:r>
                        <a:rPr lang="pt-BR" sz="1400" dirty="0"/>
                        <a:t> Management (IoT)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245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Conectividade para interação com cidadãos por meio de aplicativos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x</a:t>
                      </a:r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pt-BR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435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Painéis Solares e Soluções de energia eólica para o Parque de IP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890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Centros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Controle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Operacionais</a:t>
                      </a:r>
                      <a:r>
                        <a:rPr lang="en-US" sz="1400" dirty="0"/>
                        <a:t>/</a:t>
                      </a:r>
                      <a:r>
                        <a:rPr lang="en-US" sz="1400" dirty="0" err="1"/>
                        <a:t>Centros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Integrados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Controle</a:t>
                      </a:r>
                      <a:endParaRPr lang="pt-BR" sz="14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x</a:t>
                      </a:r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>
                    <a:solidFill>
                      <a:srgbClr val="D8D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619713"/>
                  </a:ext>
                </a:extLst>
              </a:tr>
            </a:tbl>
          </a:graphicData>
        </a:graphic>
      </p:graphicFrame>
      <p:pic>
        <p:nvPicPr>
          <p:cNvPr id="2" name="Imagem 8" descr="Logo_ABDIB_padrao_transp_01.gif">
            <a:extLst>
              <a:ext uri="{FF2B5EF4-FFF2-40B4-BE49-F238E27FC236}">
                <a16:creationId xmlns:a16="http://schemas.microsoft.com/office/drawing/2014/main" id="{36D812C1-D141-67EC-3088-0C4E27367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6262688"/>
            <a:ext cx="617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728736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>
            <a:extLst>
              <a:ext uri="{FF2B5EF4-FFF2-40B4-BE49-F238E27FC236}">
                <a16:creationId xmlns:a16="http://schemas.microsoft.com/office/drawing/2014/main" id="{F52AFBEB-E40D-C131-803A-912DD2760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4121" y="285105"/>
            <a:ext cx="8045022" cy="378527"/>
          </a:xfrm>
        </p:spPr>
        <p:txBody>
          <a:bodyPr/>
          <a:lstStyle/>
          <a:p>
            <a:pPr eaLnBrk="1" hangingPunct="1"/>
            <a:r>
              <a:rPr lang="en-US" altLang="pt-BR" sz="2600" dirty="0" err="1">
                <a:latin typeface="ClanOT-Black"/>
              </a:rPr>
              <a:t>Conclusões</a:t>
            </a:r>
            <a:br>
              <a:rPr lang="en-US" altLang="pt-BR" sz="2600" dirty="0">
                <a:latin typeface="ClanOT-Black"/>
              </a:rPr>
            </a:br>
            <a:endParaRPr lang="pt-BR" altLang="pt-BR" sz="2600" dirty="0">
              <a:latin typeface="ClanOT-Black"/>
            </a:endParaRPr>
          </a:p>
        </p:txBody>
      </p:sp>
      <p:pic>
        <p:nvPicPr>
          <p:cNvPr id="2" name="Imagem 8" descr="Logo_ABDIB_padrao_transp_01.gif">
            <a:extLst>
              <a:ext uri="{FF2B5EF4-FFF2-40B4-BE49-F238E27FC236}">
                <a16:creationId xmlns:a16="http://schemas.microsoft.com/office/drawing/2014/main" id="{36D812C1-D141-67EC-3088-0C4E27367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6262688"/>
            <a:ext cx="617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769F56-D861-F750-106B-4D1C92D7AB1B}"/>
              </a:ext>
            </a:extLst>
          </p:cNvPr>
          <p:cNvSpPr txBox="1"/>
          <p:nvPr/>
        </p:nvSpPr>
        <p:spPr>
          <a:xfrm>
            <a:off x="344121" y="1500817"/>
            <a:ext cx="993003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atin typeface="Arial" panose="020B0604020202020204" pitchFamily="34" charset="0"/>
                <a:cs typeface="Times New Roman" panose="02020603050405020304" pitchFamily="18" charset="0"/>
              </a:rPr>
              <a:t>Pacificação</a:t>
            </a:r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Times New Roman" panose="02020603050405020304" pitchFamily="18" charset="0"/>
              </a:rPr>
              <a:t>sobre</a:t>
            </a:r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Times New Roman" panose="02020603050405020304" pitchFamily="18" charset="0"/>
              </a:rPr>
              <a:t>uso</a:t>
            </a:r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 da COSIP para </a:t>
            </a:r>
            <a:r>
              <a:rPr lang="en-US" dirty="0" err="1">
                <a:latin typeface="Arial" panose="020B0604020202020204" pitchFamily="34" charset="0"/>
                <a:cs typeface="Times New Roman" panose="02020603050405020304" pitchFamily="18" charset="0"/>
              </a:rPr>
              <a:t>expansão</a:t>
            </a:r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Times New Roman" panose="02020603050405020304" pitchFamily="18" charset="0"/>
              </a:rPr>
              <a:t>melhoria</a:t>
            </a:r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latin typeface="Arial" panose="020B0604020202020204" pitchFamily="34" charset="0"/>
                <a:cs typeface="Times New Roman" panose="02020603050405020304" pitchFamily="18" charset="0"/>
              </a:rPr>
              <a:t>serviço</a:t>
            </a:r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 de IP</a:t>
            </a:r>
          </a:p>
          <a:p>
            <a:endParaRPr lang="en-US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>
                <a:latin typeface="Arial" panose="020B0604020202020204" pitchFamily="34" charset="0"/>
                <a:cs typeface="Times New Roman" panose="02020603050405020304" pitchFamily="18" charset="0"/>
              </a:rPr>
              <a:t>Novo texto permite uma interpretação mais objetiva e abrangente sobre as possibilidades de uso da COSIP para tecnologias inteligentes, porém não elimina possibilidade de entendimentos distintos e “zonas cinzentas”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>
                <a:latin typeface="Arial" panose="020B0604020202020204" pitchFamily="34" charset="0"/>
                <a:cs typeface="Times New Roman" panose="02020603050405020304" pitchFamily="18" charset="0"/>
              </a:rPr>
              <a:t>Não parece haver caráter “exemplificativo“ nas disposições sobre uso da COSIP, deixando pouco margem para inclusão de serviços adicionais em legislações infranacionais.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>
                <a:latin typeface="Arial" panose="020B0604020202020204" pitchFamily="34" charset="0"/>
                <a:cs typeface="Times New Roman" panose="02020603050405020304" pitchFamily="18" charset="0"/>
              </a:rPr>
              <a:t>Tecnologias que cumprem mais de uma função (incluindo não cobertas pela COSIP) podem ser remuneradas integralmente pela COSIP?</a:t>
            </a:r>
          </a:p>
        </p:txBody>
      </p:sp>
    </p:spTree>
    <p:extLst>
      <p:ext uri="{BB962C8B-B14F-4D97-AF65-F5344CB8AC3E}">
        <p14:creationId xmlns:p14="http://schemas.microsoft.com/office/powerpoint/2010/main" val="332794145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>
            <a:extLst>
              <a:ext uri="{FF2B5EF4-FFF2-40B4-BE49-F238E27FC236}">
                <a16:creationId xmlns:a16="http://schemas.microsoft.com/office/drawing/2014/main" id="{F52AFBEB-E40D-C131-803A-912DD2760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4121" y="285105"/>
            <a:ext cx="8045022" cy="378527"/>
          </a:xfrm>
        </p:spPr>
        <p:txBody>
          <a:bodyPr/>
          <a:lstStyle/>
          <a:p>
            <a:pPr eaLnBrk="1" hangingPunct="1"/>
            <a:r>
              <a:rPr lang="en-US" altLang="pt-BR" sz="2600" dirty="0" err="1">
                <a:latin typeface="ClanOT-Black"/>
              </a:rPr>
              <a:t>Contatos</a:t>
            </a:r>
            <a:endParaRPr lang="pt-BR" altLang="pt-BR" sz="2600" dirty="0">
              <a:latin typeface="ClanOT-Black"/>
            </a:endParaRPr>
          </a:p>
        </p:txBody>
      </p:sp>
      <p:pic>
        <p:nvPicPr>
          <p:cNvPr id="2" name="Imagem 8" descr="Logo_ABDIB_padrao_transp_01.gif">
            <a:extLst>
              <a:ext uri="{FF2B5EF4-FFF2-40B4-BE49-F238E27FC236}">
                <a16:creationId xmlns:a16="http://schemas.microsoft.com/office/drawing/2014/main" id="{36D812C1-D141-67EC-3088-0C4E27367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6262688"/>
            <a:ext cx="617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28FF0AD-FD1D-7B3A-9774-A0C98790953B}"/>
              </a:ext>
            </a:extLst>
          </p:cNvPr>
          <p:cNvSpPr/>
          <p:nvPr/>
        </p:nvSpPr>
        <p:spPr>
          <a:xfrm>
            <a:off x="3154577" y="1984351"/>
            <a:ext cx="3520548" cy="97425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</a:t>
            </a:r>
            <a:endParaRPr lang="pt-BR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2F478-6752-5DCC-8FDD-2C47791EEFB2}"/>
              </a:ext>
            </a:extLst>
          </p:cNvPr>
          <p:cNvSpPr/>
          <p:nvPr/>
        </p:nvSpPr>
        <p:spPr>
          <a:xfrm>
            <a:off x="305736" y="3899399"/>
            <a:ext cx="10636241" cy="97425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Gustavo Gus</a:t>
            </a:r>
            <a:r>
              <a:rPr lang="pt-B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mão</a:t>
            </a:r>
          </a:p>
          <a:p>
            <a:r>
              <a:rPr lang="pt-BR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Coordenador do Comitê de Iluminação Pública da ABDIB / Sócio da EY (Ernst &amp; Young)</a:t>
            </a:r>
          </a:p>
          <a:p>
            <a:endParaRPr lang="pt-BR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Email: gustavo.gusmao@br.ey.com</a:t>
            </a:r>
          </a:p>
        </p:txBody>
      </p:sp>
    </p:spTree>
    <p:extLst>
      <p:ext uri="{BB962C8B-B14F-4D97-AF65-F5344CB8AC3E}">
        <p14:creationId xmlns:p14="http://schemas.microsoft.com/office/powerpoint/2010/main" val="34601658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EY regular presentation 2015 v1">
  <a:themeElements>
    <a:clrScheme name="EY light print">
      <a:dk1>
        <a:srgbClr val="000000"/>
      </a:dk1>
      <a:lt1>
        <a:srgbClr val="646464"/>
      </a:lt1>
      <a:dk2>
        <a:srgbClr val="FFFFFF"/>
      </a:dk2>
      <a:lt2>
        <a:srgbClr val="646464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36576" rIns="0" bIns="0" rtlCol="0">
        <a:spAutoFit/>
      </a:bodyPr>
      <a:lstStyle>
        <a:defPPr marL="356616" indent="-356616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err="1" smtClean="0">
            <a:solidFill>
              <a:schemeClr val="bg1"/>
            </a:solidFill>
          </a:defRPr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7113</TotalTime>
  <Words>800</Words>
  <Application>Microsoft Office PowerPoint</Application>
  <PresentationFormat>Widescreen</PresentationFormat>
  <Paragraphs>94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Clan-Book</vt:lpstr>
      <vt:lpstr>Clan-Medium</vt:lpstr>
      <vt:lpstr>ClanOT-Black</vt:lpstr>
      <vt:lpstr>rawline</vt:lpstr>
      <vt:lpstr>Times New Roman</vt:lpstr>
      <vt:lpstr>Wingdings</vt:lpstr>
      <vt:lpstr>EY regular presentation 2015 v1</vt:lpstr>
      <vt:lpstr>O uso da COSIP  PLP n. 108/2024</vt:lpstr>
      <vt:lpstr>Legislação Federal acerca da COSIP </vt:lpstr>
      <vt:lpstr>Legislação Federal acerca da COSIP </vt:lpstr>
      <vt:lpstr>Uso da COSIP em contratos de PPP de Iluminação Pública</vt:lpstr>
      <vt:lpstr>Uso da COSIP em contratos de PPP de Iluminação Pública</vt:lpstr>
      <vt:lpstr>Conclusões </vt:lpstr>
      <vt:lpstr>Contatos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CONTEXTO HISTÓRICO DE IP NO MUNDO</dc:title>
  <dc:creator>Gustavo Gusmao</dc:creator>
  <cp:lastModifiedBy>Gustavo Gusmao</cp:lastModifiedBy>
  <cp:revision>5</cp:revision>
  <dcterms:created xsi:type="dcterms:W3CDTF">2024-06-14T19:36:47Z</dcterms:created>
  <dcterms:modified xsi:type="dcterms:W3CDTF">2024-06-25T18:15:59Z</dcterms:modified>
</cp:coreProperties>
</file>