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F836B30-4DAC-40FC-9EEE-F9AC3D1C59BC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F7F72B6-96AA-4A85-A691-1E41299CD7F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Liderança Política em Temas Orçamentários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00628"/>
            <a:ext cx="8784976" cy="5496724"/>
          </a:xfrm>
        </p:spPr>
        <p:txBody>
          <a:bodyPr>
            <a:normAutofit/>
          </a:bodyPr>
          <a:lstStyle/>
          <a:p>
            <a:pPr algn="ctr"/>
            <a:r>
              <a:rPr lang="pt-BR" sz="2400" dirty="0"/>
              <a:t>Como garantir protagonismo na discussão do orçamento e articulação com o </a:t>
            </a:r>
            <a:r>
              <a:rPr lang="pt-BR" sz="2400" dirty="0" smtClean="0"/>
              <a:t>Legislativo</a:t>
            </a:r>
          </a:p>
          <a:p>
            <a:pPr algn="ctr"/>
            <a:endParaRPr lang="pt-BR" sz="2400" dirty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sz="2800" dirty="0" smtClean="0"/>
              <a:t>Priscila </a:t>
            </a:r>
            <a:r>
              <a:rPr lang="pt-BR" sz="2800" dirty="0" err="1" smtClean="0"/>
              <a:t>Gambale</a:t>
            </a:r>
            <a:r>
              <a:rPr lang="pt-BR" sz="2800" dirty="0" smtClean="0"/>
              <a:t>  </a:t>
            </a:r>
          </a:p>
          <a:p>
            <a:pPr algn="ctr"/>
            <a:r>
              <a:rPr lang="pt-BR" sz="2800" dirty="0" smtClean="0"/>
              <a:t>Prefeita de Ferraz de Vasconcelos – SP</a:t>
            </a:r>
          </a:p>
          <a:p>
            <a:pPr algn="ctr"/>
            <a:r>
              <a:rPr lang="pt-BR" sz="2800" dirty="0" smtClean="0"/>
              <a:t>Vice-presidente de primeira infância e alfabetização FNP </a:t>
            </a:r>
            <a:endParaRPr lang="pt-BR" sz="2800" dirty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17442"/>
            <a:ext cx="2016224" cy="25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229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sz="2800" dirty="0" smtClean="0"/>
          </a:p>
          <a:p>
            <a:pPr algn="ctr"/>
            <a:r>
              <a:rPr lang="pt-BR" sz="3200" dirty="0" smtClean="0"/>
              <a:t>O </a:t>
            </a:r>
            <a:r>
              <a:rPr lang="pt-BR" sz="3200" dirty="0"/>
              <a:t>orçamento não é </a:t>
            </a:r>
            <a:r>
              <a:rPr lang="pt-BR" sz="3200" dirty="0" smtClean="0"/>
              <a:t>apenas </a:t>
            </a:r>
            <a:r>
              <a:rPr lang="pt-BR" sz="3200" dirty="0"/>
              <a:t>um documento contábil, é a expressão do futuro que queremos para nossa cidade.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461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•	O orçamento é mais que números: é a tradução das prioridades da </a:t>
            </a:r>
            <a:r>
              <a:rPr lang="pt-BR" sz="2800" dirty="0" smtClean="0"/>
              <a:t>cidade;</a:t>
            </a:r>
          </a:p>
          <a:p>
            <a:r>
              <a:rPr lang="pt-BR" sz="2800" dirty="0"/>
              <a:t>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Liderar o debate orçamentário é assumir o compromisso com a </a:t>
            </a:r>
            <a:r>
              <a:rPr lang="pt-BR" sz="2800" dirty="0" smtClean="0"/>
              <a:t>população;</a:t>
            </a:r>
          </a:p>
          <a:p>
            <a:r>
              <a:rPr lang="pt-BR" sz="2800" dirty="0"/>
              <a:t>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Desafio: equilibrar técnica, política e </a:t>
            </a:r>
            <a:r>
              <a:rPr lang="pt-BR" sz="2800" dirty="0" smtClean="0"/>
              <a:t>diálogo.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1697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PAPEL DA PREFEITA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00628"/>
            <a:ext cx="8352928" cy="4416604"/>
          </a:xfrm>
        </p:spPr>
        <p:txBody>
          <a:bodyPr>
            <a:normAutofit/>
          </a:bodyPr>
          <a:lstStyle/>
          <a:p>
            <a:r>
              <a:rPr lang="pt-BR" dirty="0" smtClean="0"/>
              <a:t>•</a:t>
            </a:r>
            <a:r>
              <a:rPr lang="pt-BR" sz="2800" dirty="0"/>
              <a:t>	Definir prioridades alinhadas ao plano de </a:t>
            </a:r>
            <a:r>
              <a:rPr lang="pt-BR" sz="2800" dirty="0" smtClean="0"/>
              <a:t>governo;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</a:t>
            </a:r>
            <a:r>
              <a:rPr lang="pt-BR" sz="2800" dirty="0" smtClean="0"/>
              <a:t>Ser </a:t>
            </a:r>
            <a:r>
              <a:rPr lang="pt-BR" sz="2800" dirty="0"/>
              <a:t>porta-voz da sociedade nas escolhas </a:t>
            </a:r>
            <a:r>
              <a:rPr lang="pt-BR" sz="2800" dirty="0" smtClean="0"/>
              <a:t>orçamentárias;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Conduzir com transparência e firmeza </a:t>
            </a:r>
            <a:r>
              <a:rPr lang="pt-BR" sz="2800" dirty="0" smtClean="0"/>
              <a:t>política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Promover integração entre equipe técnica e liderança política</a:t>
            </a:r>
          </a:p>
        </p:txBody>
      </p:sp>
    </p:spTree>
    <p:extLst>
      <p:ext uri="{BB962C8B-B14F-4D97-AF65-F5344CB8AC3E}">
        <p14:creationId xmlns:p14="http://schemas.microsoft.com/office/powerpoint/2010/main" val="137258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 Estratégias de Protagonismo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052736"/>
            <a:ext cx="7848872" cy="4032448"/>
          </a:xfrm>
        </p:spPr>
        <p:txBody>
          <a:bodyPr>
            <a:normAutofit/>
          </a:bodyPr>
          <a:lstStyle/>
          <a:p>
            <a:r>
              <a:rPr lang="pt-BR" sz="2800" dirty="0"/>
              <a:t>•	Antecipar-se: participar desde a elaboração da LDO, LOA e </a:t>
            </a:r>
            <a:r>
              <a:rPr lang="pt-BR" sz="2800" dirty="0" smtClean="0"/>
              <a:t>PPA;</a:t>
            </a:r>
            <a:r>
              <a:rPr lang="pt-BR" sz="2800" dirty="0"/>
              <a:t>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Escuta ativa: ouvir sociedade civil e </a:t>
            </a:r>
            <a:r>
              <a:rPr lang="pt-BR" sz="2800" dirty="0" smtClean="0"/>
              <a:t>servidores;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Comunicação clara: traduzir números em impactos sociais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Agenda de prioridades: garantir que o orçamento reflita compromissos de governo</a:t>
            </a:r>
          </a:p>
        </p:txBody>
      </p:sp>
    </p:spTree>
    <p:extLst>
      <p:ext uri="{BB962C8B-B14F-4D97-AF65-F5344CB8AC3E}">
        <p14:creationId xmlns:p14="http://schemas.microsoft.com/office/powerpoint/2010/main" val="371425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Relação com o Legislativo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8712968" cy="4056564"/>
          </a:xfrm>
        </p:spPr>
        <p:txBody>
          <a:bodyPr>
            <a:noAutofit/>
          </a:bodyPr>
          <a:lstStyle/>
          <a:p>
            <a:r>
              <a:rPr lang="pt-BR" sz="2800" dirty="0" smtClean="0"/>
              <a:t>•</a:t>
            </a:r>
            <a:r>
              <a:rPr lang="pt-BR" sz="2800" dirty="0"/>
              <a:t>	O orçamento é também um processo de </a:t>
            </a:r>
            <a:r>
              <a:rPr lang="pt-BR" sz="2800" dirty="0" smtClean="0"/>
              <a:t>negociação;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Construir pontes, não </a:t>
            </a:r>
            <a:r>
              <a:rPr lang="pt-BR" sz="2800" dirty="0" smtClean="0"/>
              <a:t>muros;</a:t>
            </a:r>
            <a:r>
              <a:rPr lang="pt-BR" sz="2800" dirty="0"/>
              <a:t>	</a:t>
            </a:r>
            <a:endParaRPr lang="pt-BR" sz="2800" dirty="0" smtClean="0"/>
          </a:p>
          <a:p>
            <a:endParaRPr lang="pt-BR" sz="2800" dirty="0" smtClean="0"/>
          </a:p>
          <a:p>
            <a:pPr algn="ctr"/>
            <a:r>
              <a:rPr lang="pt-BR" sz="2800" dirty="0" smtClean="0"/>
              <a:t>Práticas </a:t>
            </a:r>
            <a:r>
              <a:rPr lang="pt-BR" sz="2800" dirty="0"/>
              <a:t>eficazes: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</a:t>
            </a:r>
            <a:r>
              <a:rPr lang="pt-BR" sz="2800" dirty="0" smtClean="0"/>
              <a:t>Reuniões </a:t>
            </a:r>
            <a:r>
              <a:rPr lang="pt-BR" sz="2800" dirty="0"/>
              <a:t>com </a:t>
            </a:r>
            <a:r>
              <a:rPr lang="pt-BR" sz="2800" dirty="0" smtClean="0"/>
              <a:t>o presidente da Câmara </a:t>
            </a:r>
            <a:r>
              <a:rPr lang="pt-BR" sz="2800" dirty="0"/>
              <a:t>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Compartilhamento de informações de forma transparente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Valorização do papel dos vereadores</a:t>
            </a:r>
          </a:p>
        </p:txBody>
      </p:sp>
    </p:spTree>
    <p:extLst>
      <p:ext uri="{BB962C8B-B14F-4D97-AF65-F5344CB8AC3E}">
        <p14:creationId xmlns:p14="http://schemas.microsoft.com/office/powerpoint/2010/main" val="262196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Desafios Comuns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Resistência política e interesses divergentes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Limitações fiscais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Pressões externas e imediatistas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Necessidade de conciliar visão técnica e visão política</a:t>
            </a:r>
          </a:p>
        </p:txBody>
      </p:sp>
    </p:spTree>
    <p:extLst>
      <p:ext uri="{BB962C8B-B14F-4D97-AF65-F5344CB8AC3E}">
        <p14:creationId xmlns:p14="http://schemas.microsoft.com/office/powerpoint/2010/main" val="312265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Caminhos para Superar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	Transparência + diálogo	</a:t>
            </a:r>
            <a:endParaRPr lang="pt-BR" sz="2800" dirty="0" smtClean="0"/>
          </a:p>
          <a:p>
            <a:r>
              <a:rPr lang="pt-BR" sz="2800" dirty="0" smtClean="0"/>
              <a:t>•</a:t>
            </a:r>
            <a:r>
              <a:rPr lang="pt-BR" sz="2800" dirty="0"/>
              <a:t>	Alinhamento com a população como força legitimadora	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Capacitação da equipe para fundamentar tecnicamente o discurso </a:t>
            </a:r>
            <a:r>
              <a:rPr lang="pt-BR" sz="2800" dirty="0" smtClean="0"/>
              <a:t>político</a:t>
            </a:r>
          </a:p>
          <a:p>
            <a:r>
              <a:rPr lang="pt-BR" sz="2800" dirty="0" smtClean="0"/>
              <a:t>•</a:t>
            </a:r>
            <a:r>
              <a:rPr lang="pt-BR" sz="2800" dirty="0"/>
              <a:t>	Narrativa de futuro: orçamento como projeto de cidade</a:t>
            </a:r>
          </a:p>
        </p:txBody>
      </p:sp>
    </p:spTree>
    <p:extLst>
      <p:ext uri="{BB962C8B-B14F-4D97-AF65-F5344CB8AC3E}">
        <p14:creationId xmlns:p14="http://schemas.microsoft.com/office/powerpoint/2010/main" val="1104124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Liderança política no orçamento é: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568732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	</a:t>
            </a:r>
            <a:r>
              <a:rPr lang="pt-BR" sz="2800" dirty="0"/>
              <a:t>	</a:t>
            </a:r>
            <a:endParaRPr lang="pt-BR" sz="2800" dirty="0" smtClean="0"/>
          </a:p>
          <a:p>
            <a:pPr algn="ctr"/>
            <a:r>
              <a:rPr lang="pt-BR" sz="2800" dirty="0" smtClean="0"/>
              <a:t>•</a:t>
            </a:r>
            <a:r>
              <a:rPr lang="pt-BR" sz="2800" dirty="0"/>
              <a:t>	Representar a voz da </a:t>
            </a:r>
            <a:r>
              <a:rPr lang="pt-BR" sz="2800" dirty="0" smtClean="0"/>
              <a:t>sociedade</a:t>
            </a:r>
          </a:p>
          <a:p>
            <a:pPr algn="ctr"/>
            <a:r>
              <a:rPr lang="pt-BR" sz="2800" dirty="0"/>
              <a:t>	</a:t>
            </a:r>
            <a:endParaRPr lang="pt-BR" sz="2800" dirty="0" smtClean="0"/>
          </a:p>
          <a:p>
            <a:pPr algn="ctr"/>
            <a:r>
              <a:rPr lang="pt-BR" sz="2800" dirty="0" smtClean="0"/>
              <a:t>•</a:t>
            </a:r>
            <a:r>
              <a:rPr lang="pt-BR" sz="2800" dirty="0"/>
              <a:t>	Mediar técnica e política	</a:t>
            </a:r>
            <a:endParaRPr lang="pt-BR" sz="2800" dirty="0" smtClean="0"/>
          </a:p>
          <a:p>
            <a:pPr algn="ctr"/>
            <a:endParaRPr lang="pt-BR" sz="2800" dirty="0" smtClean="0"/>
          </a:p>
          <a:p>
            <a:pPr algn="ctr"/>
            <a:r>
              <a:rPr lang="pt-BR" sz="2800" dirty="0" smtClean="0"/>
              <a:t>•</a:t>
            </a:r>
            <a:r>
              <a:rPr lang="pt-BR" sz="2800" dirty="0"/>
              <a:t>	Conquistar apoio legislativo com diálogo	</a:t>
            </a:r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  <a:p>
            <a:r>
              <a:rPr lang="pt-BR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2746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548640"/>
          </a:xfrm>
        </p:spPr>
        <p:txBody>
          <a:bodyPr/>
          <a:lstStyle/>
          <a:p>
            <a:pPr algn="ctr"/>
            <a:r>
              <a:rPr lang="pt-BR" dirty="0" smtClean="0"/>
              <a:t>Case de sucesso de Ferraz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836712"/>
            <a:ext cx="7520940" cy="3843765"/>
          </a:xfrm>
        </p:spPr>
        <p:txBody>
          <a:bodyPr>
            <a:normAutofit/>
          </a:bodyPr>
          <a:lstStyle/>
          <a:p>
            <a:pPr algn="ctr"/>
            <a:r>
              <a:rPr lang="pt-BR" sz="2000" dirty="0" smtClean="0"/>
              <a:t>2021 Dívida de R$790 milhões em precatórios</a:t>
            </a:r>
          </a:p>
          <a:p>
            <a:pPr algn="ctr"/>
            <a:r>
              <a:rPr lang="pt-BR" sz="2000" dirty="0" smtClean="0"/>
              <a:t>Orçamento de R$350 milhões para 200 mil habitantes</a:t>
            </a:r>
          </a:p>
          <a:p>
            <a:pPr algn="ctr"/>
            <a:r>
              <a:rPr lang="pt-BR" sz="2000" dirty="0" smtClean="0"/>
              <a:t>2025 Nota A no CAPAG </a:t>
            </a:r>
          </a:p>
          <a:p>
            <a:pPr algn="ctr"/>
            <a:endParaRPr lang="pt-BR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643286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3881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115</TotalTime>
  <Words>110</Words>
  <Application>Microsoft Office PowerPoint</Application>
  <PresentationFormat>Apresentação na tela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Ângulos</vt:lpstr>
      <vt:lpstr>Liderança Política em Temas Orçamentários</vt:lpstr>
      <vt:lpstr>Apresentação do PowerPoint</vt:lpstr>
      <vt:lpstr>O PAPEL DA PREFEITA</vt:lpstr>
      <vt:lpstr> Estratégias de Protagonismo</vt:lpstr>
      <vt:lpstr>Relação com o Legislativo</vt:lpstr>
      <vt:lpstr>Desafios Comuns</vt:lpstr>
      <vt:lpstr>Caminhos para Superar</vt:lpstr>
      <vt:lpstr>Liderança política no orçamento é:</vt:lpstr>
      <vt:lpstr>Case de sucesso de Ferraz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Priscila Gambale</dc:creator>
  <cp:lastModifiedBy>Priscila Gambale</cp:lastModifiedBy>
  <cp:revision>11</cp:revision>
  <dcterms:created xsi:type="dcterms:W3CDTF">2025-08-18T17:17:45Z</dcterms:created>
  <dcterms:modified xsi:type="dcterms:W3CDTF">2025-08-18T19:13:09Z</dcterms:modified>
</cp:coreProperties>
</file>