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9" r:id="rId20"/>
    <p:sldId id="276" r:id="rId21"/>
    <p:sldId id="277" r:id="rId22"/>
    <p:sldId id="278" r:id="rId23"/>
    <p:sldId id="275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F2E"/>
    <a:srgbClr val="4E25B2"/>
    <a:srgbClr val="FF7C80"/>
    <a:srgbClr val="F7F4EC"/>
    <a:srgbClr val="FFFFFF"/>
    <a:srgbClr val="FFE4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F8E7C3-3355-4216-BA4B-FBCCD1EE7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2D17BA-1E4A-4BF9-8C62-466C8F1EA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B803B4-D029-4A3F-97BF-B3D8A7FB7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0638-AD8F-4E0C-833A-8F8A5C355333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B2E5A1-8140-45AC-BD61-C256A9373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515386-6E5C-4B73-8B6D-4B6D8B27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FF3A6-B339-4382-AA1B-ED80E2933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2761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B770E-1AFD-48B8-B179-79A449C0E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4F0C25-5378-4A60-B58B-07F6A0A64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CE10A9-52DA-434A-BA81-69E21F0C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0638-AD8F-4E0C-833A-8F8A5C355333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B35522-7672-4963-BC61-C9D0AE45A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B5C734-D726-4623-BBC8-C34C3058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FF3A6-B339-4382-AA1B-ED80E2933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63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ED0FF91-D4AE-46D5-B90D-87F0A1802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317FA11-D6B8-48AF-A867-BFB37C903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1259E7-D43B-413C-879E-82F52C04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0638-AD8F-4E0C-833A-8F8A5C355333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8D4CE2-B178-4E3C-916A-0F3F9A895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4F926C-39FF-4887-9C21-346DD192F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FF3A6-B339-4382-AA1B-ED80E2933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67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568867-8603-494B-B8E2-6485A3752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C5778A-13EA-44F7-B8D3-CD66FAC4B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9275EB-A644-4048-98A0-34CFE4FA5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0638-AD8F-4E0C-833A-8F8A5C355333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B810E1-E05E-4153-931B-6E4742327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BF3E3C-B7E3-4C6E-B327-E9519B7D3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FF3A6-B339-4382-AA1B-ED80E2933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472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6E209-B74F-4132-84BF-374BA07F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5F4905-0E26-4A3B-A529-FC1A0327C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305523-1CF8-489F-9E1A-6DCE5B7A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0638-AD8F-4E0C-833A-8F8A5C355333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326C32-4D07-4509-BECF-63F1324C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F11F0F-256A-4967-B8C2-93A9A506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FF3A6-B339-4382-AA1B-ED80E2933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795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FC41A-FC9A-4E59-A275-7DA8B2EC5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E19B5A-96AA-43F6-96F1-21CCDF123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DA21BFC-0EC1-4F58-8767-D8EADE1C1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F618F08-EC13-4696-B529-93EB089CF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0638-AD8F-4E0C-833A-8F8A5C355333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4EB3ED-301E-411B-9C7F-280F36596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40C0F5E-7B96-4B08-84C4-B860AF83D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FF3A6-B339-4382-AA1B-ED80E2933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411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D7C2A-7FB4-4E0C-8898-E6029DBE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603433-6A9C-44B9-B5CF-AEDCEB453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90F7D6-98EC-4F2B-94A7-B9AB4885F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5B1DC8D-2BCD-4BAF-85E8-4F4125ACD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1AE89C3-D31A-4AF1-953F-F85CD176C5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11FB309-435E-4C60-AFA3-DC3D613DC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0638-AD8F-4E0C-833A-8F8A5C355333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5FF0704-40C6-4457-A00A-46C31EB6A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5A9877F-5C18-4935-BD9B-CC7B19470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FF3A6-B339-4382-AA1B-ED80E2933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716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DFBD81-B286-427C-83BF-FFED80439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DE0343C-0DD7-44D3-BB5C-E2C9FD2B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0638-AD8F-4E0C-833A-8F8A5C355333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D74B513-2C26-4BBB-9D5D-DE49659AD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F8F081-BA72-4869-B4A2-368CD7B7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FF3A6-B339-4382-AA1B-ED80E2933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00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F6A2D2F-8FEB-471D-9301-95F29BE60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0638-AD8F-4E0C-833A-8F8A5C355333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F5A88AF-3B48-4E87-AE71-F64C1F513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B0F48A-EBC4-49A4-A695-259EA87EB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FF3A6-B339-4382-AA1B-ED80E2933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410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35395-9555-40F1-B61B-8252F970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64B5D-4D63-43E2-9291-4C6C00911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63A9DFA-B5C7-4187-813F-002359780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5483BAF-58C7-4D3E-950C-7F795FD01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0638-AD8F-4E0C-833A-8F8A5C355333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986E1B-3719-4CC7-A88B-B356D74F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F71B46B-02ED-4A15-A3E1-313F732D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FF3A6-B339-4382-AA1B-ED80E2933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153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B8628-C79A-407B-898B-7A87838A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247E9BD-2D70-49C5-A335-C2A5A5C3E0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0554CF-A943-4785-AB9D-BD56F6840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EA75014-475A-4079-B90B-4A425E72C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0638-AD8F-4E0C-833A-8F8A5C355333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BC11E5-FC6C-41F3-B0CC-03B6A4F63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789034-2225-44B2-BE44-82E59EB7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FF3A6-B339-4382-AA1B-ED80E2933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24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7857DF6-1980-4C84-8911-ECD42505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103422-4784-4704-9832-1A3321E56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DF4659-9171-4DFA-B05A-CC88A2056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D0638-AD8F-4E0C-833A-8F8A5C355333}" type="datetimeFigureOut">
              <a:rPr lang="pt-BR" smtClean="0"/>
              <a:t>19/08/2025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878C7F-EFB7-4F03-AD2B-A5FACDB20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2E6898-E6D3-41D9-B3F8-94FB0BC63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FF3A6-B339-4382-AA1B-ED80E2933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462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" Type="http://schemas.openxmlformats.org/officeDocument/2006/relationships/image" Target="../media/image3.png"/><Relationship Id="rId16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DC55263A-5775-4EFA-BCDD-CCA7748C0104}"/>
              </a:ext>
            </a:extLst>
          </p:cNvPr>
          <p:cNvSpPr txBox="1"/>
          <p:nvPr/>
        </p:nvSpPr>
        <p:spPr>
          <a:xfrm>
            <a:off x="1203645" y="2400687"/>
            <a:ext cx="637584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rgbClr val="F8AF2E"/>
                </a:solidFill>
              </a:rPr>
              <a:t>FAZENDA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0635B-C339-4045-BB84-E06754149A6B}"/>
              </a:ext>
            </a:extLst>
          </p:cNvPr>
          <p:cNvSpPr/>
          <p:nvPr/>
        </p:nvSpPr>
        <p:spPr>
          <a:xfrm>
            <a:off x="9806809" y="4251637"/>
            <a:ext cx="2385191" cy="1197428"/>
          </a:xfrm>
          <a:prstGeom prst="rect">
            <a:avLst/>
          </a:prstGeom>
          <a:solidFill>
            <a:srgbClr val="FF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135EA9A-912F-45FB-8A3A-17035AB082D8}"/>
              </a:ext>
            </a:extLst>
          </p:cNvPr>
          <p:cNvSpPr/>
          <p:nvPr/>
        </p:nvSpPr>
        <p:spPr>
          <a:xfrm>
            <a:off x="0" y="0"/>
            <a:ext cx="12192000" cy="1558212"/>
          </a:xfrm>
          <a:prstGeom prst="rect">
            <a:avLst/>
          </a:prstGeom>
          <a:solidFill>
            <a:srgbClr val="F8A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2064B4E-556A-417E-952C-607FAA47B0D0}"/>
              </a:ext>
            </a:extLst>
          </p:cNvPr>
          <p:cNvSpPr/>
          <p:nvPr/>
        </p:nvSpPr>
        <p:spPr>
          <a:xfrm>
            <a:off x="8126963" y="0"/>
            <a:ext cx="4065037" cy="4262735"/>
          </a:xfrm>
          <a:prstGeom prst="rect">
            <a:avLst/>
          </a:prstGeom>
          <a:solidFill>
            <a:srgbClr val="4E2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BC9E214-29C2-4F3F-8C4D-EB13F8EFDD42}"/>
              </a:ext>
            </a:extLst>
          </p:cNvPr>
          <p:cNvGrpSpPr/>
          <p:nvPr/>
        </p:nvGrpSpPr>
        <p:grpSpPr>
          <a:xfrm rot="18900000">
            <a:off x="10012223" y="3734440"/>
            <a:ext cx="2052184" cy="2038990"/>
            <a:chOff x="1483567" y="2799184"/>
            <a:chExt cx="3470988" cy="3470988"/>
          </a:xfrm>
          <a:solidFill>
            <a:srgbClr val="F8AF2E"/>
          </a:solidFill>
        </p:grpSpPr>
        <p:sp>
          <p:nvSpPr>
            <p:cNvPr id="8" name="Forma em L 7">
              <a:extLst>
                <a:ext uri="{FF2B5EF4-FFF2-40B4-BE49-F238E27FC236}">
                  <a16:creationId xmlns:a16="http://schemas.microsoft.com/office/drawing/2014/main" id="{984025B2-2B05-4E19-B4C6-D70E890F3090}"/>
                </a:ext>
              </a:extLst>
            </p:cNvPr>
            <p:cNvSpPr/>
            <p:nvPr/>
          </p:nvSpPr>
          <p:spPr>
            <a:xfrm>
              <a:off x="1483567" y="2799184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Forma em L 8">
              <a:extLst>
                <a:ext uri="{FF2B5EF4-FFF2-40B4-BE49-F238E27FC236}">
                  <a16:creationId xmlns:a16="http://schemas.microsoft.com/office/drawing/2014/main" id="{830B481C-EDA4-4933-995C-41F17B03B214}"/>
                </a:ext>
              </a:extLst>
            </p:cNvPr>
            <p:cNvSpPr/>
            <p:nvPr/>
          </p:nvSpPr>
          <p:spPr>
            <a:xfrm>
              <a:off x="2062065" y="3377682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Forma em L 9">
              <a:extLst>
                <a:ext uri="{FF2B5EF4-FFF2-40B4-BE49-F238E27FC236}">
                  <a16:creationId xmlns:a16="http://schemas.microsoft.com/office/drawing/2014/main" id="{B4A07052-C1C4-4809-BD5D-860B3871E02A}"/>
                </a:ext>
              </a:extLst>
            </p:cNvPr>
            <p:cNvSpPr/>
            <p:nvPr/>
          </p:nvSpPr>
          <p:spPr>
            <a:xfrm>
              <a:off x="2640563" y="3956180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em L 10">
              <a:extLst>
                <a:ext uri="{FF2B5EF4-FFF2-40B4-BE49-F238E27FC236}">
                  <a16:creationId xmlns:a16="http://schemas.microsoft.com/office/drawing/2014/main" id="{D2C097B8-A82B-42A6-9470-B786C446A2B4}"/>
                </a:ext>
              </a:extLst>
            </p:cNvPr>
            <p:cNvSpPr/>
            <p:nvPr/>
          </p:nvSpPr>
          <p:spPr>
            <a:xfrm>
              <a:off x="3219061" y="4534678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em L 11">
              <a:extLst>
                <a:ext uri="{FF2B5EF4-FFF2-40B4-BE49-F238E27FC236}">
                  <a16:creationId xmlns:a16="http://schemas.microsoft.com/office/drawing/2014/main" id="{E196243E-304D-4E94-8F44-7587DE254DEB}"/>
                </a:ext>
              </a:extLst>
            </p:cNvPr>
            <p:cNvSpPr/>
            <p:nvPr/>
          </p:nvSpPr>
          <p:spPr>
            <a:xfrm>
              <a:off x="3797559" y="5113176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478BBB04-979B-43EB-B4E5-8DCFAAD2AD03}"/>
              </a:ext>
            </a:extLst>
          </p:cNvPr>
          <p:cNvSpPr/>
          <p:nvPr/>
        </p:nvSpPr>
        <p:spPr>
          <a:xfrm>
            <a:off x="8126962" y="4262735"/>
            <a:ext cx="1679847" cy="1186330"/>
          </a:xfrm>
          <a:prstGeom prst="rect">
            <a:avLst/>
          </a:prstGeom>
          <a:solidFill>
            <a:srgbClr val="F7F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B6F0E35-3AEB-449F-9486-02F777AF0414}"/>
              </a:ext>
            </a:extLst>
          </p:cNvPr>
          <p:cNvSpPr txBox="1"/>
          <p:nvPr/>
        </p:nvSpPr>
        <p:spPr>
          <a:xfrm>
            <a:off x="1278294" y="2407298"/>
            <a:ext cx="6375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4E25B2"/>
                </a:solidFill>
              </a:rPr>
              <a:t>SECRETARIA MUNICIPAL DA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CEA2F93-E460-403A-AEA4-19F4A698FF68}"/>
              </a:ext>
            </a:extLst>
          </p:cNvPr>
          <p:cNvSpPr txBox="1"/>
          <p:nvPr/>
        </p:nvSpPr>
        <p:spPr>
          <a:xfrm>
            <a:off x="1268962" y="3772215"/>
            <a:ext cx="6375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4E25B2"/>
                </a:solidFill>
              </a:rPr>
              <a:t>DE PORTO ALEGRE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52E37C03-59BA-40F8-889E-2ADB32201021}"/>
              </a:ext>
            </a:extLst>
          </p:cNvPr>
          <p:cNvGrpSpPr/>
          <p:nvPr/>
        </p:nvGrpSpPr>
        <p:grpSpPr>
          <a:xfrm>
            <a:off x="4071667" y="5764059"/>
            <a:ext cx="4048665" cy="778958"/>
            <a:chOff x="3962401" y="5764059"/>
            <a:chExt cx="4048665" cy="778958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1A80EE51-BD2C-496C-8DD7-021141EB2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402" y="5764059"/>
              <a:ext cx="1662664" cy="778958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86A1F318-1EB6-44C4-A68F-236ABE129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1" y="5841580"/>
              <a:ext cx="2226732" cy="623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7187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AA4F514-7B35-4E5D-8F22-F37F4FE7C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45"/>
            <a:ext cx="12192000" cy="6707709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0A67CB0F-7848-4B7F-8E0B-A42252212085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8921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ADDE54-BB25-4FF8-B963-927032E7C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2471F5-C6B0-4F38-A346-18B0C0514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E56C9D-08D2-4FA5-A765-2F322F292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5"/>
            <a:ext cx="12192000" cy="6842629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7A887F01-3F37-4E3A-BCB2-DB7E25C5768F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02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46F8C0-58C0-4DBF-8171-9AE3AD8C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56BB56-1719-4DA3-A328-5475BCD3F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3B42C8D-E78B-460E-88AA-A878E9A11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5"/>
            <a:ext cx="12192000" cy="6842629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A9C08B15-42F9-40A4-A43F-9FFE6D052B20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4316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BF918-5DEC-488B-A552-914C60627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016F9F-30EF-4237-835B-9732FAAB5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AFB7D8-739B-443A-948A-4D9714B8E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4"/>
            <a:ext cx="12192000" cy="6851412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93A9A247-2BFC-40C3-A404-15A3EABFBAF3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9651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BA625-100B-458D-9EA4-514C70B34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02E01C-3698-462A-B203-773302D76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4192C8-4168-4413-8379-5AE09F2AD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5"/>
            <a:ext cx="12192000" cy="6842629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2D1DCC4F-295D-4435-A805-A990BCC7F41F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842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C8C0161-F0B0-45BF-9B9A-9C44C5E31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9"/>
            <a:ext cx="12192000" cy="6852502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3A5F6A8A-B174-4CB9-83FB-F80A62CB847C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5471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D9BAC-8453-4580-B3A9-6247567C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AD50B7-EE06-417E-B985-0AF5DBC6E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B4AD885-9BC4-4898-9039-85341BD56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7"/>
            <a:ext cx="12192000" cy="6843705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0765FC47-4F95-4DF3-B1BC-F20BA745B352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695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90331B-A0D7-45C3-9F5D-288B94D52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F4CAC7-1075-41E0-A571-1254665DB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00D1202-900B-42A5-9108-7E8FC1CA6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"/>
            <a:ext cx="12192000" cy="6856352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78E6F539-C2BF-4E8B-9B73-E6ECF8B5AA14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 tooltip="Calamidade - Receitas"/>
            <a:extLst>
              <a:ext uri="{FF2B5EF4-FFF2-40B4-BE49-F238E27FC236}">
                <a16:creationId xmlns:a16="http://schemas.microsoft.com/office/drawing/2014/main" id="{8DC9FFEE-55CC-4932-B3DC-4F90333FF2FB}"/>
              </a:ext>
            </a:extLst>
          </p:cNvPr>
          <p:cNvSpPr/>
          <p:nvPr/>
        </p:nvSpPr>
        <p:spPr>
          <a:xfrm>
            <a:off x="9461241" y="225472"/>
            <a:ext cx="961053" cy="353026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 tooltip="Calamidade - Despesas"/>
            <a:extLst>
              <a:ext uri="{FF2B5EF4-FFF2-40B4-BE49-F238E27FC236}">
                <a16:creationId xmlns:a16="http://schemas.microsoft.com/office/drawing/2014/main" id="{F2DE187E-DBBE-48CC-BCF0-EA16323F146B}"/>
              </a:ext>
            </a:extLst>
          </p:cNvPr>
          <p:cNvSpPr/>
          <p:nvPr/>
        </p:nvSpPr>
        <p:spPr>
          <a:xfrm>
            <a:off x="9461240" y="767110"/>
            <a:ext cx="961053" cy="353026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527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074F47-F884-46C7-9B70-622D9914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8FEA8B-DBC2-40B2-9D9D-CBF702612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26727B6-893E-4881-91B3-8901DB659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" y="0"/>
            <a:ext cx="12175371" cy="68580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F8275FD7-A5DF-4ACC-9CA8-AB66BC6CB5E7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 tooltip="Calamidade - Receitas"/>
            <a:extLst>
              <a:ext uri="{FF2B5EF4-FFF2-40B4-BE49-F238E27FC236}">
                <a16:creationId xmlns:a16="http://schemas.microsoft.com/office/drawing/2014/main" id="{3D07EA35-AEA3-4AEB-84C4-56E4F56C082A}"/>
              </a:ext>
            </a:extLst>
          </p:cNvPr>
          <p:cNvSpPr/>
          <p:nvPr/>
        </p:nvSpPr>
        <p:spPr>
          <a:xfrm>
            <a:off x="9461241" y="225472"/>
            <a:ext cx="961053" cy="353026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 tooltip="Calamidade - Despesas"/>
            <a:extLst>
              <a:ext uri="{FF2B5EF4-FFF2-40B4-BE49-F238E27FC236}">
                <a16:creationId xmlns:a16="http://schemas.microsoft.com/office/drawing/2014/main" id="{9EC598E2-8188-426B-9BA1-38B71B9116B9}"/>
              </a:ext>
            </a:extLst>
          </p:cNvPr>
          <p:cNvSpPr/>
          <p:nvPr/>
        </p:nvSpPr>
        <p:spPr>
          <a:xfrm>
            <a:off x="9461240" y="767110"/>
            <a:ext cx="961053" cy="353026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622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7F4F8E-9A1F-4E9C-96C5-5C3B8DDB1559}"/>
              </a:ext>
            </a:extLst>
          </p:cNvPr>
          <p:cNvSpPr/>
          <p:nvPr/>
        </p:nvSpPr>
        <p:spPr>
          <a:xfrm>
            <a:off x="9349609" y="6108429"/>
            <a:ext cx="2385191" cy="1197428"/>
          </a:xfrm>
          <a:prstGeom prst="rect">
            <a:avLst/>
          </a:prstGeom>
          <a:solidFill>
            <a:srgbClr val="FF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D78BFDA-18DA-4989-B15B-5972D3DBE47E}"/>
              </a:ext>
            </a:extLst>
          </p:cNvPr>
          <p:cNvSpPr/>
          <p:nvPr/>
        </p:nvSpPr>
        <p:spPr>
          <a:xfrm>
            <a:off x="0" y="0"/>
            <a:ext cx="12192000" cy="886408"/>
          </a:xfrm>
          <a:prstGeom prst="rect">
            <a:avLst/>
          </a:prstGeom>
          <a:solidFill>
            <a:srgbClr val="F8A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218ED73-7824-4B42-9EAA-8A2BAAC1EF49}"/>
              </a:ext>
            </a:extLst>
          </p:cNvPr>
          <p:cNvSpPr/>
          <p:nvPr/>
        </p:nvSpPr>
        <p:spPr>
          <a:xfrm>
            <a:off x="10098965" y="0"/>
            <a:ext cx="2093035" cy="2194827"/>
          </a:xfrm>
          <a:prstGeom prst="rect">
            <a:avLst/>
          </a:prstGeom>
          <a:solidFill>
            <a:srgbClr val="4E2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4F64B8C-9439-493C-BE8A-C94F26B37375}"/>
              </a:ext>
            </a:extLst>
          </p:cNvPr>
          <p:cNvGrpSpPr/>
          <p:nvPr/>
        </p:nvGrpSpPr>
        <p:grpSpPr>
          <a:xfrm rot="18900000">
            <a:off x="9555023" y="5591232"/>
            <a:ext cx="2052184" cy="2038990"/>
            <a:chOff x="1483567" y="2799184"/>
            <a:chExt cx="3470988" cy="3470988"/>
          </a:xfrm>
          <a:solidFill>
            <a:srgbClr val="F8AF2E"/>
          </a:solidFill>
        </p:grpSpPr>
        <p:sp>
          <p:nvSpPr>
            <p:cNvPr id="8" name="Forma em L 7">
              <a:extLst>
                <a:ext uri="{FF2B5EF4-FFF2-40B4-BE49-F238E27FC236}">
                  <a16:creationId xmlns:a16="http://schemas.microsoft.com/office/drawing/2014/main" id="{BAC8E8E6-535E-4BEE-9998-961A593BFD6A}"/>
                </a:ext>
              </a:extLst>
            </p:cNvPr>
            <p:cNvSpPr/>
            <p:nvPr/>
          </p:nvSpPr>
          <p:spPr>
            <a:xfrm>
              <a:off x="1483567" y="2799184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Forma em L 8">
              <a:extLst>
                <a:ext uri="{FF2B5EF4-FFF2-40B4-BE49-F238E27FC236}">
                  <a16:creationId xmlns:a16="http://schemas.microsoft.com/office/drawing/2014/main" id="{EF895B02-1227-497A-A9AE-8E603C119413}"/>
                </a:ext>
              </a:extLst>
            </p:cNvPr>
            <p:cNvSpPr/>
            <p:nvPr/>
          </p:nvSpPr>
          <p:spPr>
            <a:xfrm>
              <a:off x="2062065" y="3377682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Forma em L 9">
              <a:extLst>
                <a:ext uri="{FF2B5EF4-FFF2-40B4-BE49-F238E27FC236}">
                  <a16:creationId xmlns:a16="http://schemas.microsoft.com/office/drawing/2014/main" id="{70B80065-4499-488C-A499-F9A2F806691F}"/>
                </a:ext>
              </a:extLst>
            </p:cNvPr>
            <p:cNvSpPr/>
            <p:nvPr/>
          </p:nvSpPr>
          <p:spPr>
            <a:xfrm>
              <a:off x="2640563" y="3956180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em L 10">
              <a:extLst>
                <a:ext uri="{FF2B5EF4-FFF2-40B4-BE49-F238E27FC236}">
                  <a16:creationId xmlns:a16="http://schemas.microsoft.com/office/drawing/2014/main" id="{2CABAD42-E19F-4D6B-8942-416B1263668C}"/>
                </a:ext>
              </a:extLst>
            </p:cNvPr>
            <p:cNvSpPr/>
            <p:nvPr/>
          </p:nvSpPr>
          <p:spPr>
            <a:xfrm>
              <a:off x="3219061" y="4534678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em L 11">
              <a:extLst>
                <a:ext uri="{FF2B5EF4-FFF2-40B4-BE49-F238E27FC236}">
                  <a16:creationId xmlns:a16="http://schemas.microsoft.com/office/drawing/2014/main" id="{52361F45-364E-4E40-ACFD-950AB47854E9}"/>
                </a:ext>
              </a:extLst>
            </p:cNvPr>
            <p:cNvSpPr/>
            <p:nvPr/>
          </p:nvSpPr>
          <p:spPr>
            <a:xfrm>
              <a:off x="3797559" y="5113176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0B9562-DFB4-4E85-9FF6-07A2B791C012}"/>
              </a:ext>
            </a:extLst>
          </p:cNvPr>
          <p:cNvSpPr txBox="1"/>
          <p:nvPr/>
        </p:nvSpPr>
        <p:spPr>
          <a:xfrm>
            <a:off x="354563" y="116967"/>
            <a:ext cx="637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4E25B2"/>
                </a:solidFill>
              </a:rPr>
              <a:t>PROMETA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AC7327F-DE00-40B2-8F60-5BD0BC369D4C}"/>
              </a:ext>
            </a:extLst>
          </p:cNvPr>
          <p:cNvSpPr txBox="1"/>
          <p:nvPr/>
        </p:nvSpPr>
        <p:spPr>
          <a:xfrm>
            <a:off x="354563" y="1404589"/>
            <a:ext cx="935860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4E25B2"/>
                </a:solidFill>
              </a:rPr>
              <a:t>METAS:</a:t>
            </a:r>
          </a:p>
          <a:p>
            <a:endParaRPr lang="pt-BR" sz="2000" b="1" dirty="0">
              <a:solidFill>
                <a:srgbClr val="4E25B2"/>
              </a:solidFill>
            </a:endParaRPr>
          </a:p>
          <a:p>
            <a:pPr lvl="0"/>
            <a:r>
              <a:rPr lang="pt-BR" b="1" dirty="0">
                <a:solidFill>
                  <a:srgbClr val="4E25B2"/>
                </a:solidFill>
              </a:rPr>
              <a:t>1: </a:t>
            </a:r>
            <a:r>
              <a:rPr lang="pt-BR" dirty="0">
                <a:solidFill>
                  <a:srgbClr val="4E25B2"/>
                </a:solidFill>
              </a:rPr>
              <a:t>Manter o equilíbrio fiscal nas contas municipais.</a:t>
            </a:r>
          </a:p>
          <a:p>
            <a:pPr lvl="1"/>
            <a:r>
              <a:rPr lang="pt-BR" b="1" dirty="0">
                <a:solidFill>
                  <a:schemeClr val="accent4">
                    <a:lumMod val="75000"/>
                  </a:schemeClr>
                </a:solidFill>
              </a:rPr>
              <a:t>Indicador: 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Índice de Liquidez superior a 0%</a:t>
            </a:r>
          </a:p>
          <a:p>
            <a:r>
              <a:rPr lang="pt-BR" dirty="0">
                <a:solidFill>
                  <a:srgbClr val="4E25B2"/>
                </a:solidFill>
              </a:rPr>
              <a:t> </a:t>
            </a:r>
          </a:p>
          <a:p>
            <a:pPr lvl="0"/>
            <a:r>
              <a:rPr lang="pt-BR" b="1" dirty="0">
                <a:solidFill>
                  <a:srgbClr val="4E25B2"/>
                </a:solidFill>
              </a:rPr>
              <a:t>2: </a:t>
            </a:r>
            <a:r>
              <a:rPr lang="pt-BR" dirty="0">
                <a:solidFill>
                  <a:srgbClr val="4E25B2"/>
                </a:solidFill>
              </a:rPr>
              <a:t>Não aumentar impostos municipais em Porto Alegre.</a:t>
            </a:r>
          </a:p>
          <a:p>
            <a:pPr lvl="1"/>
            <a:r>
              <a:rPr lang="pt-BR" b="1" dirty="0">
                <a:solidFill>
                  <a:schemeClr val="accent4">
                    <a:lumMod val="75000"/>
                  </a:schemeClr>
                </a:solidFill>
              </a:rPr>
              <a:t>Indicador: 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Percentual de Incremento na Alíquota Mediana dos Tributos Próprios (ISS, IPTU, ITBI e TCL) </a:t>
            </a:r>
          </a:p>
          <a:p>
            <a:r>
              <a:rPr lang="pt-BR" dirty="0">
                <a:solidFill>
                  <a:srgbClr val="4E25B2"/>
                </a:solidFill>
              </a:rPr>
              <a:t> </a:t>
            </a:r>
          </a:p>
          <a:p>
            <a:pPr lvl="0"/>
            <a:r>
              <a:rPr lang="pt-BR" b="1" dirty="0">
                <a:solidFill>
                  <a:srgbClr val="4E25B2"/>
                </a:solidFill>
              </a:rPr>
              <a:t>3: </a:t>
            </a:r>
            <a:r>
              <a:rPr lang="pt-BR" dirty="0">
                <a:solidFill>
                  <a:srgbClr val="4E25B2"/>
                </a:solidFill>
              </a:rPr>
              <a:t>Continuar os esforços de modernização e simplificação da legislação do IPTU</a:t>
            </a:r>
          </a:p>
          <a:p>
            <a:pPr lvl="1"/>
            <a:r>
              <a:rPr lang="pt-BR" b="1" dirty="0">
                <a:solidFill>
                  <a:schemeClr val="accent4">
                    <a:lumMod val="75000"/>
                  </a:schemeClr>
                </a:solidFill>
              </a:rPr>
              <a:t>Indicador: 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Percentual da Nova Planta Genérica de Valores (PGV) Atualizada</a:t>
            </a:r>
            <a:endParaRPr lang="pt-BR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478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A4072DA-0659-4803-BFFD-E16549C69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78"/>
            <a:ext cx="12192000" cy="6833844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Receitas"/>
            <a:extLst>
              <a:ext uri="{FF2B5EF4-FFF2-40B4-BE49-F238E27FC236}">
                <a16:creationId xmlns:a16="http://schemas.microsoft.com/office/drawing/2014/main" id="{68992BE8-2925-4D7A-952C-8445E3BFCF04}"/>
              </a:ext>
            </a:extLst>
          </p:cNvPr>
          <p:cNvSpPr/>
          <p:nvPr/>
        </p:nvSpPr>
        <p:spPr>
          <a:xfrm>
            <a:off x="7473820" y="3657600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 tooltip="RCL | RLIT"/>
            <a:extLst>
              <a:ext uri="{FF2B5EF4-FFF2-40B4-BE49-F238E27FC236}">
                <a16:creationId xmlns:a16="http://schemas.microsoft.com/office/drawing/2014/main" id="{AD34E558-DFA4-4612-9FD1-F66DEC84767A}"/>
              </a:ext>
            </a:extLst>
          </p:cNvPr>
          <p:cNvSpPr/>
          <p:nvPr/>
        </p:nvSpPr>
        <p:spPr>
          <a:xfrm>
            <a:off x="8242041" y="3657599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 tooltip="Despesas"/>
            <a:extLst>
              <a:ext uri="{FF2B5EF4-FFF2-40B4-BE49-F238E27FC236}">
                <a16:creationId xmlns:a16="http://schemas.microsoft.com/office/drawing/2014/main" id="{EFE8174C-CDE7-42DA-A2C0-2D34C7672E51}"/>
              </a:ext>
            </a:extLst>
          </p:cNvPr>
          <p:cNvSpPr/>
          <p:nvPr/>
        </p:nvSpPr>
        <p:spPr>
          <a:xfrm>
            <a:off x="9010262" y="3657599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 tooltip="Resultado Orçamentário"/>
            <a:extLst>
              <a:ext uri="{FF2B5EF4-FFF2-40B4-BE49-F238E27FC236}">
                <a16:creationId xmlns:a16="http://schemas.microsoft.com/office/drawing/2014/main" id="{79E358A2-A0C9-4E18-AA7B-C0951ECF2E08}"/>
              </a:ext>
            </a:extLst>
          </p:cNvPr>
          <p:cNvSpPr/>
          <p:nvPr/>
        </p:nvSpPr>
        <p:spPr>
          <a:xfrm>
            <a:off x="9778483" y="3657599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7" action="ppaction://hlinksldjump" tooltip="Resultado Primário e Nominal"/>
            <a:extLst>
              <a:ext uri="{FF2B5EF4-FFF2-40B4-BE49-F238E27FC236}">
                <a16:creationId xmlns:a16="http://schemas.microsoft.com/office/drawing/2014/main" id="{B13F72C1-4171-4887-8507-A42B0BC2E301}"/>
              </a:ext>
            </a:extLst>
          </p:cNvPr>
          <p:cNvSpPr/>
          <p:nvPr/>
        </p:nvSpPr>
        <p:spPr>
          <a:xfrm>
            <a:off x="10546704" y="3657599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hlinkClick r:id="rId8" action="ppaction://hlinksldjump" tooltip="Fundos"/>
            <a:extLst>
              <a:ext uri="{FF2B5EF4-FFF2-40B4-BE49-F238E27FC236}">
                <a16:creationId xmlns:a16="http://schemas.microsoft.com/office/drawing/2014/main" id="{B8DF3599-D3DE-48AD-83B1-2CF74284B4C5}"/>
              </a:ext>
            </a:extLst>
          </p:cNvPr>
          <p:cNvSpPr/>
          <p:nvPr/>
        </p:nvSpPr>
        <p:spPr>
          <a:xfrm>
            <a:off x="7473820" y="4388498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hlinkClick r:id="rId9" action="ppaction://hlinksldjump" tooltip="EC 109/2021"/>
            <a:extLst>
              <a:ext uri="{FF2B5EF4-FFF2-40B4-BE49-F238E27FC236}">
                <a16:creationId xmlns:a16="http://schemas.microsoft.com/office/drawing/2014/main" id="{485A0521-36D8-4F5D-86F7-CC7531F34DB6}"/>
              </a:ext>
            </a:extLst>
          </p:cNvPr>
          <p:cNvSpPr/>
          <p:nvPr/>
        </p:nvSpPr>
        <p:spPr>
          <a:xfrm>
            <a:off x="8242041" y="4388497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hlinkClick r:id="rId10" action="ppaction://hlinksldjump" tooltip="Fluxo de Caixa"/>
            <a:extLst>
              <a:ext uri="{FF2B5EF4-FFF2-40B4-BE49-F238E27FC236}">
                <a16:creationId xmlns:a16="http://schemas.microsoft.com/office/drawing/2014/main" id="{B90D78EE-BD01-4FE3-A9C3-2ADEABB163E5}"/>
              </a:ext>
            </a:extLst>
          </p:cNvPr>
          <p:cNvSpPr/>
          <p:nvPr/>
        </p:nvSpPr>
        <p:spPr>
          <a:xfrm>
            <a:off x="9010262" y="4388497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hlinkClick r:id="rId11" action="ppaction://hlinksldjump" tooltip="MDE"/>
            <a:extLst>
              <a:ext uri="{FF2B5EF4-FFF2-40B4-BE49-F238E27FC236}">
                <a16:creationId xmlns:a16="http://schemas.microsoft.com/office/drawing/2014/main" id="{98EF4629-E3C4-4D42-BAA5-0DEBDAD49B3C}"/>
              </a:ext>
            </a:extLst>
          </p:cNvPr>
          <p:cNvSpPr/>
          <p:nvPr/>
        </p:nvSpPr>
        <p:spPr>
          <a:xfrm>
            <a:off x="9778483" y="4388497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hlinkClick r:id="rId12" action="ppaction://hlinksldjump" tooltip="FUNDEB"/>
            <a:extLst>
              <a:ext uri="{FF2B5EF4-FFF2-40B4-BE49-F238E27FC236}">
                <a16:creationId xmlns:a16="http://schemas.microsoft.com/office/drawing/2014/main" id="{BC6B2105-ABE3-4B99-A487-4FAC1E0DE888}"/>
              </a:ext>
            </a:extLst>
          </p:cNvPr>
          <p:cNvSpPr/>
          <p:nvPr/>
        </p:nvSpPr>
        <p:spPr>
          <a:xfrm>
            <a:off x="10546704" y="4388497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hlinkClick r:id="rId13" action="ppaction://hlinksldjump" tooltip="Limite Pessoal"/>
            <a:extLst>
              <a:ext uri="{FF2B5EF4-FFF2-40B4-BE49-F238E27FC236}">
                <a16:creationId xmlns:a16="http://schemas.microsoft.com/office/drawing/2014/main" id="{278F5475-EDE7-414C-8066-66BA2277A6F2}"/>
              </a:ext>
            </a:extLst>
          </p:cNvPr>
          <p:cNvSpPr/>
          <p:nvPr/>
        </p:nvSpPr>
        <p:spPr>
          <a:xfrm>
            <a:off x="7473820" y="5094513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hlinkClick r:id="rId14" action="ppaction://hlinksldjump" tooltip="ASPS"/>
            <a:extLst>
              <a:ext uri="{FF2B5EF4-FFF2-40B4-BE49-F238E27FC236}">
                <a16:creationId xmlns:a16="http://schemas.microsoft.com/office/drawing/2014/main" id="{FB66F2C1-1353-4B82-BE02-F6A4CF3DFD13}"/>
              </a:ext>
            </a:extLst>
          </p:cNvPr>
          <p:cNvSpPr/>
          <p:nvPr/>
        </p:nvSpPr>
        <p:spPr>
          <a:xfrm>
            <a:off x="8242041" y="5094512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hlinkClick r:id="rId15" action="ppaction://hlinksldjump" tooltip="Dívida"/>
            <a:extLst>
              <a:ext uri="{FF2B5EF4-FFF2-40B4-BE49-F238E27FC236}">
                <a16:creationId xmlns:a16="http://schemas.microsoft.com/office/drawing/2014/main" id="{EA4DB2FE-97B1-486E-8D11-C9A0B6EB9956}"/>
              </a:ext>
            </a:extLst>
          </p:cNvPr>
          <p:cNvSpPr/>
          <p:nvPr/>
        </p:nvSpPr>
        <p:spPr>
          <a:xfrm>
            <a:off x="9010262" y="5094512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hlinkClick r:id="rId16" action="ppaction://hlinksldjump" tooltip="Previdência"/>
            <a:extLst>
              <a:ext uri="{FF2B5EF4-FFF2-40B4-BE49-F238E27FC236}">
                <a16:creationId xmlns:a16="http://schemas.microsoft.com/office/drawing/2014/main" id="{392077E9-49E2-44BA-99DB-1A835CDE0F6F}"/>
              </a:ext>
            </a:extLst>
          </p:cNvPr>
          <p:cNvSpPr/>
          <p:nvPr/>
        </p:nvSpPr>
        <p:spPr>
          <a:xfrm>
            <a:off x="9778483" y="5094512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hlinkClick r:id="rId17" action="ppaction://hlinksldjump" tooltip="Calamidade"/>
            <a:extLst>
              <a:ext uri="{FF2B5EF4-FFF2-40B4-BE49-F238E27FC236}">
                <a16:creationId xmlns:a16="http://schemas.microsoft.com/office/drawing/2014/main" id="{9FC43FC8-F52F-41BF-80C2-61F6D5DB539A}"/>
              </a:ext>
            </a:extLst>
          </p:cNvPr>
          <p:cNvSpPr/>
          <p:nvPr/>
        </p:nvSpPr>
        <p:spPr>
          <a:xfrm>
            <a:off x="10546704" y="5094512"/>
            <a:ext cx="559837" cy="559837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4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7F4F8E-9A1F-4E9C-96C5-5C3B8DDB1559}"/>
              </a:ext>
            </a:extLst>
          </p:cNvPr>
          <p:cNvSpPr/>
          <p:nvPr/>
        </p:nvSpPr>
        <p:spPr>
          <a:xfrm>
            <a:off x="9349609" y="6108429"/>
            <a:ext cx="2385191" cy="1197428"/>
          </a:xfrm>
          <a:prstGeom prst="rect">
            <a:avLst/>
          </a:prstGeom>
          <a:solidFill>
            <a:srgbClr val="FF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D78BFDA-18DA-4989-B15B-5972D3DBE47E}"/>
              </a:ext>
            </a:extLst>
          </p:cNvPr>
          <p:cNvSpPr/>
          <p:nvPr/>
        </p:nvSpPr>
        <p:spPr>
          <a:xfrm>
            <a:off x="0" y="0"/>
            <a:ext cx="12192000" cy="886408"/>
          </a:xfrm>
          <a:prstGeom prst="rect">
            <a:avLst/>
          </a:prstGeom>
          <a:solidFill>
            <a:srgbClr val="F8A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218ED73-7824-4B42-9EAA-8A2BAAC1EF49}"/>
              </a:ext>
            </a:extLst>
          </p:cNvPr>
          <p:cNvSpPr/>
          <p:nvPr/>
        </p:nvSpPr>
        <p:spPr>
          <a:xfrm>
            <a:off x="10098965" y="0"/>
            <a:ext cx="2093035" cy="2194827"/>
          </a:xfrm>
          <a:prstGeom prst="rect">
            <a:avLst/>
          </a:prstGeom>
          <a:solidFill>
            <a:srgbClr val="4E2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4F64B8C-9439-493C-BE8A-C94F26B37375}"/>
              </a:ext>
            </a:extLst>
          </p:cNvPr>
          <p:cNvGrpSpPr/>
          <p:nvPr/>
        </p:nvGrpSpPr>
        <p:grpSpPr>
          <a:xfrm rot="18900000">
            <a:off x="9555023" y="5591232"/>
            <a:ext cx="2052184" cy="2038990"/>
            <a:chOff x="1483567" y="2799184"/>
            <a:chExt cx="3470988" cy="3470988"/>
          </a:xfrm>
          <a:solidFill>
            <a:srgbClr val="F8AF2E"/>
          </a:solidFill>
        </p:grpSpPr>
        <p:sp>
          <p:nvSpPr>
            <p:cNvPr id="8" name="Forma em L 7">
              <a:extLst>
                <a:ext uri="{FF2B5EF4-FFF2-40B4-BE49-F238E27FC236}">
                  <a16:creationId xmlns:a16="http://schemas.microsoft.com/office/drawing/2014/main" id="{BAC8E8E6-535E-4BEE-9998-961A593BFD6A}"/>
                </a:ext>
              </a:extLst>
            </p:cNvPr>
            <p:cNvSpPr/>
            <p:nvPr/>
          </p:nvSpPr>
          <p:spPr>
            <a:xfrm>
              <a:off x="1483567" y="2799184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Forma em L 8">
              <a:extLst>
                <a:ext uri="{FF2B5EF4-FFF2-40B4-BE49-F238E27FC236}">
                  <a16:creationId xmlns:a16="http://schemas.microsoft.com/office/drawing/2014/main" id="{EF895B02-1227-497A-A9AE-8E603C119413}"/>
                </a:ext>
              </a:extLst>
            </p:cNvPr>
            <p:cNvSpPr/>
            <p:nvPr/>
          </p:nvSpPr>
          <p:spPr>
            <a:xfrm>
              <a:off x="2062065" y="3377682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Forma em L 9">
              <a:extLst>
                <a:ext uri="{FF2B5EF4-FFF2-40B4-BE49-F238E27FC236}">
                  <a16:creationId xmlns:a16="http://schemas.microsoft.com/office/drawing/2014/main" id="{70B80065-4499-488C-A499-F9A2F806691F}"/>
                </a:ext>
              </a:extLst>
            </p:cNvPr>
            <p:cNvSpPr/>
            <p:nvPr/>
          </p:nvSpPr>
          <p:spPr>
            <a:xfrm>
              <a:off x="2640563" y="3956180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em L 10">
              <a:extLst>
                <a:ext uri="{FF2B5EF4-FFF2-40B4-BE49-F238E27FC236}">
                  <a16:creationId xmlns:a16="http://schemas.microsoft.com/office/drawing/2014/main" id="{2CABAD42-E19F-4D6B-8942-416B1263668C}"/>
                </a:ext>
              </a:extLst>
            </p:cNvPr>
            <p:cNvSpPr/>
            <p:nvPr/>
          </p:nvSpPr>
          <p:spPr>
            <a:xfrm>
              <a:off x="3219061" y="4534678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em L 11">
              <a:extLst>
                <a:ext uri="{FF2B5EF4-FFF2-40B4-BE49-F238E27FC236}">
                  <a16:creationId xmlns:a16="http://schemas.microsoft.com/office/drawing/2014/main" id="{52361F45-364E-4E40-ACFD-950AB47854E9}"/>
                </a:ext>
              </a:extLst>
            </p:cNvPr>
            <p:cNvSpPr/>
            <p:nvPr/>
          </p:nvSpPr>
          <p:spPr>
            <a:xfrm>
              <a:off x="3797559" y="5113176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0B9562-DFB4-4E85-9FF6-07A2B791C012}"/>
              </a:ext>
            </a:extLst>
          </p:cNvPr>
          <p:cNvSpPr txBox="1"/>
          <p:nvPr/>
        </p:nvSpPr>
        <p:spPr>
          <a:xfrm>
            <a:off x="354563" y="116967"/>
            <a:ext cx="637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4E25B2"/>
                </a:solidFill>
              </a:rPr>
              <a:t>GRATIFICAÇÕES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AC7327F-DE00-40B2-8F60-5BD0BC369D4C}"/>
              </a:ext>
            </a:extLst>
          </p:cNvPr>
          <p:cNvSpPr txBox="1"/>
          <p:nvPr/>
        </p:nvSpPr>
        <p:spPr>
          <a:xfrm>
            <a:off x="354563" y="1404589"/>
            <a:ext cx="93586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4E25B2"/>
                </a:solidFill>
              </a:rPr>
              <a:t>GAT (Gratificação de Atividade Tributária, devida aos Auditores-Fiscais):</a:t>
            </a:r>
          </a:p>
          <a:p>
            <a:endParaRPr lang="pt-BR" dirty="0">
              <a:solidFill>
                <a:srgbClr val="4E25B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Valor arrecadado de ISS, IPTU, ITBI e TCL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Retorno sobre o estoque da Dívida Ativa Tributária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Atendimento de processos de maior valor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Promover a </a:t>
            </a:r>
            <a:r>
              <a:rPr lang="pt-BR" dirty="0" err="1">
                <a:solidFill>
                  <a:schemeClr val="accent4">
                    <a:lumMod val="75000"/>
                  </a:schemeClr>
                </a:solidFill>
              </a:rPr>
              <a:t>autorregularização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 do ISS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Redução do tempo máximo de permanência de recursos no Tribunal Administrativo de Recursos Tributários </a:t>
            </a:r>
          </a:p>
          <a:p>
            <a:pPr lvl="0"/>
            <a:r>
              <a:rPr lang="pt-BR" dirty="0">
                <a:solidFill>
                  <a:srgbClr val="4E25B2"/>
                </a:solidFill>
              </a:rPr>
              <a:t> </a:t>
            </a:r>
          </a:p>
          <a:p>
            <a:r>
              <a:rPr lang="pt-BR" b="1" dirty="0">
                <a:solidFill>
                  <a:srgbClr val="4E25B2"/>
                </a:solidFill>
              </a:rPr>
              <a:t>GRFPO (Gratificação de Resultado Fazendário e de Programação Orçamentária, devida aos demais servidores da Fazenda):</a:t>
            </a:r>
          </a:p>
          <a:p>
            <a:endParaRPr lang="pt-BR" dirty="0">
              <a:solidFill>
                <a:srgbClr val="4E25B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Satisfação dos clientes atendidos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Aprofundamento da gestão de custos na Secretaria Municipal da Saúde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</a:rPr>
              <a:t>Economia de despesa com energia elétrica</a:t>
            </a:r>
          </a:p>
        </p:txBody>
      </p:sp>
    </p:spTree>
    <p:extLst>
      <p:ext uri="{BB962C8B-B14F-4D97-AF65-F5344CB8AC3E}">
        <p14:creationId xmlns:p14="http://schemas.microsoft.com/office/powerpoint/2010/main" val="446391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7F4F8E-9A1F-4E9C-96C5-5C3B8DDB1559}"/>
              </a:ext>
            </a:extLst>
          </p:cNvPr>
          <p:cNvSpPr/>
          <p:nvPr/>
        </p:nvSpPr>
        <p:spPr>
          <a:xfrm>
            <a:off x="9349609" y="6108429"/>
            <a:ext cx="2385191" cy="1197428"/>
          </a:xfrm>
          <a:prstGeom prst="rect">
            <a:avLst/>
          </a:prstGeom>
          <a:solidFill>
            <a:srgbClr val="FF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D78BFDA-18DA-4989-B15B-5972D3DBE47E}"/>
              </a:ext>
            </a:extLst>
          </p:cNvPr>
          <p:cNvSpPr/>
          <p:nvPr/>
        </p:nvSpPr>
        <p:spPr>
          <a:xfrm>
            <a:off x="0" y="0"/>
            <a:ext cx="12192000" cy="886408"/>
          </a:xfrm>
          <a:prstGeom prst="rect">
            <a:avLst/>
          </a:prstGeom>
          <a:solidFill>
            <a:srgbClr val="F8A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218ED73-7824-4B42-9EAA-8A2BAAC1EF49}"/>
              </a:ext>
            </a:extLst>
          </p:cNvPr>
          <p:cNvSpPr/>
          <p:nvPr/>
        </p:nvSpPr>
        <p:spPr>
          <a:xfrm>
            <a:off x="10098965" y="0"/>
            <a:ext cx="2093035" cy="2194827"/>
          </a:xfrm>
          <a:prstGeom prst="rect">
            <a:avLst/>
          </a:prstGeom>
          <a:solidFill>
            <a:srgbClr val="4E2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4F64B8C-9439-493C-BE8A-C94F26B37375}"/>
              </a:ext>
            </a:extLst>
          </p:cNvPr>
          <p:cNvGrpSpPr/>
          <p:nvPr/>
        </p:nvGrpSpPr>
        <p:grpSpPr>
          <a:xfrm rot="18900000">
            <a:off x="9555023" y="5591232"/>
            <a:ext cx="2052184" cy="2038990"/>
            <a:chOff x="1483567" y="2799184"/>
            <a:chExt cx="3470988" cy="3470988"/>
          </a:xfrm>
          <a:solidFill>
            <a:srgbClr val="F8AF2E"/>
          </a:solidFill>
        </p:grpSpPr>
        <p:sp>
          <p:nvSpPr>
            <p:cNvPr id="8" name="Forma em L 7">
              <a:extLst>
                <a:ext uri="{FF2B5EF4-FFF2-40B4-BE49-F238E27FC236}">
                  <a16:creationId xmlns:a16="http://schemas.microsoft.com/office/drawing/2014/main" id="{BAC8E8E6-535E-4BEE-9998-961A593BFD6A}"/>
                </a:ext>
              </a:extLst>
            </p:cNvPr>
            <p:cNvSpPr/>
            <p:nvPr/>
          </p:nvSpPr>
          <p:spPr>
            <a:xfrm>
              <a:off x="1483567" y="2799184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Forma em L 8">
              <a:extLst>
                <a:ext uri="{FF2B5EF4-FFF2-40B4-BE49-F238E27FC236}">
                  <a16:creationId xmlns:a16="http://schemas.microsoft.com/office/drawing/2014/main" id="{EF895B02-1227-497A-A9AE-8E603C119413}"/>
                </a:ext>
              </a:extLst>
            </p:cNvPr>
            <p:cNvSpPr/>
            <p:nvPr/>
          </p:nvSpPr>
          <p:spPr>
            <a:xfrm>
              <a:off x="2062065" y="3377682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Forma em L 9">
              <a:extLst>
                <a:ext uri="{FF2B5EF4-FFF2-40B4-BE49-F238E27FC236}">
                  <a16:creationId xmlns:a16="http://schemas.microsoft.com/office/drawing/2014/main" id="{70B80065-4499-488C-A499-F9A2F806691F}"/>
                </a:ext>
              </a:extLst>
            </p:cNvPr>
            <p:cNvSpPr/>
            <p:nvPr/>
          </p:nvSpPr>
          <p:spPr>
            <a:xfrm>
              <a:off x="2640563" y="3956180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em L 10">
              <a:extLst>
                <a:ext uri="{FF2B5EF4-FFF2-40B4-BE49-F238E27FC236}">
                  <a16:creationId xmlns:a16="http://schemas.microsoft.com/office/drawing/2014/main" id="{2CABAD42-E19F-4D6B-8942-416B1263668C}"/>
                </a:ext>
              </a:extLst>
            </p:cNvPr>
            <p:cNvSpPr/>
            <p:nvPr/>
          </p:nvSpPr>
          <p:spPr>
            <a:xfrm>
              <a:off x="3219061" y="4534678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em L 11">
              <a:extLst>
                <a:ext uri="{FF2B5EF4-FFF2-40B4-BE49-F238E27FC236}">
                  <a16:creationId xmlns:a16="http://schemas.microsoft.com/office/drawing/2014/main" id="{52361F45-364E-4E40-ACFD-950AB47854E9}"/>
                </a:ext>
              </a:extLst>
            </p:cNvPr>
            <p:cNvSpPr/>
            <p:nvPr/>
          </p:nvSpPr>
          <p:spPr>
            <a:xfrm>
              <a:off x="3797559" y="5113176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0B9562-DFB4-4E85-9FF6-07A2B791C012}"/>
              </a:ext>
            </a:extLst>
          </p:cNvPr>
          <p:cNvSpPr txBox="1"/>
          <p:nvPr/>
        </p:nvSpPr>
        <p:spPr>
          <a:xfrm>
            <a:off x="354563" y="116967"/>
            <a:ext cx="637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4E25B2"/>
                </a:solidFill>
              </a:rPr>
              <a:t>CAPAG A+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AC7327F-DE00-40B2-8F60-5BD0BC369D4C}"/>
              </a:ext>
            </a:extLst>
          </p:cNvPr>
          <p:cNvSpPr txBox="1"/>
          <p:nvPr/>
        </p:nvSpPr>
        <p:spPr>
          <a:xfrm>
            <a:off x="354563" y="1180653"/>
            <a:ext cx="687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4E25B2"/>
                </a:solidFill>
              </a:rPr>
              <a:t>Porto Alegre conquistou, pelo segundo ano seguido, a nota A+ no índice de Capacidade de Pagamento (CAPAG) do Tesouro Nacional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65FE43C-A785-473C-BE30-F67F6AF7A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15" y="2050920"/>
            <a:ext cx="2786535" cy="3483169"/>
          </a:xfrm>
          <a:prstGeom prst="rect">
            <a:avLst/>
          </a:prstGeom>
          <a:ln w="38100">
            <a:solidFill>
              <a:srgbClr val="F8AF2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BFE8301-21C9-4B5F-9B7A-705354041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95" y="3020268"/>
            <a:ext cx="2786535" cy="3483169"/>
          </a:xfrm>
          <a:prstGeom prst="rect">
            <a:avLst/>
          </a:prstGeom>
          <a:ln w="38100">
            <a:solidFill>
              <a:srgbClr val="F8AF2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6993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57F4F8E-9A1F-4E9C-96C5-5C3B8DDB1559}"/>
              </a:ext>
            </a:extLst>
          </p:cNvPr>
          <p:cNvSpPr/>
          <p:nvPr/>
        </p:nvSpPr>
        <p:spPr>
          <a:xfrm>
            <a:off x="9514046" y="6444331"/>
            <a:ext cx="2385191" cy="1197428"/>
          </a:xfrm>
          <a:prstGeom prst="rect">
            <a:avLst/>
          </a:prstGeom>
          <a:solidFill>
            <a:srgbClr val="FF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D78BFDA-18DA-4989-B15B-5972D3DBE47E}"/>
              </a:ext>
            </a:extLst>
          </p:cNvPr>
          <p:cNvSpPr/>
          <p:nvPr/>
        </p:nvSpPr>
        <p:spPr>
          <a:xfrm>
            <a:off x="0" y="0"/>
            <a:ext cx="12192000" cy="886408"/>
          </a:xfrm>
          <a:prstGeom prst="rect">
            <a:avLst/>
          </a:prstGeom>
          <a:solidFill>
            <a:srgbClr val="F8A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218ED73-7824-4B42-9EAA-8A2BAAC1EF49}"/>
              </a:ext>
            </a:extLst>
          </p:cNvPr>
          <p:cNvSpPr/>
          <p:nvPr/>
        </p:nvSpPr>
        <p:spPr>
          <a:xfrm>
            <a:off x="11019453" y="0"/>
            <a:ext cx="1172547" cy="1229573"/>
          </a:xfrm>
          <a:prstGeom prst="rect">
            <a:avLst/>
          </a:prstGeom>
          <a:solidFill>
            <a:srgbClr val="4E2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4F64B8C-9439-493C-BE8A-C94F26B37375}"/>
              </a:ext>
            </a:extLst>
          </p:cNvPr>
          <p:cNvGrpSpPr/>
          <p:nvPr/>
        </p:nvGrpSpPr>
        <p:grpSpPr>
          <a:xfrm rot="18900000">
            <a:off x="9719460" y="5927134"/>
            <a:ext cx="2052184" cy="2038990"/>
            <a:chOff x="1483567" y="2799184"/>
            <a:chExt cx="3470988" cy="3470988"/>
          </a:xfrm>
          <a:solidFill>
            <a:srgbClr val="F8AF2E"/>
          </a:solidFill>
        </p:grpSpPr>
        <p:sp>
          <p:nvSpPr>
            <p:cNvPr id="8" name="Forma em L 7">
              <a:extLst>
                <a:ext uri="{FF2B5EF4-FFF2-40B4-BE49-F238E27FC236}">
                  <a16:creationId xmlns:a16="http://schemas.microsoft.com/office/drawing/2014/main" id="{BAC8E8E6-535E-4BEE-9998-961A593BFD6A}"/>
                </a:ext>
              </a:extLst>
            </p:cNvPr>
            <p:cNvSpPr/>
            <p:nvPr/>
          </p:nvSpPr>
          <p:spPr>
            <a:xfrm>
              <a:off x="1483567" y="2799184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Forma em L 8">
              <a:extLst>
                <a:ext uri="{FF2B5EF4-FFF2-40B4-BE49-F238E27FC236}">
                  <a16:creationId xmlns:a16="http://schemas.microsoft.com/office/drawing/2014/main" id="{EF895B02-1227-497A-A9AE-8E603C119413}"/>
                </a:ext>
              </a:extLst>
            </p:cNvPr>
            <p:cNvSpPr/>
            <p:nvPr/>
          </p:nvSpPr>
          <p:spPr>
            <a:xfrm>
              <a:off x="2062065" y="3377682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Forma em L 9">
              <a:extLst>
                <a:ext uri="{FF2B5EF4-FFF2-40B4-BE49-F238E27FC236}">
                  <a16:creationId xmlns:a16="http://schemas.microsoft.com/office/drawing/2014/main" id="{70B80065-4499-488C-A499-F9A2F806691F}"/>
                </a:ext>
              </a:extLst>
            </p:cNvPr>
            <p:cNvSpPr/>
            <p:nvPr/>
          </p:nvSpPr>
          <p:spPr>
            <a:xfrm>
              <a:off x="2640563" y="3956180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em L 10">
              <a:extLst>
                <a:ext uri="{FF2B5EF4-FFF2-40B4-BE49-F238E27FC236}">
                  <a16:creationId xmlns:a16="http://schemas.microsoft.com/office/drawing/2014/main" id="{2CABAD42-E19F-4D6B-8942-416B1263668C}"/>
                </a:ext>
              </a:extLst>
            </p:cNvPr>
            <p:cNvSpPr/>
            <p:nvPr/>
          </p:nvSpPr>
          <p:spPr>
            <a:xfrm>
              <a:off x="3219061" y="4534678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em L 11">
              <a:extLst>
                <a:ext uri="{FF2B5EF4-FFF2-40B4-BE49-F238E27FC236}">
                  <a16:creationId xmlns:a16="http://schemas.microsoft.com/office/drawing/2014/main" id="{52361F45-364E-4E40-ACFD-950AB47854E9}"/>
                </a:ext>
              </a:extLst>
            </p:cNvPr>
            <p:cNvSpPr/>
            <p:nvPr/>
          </p:nvSpPr>
          <p:spPr>
            <a:xfrm>
              <a:off x="3797559" y="5113176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0B9562-DFB4-4E85-9FF6-07A2B791C012}"/>
              </a:ext>
            </a:extLst>
          </p:cNvPr>
          <p:cNvSpPr txBox="1"/>
          <p:nvPr/>
        </p:nvSpPr>
        <p:spPr>
          <a:xfrm>
            <a:off x="354563" y="116967"/>
            <a:ext cx="10571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4E25B2"/>
                </a:solidFill>
              </a:rPr>
              <a:t>COMPOSIÇÃO DO ORÇAMENTO 2025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D3AA3CE2-11BE-48A0-B5AE-1F3CF3D6ECE3}"/>
              </a:ext>
            </a:extLst>
          </p:cNvPr>
          <p:cNvSpPr/>
          <p:nvPr/>
        </p:nvSpPr>
        <p:spPr>
          <a:xfrm>
            <a:off x="9637968" y="1698322"/>
            <a:ext cx="1961916" cy="4540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Google Shape;87;p14">
            <a:extLst>
              <a:ext uri="{FF2B5EF4-FFF2-40B4-BE49-F238E27FC236}">
                <a16:creationId xmlns:a16="http://schemas.microsoft.com/office/drawing/2014/main" id="{112228B6-1731-4A83-A4F5-BD7350813828}"/>
              </a:ext>
            </a:extLst>
          </p:cNvPr>
          <p:cNvSpPr txBox="1"/>
          <p:nvPr/>
        </p:nvSpPr>
        <p:spPr>
          <a:xfrm>
            <a:off x="601162" y="1003375"/>
            <a:ext cx="10998722" cy="596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R$ 12,4 bilhões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accent5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BE850FC4-DF51-458B-904A-BD5289390064}"/>
              </a:ext>
            </a:extLst>
          </p:cNvPr>
          <p:cNvSpPr/>
          <p:nvPr/>
        </p:nvSpPr>
        <p:spPr>
          <a:xfrm>
            <a:off x="487027" y="2445917"/>
            <a:ext cx="28836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pt-BR" sz="1400" b="1" dirty="0">
                <a:solidFill>
                  <a:srgbClr val="4E25B2"/>
                </a:solidFill>
              </a:rPr>
              <a:t>Pessoal e Previdência R$ 5,8 bilhões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90694B27-3340-4565-84F5-B61891E43804}"/>
              </a:ext>
            </a:extLst>
          </p:cNvPr>
          <p:cNvSpPr/>
          <p:nvPr/>
        </p:nvSpPr>
        <p:spPr>
          <a:xfrm>
            <a:off x="2379504" y="3207402"/>
            <a:ext cx="33260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pt-BR" sz="1400" b="1" dirty="0">
                <a:solidFill>
                  <a:srgbClr val="4E25B2"/>
                </a:solidFill>
              </a:rPr>
              <a:t>Recursos vinculados R$ 4,0 bilhões</a:t>
            </a:r>
          </a:p>
          <a:p>
            <a:pPr lvl="0" algn="r"/>
            <a:r>
              <a:rPr lang="pt-BR" sz="1400" dirty="0">
                <a:solidFill>
                  <a:schemeClr val="accent4">
                    <a:lumMod val="75000"/>
                  </a:schemeClr>
                </a:solidFill>
              </a:rPr>
              <a:t>SUS – 1,8 bilhões</a:t>
            </a:r>
          </a:p>
          <a:p>
            <a:pPr lvl="0" algn="r"/>
            <a:r>
              <a:rPr lang="pt-BR" sz="1400" dirty="0">
                <a:solidFill>
                  <a:schemeClr val="accent4">
                    <a:lumMod val="75000"/>
                  </a:schemeClr>
                </a:solidFill>
              </a:rPr>
              <a:t>DMAE – 755 milhões</a:t>
            </a:r>
          </a:p>
          <a:p>
            <a:pPr algn="r"/>
            <a:r>
              <a:rPr lang="pt-BR" sz="1400" dirty="0">
                <a:solidFill>
                  <a:schemeClr val="accent4">
                    <a:lumMod val="75000"/>
                  </a:schemeClr>
                </a:solidFill>
              </a:rPr>
              <a:t>Reservas – 422 milhões</a:t>
            </a:r>
          </a:p>
          <a:p>
            <a:pPr algn="r"/>
            <a:r>
              <a:rPr lang="pt-BR" sz="1400" dirty="0">
                <a:solidFill>
                  <a:schemeClr val="accent4">
                    <a:lumMod val="75000"/>
                  </a:schemeClr>
                </a:solidFill>
              </a:rPr>
              <a:t>DMLU – 205 milhões</a:t>
            </a:r>
          </a:p>
          <a:p>
            <a:pPr lvl="0" algn="r"/>
            <a:r>
              <a:rPr lang="pt-BR" sz="1400" dirty="0">
                <a:solidFill>
                  <a:schemeClr val="accent4">
                    <a:lumMod val="75000"/>
                  </a:schemeClr>
                </a:solidFill>
              </a:rPr>
              <a:t>DEMHAB  – 116 milhões</a:t>
            </a:r>
          </a:p>
          <a:p>
            <a:pPr lvl="0" algn="r"/>
            <a:r>
              <a:rPr lang="pt-BR" sz="1400" dirty="0">
                <a:solidFill>
                  <a:schemeClr val="accent4">
                    <a:lumMod val="75000"/>
                  </a:schemeClr>
                </a:solidFill>
              </a:rPr>
              <a:t>FUMIP – 114 milhões</a:t>
            </a:r>
          </a:p>
          <a:p>
            <a:pPr lvl="0" algn="r"/>
            <a:r>
              <a:rPr lang="pt-BR" sz="1400" dirty="0">
                <a:solidFill>
                  <a:schemeClr val="accent4">
                    <a:lumMod val="75000"/>
                  </a:schemeClr>
                </a:solidFill>
              </a:rPr>
              <a:t>Salário Educação – 91 milhões</a:t>
            </a:r>
          </a:p>
          <a:p>
            <a:pPr lvl="0" algn="r"/>
            <a:r>
              <a:rPr lang="pt-BR" sz="1400" dirty="0">
                <a:solidFill>
                  <a:schemeClr val="accent4">
                    <a:lumMod val="75000"/>
                  </a:schemeClr>
                </a:solidFill>
              </a:rPr>
              <a:t>Outros – 497 milhões</a:t>
            </a:r>
          </a:p>
        </p:txBody>
      </p:sp>
      <p:cxnSp>
        <p:nvCxnSpPr>
          <p:cNvPr id="35" name="Conector: Angulado 34">
            <a:extLst>
              <a:ext uri="{FF2B5EF4-FFF2-40B4-BE49-F238E27FC236}">
                <a16:creationId xmlns:a16="http://schemas.microsoft.com/office/drawing/2014/main" id="{5D09655F-8AE8-4B09-B08D-39A596403A1C}"/>
              </a:ext>
            </a:extLst>
          </p:cNvPr>
          <p:cNvCxnSpPr>
            <a:cxnSpLocks/>
            <a:endCxn id="44" idx="2"/>
          </p:cNvCxnSpPr>
          <p:nvPr/>
        </p:nvCxnSpPr>
        <p:spPr>
          <a:xfrm rot="16200000" flipV="1">
            <a:off x="2157085" y="2300779"/>
            <a:ext cx="289951" cy="1"/>
          </a:xfrm>
          <a:prstGeom prst="bentConnector3">
            <a:avLst>
              <a:gd name="adj1" fmla="val 50000"/>
            </a:avLst>
          </a:prstGeom>
          <a:ln w="38100"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: Angulado 35">
            <a:extLst>
              <a:ext uri="{FF2B5EF4-FFF2-40B4-BE49-F238E27FC236}">
                <a16:creationId xmlns:a16="http://schemas.microsoft.com/office/drawing/2014/main" id="{6F188A7E-7083-47BE-8374-DFEF3262171C}"/>
              </a:ext>
            </a:extLst>
          </p:cNvPr>
          <p:cNvCxnSpPr>
            <a:cxnSpLocks/>
            <a:stCxn id="34" idx="3"/>
            <a:endCxn id="45" idx="2"/>
          </p:cNvCxnSpPr>
          <p:nvPr/>
        </p:nvCxnSpPr>
        <p:spPr>
          <a:xfrm flipV="1">
            <a:off x="5705599" y="2158052"/>
            <a:ext cx="783591" cy="2065013"/>
          </a:xfrm>
          <a:prstGeom prst="bentConnector2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: Angulado 36">
            <a:extLst>
              <a:ext uri="{FF2B5EF4-FFF2-40B4-BE49-F238E27FC236}">
                <a16:creationId xmlns:a16="http://schemas.microsoft.com/office/drawing/2014/main" id="{62195D46-7A0D-4225-9539-E34BDDCFA84B}"/>
              </a:ext>
            </a:extLst>
          </p:cNvPr>
          <p:cNvCxnSpPr>
            <a:cxnSpLocks/>
            <a:stCxn id="42" idx="3"/>
            <a:endCxn id="46" idx="2"/>
          </p:cNvCxnSpPr>
          <p:nvPr/>
        </p:nvCxnSpPr>
        <p:spPr>
          <a:xfrm flipV="1">
            <a:off x="3455348" y="2155804"/>
            <a:ext cx="946310" cy="897548"/>
          </a:xfrm>
          <a:prstGeom prst="bentConnector2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: Angulado 26">
            <a:extLst>
              <a:ext uri="{FF2B5EF4-FFF2-40B4-BE49-F238E27FC236}">
                <a16:creationId xmlns:a16="http://schemas.microsoft.com/office/drawing/2014/main" id="{2E29B3B5-EC26-4254-BAD8-DD2135DAACD1}"/>
              </a:ext>
            </a:extLst>
          </p:cNvPr>
          <p:cNvCxnSpPr>
            <a:cxnSpLocks/>
            <a:stCxn id="39" idx="3"/>
            <a:endCxn id="43" idx="2"/>
          </p:cNvCxnSpPr>
          <p:nvPr/>
        </p:nvCxnSpPr>
        <p:spPr>
          <a:xfrm flipV="1">
            <a:off x="8160801" y="2155804"/>
            <a:ext cx="749894" cy="3393446"/>
          </a:xfrm>
          <a:prstGeom prst="bentConnector2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9" name="Retângulo 38">
            <a:extLst>
              <a:ext uri="{FF2B5EF4-FFF2-40B4-BE49-F238E27FC236}">
                <a16:creationId xmlns:a16="http://schemas.microsoft.com/office/drawing/2014/main" id="{CB696362-C7DE-451B-8905-552067726E1C}"/>
              </a:ext>
            </a:extLst>
          </p:cNvPr>
          <p:cNvSpPr/>
          <p:nvPr/>
        </p:nvSpPr>
        <p:spPr>
          <a:xfrm>
            <a:off x="3129398" y="5179918"/>
            <a:ext cx="50314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4E25B2"/>
                </a:solidFill>
              </a:rPr>
              <a:t>Saúde e Educação R$ 1,2 bilhão</a:t>
            </a:r>
            <a:endParaRPr lang="pt-BR" sz="1400" dirty="0">
              <a:solidFill>
                <a:srgbClr val="4E25B2"/>
              </a:solidFill>
            </a:endParaRPr>
          </a:p>
          <a:p>
            <a:pPr lvl="0" algn="r"/>
            <a:r>
              <a:rPr lang="pt-BR" sz="1400" dirty="0">
                <a:solidFill>
                  <a:schemeClr val="accent4">
                    <a:lumMod val="75000"/>
                  </a:schemeClr>
                </a:solidFill>
              </a:rPr>
              <a:t>Saúde  -519 milhões  </a:t>
            </a:r>
          </a:p>
          <a:p>
            <a:pPr lvl="0" algn="r"/>
            <a:r>
              <a:rPr lang="pt-BR" sz="1400" dirty="0">
                <a:solidFill>
                  <a:schemeClr val="accent4">
                    <a:lumMod val="75000"/>
                  </a:schemeClr>
                </a:solidFill>
              </a:rPr>
              <a:t>Educação – 661 milhões</a:t>
            </a:r>
          </a:p>
        </p:txBody>
      </p:sp>
      <p:cxnSp>
        <p:nvCxnSpPr>
          <p:cNvPr id="40" name="Conector: Angulado 26">
            <a:extLst>
              <a:ext uri="{FF2B5EF4-FFF2-40B4-BE49-F238E27FC236}">
                <a16:creationId xmlns:a16="http://schemas.microsoft.com/office/drawing/2014/main" id="{8E48B2A3-6B2B-4B9E-91F4-17C6B4B58A1F}"/>
              </a:ext>
            </a:extLst>
          </p:cNvPr>
          <p:cNvCxnSpPr>
            <a:cxnSpLocks/>
            <a:stCxn id="41" idx="3"/>
            <a:endCxn id="31" idx="2"/>
          </p:cNvCxnSpPr>
          <p:nvPr/>
        </p:nvCxnSpPr>
        <p:spPr>
          <a:xfrm flipV="1">
            <a:off x="9304618" y="2152325"/>
            <a:ext cx="1314308" cy="4030396"/>
          </a:xfrm>
          <a:prstGeom prst="bentConnector2">
            <a:avLst/>
          </a:prstGeom>
          <a:solidFill>
            <a:srgbClr val="80000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Retângulo 40">
            <a:extLst>
              <a:ext uri="{FF2B5EF4-FFF2-40B4-BE49-F238E27FC236}">
                <a16:creationId xmlns:a16="http://schemas.microsoft.com/office/drawing/2014/main" id="{C7C6B4DF-4FCD-4151-9BE4-EA343B117BCA}"/>
              </a:ext>
            </a:extLst>
          </p:cNvPr>
          <p:cNvSpPr/>
          <p:nvPr/>
        </p:nvSpPr>
        <p:spPr>
          <a:xfrm>
            <a:off x="8160801" y="5921111"/>
            <a:ext cx="1143817" cy="523220"/>
          </a:xfrm>
          <a:prstGeom prst="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r"/>
            <a:r>
              <a:rPr lang="pt-BR" sz="1400" b="1" dirty="0">
                <a:solidFill>
                  <a:srgbClr val="4E25B2"/>
                </a:solidFill>
              </a:rPr>
              <a:t>Livre de Fato</a:t>
            </a:r>
          </a:p>
          <a:p>
            <a:pPr lvl="0" algn="r"/>
            <a:r>
              <a:rPr lang="pt-BR" sz="1400" b="1" dirty="0">
                <a:solidFill>
                  <a:srgbClr val="4E25B2"/>
                </a:solidFill>
              </a:rPr>
              <a:t>R$ 1,2 bilhão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367A495-829B-44A9-B674-8EB0D6BC52EB}"/>
              </a:ext>
            </a:extLst>
          </p:cNvPr>
          <p:cNvSpPr/>
          <p:nvPr/>
        </p:nvSpPr>
        <p:spPr>
          <a:xfrm>
            <a:off x="1621153" y="2899463"/>
            <a:ext cx="18341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solidFill>
                  <a:srgbClr val="4E25B2"/>
                </a:solidFill>
              </a:rPr>
              <a:t>Dívida R$ 257 milhões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8FAE0D3A-D540-4B5B-AD80-1EF9BFAC9A5C}"/>
              </a:ext>
            </a:extLst>
          </p:cNvPr>
          <p:cNvSpPr/>
          <p:nvPr/>
        </p:nvSpPr>
        <p:spPr>
          <a:xfrm>
            <a:off x="8178021" y="1694139"/>
            <a:ext cx="146534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F3BFB8EE-73F1-412D-8F09-568799C1C33E}"/>
              </a:ext>
            </a:extLst>
          </p:cNvPr>
          <p:cNvSpPr/>
          <p:nvPr/>
        </p:nvSpPr>
        <p:spPr>
          <a:xfrm>
            <a:off x="601162" y="1698322"/>
            <a:ext cx="3401794" cy="457482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7DD905EB-FBC1-4FC6-9465-D2B3E0034B7C}"/>
              </a:ext>
            </a:extLst>
          </p:cNvPr>
          <p:cNvSpPr/>
          <p:nvPr/>
        </p:nvSpPr>
        <p:spPr>
          <a:xfrm>
            <a:off x="4800359" y="1696387"/>
            <a:ext cx="3377662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C91947B7-04FA-4D0D-945F-31DE580CFB32}"/>
              </a:ext>
            </a:extLst>
          </p:cNvPr>
          <p:cNvSpPr/>
          <p:nvPr/>
        </p:nvSpPr>
        <p:spPr>
          <a:xfrm>
            <a:off x="4002956" y="1698322"/>
            <a:ext cx="797403" cy="4574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02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DC55263A-5775-4EFA-BCDD-CCA7748C0104}"/>
              </a:ext>
            </a:extLst>
          </p:cNvPr>
          <p:cNvSpPr txBox="1"/>
          <p:nvPr/>
        </p:nvSpPr>
        <p:spPr>
          <a:xfrm>
            <a:off x="485185" y="2400687"/>
            <a:ext cx="75204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rgbClr val="F8AF2E"/>
                </a:solidFill>
              </a:rPr>
              <a:t>OBRIGADA!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0635B-C339-4045-BB84-E06754149A6B}"/>
              </a:ext>
            </a:extLst>
          </p:cNvPr>
          <p:cNvSpPr/>
          <p:nvPr/>
        </p:nvSpPr>
        <p:spPr>
          <a:xfrm>
            <a:off x="9806809" y="4251637"/>
            <a:ext cx="2385191" cy="1197428"/>
          </a:xfrm>
          <a:prstGeom prst="rect">
            <a:avLst/>
          </a:prstGeom>
          <a:solidFill>
            <a:srgbClr val="FF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135EA9A-912F-45FB-8A3A-17035AB082D8}"/>
              </a:ext>
            </a:extLst>
          </p:cNvPr>
          <p:cNvSpPr/>
          <p:nvPr/>
        </p:nvSpPr>
        <p:spPr>
          <a:xfrm>
            <a:off x="0" y="0"/>
            <a:ext cx="12192000" cy="1558212"/>
          </a:xfrm>
          <a:prstGeom prst="rect">
            <a:avLst/>
          </a:prstGeom>
          <a:solidFill>
            <a:srgbClr val="4E2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2064B4E-556A-417E-952C-607FAA47B0D0}"/>
              </a:ext>
            </a:extLst>
          </p:cNvPr>
          <p:cNvSpPr/>
          <p:nvPr/>
        </p:nvSpPr>
        <p:spPr>
          <a:xfrm>
            <a:off x="8126963" y="0"/>
            <a:ext cx="4065037" cy="4262735"/>
          </a:xfrm>
          <a:prstGeom prst="rect">
            <a:avLst/>
          </a:prstGeom>
          <a:solidFill>
            <a:srgbClr val="F8A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BC9E214-29C2-4F3F-8C4D-EB13F8EFDD42}"/>
              </a:ext>
            </a:extLst>
          </p:cNvPr>
          <p:cNvGrpSpPr/>
          <p:nvPr/>
        </p:nvGrpSpPr>
        <p:grpSpPr>
          <a:xfrm rot="18900000">
            <a:off x="10012223" y="3734440"/>
            <a:ext cx="2052184" cy="2038990"/>
            <a:chOff x="1483567" y="2799184"/>
            <a:chExt cx="3470988" cy="3470988"/>
          </a:xfrm>
          <a:solidFill>
            <a:srgbClr val="4E25B2"/>
          </a:solidFill>
        </p:grpSpPr>
        <p:sp>
          <p:nvSpPr>
            <p:cNvPr id="8" name="Forma em L 7">
              <a:extLst>
                <a:ext uri="{FF2B5EF4-FFF2-40B4-BE49-F238E27FC236}">
                  <a16:creationId xmlns:a16="http://schemas.microsoft.com/office/drawing/2014/main" id="{984025B2-2B05-4E19-B4C6-D70E890F3090}"/>
                </a:ext>
              </a:extLst>
            </p:cNvPr>
            <p:cNvSpPr/>
            <p:nvPr/>
          </p:nvSpPr>
          <p:spPr>
            <a:xfrm>
              <a:off x="1483567" y="2799184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Forma em L 8">
              <a:extLst>
                <a:ext uri="{FF2B5EF4-FFF2-40B4-BE49-F238E27FC236}">
                  <a16:creationId xmlns:a16="http://schemas.microsoft.com/office/drawing/2014/main" id="{830B481C-EDA4-4933-995C-41F17B03B214}"/>
                </a:ext>
              </a:extLst>
            </p:cNvPr>
            <p:cNvSpPr/>
            <p:nvPr/>
          </p:nvSpPr>
          <p:spPr>
            <a:xfrm>
              <a:off x="2062065" y="3377682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Forma em L 9">
              <a:extLst>
                <a:ext uri="{FF2B5EF4-FFF2-40B4-BE49-F238E27FC236}">
                  <a16:creationId xmlns:a16="http://schemas.microsoft.com/office/drawing/2014/main" id="{B4A07052-C1C4-4809-BD5D-860B3871E02A}"/>
                </a:ext>
              </a:extLst>
            </p:cNvPr>
            <p:cNvSpPr/>
            <p:nvPr/>
          </p:nvSpPr>
          <p:spPr>
            <a:xfrm>
              <a:off x="2640563" y="3956180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Forma em L 10">
              <a:extLst>
                <a:ext uri="{FF2B5EF4-FFF2-40B4-BE49-F238E27FC236}">
                  <a16:creationId xmlns:a16="http://schemas.microsoft.com/office/drawing/2014/main" id="{D2C097B8-A82B-42A6-9470-B786C446A2B4}"/>
                </a:ext>
              </a:extLst>
            </p:cNvPr>
            <p:cNvSpPr/>
            <p:nvPr/>
          </p:nvSpPr>
          <p:spPr>
            <a:xfrm>
              <a:off x="3219061" y="4534678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Forma em L 11">
              <a:extLst>
                <a:ext uri="{FF2B5EF4-FFF2-40B4-BE49-F238E27FC236}">
                  <a16:creationId xmlns:a16="http://schemas.microsoft.com/office/drawing/2014/main" id="{E196243E-304D-4E94-8F44-7587DE254DEB}"/>
                </a:ext>
              </a:extLst>
            </p:cNvPr>
            <p:cNvSpPr/>
            <p:nvPr/>
          </p:nvSpPr>
          <p:spPr>
            <a:xfrm>
              <a:off x="3797559" y="5113176"/>
              <a:ext cx="1156996" cy="1156996"/>
            </a:xfrm>
            <a:prstGeom prst="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Retângulo 16">
            <a:extLst>
              <a:ext uri="{FF2B5EF4-FFF2-40B4-BE49-F238E27FC236}">
                <a16:creationId xmlns:a16="http://schemas.microsoft.com/office/drawing/2014/main" id="{478BBB04-979B-43EB-B4E5-8DCFAAD2AD03}"/>
              </a:ext>
            </a:extLst>
          </p:cNvPr>
          <p:cNvSpPr/>
          <p:nvPr/>
        </p:nvSpPr>
        <p:spPr>
          <a:xfrm>
            <a:off x="8126962" y="4262735"/>
            <a:ext cx="1679847" cy="1186330"/>
          </a:xfrm>
          <a:prstGeom prst="rect">
            <a:avLst/>
          </a:prstGeom>
          <a:solidFill>
            <a:srgbClr val="F7F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CEA2F93-E460-403A-AEA4-19F4A698FF68}"/>
              </a:ext>
            </a:extLst>
          </p:cNvPr>
          <p:cNvSpPr txBox="1"/>
          <p:nvPr/>
        </p:nvSpPr>
        <p:spPr>
          <a:xfrm>
            <a:off x="550502" y="3818870"/>
            <a:ext cx="7007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4E25B2"/>
                </a:solidFill>
              </a:rPr>
              <a:t>ANA PELLINI</a:t>
            </a:r>
          </a:p>
          <a:p>
            <a:r>
              <a:rPr lang="pt-BR" sz="2800" b="1" dirty="0">
                <a:solidFill>
                  <a:srgbClr val="4E25B2"/>
                </a:solidFill>
              </a:rPr>
              <a:t>SECRETÁRIA DA FAZENDA DE PORTO ALEGRE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A228026-5794-47AA-B71C-493856766653}"/>
              </a:ext>
            </a:extLst>
          </p:cNvPr>
          <p:cNvGrpSpPr/>
          <p:nvPr/>
        </p:nvGrpSpPr>
        <p:grpSpPr>
          <a:xfrm>
            <a:off x="4071667" y="5764059"/>
            <a:ext cx="4048665" cy="778958"/>
            <a:chOff x="3962401" y="5764059"/>
            <a:chExt cx="4048665" cy="778958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26FEC402-5B2A-4559-8FF5-D22E8C05D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402" y="5764059"/>
              <a:ext cx="1662664" cy="778958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E15216B1-9AB2-4B43-877F-2D5FF3E84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1" y="5841580"/>
              <a:ext cx="2226732" cy="623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9943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765C41D-84FB-4596-9D54-3AF5C06C9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49"/>
            <a:ext cx="12192000" cy="6837702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71BE017D-5C3D-4F8B-966F-0389CBC72D3E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9650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95192-238B-4F0F-8520-29D7E26B0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81654A-017A-459A-BCC2-0F2424C2C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F6A89E-D968-43CA-91DC-4BE53827D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09"/>
            <a:ext cx="12192000" cy="6829981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FB86ADA3-E049-407B-9EF4-A717C929C743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0474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C9637-DC4C-41EB-ACC7-E2010D2C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544D17-C88E-401F-984C-FF399544E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13F2CD-9653-4415-BC70-13F412D08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04"/>
            <a:ext cx="12192000" cy="6821191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394EF512-9C51-4C42-A6C9-52073A8C5212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462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F4BAFDB-C1AC-4A48-AB8A-CB85C9BEE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" y="0"/>
            <a:ext cx="12183241" cy="68580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04FD55EE-0D94-4910-9962-5724E0FC8949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0432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375747A-EE1A-4DBE-8F43-F2FF3EA58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26"/>
            <a:ext cx="12192000" cy="6799547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AA14B832-E937-441F-88AB-60C536AC0B74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538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35FDC-42DD-430A-9ECD-762C8D14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64FBD5-725F-462F-B6BE-E1A3EA425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CEEE2E-7135-4543-A438-3B25CD029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5"/>
            <a:ext cx="12192000" cy="6842629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990A351A-64E0-4E7E-B1E9-352F57376BC8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069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AAA2D-B823-4C99-89AD-61FE0BD47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3209F7-D138-4393-A297-43E52E571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2AA9D9-F482-4918-BBEB-2261E930E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"/>
            <a:ext cx="12192000" cy="685745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 tooltip="Página Inicial"/>
            <a:extLst>
              <a:ext uri="{FF2B5EF4-FFF2-40B4-BE49-F238E27FC236}">
                <a16:creationId xmlns:a16="http://schemas.microsoft.com/office/drawing/2014/main" id="{A9898EBB-612D-4945-88D0-4DAECCDB3A3D}"/>
              </a:ext>
            </a:extLst>
          </p:cNvPr>
          <p:cNvSpPr/>
          <p:nvPr/>
        </p:nvSpPr>
        <p:spPr>
          <a:xfrm>
            <a:off x="295471" y="307909"/>
            <a:ext cx="559837" cy="802434"/>
          </a:xfrm>
          <a:prstGeom prst="rect">
            <a:avLst/>
          </a:prstGeom>
          <a:noFill/>
          <a:ln cap="flat">
            <a:solidFill>
              <a:schemeClr val="tx2">
                <a:lumMod val="60000"/>
                <a:lumOff val="4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45003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300</Words>
  <Application>Microsoft Office PowerPoint</Application>
  <PresentationFormat>Widescreen</PresentationFormat>
  <Paragraphs>51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Lato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Fabiano de Llano Oliveira</dc:creator>
  <cp:lastModifiedBy>Fabiano de Llano Oliveira</cp:lastModifiedBy>
  <cp:revision>23</cp:revision>
  <dcterms:created xsi:type="dcterms:W3CDTF">2025-08-18T16:49:38Z</dcterms:created>
  <dcterms:modified xsi:type="dcterms:W3CDTF">2025-08-19T12:15:50Z</dcterms:modified>
</cp:coreProperties>
</file>