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62" r:id="rId2"/>
    <p:sldMasterId id="2147483678" r:id="rId3"/>
  </p:sldMasterIdLst>
  <p:notesMasterIdLst>
    <p:notesMasterId r:id="rId37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312" r:id="rId15"/>
    <p:sldId id="554" r:id="rId16"/>
    <p:sldId id="558" r:id="rId17"/>
    <p:sldId id="560" r:id="rId18"/>
    <p:sldId id="563" r:id="rId19"/>
    <p:sldId id="428" r:id="rId20"/>
    <p:sldId id="564" r:id="rId21"/>
    <p:sldId id="561" r:id="rId22"/>
    <p:sldId id="417" r:id="rId23"/>
    <p:sldId id="569" r:id="rId24"/>
    <p:sldId id="567" r:id="rId25"/>
    <p:sldId id="571" r:id="rId26"/>
    <p:sldId id="570" r:id="rId27"/>
    <p:sldId id="572" r:id="rId28"/>
    <p:sldId id="268" r:id="rId29"/>
    <p:sldId id="288" r:id="rId30"/>
    <p:sldId id="419" r:id="rId31"/>
    <p:sldId id="421" r:id="rId32"/>
    <p:sldId id="287" r:id="rId33"/>
    <p:sldId id="285" r:id="rId34"/>
    <p:sldId id="573" r:id="rId35"/>
    <p:sldId id="574" r:id="rId3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1186" y="29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6922ea9d2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6922ea9d2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348037388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348037388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e7084d959f_2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g1e7084d959f_2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752b3b2fe4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g3752b3b2fe4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752b3b2fe4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g3752b3b2fe4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ef4077cb48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g1ef4077cb48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e262dec707_2_2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" name="Google Shape;85;g1e262dec707_2_2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ef4077cb48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g1ef4077cb48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ef4077cb48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g1ef4077cb48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efcce5d46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efcce5d46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ef4077cb48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ef4077cb48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OBJEC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914400" lvl="1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371600" lvl="2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828800" lvl="3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2286000" lvl="4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743200" lvl="5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3200400" lvl="6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3657600" lvl="7" indent="-3175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4114800" lvl="8" indent="-317500" algn="l">
              <a:lnSpc>
                <a:spcPct val="90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B470E5-97B5-5CDC-3CE7-69418203E4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781BC91-96ED-713A-F950-5BA2C18E1A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26D199-84B6-C236-929D-C45FF728C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7EF6C0B-B91A-25DF-7B35-97BC3797A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D97F6D-AEF1-3A8E-9004-D2E22945D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034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DBE839-1A0C-78D7-4BF7-7B68521DD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06A1A99-D2A0-2781-6A18-FAEB9779C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E102D9-6029-5830-A722-DF555D6D6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2C6B6F4-F99E-15F1-2AA6-A14609DCB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82EACA-7238-EE13-15F2-F48DC62B4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05831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2F2F4F-D0DB-0AEE-7EC2-81A3A3AFB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96D7A2B-C354-9F0A-9DF1-60D2D481B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F9A0A2E-EC9B-F808-5B09-0CBE973E2E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DE4364A-DE49-FE6D-949B-F80761EFA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EA7556B-0183-5561-FAFE-C65D7D4FB6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4085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7B33C7-F639-0683-F9A7-6FDF4AE94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7FA4B29-F125-F4A9-D3C8-4356CB48E5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7EF6843-CAFD-F3B1-5EAE-C65C51359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B62CDEA-EF8A-C8AB-1CD6-B3F33B789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44F39E4-7C5D-797B-D377-F474DADA49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0DAB00-60BF-E296-4012-1584448E04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46971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7DCB96-46AA-D08F-F763-FD5B17CE2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0F4AF9D-EE6C-A235-C25B-B1B3859A24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66CA07E-9044-266F-43A4-3B2A4224F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78947706-B021-D421-AE9F-1B157510B5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99ED8ADD-C185-0C98-BE53-C49A9E9293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12531E6-CD1B-5A26-7B5E-96222E16F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D373FF3-BC36-685D-825C-BA6FAF87C1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FBCEEC75-4BED-BDDD-64F7-818E49AA7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89078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6D8B00-5F44-8B49-5BEC-D1826798B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97A5391-A1FE-CED1-F6C8-58EED9A2C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BE97249-75B4-8D76-4FEA-789B9E9D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86BA9F9-CD63-5AFD-8ACD-476987549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7008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75A9040-8B84-5BF6-091A-CB024FD767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D5027F28-831C-E77F-B2A4-AFDC19CC0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0A66E2C-4910-DC1B-BC95-09C82F3F3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1112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A2344D-944D-834B-1BD2-108A36AA6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C2ED47-D65D-C56F-3D39-8BDE49ED3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CAF06EAD-41C5-2A91-9C3C-0F32573B8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9648BFA-E3D6-FB8B-48FF-22F2DB4F0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F2C7354-D57A-E42A-E7D1-E421D718D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B66F0DE-1661-743C-7641-C4EF283A3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72331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733A54-95E8-CDB8-0720-9AC488D3C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1FD78CA-AC39-C238-E875-21F51A640B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0479A59-DE2E-FDA2-C7B1-79ECEE6B9D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E772181-5211-3065-D897-84203F605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6697083-69D7-708E-B95A-F4EE75631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7E3671-0936-327C-15B9-F39C0FDFA1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71998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B53454-3610-E932-D921-187A2EB71A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7F83CCDA-9F46-9EED-CB30-F231E9475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A7744EE-D8F6-70BA-BE17-F7E2C0792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8CA10B-FE5A-547D-CD89-B5E4D841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828D692-020D-A6EB-C264-5F96D03905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0959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884788-5248-BC22-6BE9-D7A9E51699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3F09136-9E1B-5581-CA53-7D0247E0A1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A72E920-6227-3800-3527-9A680C2EB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26E3F72-B2C7-DBE9-078F-CED522FE9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CFC3D85-426A-38FB-2BE9-C9F0E896C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43190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 1 1">
  <p:cSld name="Em branco 1 1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176750" tIns="176750" rIns="176750" bIns="176750" anchor="ctr" anchorCtr="0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6309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 2">
  <p:cSld name="Two Content 2">
    <p:bg>
      <p:bgPr>
        <a:solidFill>
          <a:srgbClr val="BEBAC7"/>
        </a:solidFill>
        <a:effectLst/>
      </p:bgPr>
    </p:bg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Google Shape;161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8097646">
            <a:off x="302327" y="-737519"/>
            <a:ext cx="1522476" cy="1522476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7"/>
          <p:cNvSpPr/>
          <p:nvPr/>
        </p:nvSpPr>
        <p:spPr>
          <a:xfrm rot="-8091810">
            <a:off x="-768817" y="343671"/>
            <a:ext cx="1522476" cy="1522476"/>
          </a:xfrm>
          <a:custGeom>
            <a:avLst/>
            <a:gdLst/>
            <a:ahLst/>
            <a:cxnLst/>
            <a:rect l="l" t="t" r="r" b="b"/>
            <a:pathLst>
              <a:path w="2029968" h="2029968" extrusionOk="0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3" name="Google Shape;16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2697467">
            <a:off x="305919" y="1425356"/>
            <a:ext cx="1522476" cy="1522476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17"/>
          <p:cNvSpPr/>
          <p:nvPr/>
        </p:nvSpPr>
        <p:spPr>
          <a:xfrm rot="-2700000">
            <a:off x="310082" y="1442636"/>
            <a:ext cx="1522476" cy="1522476"/>
          </a:xfrm>
          <a:custGeom>
            <a:avLst/>
            <a:gdLst/>
            <a:ahLst/>
            <a:cxnLst/>
            <a:rect l="l" t="t" r="r" b="b"/>
            <a:pathLst>
              <a:path w="2029968" h="2029968" extrusionOk="0">
                <a:moveTo>
                  <a:pt x="0" y="0"/>
                </a:moveTo>
                <a:lnTo>
                  <a:pt x="2029968" y="2029968"/>
                </a:lnTo>
                <a:lnTo>
                  <a:pt x="0" y="2029968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pic>
        <p:nvPicPr>
          <p:cNvPr id="165" name="Google Shape;165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2708786">
            <a:off x="-765964" y="2516902"/>
            <a:ext cx="1522476" cy="1522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-8110773">
            <a:off x="1394855" y="2518445"/>
            <a:ext cx="1522476" cy="1522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7" name="Google Shape;167;p17"/>
          <p:cNvGrpSpPr/>
          <p:nvPr/>
        </p:nvGrpSpPr>
        <p:grpSpPr>
          <a:xfrm>
            <a:off x="-5559" y="4354797"/>
            <a:ext cx="2153108" cy="750581"/>
            <a:chOff x="-13699" y="5839164"/>
            <a:chExt cx="2862790" cy="1000774"/>
          </a:xfrm>
        </p:grpSpPr>
        <p:sp>
          <p:nvSpPr>
            <p:cNvPr id="168" name="Google Shape;168;p17"/>
            <p:cNvSpPr/>
            <p:nvPr/>
          </p:nvSpPr>
          <p:spPr>
            <a:xfrm>
              <a:off x="-13699" y="5839164"/>
              <a:ext cx="2862790" cy="28868"/>
            </a:xfrm>
            <a:custGeom>
              <a:avLst/>
              <a:gdLst/>
              <a:ahLst/>
              <a:cxnLst/>
              <a:rect l="l" t="t" r="r" b="b"/>
              <a:pathLst>
                <a:path w="2862790" h="28868" extrusionOk="0">
                  <a:moveTo>
                    <a:pt x="0" y="0"/>
                  </a:moveTo>
                  <a:lnTo>
                    <a:pt x="2862790" y="0"/>
                  </a:lnTo>
                  <a:lnTo>
                    <a:pt x="2833921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69" name="Google Shape;169;p17"/>
            <p:cNvSpPr/>
            <p:nvPr/>
          </p:nvSpPr>
          <p:spPr>
            <a:xfrm>
              <a:off x="47246" y="5900109"/>
              <a:ext cx="2740900" cy="28868"/>
            </a:xfrm>
            <a:custGeom>
              <a:avLst/>
              <a:gdLst/>
              <a:ahLst/>
              <a:cxnLst/>
              <a:rect l="l" t="t" r="r" b="b"/>
              <a:pathLst>
                <a:path w="2740900" h="28868" extrusionOk="0">
                  <a:moveTo>
                    <a:pt x="0" y="0"/>
                  </a:moveTo>
                  <a:lnTo>
                    <a:pt x="2740900" y="0"/>
                  </a:lnTo>
                  <a:lnTo>
                    <a:pt x="2712032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0" name="Google Shape;170;p17"/>
            <p:cNvSpPr/>
            <p:nvPr/>
          </p:nvSpPr>
          <p:spPr>
            <a:xfrm>
              <a:off x="108992" y="5960251"/>
              <a:ext cx="2619012" cy="29671"/>
            </a:xfrm>
            <a:custGeom>
              <a:avLst/>
              <a:gdLst/>
              <a:ahLst/>
              <a:cxnLst/>
              <a:rect l="l" t="t" r="r" b="b"/>
              <a:pathLst>
                <a:path w="2619012" h="29671" extrusionOk="0">
                  <a:moveTo>
                    <a:pt x="0" y="0"/>
                  </a:moveTo>
                  <a:lnTo>
                    <a:pt x="2619012" y="0"/>
                  </a:lnTo>
                  <a:lnTo>
                    <a:pt x="2590143" y="28868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1" name="Google Shape;171;p17"/>
            <p:cNvSpPr/>
            <p:nvPr/>
          </p:nvSpPr>
          <p:spPr>
            <a:xfrm>
              <a:off x="169937" y="6021196"/>
              <a:ext cx="2497122" cy="29670"/>
            </a:xfrm>
            <a:custGeom>
              <a:avLst/>
              <a:gdLst/>
              <a:ahLst/>
              <a:cxnLst/>
              <a:rect l="l" t="t" r="r" b="b"/>
              <a:pathLst>
                <a:path w="2497122" h="29670" extrusionOk="0">
                  <a:moveTo>
                    <a:pt x="0" y="0"/>
                  </a:moveTo>
                  <a:lnTo>
                    <a:pt x="2497122" y="0"/>
                  </a:lnTo>
                  <a:lnTo>
                    <a:pt x="2468254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2" name="Google Shape;172;p17"/>
            <p:cNvSpPr/>
            <p:nvPr/>
          </p:nvSpPr>
          <p:spPr>
            <a:xfrm>
              <a:off x="229279" y="6082140"/>
              <a:ext cx="2376837" cy="28869"/>
            </a:xfrm>
            <a:custGeom>
              <a:avLst/>
              <a:gdLst/>
              <a:ahLst/>
              <a:cxnLst/>
              <a:rect l="l" t="t" r="r" b="b"/>
              <a:pathLst>
                <a:path w="2376837" h="28869" extrusionOk="0">
                  <a:moveTo>
                    <a:pt x="0" y="0"/>
                  </a:moveTo>
                  <a:lnTo>
                    <a:pt x="2376837" y="0"/>
                  </a:lnTo>
                  <a:lnTo>
                    <a:pt x="2347968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3" name="Google Shape;173;p17"/>
            <p:cNvSpPr/>
            <p:nvPr/>
          </p:nvSpPr>
          <p:spPr>
            <a:xfrm>
              <a:off x="290222" y="6143085"/>
              <a:ext cx="2254948" cy="28868"/>
            </a:xfrm>
            <a:custGeom>
              <a:avLst/>
              <a:gdLst/>
              <a:ahLst/>
              <a:cxnLst/>
              <a:rect l="l" t="t" r="r" b="b"/>
              <a:pathLst>
                <a:path w="2254948" h="28868" extrusionOk="0">
                  <a:moveTo>
                    <a:pt x="0" y="0"/>
                  </a:moveTo>
                  <a:lnTo>
                    <a:pt x="2254948" y="0"/>
                  </a:lnTo>
                  <a:lnTo>
                    <a:pt x="2226080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4" name="Google Shape;174;p17"/>
            <p:cNvSpPr/>
            <p:nvPr/>
          </p:nvSpPr>
          <p:spPr>
            <a:xfrm>
              <a:off x="351970" y="6203227"/>
              <a:ext cx="2133059" cy="29671"/>
            </a:xfrm>
            <a:custGeom>
              <a:avLst/>
              <a:gdLst/>
              <a:ahLst/>
              <a:cxnLst/>
              <a:rect l="l" t="t" r="r" b="b"/>
              <a:pathLst>
                <a:path w="2133059" h="29671" extrusionOk="0">
                  <a:moveTo>
                    <a:pt x="2133059" y="0"/>
                  </a:moveTo>
                  <a:lnTo>
                    <a:pt x="2104190" y="28869"/>
                  </a:lnTo>
                  <a:lnTo>
                    <a:pt x="28066" y="29671"/>
                  </a:lnTo>
                  <a:lnTo>
                    <a:pt x="28868" y="28869"/>
                  </a:lnTo>
                  <a:lnTo>
                    <a:pt x="0" y="1"/>
                  </a:lnTo>
                  <a:lnTo>
                    <a:pt x="213305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5" name="Google Shape;175;p17"/>
            <p:cNvSpPr/>
            <p:nvPr/>
          </p:nvSpPr>
          <p:spPr>
            <a:xfrm>
              <a:off x="411310" y="6264172"/>
              <a:ext cx="2012774" cy="28868"/>
            </a:xfrm>
            <a:custGeom>
              <a:avLst/>
              <a:gdLst/>
              <a:ahLst/>
              <a:cxnLst/>
              <a:rect l="l" t="t" r="r" b="b"/>
              <a:pathLst>
                <a:path w="2012774" h="28868" extrusionOk="0">
                  <a:moveTo>
                    <a:pt x="0" y="0"/>
                  </a:moveTo>
                  <a:lnTo>
                    <a:pt x="2012774" y="0"/>
                  </a:lnTo>
                  <a:lnTo>
                    <a:pt x="1983905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6" name="Google Shape;176;p17"/>
            <p:cNvSpPr/>
            <p:nvPr/>
          </p:nvSpPr>
          <p:spPr>
            <a:xfrm>
              <a:off x="472255" y="6325117"/>
              <a:ext cx="1890884" cy="28868"/>
            </a:xfrm>
            <a:custGeom>
              <a:avLst/>
              <a:gdLst/>
              <a:ahLst/>
              <a:cxnLst/>
              <a:rect l="l" t="t" r="r" b="b"/>
              <a:pathLst>
                <a:path w="1890884" h="28868" extrusionOk="0">
                  <a:moveTo>
                    <a:pt x="0" y="0"/>
                  </a:moveTo>
                  <a:lnTo>
                    <a:pt x="1890884" y="0"/>
                  </a:lnTo>
                  <a:lnTo>
                    <a:pt x="1862016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7" name="Google Shape;177;p17"/>
            <p:cNvSpPr/>
            <p:nvPr/>
          </p:nvSpPr>
          <p:spPr>
            <a:xfrm>
              <a:off x="533199" y="6386061"/>
              <a:ext cx="1768996" cy="28869"/>
            </a:xfrm>
            <a:custGeom>
              <a:avLst/>
              <a:gdLst/>
              <a:ahLst/>
              <a:cxnLst/>
              <a:rect l="l" t="t" r="r" b="b"/>
              <a:pathLst>
                <a:path w="1768996" h="28869" extrusionOk="0">
                  <a:moveTo>
                    <a:pt x="0" y="0"/>
                  </a:moveTo>
                  <a:lnTo>
                    <a:pt x="1768996" y="0"/>
                  </a:lnTo>
                  <a:lnTo>
                    <a:pt x="1740128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8" name="Google Shape;178;p17"/>
            <p:cNvSpPr/>
            <p:nvPr/>
          </p:nvSpPr>
          <p:spPr>
            <a:xfrm>
              <a:off x="594946" y="6446204"/>
              <a:ext cx="1647106" cy="29670"/>
            </a:xfrm>
            <a:custGeom>
              <a:avLst/>
              <a:gdLst/>
              <a:ahLst/>
              <a:cxnLst/>
              <a:rect l="l" t="t" r="r" b="b"/>
              <a:pathLst>
                <a:path w="1647106" h="29670" extrusionOk="0">
                  <a:moveTo>
                    <a:pt x="0" y="0"/>
                  </a:moveTo>
                  <a:lnTo>
                    <a:pt x="1647106" y="0"/>
                  </a:lnTo>
                  <a:lnTo>
                    <a:pt x="1618238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79" name="Google Shape;179;p17"/>
            <p:cNvSpPr/>
            <p:nvPr/>
          </p:nvSpPr>
          <p:spPr>
            <a:xfrm>
              <a:off x="654287" y="6507148"/>
              <a:ext cx="1526821" cy="28869"/>
            </a:xfrm>
            <a:custGeom>
              <a:avLst/>
              <a:gdLst/>
              <a:ahLst/>
              <a:cxnLst/>
              <a:rect l="l" t="t" r="r" b="b"/>
              <a:pathLst>
                <a:path w="1526821" h="28869" extrusionOk="0">
                  <a:moveTo>
                    <a:pt x="0" y="0"/>
                  </a:moveTo>
                  <a:lnTo>
                    <a:pt x="1526821" y="0"/>
                  </a:lnTo>
                  <a:lnTo>
                    <a:pt x="1497952" y="28868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80" name="Google Shape;180;p17"/>
            <p:cNvSpPr/>
            <p:nvPr/>
          </p:nvSpPr>
          <p:spPr>
            <a:xfrm>
              <a:off x="715231" y="6568093"/>
              <a:ext cx="1404932" cy="28868"/>
            </a:xfrm>
            <a:custGeom>
              <a:avLst/>
              <a:gdLst/>
              <a:ahLst/>
              <a:cxnLst/>
              <a:rect l="l" t="t" r="r" b="b"/>
              <a:pathLst>
                <a:path w="1404932" h="28868" extrusionOk="0">
                  <a:moveTo>
                    <a:pt x="0" y="0"/>
                  </a:moveTo>
                  <a:lnTo>
                    <a:pt x="1404932" y="0"/>
                  </a:lnTo>
                  <a:lnTo>
                    <a:pt x="1376064" y="28868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81" name="Google Shape;181;p17"/>
            <p:cNvSpPr/>
            <p:nvPr/>
          </p:nvSpPr>
          <p:spPr>
            <a:xfrm>
              <a:off x="776977" y="6628235"/>
              <a:ext cx="1283044" cy="29671"/>
            </a:xfrm>
            <a:custGeom>
              <a:avLst/>
              <a:gdLst/>
              <a:ahLst/>
              <a:cxnLst/>
              <a:rect l="l" t="t" r="r" b="b"/>
              <a:pathLst>
                <a:path w="1283044" h="29671" extrusionOk="0">
                  <a:moveTo>
                    <a:pt x="1283044" y="0"/>
                  </a:moveTo>
                  <a:lnTo>
                    <a:pt x="1254175" y="28869"/>
                  </a:lnTo>
                  <a:lnTo>
                    <a:pt x="28067" y="29671"/>
                  </a:lnTo>
                  <a:lnTo>
                    <a:pt x="28869" y="28869"/>
                  </a:lnTo>
                  <a:lnTo>
                    <a:pt x="0" y="1"/>
                  </a:lnTo>
                  <a:lnTo>
                    <a:pt x="128304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82" name="Google Shape;182;p17"/>
            <p:cNvSpPr/>
            <p:nvPr/>
          </p:nvSpPr>
          <p:spPr>
            <a:xfrm>
              <a:off x="837922" y="6689180"/>
              <a:ext cx="1161154" cy="29670"/>
            </a:xfrm>
            <a:custGeom>
              <a:avLst/>
              <a:gdLst/>
              <a:ahLst/>
              <a:cxnLst/>
              <a:rect l="l" t="t" r="r" b="b"/>
              <a:pathLst>
                <a:path w="1161154" h="29670" extrusionOk="0">
                  <a:moveTo>
                    <a:pt x="0" y="0"/>
                  </a:moveTo>
                  <a:lnTo>
                    <a:pt x="1161154" y="0"/>
                  </a:lnTo>
                  <a:lnTo>
                    <a:pt x="1132285" y="28868"/>
                  </a:lnTo>
                  <a:lnTo>
                    <a:pt x="28066" y="29670"/>
                  </a:lnTo>
                  <a:lnTo>
                    <a:pt x="28868" y="288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83" name="Google Shape;183;p17"/>
            <p:cNvSpPr/>
            <p:nvPr/>
          </p:nvSpPr>
          <p:spPr>
            <a:xfrm>
              <a:off x="897263" y="6750124"/>
              <a:ext cx="1040868" cy="28869"/>
            </a:xfrm>
            <a:custGeom>
              <a:avLst/>
              <a:gdLst/>
              <a:ahLst/>
              <a:cxnLst/>
              <a:rect l="l" t="t" r="r" b="b"/>
              <a:pathLst>
                <a:path w="1040868" h="28869" extrusionOk="0">
                  <a:moveTo>
                    <a:pt x="0" y="0"/>
                  </a:moveTo>
                  <a:lnTo>
                    <a:pt x="1040868" y="0"/>
                  </a:lnTo>
                  <a:lnTo>
                    <a:pt x="1012000" y="28869"/>
                  </a:lnTo>
                  <a:lnTo>
                    <a:pt x="28868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84" name="Google Shape;184;p17"/>
            <p:cNvSpPr/>
            <p:nvPr/>
          </p:nvSpPr>
          <p:spPr>
            <a:xfrm>
              <a:off x="958207" y="6811069"/>
              <a:ext cx="918980" cy="28869"/>
            </a:xfrm>
            <a:custGeom>
              <a:avLst/>
              <a:gdLst/>
              <a:ahLst/>
              <a:cxnLst/>
              <a:rect l="l" t="t" r="r" b="b"/>
              <a:pathLst>
                <a:path w="918980" h="28869" extrusionOk="0">
                  <a:moveTo>
                    <a:pt x="0" y="0"/>
                  </a:moveTo>
                  <a:lnTo>
                    <a:pt x="918980" y="0"/>
                  </a:lnTo>
                  <a:lnTo>
                    <a:pt x="890112" y="28868"/>
                  </a:lnTo>
                  <a:lnTo>
                    <a:pt x="28869" y="288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 b="0" i="0" u="none" strike="noStrike" cap="non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185" name="Google Shape;185;p17"/>
          <p:cNvSpPr/>
          <p:nvPr/>
        </p:nvSpPr>
        <p:spPr>
          <a:xfrm>
            <a:off x="1345246" y="4351323"/>
            <a:ext cx="806606" cy="793751"/>
          </a:xfrm>
          <a:custGeom>
            <a:avLst/>
            <a:gdLst/>
            <a:ahLst/>
            <a:cxnLst/>
            <a:rect l="l" t="t" r="r" b="b"/>
            <a:pathLst>
              <a:path w="1062720" h="1062720" extrusionOk="0">
                <a:moveTo>
                  <a:pt x="1062720" y="0"/>
                </a:moveTo>
                <a:lnTo>
                  <a:pt x="1062720" y="1062720"/>
                </a:lnTo>
                <a:lnTo>
                  <a:pt x="0" y="1062720"/>
                </a:lnTo>
                <a:lnTo>
                  <a:pt x="106272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6" name="Google Shape;186;p17"/>
          <p:cNvSpPr/>
          <p:nvPr/>
        </p:nvSpPr>
        <p:spPr>
          <a:xfrm>
            <a:off x="776660" y="5121849"/>
            <a:ext cx="689235" cy="21652"/>
          </a:xfrm>
          <a:custGeom>
            <a:avLst/>
            <a:gdLst/>
            <a:ahLst/>
            <a:cxnLst/>
            <a:rect l="l" t="t" r="r" b="b"/>
            <a:pathLst>
              <a:path w="918980" h="28869" extrusionOk="0">
                <a:moveTo>
                  <a:pt x="0" y="0"/>
                </a:moveTo>
                <a:lnTo>
                  <a:pt x="918980" y="0"/>
                </a:lnTo>
                <a:lnTo>
                  <a:pt x="890112" y="28868"/>
                </a:lnTo>
                <a:lnTo>
                  <a:pt x="28869" y="2886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87" name="Google Shape;187;p17"/>
          <p:cNvSpPr txBox="1">
            <a:spLocks noGrp="1"/>
          </p:cNvSpPr>
          <p:nvPr>
            <p:ph type="title"/>
          </p:nvPr>
        </p:nvSpPr>
        <p:spPr>
          <a:xfrm>
            <a:off x="2640330" y="672084"/>
            <a:ext cx="5917326" cy="15295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Avenir"/>
              <a:buNone/>
              <a:defRPr cap="none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17"/>
          <p:cNvSpPr txBox="1">
            <a:spLocks noGrp="1"/>
          </p:cNvSpPr>
          <p:nvPr>
            <p:ph type="body" idx="1"/>
          </p:nvPr>
        </p:nvSpPr>
        <p:spPr>
          <a:xfrm>
            <a:off x="2640331" y="2444293"/>
            <a:ext cx="2245995" cy="2254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lvl="0" indent="-257168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350"/>
            </a:lvl1pPr>
            <a:lvl2pPr marL="685783" lvl="1" indent="-257168" algn="l">
              <a:lnSpc>
                <a:spcPct val="111111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2pPr>
            <a:lvl3pPr marL="1028675" lvl="2" indent="-257168" algn="l">
              <a:lnSpc>
                <a:spcPct val="111111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566" lvl="3" indent="-257168" algn="l">
              <a:lnSpc>
                <a:spcPct val="111111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4pPr>
            <a:lvl5pPr marL="1714457" lvl="4" indent="-257168" algn="l">
              <a:lnSpc>
                <a:spcPct val="111111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5pPr>
            <a:lvl6pPr marL="2057348" lvl="5" indent="-257168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240" lvl="6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132" lvl="7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023" lvl="8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17"/>
          <p:cNvSpPr txBox="1">
            <a:spLocks noGrp="1"/>
          </p:cNvSpPr>
          <p:nvPr>
            <p:ph type="body" idx="2"/>
          </p:nvPr>
        </p:nvSpPr>
        <p:spPr>
          <a:xfrm>
            <a:off x="5119824" y="2440306"/>
            <a:ext cx="3435066" cy="22548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892" lvl="0" indent="-171446" algn="l">
              <a:lnSpc>
                <a:spcPct val="111111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1pPr>
            <a:lvl2pPr marL="685783" lvl="1" indent="-257168" algn="l">
              <a:lnSpc>
                <a:spcPct val="111111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2pPr>
            <a:lvl3pPr marL="1028675" lvl="2" indent="-257168" algn="l">
              <a:lnSpc>
                <a:spcPct val="111111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3pPr>
            <a:lvl4pPr marL="1371566" lvl="3" indent="-257168" algn="l">
              <a:lnSpc>
                <a:spcPct val="111111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4pPr>
            <a:lvl5pPr marL="1714457" lvl="4" indent="-257168" algn="l">
              <a:lnSpc>
                <a:spcPct val="111111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350"/>
            </a:lvl5pPr>
            <a:lvl6pPr marL="2057348" lvl="5" indent="-257168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240" lvl="6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132" lvl="7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023" lvl="8" indent="-257168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17"/>
          <p:cNvSpPr txBox="1">
            <a:spLocks noGrp="1"/>
          </p:cNvSpPr>
          <p:nvPr>
            <p:ph type="dt" idx="10"/>
          </p:nvPr>
        </p:nvSpPr>
        <p:spPr>
          <a:xfrm>
            <a:off x="2642792" y="4764882"/>
            <a:ext cx="82296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17"/>
          <p:cNvSpPr txBox="1">
            <a:spLocks noGrp="1"/>
          </p:cNvSpPr>
          <p:nvPr>
            <p:ph type="ftr" idx="11"/>
          </p:nvPr>
        </p:nvSpPr>
        <p:spPr>
          <a:xfrm>
            <a:off x="4981621" y="4762500"/>
            <a:ext cx="17145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F3F3F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17"/>
          <p:cNvSpPr txBox="1">
            <a:spLocks noGrp="1"/>
          </p:cNvSpPr>
          <p:nvPr>
            <p:ph type="sldNum" idx="12"/>
          </p:nvPr>
        </p:nvSpPr>
        <p:spPr>
          <a:xfrm>
            <a:off x="8211990" y="4767264"/>
            <a:ext cx="3429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1pPr>
            <a:lvl2pPr marL="0" lvl="1" indent="0" algn="r">
              <a:spcBef>
                <a:spcPts val="0"/>
              </a:spcBef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2pPr>
            <a:lvl3pPr marL="0" lvl="2" indent="0" algn="r">
              <a:spcBef>
                <a:spcPts val="0"/>
              </a:spcBef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3pPr>
            <a:lvl4pPr marL="0" lvl="3" indent="0" algn="r">
              <a:spcBef>
                <a:spcPts val="0"/>
              </a:spcBef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4pPr>
            <a:lvl5pPr marL="0" lvl="4" indent="0" algn="r">
              <a:spcBef>
                <a:spcPts val="0"/>
              </a:spcBef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5pPr>
            <a:lvl6pPr marL="0" lvl="5" indent="0" algn="r">
              <a:spcBef>
                <a:spcPts val="0"/>
              </a:spcBef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6pPr>
            <a:lvl7pPr marL="0" lvl="6" indent="0" algn="r">
              <a:spcBef>
                <a:spcPts val="0"/>
              </a:spcBef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7pPr>
            <a:lvl8pPr marL="0" lvl="7" indent="0" algn="r">
              <a:spcBef>
                <a:spcPts val="0"/>
              </a:spcBef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8pPr>
            <a:lvl9pPr marL="0" lvl="8" indent="0" algn="r">
              <a:spcBef>
                <a:spcPts val="0"/>
              </a:spcBef>
              <a:buNone/>
              <a:defRPr sz="750" b="0" i="0" u="none" strike="noStrike" cap="none">
                <a:solidFill>
                  <a:srgbClr val="3F3F3F"/>
                </a:solidFill>
                <a:latin typeface="Avenir"/>
                <a:ea typeface="Avenir"/>
                <a:cs typeface="Avenir"/>
                <a:sym typeface="Avenir"/>
              </a:defRPr>
            </a:lvl9pPr>
          </a:lstStyle>
          <a:p>
            <a:fld id="{00000000-1234-1234-1234-123412341234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007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52">
          <p15:clr>
            <a:srgbClr val="FBAE40"/>
          </p15:clr>
        </p15:guide>
        <p15:guide id="2" pos="7104">
          <p15:clr>
            <a:srgbClr val="FBAE40"/>
          </p15:clr>
        </p15:guide>
        <p15:guide id="3" pos="7392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" name="Google Shape;11;p3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189" lvl="0" indent="-34289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378" lvl="1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566" lvl="2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754" lvl="3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5943" lvl="4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132" lvl="5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320" lvl="6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509" lvl="7" indent="-317492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697" lvl="8" indent="-317492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" name="Google Shape;12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40569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2"/>
          <p:cNvSpPr>
            <a:spLocks noGrp="1"/>
          </p:cNvSpPr>
          <p:nvPr>
            <p:ph type="sldNum" sz="quarter" idx="4"/>
          </p:nvPr>
        </p:nvSpPr>
        <p:spPr>
          <a:xfrm>
            <a:off x="-1571622" y="4729184"/>
            <a:ext cx="2057400" cy="273844"/>
          </a:xfrm>
          <a:prstGeom prst="rect">
            <a:avLst/>
          </a:prstGeom>
        </p:spPr>
        <p:txBody>
          <a:bodyPr/>
          <a:lstStyle>
            <a:lvl1pPr algn="r">
              <a:defRPr sz="900">
                <a:solidFill>
                  <a:srgbClr val="004992"/>
                </a:solidFill>
                <a:latin typeface="+mj-lt"/>
              </a:defRPr>
            </a:lvl1pPr>
          </a:lstStyle>
          <a:p>
            <a:fld id="{8A724200-2F52-4814-BDA6-8467622AA9B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9164832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m Branco" type="blank">
  <p:cSld name="Em Branc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2642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Conteúdo" type="obj">
  <p:cSld name="Título e Conteúdo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4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18149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" type="title">
  <p:cSld name="Slide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4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4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4265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beçalho da Seção" type="secHead">
  <p:cSld name="Cabeçalho da Seção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5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45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1800">
                <a:solidFill>
                  <a:srgbClr val="888888"/>
                </a:solidFill>
              </a:defRPr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1500">
                <a:solidFill>
                  <a:srgbClr val="888888"/>
                </a:solidFill>
              </a:defRPr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350">
                <a:solidFill>
                  <a:srgbClr val="888888"/>
                </a:solidFill>
              </a:defRPr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4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4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4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45162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as Partes de Conteúdo" type="twoObj">
  <p:cSld name="Duas Partes de Conteúdo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4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46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4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1241138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ção" type="twoTxTwoObj">
  <p:cSld name="Comparação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7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47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47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47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800" b="1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500" b="1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350" b="1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47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340774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ente Título" type="titleOnly">
  <p:cSld name="Somente Título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120175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údo com Legenda" type="objTx">
  <p:cSld name="Conteúdo com Legenda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49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9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3238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2400"/>
            </a:lvl1pPr>
            <a:lvl2pPr marL="685800" lvl="1" indent="-30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100"/>
            </a:lvl2pPr>
            <a:lvl3pPr marL="1028700" lvl="2" indent="-2857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800"/>
            </a:lvl3pPr>
            <a:lvl4pPr marL="1371600" lvl="3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4pPr>
            <a:lvl5pPr marL="1714500" lvl="4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5pPr>
            <a:lvl6pPr marL="2057400" lvl="5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6pPr>
            <a:lvl7pPr marL="2400300" lvl="6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7pPr>
            <a:lvl8pPr marL="2743200" lvl="7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8pPr>
            <a:lvl9pPr marL="3086100" lvl="8" indent="-2667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49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62" name="Google Shape;62;p4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4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8149048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m com Legenda" type="picTx">
  <p:cSld name="Imagem com Legenda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5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0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50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17145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200"/>
            </a:lvl1pPr>
            <a:lvl2pPr marL="685800" lvl="1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050"/>
            </a:lvl2pPr>
            <a:lvl3pPr marL="1028700" lvl="2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900"/>
            </a:lvl3pPr>
            <a:lvl4pPr marL="1371600" lvl="3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4pPr>
            <a:lvl5pPr marL="1714500" lvl="4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5pPr>
            <a:lvl6pPr marL="2057400" lvl="5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6pPr>
            <a:lvl7pPr marL="2400300" lvl="6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7pPr>
            <a:lvl8pPr marL="2743200" lvl="7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8pPr>
            <a:lvl9pPr marL="3086100" lvl="8" indent="-1714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750"/>
            </a:lvl9pPr>
          </a:lstStyle>
          <a:p>
            <a:endParaRPr/>
          </a:p>
        </p:txBody>
      </p:sp>
      <p:sp>
        <p:nvSpPr>
          <p:cNvPr id="69" name="Google Shape;69;p5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5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14577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e Texto Vertical" type="vertTx">
  <p:cSld name="Título e Texto Vertical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5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51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80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5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5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684704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o e Título Vertical" type="vertTitleAndTx">
  <p:cSld name="Texto e Título Vertical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52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52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342900" lvl="0" indent="-257175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685800" lvl="1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028700" lvl="2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371600" lvl="3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1714500" lvl="4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057400" lvl="5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400300" lvl="6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743200" lvl="7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3086100" lvl="8" indent="-257175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5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5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2391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5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5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342900" lvl="0" indent="-25717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1pPr>
            <a:lvl2pPr marL="685800" lvl="1" indent="-23812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028700" lvl="2" indent="-23812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1371600" lvl="3" indent="-23812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1714500" lvl="4" indent="-23812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2057400" lvl="5" indent="-23812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2400300" lvl="6" indent="-23812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2743200" lvl="7" indent="-238125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3086100" lvl="8" indent="-238125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7" name="Google Shape;87;p5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3612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84FA3AC7-9B29-6F69-084B-F9311048E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7831183-F64E-A83A-5A45-6FAE4F7C4D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07A7DB-5F75-05E2-553D-5DE81A0C4E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80632-9A4E-4A32-A232-3725F4784E00}" type="datetimeFigureOut">
              <a:rPr lang="pt-BR" smtClean="0"/>
              <a:t>19/08/2025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123D1E-A609-CE61-E724-2BBE24FF68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C3AAAA1-1B83-522D-C13A-A54DF8005C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7E5FFD-CD37-48D9-8A6A-398E12CE19F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71498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226807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D2UNhGusxqQ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acaotidesetubal.org.br/publicacoes/orcamentos-sensiveis-a-genero-e-raca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png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hyperlink" Target="https://www.madrid.es/portales/munimadrid/es/Inicio/Igualdad-y-diversidad/Publicaciones/Sistema-de-Indicadores-de-Genero-en-la-ciudad-de-Madrid/?vgnextfmt=default&amp;vgnextoid=1d27b66689027710VgnVCM2000001f4a900aRCRD&amp;vgnextchannel=37faaaa26f535510VgnVCM1000008a4a900aRCRD" TargetMode="External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fundacaotidesetubal.org.br/publicacoes/orcamentos-sensiveis-a-genero-e-raca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Relationship Id="rId6" Type="http://schemas.openxmlformats.org/officeDocument/2006/relationships/hyperlink" Target="mailto:pedromarin@outlook.com" TargetMode="Externa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Caminhos para o Orçamento Sensível a Gênero</a:t>
            </a:r>
            <a:endParaRPr/>
          </a:p>
        </p:txBody>
      </p:sp>
      <p:sp>
        <p:nvSpPr>
          <p:cNvPr id="62" name="Google Shape;62;p15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1460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6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Elas Governam - Lideranças femininas na gestão do orçamento e das finanças públicas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Beatriz Sanchez e Pedro Marin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20/08/2025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C00026"/>
                </a:solidFill>
              </a:rPr>
              <a:t>Políticas públicas e interseccionalidade</a:t>
            </a:r>
            <a:endParaRPr b="1">
              <a:solidFill>
                <a:srgbClr val="C00026"/>
              </a:solidFill>
            </a:endParaRPr>
          </a:p>
        </p:txBody>
      </p:sp>
      <p:sp>
        <p:nvSpPr>
          <p:cNvPr id="130" name="Google Shape;130;p2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Vídeo: mulheres e o direito à cidade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Link: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https://www.youtube.com/watch?v=D2UNhGusxqQ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5"/>
          <p:cNvSpPr txBox="1"/>
          <p:nvPr/>
        </p:nvSpPr>
        <p:spPr>
          <a:xfrm>
            <a:off x="252723" y="1603700"/>
            <a:ext cx="4837800" cy="11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87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Obrigada!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87" u="sng">
              <a:solidFill>
                <a:schemeClr val="hlink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87" u="sng">
                <a:solidFill>
                  <a:schemeClr val="hlink"/>
                </a:solidFill>
                <a:latin typeface="Verdana"/>
                <a:ea typeface="Verdana"/>
                <a:cs typeface="Verdana"/>
                <a:sym typeface="Verdana"/>
              </a:rPr>
              <a:t>beatriz.rodrigues.sanchez@gmail.com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87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ransition spd="slow">
    <p:push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784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24DCC600-1E12-8939-3A49-AC19F16D06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3"/>
          <a:stretch/>
        </p:blipFill>
        <p:spPr>
          <a:xfrm>
            <a:off x="969870" y="-2401"/>
            <a:ext cx="3602131" cy="5145901"/>
          </a:xfrm>
          <a:prstGeom prst="rect">
            <a:avLst/>
          </a:prstGeom>
        </p:spPr>
      </p:pic>
      <p:pic>
        <p:nvPicPr>
          <p:cNvPr id="8" name="Imagem 7" descr="Código QR&#10;&#10;Descrição gerada automaticamente">
            <a:hlinkClick r:id="rId3"/>
            <a:extLst>
              <a:ext uri="{FF2B5EF4-FFF2-40B4-BE49-F238E27FC236}">
                <a16:creationId xmlns:a16="http://schemas.microsoft.com/office/drawing/2014/main" id="{135E4D5E-BF8F-CB5B-BF67-B2807D5DDD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681" y="4032181"/>
            <a:ext cx="1111319" cy="1111319"/>
          </a:xfrm>
          <a:prstGeom prst="rect">
            <a:avLst/>
          </a:prstGeom>
        </p:spPr>
      </p:pic>
      <p:pic>
        <p:nvPicPr>
          <p:cNvPr id="1026" name="Picture 2" descr="Fundação Tide Setubal">
            <a:extLst>
              <a:ext uri="{FF2B5EF4-FFF2-40B4-BE49-F238E27FC236}">
                <a16:creationId xmlns:a16="http://schemas.microsoft.com/office/drawing/2014/main" id="{7D95A023-09B4-B43C-2261-D43638D1D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005" y="3951844"/>
            <a:ext cx="1320555" cy="75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0694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C52B4E-1A5D-2ABF-13F7-707BCE4D29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43633E-4EF3-29DC-D22B-8F9F64B1D0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Vamos conversar?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838EDF9-2A89-A825-8A4B-266530CB558F}"/>
              </a:ext>
            </a:extLst>
          </p:cNvPr>
          <p:cNvSpPr txBox="1"/>
          <p:nvPr/>
        </p:nvSpPr>
        <p:spPr>
          <a:xfrm>
            <a:off x="1398671" y="3221456"/>
            <a:ext cx="20844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pt-BR" sz="24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Para que serve o orçamento público?</a:t>
            </a:r>
          </a:p>
        </p:txBody>
      </p:sp>
      <p:sp>
        <p:nvSpPr>
          <p:cNvPr id="4" name="Balão de Pensamento: Nuvem 3">
            <a:extLst>
              <a:ext uri="{FF2B5EF4-FFF2-40B4-BE49-F238E27FC236}">
                <a16:creationId xmlns:a16="http://schemas.microsoft.com/office/drawing/2014/main" id="{0C9E9BF5-6F37-78DF-9CB5-6C949CEC7971}"/>
              </a:ext>
            </a:extLst>
          </p:cNvPr>
          <p:cNvSpPr/>
          <p:nvPr/>
        </p:nvSpPr>
        <p:spPr>
          <a:xfrm>
            <a:off x="1750596" y="1615239"/>
            <a:ext cx="1813760" cy="1164056"/>
          </a:xfrm>
          <a:prstGeom prst="cloudCallout">
            <a:avLst/>
          </a:prstGeom>
          <a:noFill/>
          <a:ln w="571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3D1D064-5260-A3A9-A6AC-EA7E38C310AA}"/>
              </a:ext>
            </a:extLst>
          </p:cNvPr>
          <p:cNvSpPr txBox="1"/>
          <p:nvPr/>
        </p:nvSpPr>
        <p:spPr>
          <a:xfrm>
            <a:off x="5194635" y="3130683"/>
            <a:ext cx="20844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pt-BR" sz="24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E o que seria um orçamento sensível a gênero e raça?</a:t>
            </a:r>
          </a:p>
        </p:txBody>
      </p:sp>
      <p:sp>
        <p:nvSpPr>
          <p:cNvPr id="7" name="Balão de Pensamento: Nuvem 6">
            <a:extLst>
              <a:ext uri="{FF2B5EF4-FFF2-40B4-BE49-F238E27FC236}">
                <a16:creationId xmlns:a16="http://schemas.microsoft.com/office/drawing/2014/main" id="{59E800D6-89D9-6E88-3AF8-1079842A3875}"/>
              </a:ext>
            </a:extLst>
          </p:cNvPr>
          <p:cNvSpPr/>
          <p:nvPr/>
        </p:nvSpPr>
        <p:spPr>
          <a:xfrm>
            <a:off x="5465346" y="1615239"/>
            <a:ext cx="1813760" cy="1164056"/>
          </a:xfrm>
          <a:prstGeom prst="cloudCallout">
            <a:avLst/>
          </a:prstGeom>
          <a:noFill/>
          <a:ln w="571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26617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2BFD43-09AF-7A01-6919-BAB3A569B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15C107-3511-529C-DE28-EF408178F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Orçamento público: conceito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27D7790-8E84-1F7D-D093-69BAAABABE7F}"/>
              </a:ext>
            </a:extLst>
          </p:cNvPr>
          <p:cNvSpPr txBox="1"/>
          <p:nvPr/>
        </p:nvSpPr>
        <p:spPr>
          <a:xfrm>
            <a:off x="803109" y="1407695"/>
            <a:ext cx="7634036" cy="17774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</a:pPr>
            <a:r>
              <a:rPr lang="pt-BR" sz="24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Orçamento público é o instrumento por excelência de planejamento e execução das finanças públicas. É composto de uma </a:t>
            </a:r>
            <a:r>
              <a:rPr lang="pt-BR" sz="2400" b="1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estimativa das receitas e fixação das despesas para um determinado exercício financeiro.</a:t>
            </a:r>
            <a:endParaRPr lang="pt-BR" sz="2400" kern="1200" dirty="0">
              <a:solidFill>
                <a:prstClr val="white">
                  <a:lumMod val="95000"/>
                </a:prstClr>
              </a:solidFill>
              <a:latin typeface="Calibri" panose="020F0502020204030204"/>
              <a:ea typeface="+mn-ea"/>
              <a:cs typeface="+mn-cs"/>
            </a:endParaRPr>
          </a:p>
          <a:p>
            <a:pPr defTabSz="685800">
              <a:buClrTx/>
            </a:pPr>
            <a:endParaRPr lang="pt-B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2194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E8650D-E87D-81F0-5C40-4FCB80BCB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9488F7-5590-6CE6-CD5A-93B5BB06E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Orçamento público: conceito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3D2EEFEC-295B-D70F-9A5F-514490161AA7}"/>
              </a:ext>
            </a:extLst>
          </p:cNvPr>
          <p:cNvSpPr txBox="1"/>
          <p:nvPr/>
        </p:nvSpPr>
        <p:spPr>
          <a:xfrm>
            <a:off x="314326" y="1311682"/>
            <a:ext cx="8515349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685800">
              <a:buClrTx/>
              <a:buFont typeface="Arial" panose="020B0604020202020204" pitchFamily="34" charset="0"/>
              <a:buChar char="•"/>
            </a:pPr>
            <a:r>
              <a:rPr lang="pt-BR" sz="2100" b="1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PLANEJA</a:t>
            </a:r>
            <a:r>
              <a:rPr lang="pt-BR" sz="21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 a arrecadação e a despesa pública;</a:t>
            </a:r>
          </a:p>
          <a:p>
            <a:pPr marL="342900" indent="-342900" defTabSz="685800">
              <a:buClrTx/>
              <a:buFont typeface="Arial" panose="020B0604020202020204" pitchFamily="34" charset="0"/>
              <a:buChar char="•"/>
            </a:pPr>
            <a:endParaRPr lang="pt-BR" sz="2100" kern="1200" dirty="0">
              <a:solidFill>
                <a:prstClr val="white">
                  <a:lumMod val="95000"/>
                </a:prstClr>
              </a:solidFill>
              <a:latin typeface="Calibri" panose="020F0502020204030204"/>
              <a:ea typeface="+mn-ea"/>
              <a:cs typeface="+mn-cs"/>
            </a:endParaRPr>
          </a:p>
          <a:p>
            <a:pPr marL="342900" indent="-342900" defTabSz="685800">
              <a:buClrTx/>
              <a:buFont typeface="Arial" panose="020B0604020202020204" pitchFamily="34" charset="0"/>
              <a:buChar char="•"/>
            </a:pPr>
            <a:r>
              <a:rPr lang="pt-BR" sz="21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Permite o exercício do </a:t>
            </a:r>
            <a:r>
              <a:rPr lang="pt-BR" sz="2100" b="1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CONTROLE</a:t>
            </a:r>
            <a:r>
              <a:rPr lang="pt-BR" sz="21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 sobre o uso dos recursos públicos (controle gerencial, controle fiscal, controle parlamentar, controle social, etc.);</a:t>
            </a:r>
          </a:p>
          <a:p>
            <a:pPr marL="342900" indent="-342900" defTabSz="685800">
              <a:buClrTx/>
              <a:buFont typeface="Arial" panose="020B0604020202020204" pitchFamily="34" charset="0"/>
              <a:buChar char="•"/>
            </a:pPr>
            <a:endParaRPr lang="pt-BR" sz="2100" kern="1200" dirty="0">
              <a:solidFill>
                <a:prstClr val="white">
                  <a:lumMod val="95000"/>
                </a:prstClr>
              </a:solidFill>
              <a:latin typeface="Calibri" panose="020F0502020204030204"/>
              <a:ea typeface="+mn-ea"/>
              <a:cs typeface="+mn-cs"/>
            </a:endParaRPr>
          </a:p>
          <a:p>
            <a:pPr marL="342900" indent="-342900" defTabSz="685800">
              <a:buClrTx/>
              <a:buFont typeface="Arial" panose="020B0604020202020204" pitchFamily="34" charset="0"/>
              <a:buChar char="•"/>
            </a:pPr>
            <a:r>
              <a:rPr lang="pt-BR" sz="21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Estabelece os marcos da </a:t>
            </a:r>
            <a:r>
              <a:rPr lang="pt-BR" sz="2100" b="1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GESTÃO FISCAL</a:t>
            </a:r>
            <a:r>
              <a:rPr lang="pt-BR" sz="21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, regulando os níveis de endividamento;</a:t>
            </a:r>
          </a:p>
          <a:p>
            <a:pPr marL="342900" indent="-342900" defTabSz="685800">
              <a:buClrTx/>
              <a:buFont typeface="Arial" panose="020B0604020202020204" pitchFamily="34" charset="0"/>
              <a:buChar char="•"/>
            </a:pPr>
            <a:endParaRPr lang="pt-BR" sz="2100" kern="1200" dirty="0">
              <a:solidFill>
                <a:prstClr val="white">
                  <a:lumMod val="95000"/>
                </a:prstClr>
              </a:solidFill>
              <a:latin typeface="Calibri" panose="020F0502020204030204"/>
              <a:ea typeface="+mn-ea"/>
              <a:cs typeface="+mn-cs"/>
            </a:endParaRPr>
          </a:p>
          <a:p>
            <a:pPr marL="342900" indent="-342900" defTabSz="685800">
              <a:buClrTx/>
              <a:buFont typeface="Arial" panose="020B0604020202020204" pitchFamily="34" charset="0"/>
              <a:buChar char="•"/>
            </a:pPr>
            <a:r>
              <a:rPr lang="pt-BR" sz="21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Reflete os </a:t>
            </a:r>
            <a:r>
              <a:rPr lang="pt-BR" sz="2100" b="1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CONFLITOS DISTRIBUTIVOS </a:t>
            </a:r>
            <a:r>
              <a:rPr lang="pt-BR" sz="21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existentes na sociedade (dimensão política).</a:t>
            </a:r>
            <a:endParaRPr lang="pt-BR" sz="1350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062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2973AE-982A-762E-3017-62AA89DB9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400F1-0F51-D32C-7667-3A725B20FE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Orçamento, gênero e raça?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56AB469-8757-58CC-1209-650B42B15F36}"/>
              </a:ext>
            </a:extLst>
          </p:cNvPr>
          <p:cNvSpPr txBox="1"/>
          <p:nvPr/>
        </p:nvSpPr>
        <p:spPr>
          <a:xfrm>
            <a:off x="775215" y="3221456"/>
            <a:ext cx="208447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</a:pPr>
            <a:r>
              <a:rPr lang="pt-BR" sz="2000" kern="1200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rPr>
              <a:t>Quais são as metas de políticas para as mulheres no PPA do seu município?</a:t>
            </a:r>
          </a:p>
        </p:txBody>
      </p:sp>
      <p:sp>
        <p:nvSpPr>
          <p:cNvPr id="5" name="Balão de Pensamento: Nuvem 4">
            <a:extLst>
              <a:ext uri="{FF2B5EF4-FFF2-40B4-BE49-F238E27FC236}">
                <a16:creationId xmlns:a16="http://schemas.microsoft.com/office/drawing/2014/main" id="{893E091F-4BCD-BD59-3D32-2409B5210AF9}"/>
              </a:ext>
            </a:extLst>
          </p:cNvPr>
          <p:cNvSpPr/>
          <p:nvPr/>
        </p:nvSpPr>
        <p:spPr>
          <a:xfrm>
            <a:off x="1127140" y="1615239"/>
            <a:ext cx="1813760" cy="1164056"/>
          </a:xfrm>
          <a:prstGeom prst="cloudCallout">
            <a:avLst/>
          </a:prstGeom>
          <a:noFill/>
          <a:ln w="571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5B3B8D6-8332-B8C6-DD45-9DCC306EBF0A}"/>
              </a:ext>
            </a:extLst>
          </p:cNvPr>
          <p:cNvSpPr txBox="1"/>
          <p:nvPr/>
        </p:nvSpPr>
        <p:spPr>
          <a:xfrm>
            <a:off x="3548714" y="3130683"/>
            <a:ext cx="20844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buClrTx/>
              <a:defRPr sz="2000" kern="120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pt-BR" dirty="0"/>
              <a:t>Essas metas estão adequadamente financiadas?</a:t>
            </a:r>
          </a:p>
        </p:txBody>
      </p:sp>
      <p:sp>
        <p:nvSpPr>
          <p:cNvPr id="7" name="Balão de Pensamento: Nuvem 6">
            <a:extLst>
              <a:ext uri="{FF2B5EF4-FFF2-40B4-BE49-F238E27FC236}">
                <a16:creationId xmlns:a16="http://schemas.microsoft.com/office/drawing/2014/main" id="{10B691D0-DF2C-1FAC-59B5-C9094FD8D0EB}"/>
              </a:ext>
            </a:extLst>
          </p:cNvPr>
          <p:cNvSpPr/>
          <p:nvPr/>
        </p:nvSpPr>
        <p:spPr>
          <a:xfrm>
            <a:off x="3819425" y="1615239"/>
            <a:ext cx="1813760" cy="1164056"/>
          </a:xfrm>
          <a:prstGeom prst="cloudCallout">
            <a:avLst/>
          </a:prstGeom>
          <a:noFill/>
          <a:ln w="571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77A43B0-B7B3-045D-793B-A40E59F66022}"/>
              </a:ext>
            </a:extLst>
          </p:cNvPr>
          <p:cNvSpPr txBox="1"/>
          <p:nvPr/>
        </p:nvSpPr>
        <p:spPr>
          <a:xfrm>
            <a:off x="6286370" y="3116830"/>
            <a:ext cx="208447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 defTabSz="685800">
              <a:buClrTx/>
              <a:defRPr sz="2000" kern="1200">
                <a:solidFill>
                  <a:prstClr val="white">
                    <a:lumMod val="95000"/>
                  </a:prstClr>
                </a:solidFill>
                <a:latin typeface="Calibri" panose="020F0502020204030204"/>
                <a:ea typeface="+mn-ea"/>
                <a:cs typeface="+mn-cs"/>
              </a:defRPr>
            </a:lvl1pPr>
          </a:lstStyle>
          <a:p>
            <a:r>
              <a:rPr lang="pt-BR" dirty="0"/>
              <a:t>Quanto seu município investe em políticas para as mulheres (gasto exclusivo e não-exclusivo)?</a:t>
            </a:r>
          </a:p>
        </p:txBody>
      </p:sp>
      <p:sp>
        <p:nvSpPr>
          <p:cNvPr id="9" name="Balão de Pensamento: Nuvem 8">
            <a:extLst>
              <a:ext uri="{FF2B5EF4-FFF2-40B4-BE49-F238E27FC236}">
                <a16:creationId xmlns:a16="http://schemas.microsoft.com/office/drawing/2014/main" id="{C020DD9B-76EB-7852-8F74-A2DB15FE52BA}"/>
              </a:ext>
            </a:extLst>
          </p:cNvPr>
          <p:cNvSpPr/>
          <p:nvPr/>
        </p:nvSpPr>
        <p:spPr>
          <a:xfrm>
            <a:off x="6557081" y="1601386"/>
            <a:ext cx="1813760" cy="1164056"/>
          </a:xfrm>
          <a:prstGeom prst="cloudCallout">
            <a:avLst/>
          </a:prstGeom>
          <a:noFill/>
          <a:ln w="5715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</a:pPr>
            <a:endParaRPr lang="pt-B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05732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 animBg="1"/>
      <p:bldP spid="8" grpId="0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4F17FA-CC7D-56C8-562A-E9FBD246BC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688C83-D5CB-CBA8-4D41-7B83A32D2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Orçamentos Sensíveis a gênero e raça: conceito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5747881-B8CE-46BC-21C0-6E9A2561248D}"/>
              </a:ext>
            </a:extLst>
          </p:cNvPr>
          <p:cNvSpPr txBox="1"/>
          <p:nvPr/>
        </p:nvSpPr>
        <p:spPr>
          <a:xfrm>
            <a:off x="492528" y="2910445"/>
            <a:ext cx="514635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pt-BR" sz="2000" kern="1200" dirty="0">
                <a:solidFill>
                  <a:prstClr val="white"/>
                </a:solidFill>
                <a:latin typeface="RobotoSlab-Regular"/>
                <a:ea typeface="+mn-ea"/>
                <a:cs typeface="+mn-cs"/>
              </a:rPr>
              <a:t>“Os Orçamentos Sensíveis a Gênero e Raça são uma forma de </a:t>
            </a:r>
            <a:r>
              <a:rPr lang="pt-BR" sz="2000" b="1" kern="1200" dirty="0">
                <a:solidFill>
                  <a:prstClr val="white"/>
                </a:solidFill>
                <a:latin typeface="RobotoSlab-Regular"/>
                <a:ea typeface="+mn-ea"/>
                <a:cs typeface="+mn-cs"/>
              </a:rPr>
              <a:t>inserir a perspectiva de gênero e raça na formulação e implementação de políticas públicas</a:t>
            </a:r>
            <a:r>
              <a:rPr lang="pt-BR" sz="2000" kern="1200" dirty="0">
                <a:solidFill>
                  <a:prstClr val="white"/>
                </a:solidFill>
                <a:latin typeface="RobotoSlab-Regular"/>
                <a:ea typeface="+mn-ea"/>
                <a:cs typeface="+mn-cs"/>
              </a:rPr>
              <a:t>, tendo como ponto de partida os processos de planejamento e orçamento”</a:t>
            </a:r>
            <a:endParaRPr lang="pt-BR" sz="20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CCAC3CEE-3302-EB3F-C8DA-9288FC587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9342" y="1679247"/>
            <a:ext cx="1746008" cy="250438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8819D0AB-7DA6-8B0E-A42F-72485D824E79}"/>
              </a:ext>
            </a:extLst>
          </p:cNvPr>
          <p:cNvSpPr txBox="1"/>
          <p:nvPr/>
        </p:nvSpPr>
        <p:spPr>
          <a:xfrm>
            <a:off x="628650" y="1489714"/>
            <a:ext cx="591036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00">
              <a:buClrTx/>
              <a:defRPr/>
            </a:pPr>
            <a:r>
              <a:rPr lang="pt-BR" b="1" kern="1200" dirty="0">
                <a:solidFill>
                  <a:srgbClr val="ED7D31">
                    <a:lumMod val="20000"/>
                    <a:lumOff val="80000"/>
                  </a:srgbClr>
                </a:solidFill>
                <a:latin typeface="DarkerGrotesque-ExtraBold"/>
                <a:ea typeface="+mn-ea"/>
                <a:cs typeface="+mn-cs"/>
              </a:rPr>
              <a:t>HOMENS E MULHERES; NEGROS/AS, INDÍGENAS E BRANCOS/AS</a:t>
            </a:r>
          </a:p>
          <a:p>
            <a:pPr algn="r" defTabSz="685800">
              <a:buClrTx/>
              <a:defRPr/>
            </a:pPr>
            <a:r>
              <a:rPr lang="pt-BR" b="1" kern="1200" dirty="0">
                <a:solidFill>
                  <a:srgbClr val="ED7D31">
                    <a:lumMod val="20000"/>
                    <a:lumOff val="80000"/>
                  </a:srgbClr>
                </a:solidFill>
                <a:latin typeface="DarkerGrotesque-ExtraBold"/>
                <a:ea typeface="+mn-ea"/>
                <a:cs typeface="+mn-cs"/>
              </a:rPr>
              <a:t>EXPERIMENTAM VIVÊNCIAS MARCADAMENTE DISTINTAS NO QUE DIZ RESPEITO ÀS POLÍTICAS PÚBLICAS, MESMO AS TIDAS COMO UNIVERSAIS</a:t>
            </a:r>
            <a:endParaRPr lang="pt-BR" kern="1200" dirty="0">
              <a:solidFill>
                <a:srgbClr val="ED7D31">
                  <a:lumMod val="20000"/>
                  <a:lumOff val="80000"/>
                </a:srgbClr>
              </a:solidFill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059E5DD6-35D8-C95D-806F-597E4FD8E8F8}"/>
              </a:ext>
            </a:extLst>
          </p:cNvPr>
          <p:cNvCxnSpPr>
            <a:cxnSpLocks/>
          </p:cNvCxnSpPr>
          <p:nvPr/>
        </p:nvCxnSpPr>
        <p:spPr>
          <a:xfrm>
            <a:off x="3980261" y="2314417"/>
            <a:ext cx="2558750" cy="0"/>
          </a:xfrm>
          <a:prstGeom prst="line">
            <a:avLst/>
          </a:prstGeom>
          <a:ln w="38100">
            <a:solidFill>
              <a:srgbClr val="FBE5D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74874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1AC2D1-512E-0AD6-5BFA-AD7A2D5458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9A6A71-0693-3849-149D-BD3682C5F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OSG: uma abordagem com amplo uso nos países da OCDE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F7AB58E-D98C-1B53-FDC9-26C172C395FB}"/>
              </a:ext>
            </a:extLst>
          </p:cNvPr>
          <p:cNvSpPr txBox="1"/>
          <p:nvPr/>
        </p:nvSpPr>
        <p:spPr>
          <a:xfrm>
            <a:off x="6002407" y="3553735"/>
            <a:ext cx="281824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685800">
              <a:buClrTx/>
              <a:defRPr/>
            </a:pPr>
            <a:r>
              <a:rPr lang="pt-BR" sz="1350" kern="1200" dirty="0">
                <a:solidFill>
                  <a:prstClr val="white"/>
                </a:solidFill>
                <a:latin typeface="RobotoSlab-Regular"/>
                <a:ea typeface="+mn-ea"/>
                <a:cs typeface="+mn-cs"/>
              </a:rPr>
              <a:t>A maioria dos países usa mais de um tipo de ferramenta de OSGR</a:t>
            </a:r>
            <a:endParaRPr lang="pt-BR" sz="135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40257146-6429-E232-7C86-FDA5A8DC3864}"/>
              </a:ext>
            </a:extLst>
          </p:cNvPr>
          <p:cNvSpPr txBox="1"/>
          <p:nvPr/>
        </p:nvSpPr>
        <p:spPr>
          <a:xfrm>
            <a:off x="628650" y="4540350"/>
            <a:ext cx="478760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00">
              <a:buClrTx/>
              <a:defRPr/>
            </a:pPr>
            <a:r>
              <a:rPr lang="en-US" sz="900" kern="1200" dirty="0">
                <a:solidFill>
                  <a:prstClr val="white"/>
                </a:solidFill>
                <a:latin typeface="Roboto Condensed" panose="020B0604020202020204" pitchFamily="2" charset="0"/>
                <a:ea typeface="+mn-ea"/>
                <a:cs typeface="+mn-cs"/>
              </a:rPr>
              <a:t>Fonte: OECD (2019), Budgeting and Public Expenditures in OECD Countries </a:t>
            </a:r>
            <a:endParaRPr lang="pt-BR" sz="9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47BA6D9-3588-20C6-FBBB-52BE3C2AF2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268016"/>
            <a:ext cx="5189189" cy="3181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768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9EBB64-60F2-1709-9668-2AC174DFB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Orçamento sensíveis a gênero... e raça!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CFA596F-8F43-2239-D002-3999B0BFDCFB}"/>
              </a:ext>
            </a:extLst>
          </p:cNvPr>
          <p:cNvSpPr txBox="1"/>
          <p:nvPr/>
        </p:nvSpPr>
        <p:spPr>
          <a:xfrm>
            <a:off x="932769" y="2167165"/>
            <a:ext cx="43740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buClrTx/>
              <a:defRPr/>
            </a:pPr>
            <a:r>
              <a:rPr lang="pt-BR" sz="1800" kern="1200" dirty="0">
                <a:solidFill>
                  <a:prstClr val="white"/>
                </a:solidFill>
                <a:latin typeface="RobotoSlab-Regular"/>
                <a:ea typeface="+mn-ea"/>
                <a:cs typeface="+mn-cs"/>
              </a:rPr>
              <a:t>“No caso brasileiro, esses instrumentos</a:t>
            </a:r>
          </a:p>
          <a:p>
            <a:pPr defTabSz="685800">
              <a:buClrTx/>
              <a:defRPr/>
            </a:pPr>
            <a:r>
              <a:rPr lang="pt-BR" sz="1800" b="1" kern="1200" dirty="0">
                <a:solidFill>
                  <a:prstClr val="white"/>
                </a:solidFill>
                <a:latin typeface="RobotoSlab-Regular"/>
                <a:ea typeface="+mn-ea"/>
                <a:cs typeface="+mn-cs"/>
              </a:rPr>
              <a:t>só serão efetivos se partirem de</a:t>
            </a:r>
          </a:p>
          <a:p>
            <a:pPr defTabSz="685800">
              <a:buClrTx/>
              <a:defRPr/>
            </a:pPr>
            <a:r>
              <a:rPr lang="pt-BR" sz="1800" b="1" kern="1200" dirty="0">
                <a:solidFill>
                  <a:prstClr val="white"/>
                </a:solidFill>
                <a:latin typeface="RobotoSlab-Regular"/>
                <a:ea typeface="+mn-ea"/>
                <a:cs typeface="+mn-cs"/>
              </a:rPr>
              <a:t>uma perspectiva de gênero e raça,</a:t>
            </a:r>
          </a:p>
          <a:p>
            <a:pPr defTabSz="685800">
              <a:buClrTx/>
              <a:defRPr/>
            </a:pPr>
            <a:r>
              <a:rPr lang="pt-BR" sz="1800" kern="1200" dirty="0">
                <a:solidFill>
                  <a:prstClr val="white"/>
                </a:solidFill>
                <a:latin typeface="RobotoSlab-Regular"/>
                <a:ea typeface="+mn-ea"/>
                <a:cs typeface="+mn-cs"/>
              </a:rPr>
              <a:t>considerando principalmente a</a:t>
            </a:r>
          </a:p>
          <a:p>
            <a:pPr defTabSz="685800">
              <a:buClrTx/>
              <a:defRPr/>
            </a:pPr>
            <a:r>
              <a:rPr lang="pt-BR" sz="1800" kern="1200" dirty="0">
                <a:solidFill>
                  <a:prstClr val="white"/>
                </a:solidFill>
                <a:latin typeface="RobotoSlab-Regular"/>
                <a:ea typeface="+mn-ea"/>
                <a:cs typeface="+mn-cs"/>
              </a:rPr>
              <a:t>intersecção entre esses marcadores.”</a:t>
            </a:r>
            <a:endParaRPr lang="pt-BR" sz="1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Mães negras e solteiras sofrem mais com falta de saneamento e carências nas  casas | Economia | G1">
            <a:extLst>
              <a:ext uri="{FF2B5EF4-FFF2-40B4-BE49-F238E27FC236}">
                <a16:creationId xmlns:a16="http://schemas.microsoft.com/office/drawing/2014/main" id="{693819E0-D19B-15D1-4457-801AE078D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855" y="1238093"/>
            <a:ext cx="2853617" cy="381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4280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Mas, afinal de contas, o que é gênero?</a:t>
            </a:r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46218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"/>
              <a:t>“O gênero é um elemento constitutivo de </a:t>
            </a:r>
            <a:r>
              <a:rPr lang="en" b="1"/>
              <a:t>relações sociais baseado nas diferenças percebidas entre os sexos</a:t>
            </a:r>
            <a:r>
              <a:rPr lang="en"/>
              <a:t>; uma forma primeira de significar as </a:t>
            </a:r>
            <a:r>
              <a:rPr lang="en" b="1"/>
              <a:t>relações de poder</a:t>
            </a:r>
            <a:r>
              <a:rPr lang="en"/>
              <a:t>. As mudanças na organização das relações sociais correspondem sempre à mudança nas representações de poder, mas a direção da mudança não segue necessariamente um sentido único.” 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</a:pPr>
            <a:r>
              <a:rPr lang="en"/>
              <a:t>(Joan Scott)</a:t>
            </a:r>
            <a:endParaRPr/>
          </a:p>
          <a:p>
            <a:pPr marL="177800" lvl="0" indent="-38100" algn="l" rtl="0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  <p:pic>
        <p:nvPicPr>
          <p:cNvPr id="69" name="Google Shape;69;p16" descr="Gênero: Uma categoria útil para análise histórica, por Joan Scott -  Compromisso e Atitud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4241" y="1587635"/>
            <a:ext cx="2625648" cy="26742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469CE74-3DDC-4894-E111-588F0CA350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F143B94-886F-17FB-2764-217B74ABC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Por que fazemos </a:t>
            </a:r>
            <a:r>
              <a:rPr lang="pt-BR" b="1" dirty="0" err="1">
                <a:solidFill>
                  <a:schemeClr val="bg1"/>
                </a:solidFill>
              </a:rPr>
              <a:t>OSGRs</a:t>
            </a:r>
            <a:r>
              <a:rPr lang="pt-BR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1F007AA-19E7-CD1C-2F1B-BF648A732E4C}"/>
              </a:ext>
            </a:extLst>
          </p:cNvPr>
          <p:cNvSpPr txBox="1"/>
          <p:nvPr/>
        </p:nvSpPr>
        <p:spPr>
          <a:xfrm>
            <a:off x="393054" y="3089446"/>
            <a:ext cx="265922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pt-BR" sz="1350" b="1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Produção de dados e diagnósticos sobre o financiamento de políticas para as mulheres/igualdade racial e políticas sensíveis a gênero e raça (diagnóstico e transparência)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A592952-1D5F-2679-353C-A35CFFC73A18}"/>
              </a:ext>
            </a:extLst>
          </p:cNvPr>
          <p:cNvSpPr txBox="1"/>
          <p:nvPr/>
        </p:nvSpPr>
        <p:spPr>
          <a:xfrm>
            <a:off x="3355523" y="3089447"/>
            <a:ext cx="2659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pt-BR" sz="1350" b="1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Incorporar a perspectiva de gênero e raça no conjunto das políticas públicas que compõem o orçamento (transversalidade)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8D7E4A9F-CD08-76C2-E5D1-6DA4C5D6A510}"/>
              </a:ext>
            </a:extLst>
          </p:cNvPr>
          <p:cNvSpPr txBox="1"/>
          <p:nvPr/>
        </p:nvSpPr>
        <p:spPr>
          <a:xfrm>
            <a:off x="6088225" y="3074356"/>
            <a:ext cx="265922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buClrTx/>
              <a:defRPr/>
            </a:pPr>
            <a:r>
              <a:rPr lang="pt-BR" sz="1350" b="1" kern="1200" dirty="0">
                <a:solidFill>
                  <a:prstClr val="white"/>
                </a:solidFill>
                <a:latin typeface="Calibri" panose="020F0502020204030204"/>
                <a:ea typeface="+mn-ea"/>
                <a:cs typeface="+mn-cs"/>
              </a:rPr>
              <a:t>Aprimorar os processos de avaliação, qualificando o gasto público (eficiência)</a:t>
            </a:r>
          </a:p>
        </p:txBody>
      </p:sp>
      <p:pic>
        <p:nvPicPr>
          <p:cNvPr id="11" name="Gráfico 10" descr="Gráfico de barras estrutura de tópicos">
            <a:extLst>
              <a:ext uri="{FF2B5EF4-FFF2-40B4-BE49-F238E27FC236}">
                <a16:creationId xmlns:a16="http://schemas.microsoft.com/office/drawing/2014/main" id="{67190F27-1468-2317-BC6C-C07F2DEFFB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4188" y="1863823"/>
            <a:ext cx="1117341" cy="1117341"/>
          </a:xfrm>
          <a:prstGeom prst="rect">
            <a:avLst/>
          </a:prstGeom>
        </p:spPr>
      </p:pic>
      <p:pic>
        <p:nvPicPr>
          <p:cNvPr id="14" name="Gráfico 13" descr="Grupo de mulheres estrutura de tópicos">
            <a:extLst>
              <a:ext uri="{FF2B5EF4-FFF2-40B4-BE49-F238E27FC236}">
                <a16:creationId xmlns:a16="http://schemas.microsoft.com/office/drawing/2014/main" id="{A3E58151-C94C-11F2-7049-7B2DC9772B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783" y="2071478"/>
            <a:ext cx="920232" cy="920232"/>
          </a:xfrm>
          <a:prstGeom prst="rect">
            <a:avLst/>
          </a:prstGeom>
        </p:spPr>
      </p:pic>
      <p:pic>
        <p:nvPicPr>
          <p:cNvPr id="16" name="Gráfico 15" descr="Moedas estrutura de tópicos">
            <a:extLst>
              <a:ext uri="{FF2B5EF4-FFF2-40B4-BE49-F238E27FC236}">
                <a16:creationId xmlns:a16="http://schemas.microsoft.com/office/drawing/2014/main" id="{7D1FC422-7921-DF0A-CDCE-65A4E20EF66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955972" y="2060932"/>
            <a:ext cx="920232" cy="92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8625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5E629C-1DE7-1315-0D71-F9E045FDB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498F7E-4CB0-A358-8E75-49262FFF7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bg1"/>
                </a:solidFill>
              </a:rPr>
              <a:t>Algumas referências nacionais e internacionais...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06FB1308-7CB8-0EAC-6A6F-4E1F432900C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49279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784E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55568" y="0"/>
            <a:ext cx="363286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8"/>
          <p:cNvSpPr txBox="1">
            <a:spLocks noGrp="1"/>
          </p:cNvSpPr>
          <p:nvPr>
            <p:ph type="body" idx="1"/>
          </p:nvPr>
        </p:nvSpPr>
        <p:spPr>
          <a:xfrm>
            <a:off x="4572000" y="579642"/>
            <a:ext cx="4260300" cy="245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114297" indent="0" algn="r">
              <a:buNone/>
            </a:pPr>
            <a:r>
              <a:rPr lang="pt-BR" sz="2000" b="1" dirty="0"/>
              <a:t>Ao todo, a Agenda Transversal Mulheres abarca 45 dos 88 programas, 85 objetivos específicos a ela vinculados, 191 entregas e 75 medidas institucionais e normativas.</a:t>
            </a:r>
            <a:endParaRPr sz="2000" dirty="0"/>
          </a:p>
        </p:txBody>
      </p:sp>
      <p:pic>
        <p:nvPicPr>
          <p:cNvPr id="223" name="Google Shape;223;p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9036" y="0"/>
            <a:ext cx="152928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8"/>
          <p:cNvSpPr txBox="1"/>
          <p:nvPr/>
        </p:nvSpPr>
        <p:spPr>
          <a:xfrm>
            <a:off x="3503815" y="3354186"/>
            <a:ext cx="4825538" cy="1523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1350" b="1">
                <a:solidFill>
                  <a:schemeClr val="dk1"/>
                </a:solidFill>
              </a:rPr>
              <a:t>Eixos:</a:t>
            </a:r>
            <a:r>
              <a:rPr lang="pt-BR" sz="1350">
                <a:solidFill>
                  <a:schemeClr val="dk1"/>
                </a:solidFill>
              </a:rPr>
              <a:t> </a:t>
            </a:r>
            <a:endParaRPr sz="1050"/>
          </a:p>
          <a:p>
            <a:endParaRPr sz="1350">
              <a:solidFill>
                <a:schemeClr val="dk1"/>
              </a:solidFill>
            </a:endParaRPr>
          </a:p>
          <a:p>
            <a:pPr marL="214313" indent="-214313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350">
                <a:solidFill>
                  <a:schemeClr val="dk1"/>
                </a:solidFill>
              </a:rPr>
              <a:t>Viver sem violência</a:t>
            </a:r>
            <a:endParaRPr sz="1050"/>
          </a:p>
          <a:p>
            <a:pPr marL="214313" indent="-214313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350">
                <a:solidFill>
                  <a:schemeClr val="dk1"/>
                </a:solidFill>
              </a:rPr>
              <a:t>Autonomia econômica</a:t>
            </a:r>
            <a:endParaRPr sz="1050"/>
          </a:p>
          <a:p>
            <a:pPr marL="214313" indent="-214313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350">
                <a:solidFill>
                  <a:schemeClr val="dk1"/>
                </a:solidFill>
              </a:rPr>
              <a:t>Igualdade de Decisão e Poder </a:t>
            </a:r>
            <a:endParaRPr sz="1050"/>
          </a:p>
          <a:p>
            <a:pPr marL="214313" indent="-214313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350">
                <a:solidFill>
                  <a:schemeClr val="dk1"/>
                </a:solidFill>
              </a:rPr>
              <a:t>Saúde e Ambiente</a:t>
            </a:r>
            <a:endParaRPr sz="1050"/>
          </a:p>
          <a:p>
            <a:pPr marL="214313" indent="-214313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BR" sz="1350">
                <a:solidFill>
                  <a:schemeClr val="dk1"/>
                </a:solidFill>
              </a:rPr>
              <a:t>Capacidade Institucional</a:t>
            </a:r>
            <a:endParaRPr sz="105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7"/>
          <p:cNvSpPr txBox="1"/>
          <p:nvPr/>
        </p:nvSpPr>
        <p:spPr>
          <a:xfrm>
            <a:off x="452346" y="206546"/>
            <a:ext cx="8239308" cy="900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1800" b="1">
                <a:solidFill>
                  <a:schemeClr val="dk1"/>
                </a:solidFill>
              </a:rPr>
              <a:t>Indicadores-chave e metas dos objetivos estratégicos do eixo 1 –desenvolvimento social e garantia de direitos relacionados à Agenda Mulheres:</a:t>
            </a:r>
            <a:endParaRPr sz="1050"/>
          </a:p>
        </p:txBody>
      </p:sp>
      <p:pic>
        <p:nvPicPr>
          <p:cNvPr id="216" name="Google Shape;21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24532" y="1371799"/>
            <a:ext cx="3325139" cy="36022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9600" y="1299950"/>
            <a:ext cx="3559355" cy="37459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9"/>
          <p:cNvSpPr txBox="1">
            <a:spLocks noGrp="1"/>
          </p:cNvSpPr>
          <p:nvPr>
            <p:ph type="title"/>
          </p:nvPr>
        </p:nvSpPr>
        <p:spPr>
          <a:xfrm>
            <a:off x="2356658" y="320334"/>
            <a:ext cx="2128743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pt-BR"/>
              <a:t>PPA – Anexo V</a:t>
            </a:r>
            <a:br>
              <a:rPr lang="pt-BR"/>
            </a:br>
            <a:r>
              <a:rPr lang="pt-BR" sz="2400"/>
              <a:t>Programas direcionados</a:t>
            </a:r>
            <a:endParaRPr/>
          </a:p>
        </p:txBody>
      </p:sp>
      <p:pic>
        <p:nvPicPr>
          <p:cNvPr id="230" name="Google Shape;230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188" y="0"/>
            <a:ext cx="152928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572000" y="0"/>
            <a:ext cx="4363544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3"/>
          <p:cNvSpPr txBox="1">
            <a:spLocks noGrp="1"/>
          </p:cNvSpPr>
          <p:nvPr>
            <p:ph type="title"/>
          </p:nvPr>
        </p:nvSpPr>
        <p:spPr>
          <a:xfrm>
            <a:off x="2356658" y="320334"/>
            <a:ext cx="6413297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r>
              <a:rPr lang="pt-BR" sz="3600" dirty="0"/>
              <a:t>PPA – Anexo V</a:t>
            </a:r>
            <a:br>
              <a:rPr lang="pt-BR" sz="3600" dirty="0"/>
            </a:br>
            <a:r>
              <a:rPr lang="pt-BR" sz="1800" dirty="0"/>
              <a:t>Exemplo: Programas integrados</a:t>
            </a:r>
            <a:endParaRPr sz="3600" dirty="0"/>
          </a:p>
        </p:txBody>
      </p:sp>
      <p:pic>
        <p:nvPicPr>
          <p:cNvPr id="258" name="Google Shape;258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75188" y="0"/>
            <a:ext cx="152928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252787" y="1327669"/>
            <a:ext cx="4494046" cy="19076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687289" y="3669953"/>
            <a:ext cx="3931848" cy="134707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13"/>
          <p:cNvSpPr txBox="1"/>
          <p:nvPr/>
        </p:nvSpPr>
        <p:spPr>
          <a:xfrm>
            <a:off x="7056521" y="3669953"/>
            <a:ext cx="1584480" cy="623217"/>
          </a:xfrm>
          <a:prstGeom prst="rect">
            <a:avLst/>
          </a:prstGeom>
          <a:noFill/>
          <a:ln w="28575" cap="flat" cmpd="sng">
            <a:solidFill>
              <a:srgbClr val="7030A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1200" dirty="0">
                <a:solidFill>
                  <a:schemeClr val="dk1"/>
                </a:solidFill>
              </a:rPr>
              <a:t>Detalhamento no Relatório da Agenda Transversal</a:t>
            </a:r>
            <a:endParaRPr sz="900" dirty="0"/>
          </a:p>
        </p:txBody>
      </p:sp>
      <p:sp>
        <p:nvSpPr>
          <p:cNvPr id="262" name="Google Shape;262;p13"/>
          <p:cNvSpPr txBox="1"/>
          <p:nvPr/>
        </p:nvSpPr>
        <p:spPr>
          <a:xfrm>
            <a:off x="6984332" y="1698778"/>
            <a:ext cx="1584480" cy="276969"/>
          </a:xfrm>
          <a:prstGeom prst="rect">
            <a:avLst/>
          </a:prstGeom>
          <a:noFill/>
          <a:ln w="28575" cap="flat" cmpd="sng">
            <a:solidFill>
              <a:srgbClr val="7030A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r>
              <a:rPr lang="pt-BR" sz="1350">
                <a:solidFill>
                  <a:schemeClr val="dk1"/>
                </a:solidFill>
              </a:rPr>
              <a:t>PPA – Anexo V</a:t>
            </a:r>
            <a:endParaRPr sz="1050"/>
          </a:p>
        </p:txBody>
      </p:sp>
      <p:cxnSp>
        <p:nvCxnSpPr>
          <p:cNvPr id="263" name="Google Shape;263;p13"/>
          <p:cNvCxnSpPr>
            <a:stCxn id="262" idx="2"/>
          </p:cNvCxnSpPr>
          <p:nvPr/>
        </p:nvCxnSpPr>
        <p:spPr>
          <a:xfrm rot="5400000">
            <a:off x="7159832" y="1664813"/>
            <a:ext cx="305806" cy="927674"/>
          </a:xfrm>
          <a:prstGeom prst="curvedConnector2">
            <a:avLst/>
          </a:prstGeom>
          <a:noFill/>
          <a:ln w="19050" cap="flat" cmpd="sng">
            <a:solidFill>
              <a:srgbClr val="7030A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cxnSp>
        <p:nvCxnSpPr>
          <p:cNvPr id="264" name="Google Shape;264;p13"/>
          <p:cNvCxnSpPr>
            <a:cxnSpLocks/>
            <a:stCxn id="261" idx="2"/>
          </p:cNvCxnSpPr>
          <p:nvPr/>
        </p:nvCxnSpPr>
        <p:spPr>
          <a:xfrm rot="5400000">
            <a:off x="7161301" y="3980766"/>
            <a:ext cx="375056" cy="999864"/>
          </a:xfrm>
          <a:prstGeom prst="curvedConnector2">
            <a:avLst/>
          </a:prstGeom>
          <a:noFill/>
          <a:ln w="19050" cap="flat" cmpd="sng">
            <a:solidFill>
              <a:srgbClr val="7030A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22D0D2-3E88-36D8-98C4-0AB8BB4E1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Anexo com memorial da metodologia e consolidação dos aspectos do orçamento que impactam as questões de gênero</a:t>
            </a:r>
          </a:p>
          <a:p>
            <a:endParaRPr lang="pt-BR" dirty="0"/>
          </a:p>
          <a:p>
            <a:r>
              <a:rPr lang="pt-BR" dirty="0"/>
              <a:t>Metodologia unificada para avaliação </a:t>
            </a:r>
            <a:r>
              <a:rPr lang="pt-BR" i="1" dirty="0" err="1"/>
              <a:t>ex-ante</a:t>
            </a:r>
            <a:r>
              <a:rPr lang="pt-BR" dirty="0"/>
              <a:t> (Memorial de Igualdade de Gênero) e </a:t>
            </a:r>
            <a:r>
              <a:rPr lang="pt-BR" i="1" dirty="0" err="1"/>
              <a:t>ex-post</a:t>
            </a:r>
            <a:r>
              <a:rPr lang="pt-BR" dirty="0"/>
              <a:t> (Memorial de Cumprimento dos Objetivos de Igualdade). Avaliação sobre quais órgãos estão cumprindo ou não com essas diretrizes.</a:t>
            </a:r>
          </a:p>
          <a:p>
            <a:endParaRPr lang="pt-BR" dirty="0"/>
          </a:p>
          <a:p>
            <a:r>
              <a:rPr lang="pt-BR" dirty="0"/>
              <a:t>Entregas e indicadores de gênero nos programas finalísticos.</a:t>
            </a:r>
          </a:p>
          <a:p>
            <a:endParaRPr lang="pt-BR" dirty="0"/>
          </a:p>
          <a:p>
            <a:r>
              <a:rPr lang="pt-BR" dirty="0">
                <a:hlinkClick r:id="rId2"/>
              </a:rPr>
              <a:t>Portal</a:t>
            </a:r>
            <a:r>
              <a:rPr lang="pt-BR" dirty="0"/>
              <a:t> de indicadores de gênero</a:t>
            </a:r>
          </a:p>
        </p:txBody>
      </p:sp>
      <p:pic>
        <p:nvPicPr>
          <p:cNvPr id="4" name="Picture 2" descr="Bandera de Madrid - Wikipedia, la enciclopedia libre">
            <a:extLst>
              <a:ext uri="{FF2B5EF4-FFF2-40B4-BE49-F238E27FC236}">
                <a16:creationId xmlns:a16="http://schemas.microsoft.com/office/drawing/2014/main" id="{F48C27F6-7367-C8EE-F2CC-DD53B4A727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252" y="107157"/>
            <a:ext cx="1196578" cy="797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B6CAFE5C-6488-9DA4-92C5-E948CF40279C}"/>
              </a:ext>
            </a:extLst>
          </p:cNvPr>
          <p:cNvSpPr txBox="1"/>
          <p:nvPr/>
        </p:nvSpPr>
        <p:spPr>
          <a:xfrm>
            <a:off x="1417930" y="548424"/>
            <a:ext cx="160020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b="1" dirty="0"/>
              <a:t>MADRID</a:t>
            </a:r>
          </a:p>
        </p:txBody>
      </p:sp>
    </p:spTree>
    <p:extLst>
      <p:ext uri="{BB962C8B-B14F-4D97-AF65-F5344CB8AC3E}">
        <p14:creationId xmlns:p14="http://schemas.microsoft.com/office/powerpoint/2010/main" val="28111100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807B9D70-3A0E-18A1-A9C3-D2226A725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003" y="1039181"/>
            <a:ext cx="7903348" cy="3637181"/>
          </a:xfrm>
          <a:prstGeom prst="rect">
            <a:avLst/>
          </a:prstGeom>
        </p:spPr>
      </p:pic>
      <p:pic>
        <p:nvPicPr>
          <p:cNvPr id="6" name="Picture 2" descr="Bandera de Madrid - Wikipedia, la enciclopedia libre">
            <a:extLst>
              <a:ext uri="{FF2B5EF4-FFF2-40B4-BE49-F238E27FC236}">
                <a16:creationId xmlns:a16="http://schemas.microsoft.com/office/drawing/2014/main" id="{7913188B-F116-45B8-D8C9-F4F666D7D8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794" y="127667"/>
            <a:ext cx="1018413" cy="678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8088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D3475D6-2605-1271-40C5-B980E7AB68D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8631"/>
          <a:stretch/>
        </p:blipFill>
        <p:spPr>
          <a:xfrm>
            <a:off x="1041618" y="742496"/>
            <a:ext cx="7060764" cy="3658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826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471488" y="367033"/>
            <a:ext cx="5915100" cy="7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"/>
              <a:t>O conceito de gênero</a:t>
            </a:r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471500" y="1396100"/>
            <a:ext cx="7963800" cy="29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/>
              <a:t>Construção social, desde a infância, dos papeis que devem ser desempenhados por homens e mulheres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/>
              <a:t>Público x privado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/>
              <a:t>Razão x emoção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/>
              <a:t>Associação persistente da </a:t>
            </a:r>
            <a:r>
              <a:rPr lang="en" b="1"/>
              <a:t>masculinidade com o poder</a:t>
            </a:r>
            <a:r>
              <a:rPr lang="en"/>
              <a:t>: aspectos mais valorizados estão na virilidade e não na feminilidade</a:t>
            </a:r>
            <a:endParaRPr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●"/>
            </a:pPr>
            <a:r>
              <a:rPr lang="en" b="1"/>
              <a:t>Desigualdade x diferença</a:t>
            </a:r>
            <a:r>
              <a:rPr lang="en"/>
              <a:t>: gênero quer expressar mais do que as diferenças, as desigualdades entre homens e mulheres</a:t>
            </a:r>
            <a:endParaRPr/>
          </a:p>
          <a:p>
            <a:pPr marL="177800" lvl="0" indent="-38100" algn="l" rtl="0">
              <a:lnSpc>
                <a:spcPct val="90000"/>
              </a:lnSpc>
              <a:spcBef>
                <a:spcPts val="800"/>
              </a:spcBef>
              <a:spcAft>
                <a:spcPts val="1200"/>
              </a:spcAft>
              <a:buClr>
                <a:schemeClr val="dk1"/>
              </a:buClr>
              <a:buSzPts val="2100"/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3AAC4D1-5EFF-7ED6-0E8F-487069519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2776" y="96319"/>
            <a:ext cx="5763298" cy="5017537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896F8B6D-54C5-6BFD-38AD-D5EE012260D4}"/>
              </a:ext>
            </a:extLst>
          </p:cNvPr>
          <p:cNvSpPr txBox="1"/>
          <p:nvPr/>
        </p:nvSpPr>
        <p:spPr>
          <a:xfrm>
            <a:off x="771525" y="604838"/>
            <a:ext cx="1028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rgbClr val="7030A0"/>
                </a:solidFill>
              </a:rPr>
              <a:t>Exemplo de Memorial de Igualdade de Gênero</a:t>
            </a:r>
          </a:p>
        </p:txBody>
      </p:sp>
    </p:spTree>
    <p:extLst>
      <p:ext uri="{BB962C8B-B14F-4D97-AF65-F5344CB8AC3E}">
        <p14:creationId xmlns:p14="http://schemas.microsoft.com/office/powerpoint/2010/main" val="3315282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3D18D338-E253-575F-DEF4-C39199F65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626" y="0"/>
            <a:ext cx="3802749" cy="5143500"/>
          </a:xfrm>
          <a:prstGeom prst="rect">
            <a:avLst/>
          </a:prstGeom>
        </p:spPr>
      </p:pic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70621073-C927-4F6D-DA07-B9A699995151}"/>
              </a:ext>
            </a:extLst>
          </p:cNvPr>
          <p:cNvSpPr/>
          <p:nvPr/>
        </p:nvSpPr>
        <p:spPr>
          <a:xfrm>
            <a:off x="2105025" y="4862512"/>
            <a:ext cx="476250" cy="809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50D8FAC-6810-7914-F368-3F03B02CD3AB}"/>
              </a:ext>
            </a:extLst>
          </p:cNvPr>
          <p:cNvSpPr txBox="1"/>
          <p:nvPr/>
        </p:nvSpPr>
        <p:spPr>
          <a:xfrm>
            <a:off x="986975" y="4338638"/>
            <a:ext cx="10287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>
                <a:solidFill>
                  <a:srgbClr val="7030A0"/>
                </a:solidFill>
              </a:rPr>
              <a:t>Exemplo de entrega com perspectiva de gênero</a:t>
            </a:r>
          </a:p>
        </p:txBody>
      </p:sp>
    </p:spTree>
    <p:extLst>
      <p:ext uri="{BB962C8B-B14F-4D97-AF65-F5344CB8AC3E}">
        <p14:creationId xmlns:p14="http://schemas.microsoft.com/office/powerpoint/2010/main" val="36075028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93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441D7E-8687-BBF8-D8FE-1ED54CCD26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4ACEE-692F-5F80-0A57-4EF3AD980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Outras referências subnacionais no Brasil...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3B88052-94D3-3D6C-1544-262CEC138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Estados: </a:t>
            </a:r>
            <a:r>
              <a:rPr lang="pt-BR" sz="2400" dirty="0">
                <a:solidFill>
                  <a:schemeClr val="bg1"/>
                </a:solidFill>
              </a:rPr>
              <a:t>AC, RJ, MT, CE, PR, BA</a:t>
            </a:r>
          </a:p>
          <a:p>
            <a:endParaRPr lang="pt-BR" sz="2400" dirty="0">
              <a:solidFill>
                <a:schemeClr val="bg1"/>
              </a:solidFill>
            </a:endParaRPr>
          </a:p>
          <a:p>
            <a:r>
              <a:rPr lang="pt-BR" sz="2400" b="1" dirty="0">
                <a:solidFill>
                  <a:schemeClr val="bg1"/>
                </a:solidFill>
              </a:rPr>
              <a:t>Municípios: </a:t>
            </a:r>
            <a:r>
              <a:rPr lang="pt-BR" sz="2400" dirty="0">
                <a:solidFill>
                  <a:schemeClr val="bg1"/>
                </a:solidFill>
              </a:rPr>
              <a:t>Belo Horizonte, Fortaleza, São Paulo, Niterói</a:t>
            </a:r>
          </a:p>
        </p:txBody>
      </p:sp>
    </p:spTree>
    <p:extLst>
      <p:ext uri="{BB962C8B-B14F-4D97-AF65-F5344CB8AC3E}">
        <p14:creationId xmlns:p14="http://schemas.microsoft.com/office/powerpoint/2010/main" val="1694324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784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F23EF6B-186F-B86E-C0E6-5BA04B0FD4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0E8AE36-831C-60FE-8B19-B41FCC72923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733"/>
          <a:stretch/>
        </p:blipFill>
        <p:spPr>
          <a:xfrm>
            <a:off x="969870" y="-2401"/>
            <a:ext cx="3602131" cy="5145901"/>
          </a:xfrm>
          <a:prstGeom prst="rect">
            <a:avLst/>
          </a:prstGeom>
        </p:spPr>
      </p:pic>
      <p:pic>
        <p:nvPicPr>
          <p:cNvPr id="8" name="Imagem 7" descr="Código QR&#10;&#10;Descrição gerada automaticamente">
            <a:hlinkClick r:id="rId3"/>
            <a:extLst>
              <a:ext uri="{FF2B5EF4-FFF2-40B4-BE49-F238E27FC236}">
                <a16:creationId xmlns:a16="http://schemas.microsoft.com/office/drawing/2014/main" id="{D5685C83-2E31-996E-E34A-BB47E9690E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0681" y="4032181"/>
            <a:ext cx="1111319" cy="1111319"/>
          </a:xfrm>
          <a:prstGeom prst="rect">
            <a:avLst/>
          </a:prstGeom>
        </p:spPr>
      </p:pic>
      <p:pic>
        <p:nvPicPr>
          <p:cNvPr id="1026" name="Picture 2" descr="Fundação Tide Setubal">
            <a:extLst>
              <a:ext uri="{FF2B5EF4-FFF2-40B4-BE49-F238E27FC236}">
                <a16:creationId xmlns:a16="http://schemas.microsoft.com/office/drawing/2014/main" id="{4ACDAA38-E390-71ED-5A97-F6B044AFF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005" y="3951844"/>
            <a:ext cx="1320555" cy="75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BC066100-50DC-583F-8497-1F7917C1564B}"/>
              </a:ext>
            </a:extLst>
          </p:cNvPr>
          <p:cNvSpPr txBox="1"/>
          <p:nvPr/>
        </p:nvSpPr>
        <p:spPr>
          <a:xfrm>
            <a:off x="5037513" y="698269"/>
            <a:ext cx="360213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Obrigado!</a:t>
            </a:r>
          </a:p>
          <a:p>
            <a:endParaRPr lang="pt-BR" sz="2000" b="1" dirty="0">
              <a:solidFill>
                <a:schemeClr val="bg1"/>
              </a:solidFill>
            </a:endParaRPr>
          </a:p>
          <a:p>
            <a:r>
              <a:rPr lang="pt-BR" sz="2000" b="1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pedromarin@outlook.com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E2F1C8AC-893E-89D2-FFAB-5D072EC0685A}"/>
              </a:ext>
            </a:extLst>
          </p:cNvPr>
          <p:cNvSpPr txBox="1"/>
          <p:nvPr/>
        </p:nvSpPr>
        <p:spPr>
          <a:xfrm>
            <a:off x="4572000" y="3445758"/>
            <a:ext cx="241069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400" b="1" dirty="0">
                <a:solidFill>
                  <a:schemeClr val="bg1"/>
                </a:solidFill>
              </a:rPr>
              <a:t>Guia disponível para download!</a:t>
            </a:r>
          </a:p>
        </p:txBody>
      </p:sp>
      <p:cxnSp>
        <p:nvCxnSpPr>
          <p:cNvPr id="7" name="Conector: Curvo 6">
            <a:extLst>
              <a:ext uri="{FF2B5EF4-FFF2-40B4-BE49-F238E27FC236}">
                <a16:creationId xmlns:a16="http://schemas.microsoft.com/office/drawing/2014/main" id="{50754CF3-8D4E-49E7-22FD-A77A7D03597D}"/>
              </a:ext>
            </a:extLst>
          </p:cNvPr>
          <p:cNvCxnSpPr>
            <a:stCxn id="4" idx="2"/>
            <a:endCxn id="8" idx="3"/>
          </p:cNvCxnSpPr>
          <p:nvPr/>
        </p:nvCxnSpPr>
        <p:spPr>
          <a:xfrm rot="5400000">
            <a:off x="4865242" y="3675736"/>
            <a:ext cx="618863" cy="1205346"/>
          </a:xfrm>
          <a:prstGeom prst="curvedConnector2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1766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/>
        </p:nvSpPr>
        <p:spPr>
          <a:xfrm>
            <a:off x="646835" y="239451"/>
            <a:ext cx="81861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Nós mulheres somos todas iguais? A importância da interseccionalidade </a:t>
            </a:r>
            <a:endParaRPr sz="300"/>
          </a:p>
        </p:txBody>
      </p:sp>
      <p:sp>
        <p:nvSpPr>
          <p:cNvPr id="81" name="Google Shape;81;p18"/>
          <p:cNvSpPr txBox="1"/>
          <p:nvPr/>
        </p:nvSpPr>
        <p:spPr>
          <a:xfrm>
            <a:off x="263050" y="1182950"/>
            <a:ext cx="4829100" cy="43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0" indent="0" algn="just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14041"/>
                </a:solidFill>
                <a:latin typeface="Verdana"/>
                <a:ea typeface="Verdana"/>
                <a:cs typeface="Verdana"/>
                <a:sym typeface="Verdana"/>
              </a:rPr>
              <a:t>“Aqueles homens ali dizem que as mulheres precisam de ajuda para subir em carruagens, e devem ser carregadas para atravessar valas, e que merecem o melhor lugar onde quer que estejam. Ninguém jamais me ajudou a subir em carruagens, ou a saltar sobre poças de lama, e nunca me ofereceram melhor lugar algum! E não sou uma mulher? Olhem para mim? Olhem para meus braços! Eu arei e plantei, e juntei a colheita nos celeiros, e homem algum poderia estar à minha frente. E não sou uma mulher? Eu poderia trabalhar tanto e comer tanto quanto qualquer homem – desde que eu tivesse oportunidade para isso – e suportar o açoite também! E não sou uma mulher? Eu pari treze filhos e vi a maioria deles ser vendida para a escravidão, e quando eu clamei com a minha dor de mãe, ninguém a não ser Jesus me ouviu! E não sou uma mulher?” (Sojourner Truth, 1851)</a:t>
            </a:r>
            <a:endParaRPr sz="1200">
              <a:solidFill>
                <a:srgbClr val="41404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600">
              <a:solidFill>
                <a:srgbClr val="41404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>
              <a:solidFill>
                <a:srgbClr val="4140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2" name="Google Shape;8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61925" y="1403564"/>
            <a:ext cx="3471000" cy="23363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3990525" y="273850"/>
            <a:ext cx="48441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Calibri"/>
              <a:buNone/>
            </a:pPr>
            <a:r>
              <a:rPr lang="en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Políticas Públicas Setoriais</a:t>
            </a:r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1"/>
          </p:nvPr>
        </p:nvSpPr>
        <p:spPr>
          <a:xfrm>
            <a:off x="3990525" y="1216825"/>
            <a:ext cx="4914600" cy="68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" sz="2000"/>
              <a:t>Políticas elaboradas e implementadas em setores específicos, por exemplo:</a:t>
            </a:r>
            <a:endParaRPr/>
          </a:p>
        </p:txBody>
      </p:sp>
      <p:sp>
        <p:nvSpPr>
          <p:cNvPr id="89" name="Google Shape;89;p19"/>
          <p:cNvSpPr txBox="1"/>
          <p:nvPr/>
        </p:nvSpPr>
        <p:spPr>
          <a:xfrm>
            <a:off x="4061000" y="1971925"/>
            <a:ext cx="4454400" cy="106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90492" marR="0" lvl="0" indent="-1904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Infraestrutura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0492" marR="0" lvl="0" indent="-190492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Educação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0492" marR="0" lvl="0" indent="-190492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Saúde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0492" marR="0" lvl="0" indent="-190492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Saneamento Básico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0492" marR="0" lvl="0" indent="-190492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Transporte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90492" marR="0" lvl="0" indent="-190492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"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Segurança pública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0" name="Google Shape;90;p19"/>
          <p:cNvPicPr preferRelativeResize="0"/>
          <p:nvPr/>
        </p:nvPicPr>
        <p:blipFill rotWithShape="1">
          <a:blip r:embed="rId3">
            <a:alphaModFix/>
          </a:blip>
          <a:srcRect b="1671"/>
          <a:stretch/>
        </p:blipFill>
        <p:spPr>
          <a:xfrm>
            <a:off x="36225" y="0"/>
            <a:ext cx="3857626" cy="5057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/>
        </p:nvSpPr>
        <p:spPr>
          <a:xfrm>
            <a:off x="263060" y="239451"/>
            <a:ext cx="8186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Transversalidade das políticas públicas</a:t>
            </a:r>
            <a:endParaRPr/>
          </a:p>
        </p:txBody>
      </p:sp>
      <p:sp>
        <p:nvSpPr>
          <p:cNvPr id="96" name="Google Shape;96;p20"/>
          <p:cNvSpPr txBox="1"/>
          <p:nvPr/>
        </p:nvSpPr>
        <p:spPr>
          <a:xfrm>
            <a:off x="539100" y="1269875"/>
            <a:ext cx="8065800" cy="354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1270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Três dimensões da transversalidade</a:t>
            </a:r>
            <a:r>
              <a:rPr lang="en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(Marcondes e Farah, 2021):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en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Enquadramento de todas as políticas públicas a partir de perspectiva sensível aos grupos historicamente marginalizados (ir além de políticas específicas)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en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Condições institucionais para construção da transversalidade (ex: criação de secretarias, planos, conselhos) 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○"/>
            </a:pPr>
            <a:r>
              <a:rPr lang="en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Ecossistema transversal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●"/>
            </a:pPr>
            <a:r>
              <a:rPr lang="en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Aderência às agendas políticas de grupos sociais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914400" lvl="1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Verdana"/>
              <a:buChar char="○"/>
            </a:pPr>
            <a:r>
              <a:rPr lang="en" sz="16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Dimensão da participação: “Nada sobre nós sem nós”</a:t>
            </a:r>
            <a:endParaRPr sz="16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>
              <a:solidFill>
                <a:srgbClr val="41404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>
              <a:solidFill>
                <a:srgbClr val="4140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1"/>
          <p:cNvSpPr txBox="1"/>
          <p:nvPr/>
        </p:nvSpPr>
        <p:spPr>
          <a:xfrm>
            <a:off x="263060" y="239451"/>
            <a:ext cx="8186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Transversalidade das políticas públicas</a:t>
            </a:r>
            <a:endParaRPr/>
          </a:p>
        </p:txBody>
      </p:sp>
      <p:sp>
        <p:nvSpPr>
          <p:cNvPr id="102" name="Google Shape;102;p21"/>
          <p:cNvSpPr txBox="1"/>
          <p:nvPr/>
        </p:nvSpPr>
        <p:spPr>
          <a:xfrm>
            <a:off x="539100" y="1269875"/>
            <a:ext cx="8065800" cy="8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600">
              <a:solidFill>
                <a:srgbClr val="41404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600">
              <a:solidFill>
                <a:srgbClr val="41404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3" name="Google Shape;10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200" y="1078325"/>
            <a:ext cx="4025942" cy="217262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1"/>
          <p:cNvSpPr txBox="1"/>
          <p:nvPr/>
        </p:nvSpPr>
        <p:spPr>
          <a:xfrm>
            <a:off x="4916550" y="1269863"/>
            <a:ext cx="2876700" cy="10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33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Para quem são feitos os parques e praças públicas?</a:t>
            </a:r>
            <a:endParaRPr sz="2333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5" name="Google Shape;105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50523" y="2441997"/>
            <a:ext cx="1489700" cy="20945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2039" y="3504825"/>
            <a:ext cx="2588485" cy="103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14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3" name="Google Shape;11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3450" y="1135988"/>
            <a:ext cx="7277100" cy="3400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22"/>
          <p:cNvSpPr txBox="1"/>
          <p:nvPr/>
        </p:nvSpPr>
        <p:spPr>
          <a:xfrm>
            <a:off x="263060" y="239451"/>
            <a:ext cx="8186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PPA Governo Federal - 2024-2027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/>
          <p:nvPr/>
        </p:nvSpPr>
        <p:spPr>
          <a:xfrm>
            <a:off x="368025" y="310075"/>
            <a:ext cx="4016100" cy="836700"/>
          </a:xfrm>
          <a:prstGeom prst="rect">
            <a:avLst/>
          </a:prstGeom>
          <a:solidFill>
            <a:srgbClr val="00949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Intersetorialidade</a:t>
            </a:r>
            <a:endParaRPr sz="7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23"/>
          <p:cNvSpPr/>
          <p:nvPr/>
        </p:nvSpPr>
        <p:spPr>
          <a:xfrm>
            <a:off x="4419600" y="310075"/>
            <a:ext cx="4016100" cy="836700"/>
          </a:xfrm>
          <a:prstGeom prst="rect">
            <a:avLst/>
          </a:prstGeom>
          <a:solidFill>
            <a:schemeClr val="accent2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 b="1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Transversalidade</a:t>
            </a:r>
            <a:endParaRPr sz="2900" b="1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21" name="Google Shape;121;p23"/>
          <p:cNvSpPr/>
          <p:nvPr/>
        </p:nvSpPr>
        <p:spPr>
          <a:xfrm>
            <a:off x="368025" y="1193475"/>
            <a:ext cx="4016100" cy="1581600"/>
          </a:xfrm>
          <a:prstGeom prst="rect">
            <a:avLst/>
          </a:prstGeom>
          <a:solidFill>
            <a:srgbClr val="D9EAD3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Articulação de dois ou mais setores para desenvolvimento de uma política ou programa governamental em resposta a um problema complexo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23"/>
          <p:cNvSpPr/>
          <p:nvPr/>
        </p:nvSpPr>
        <p:spPr>
          <a:xfrm>
            <a:off x="4419527" y="1193475"/>
            <a:ext cx="4016100" cy="1581600"/>
          </a:xfrm>
          <a:prstGeom prst="rect">
            <a:avLst/>
          </a:prstGeom>
          <a:solidFill>
            <a:srgbClr val="F9CB9C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Incidência de objetivo comum nas diferentes áreas de atuação governamental de modo a reorientar a atuação do Estado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23"/>
          <p:cNvSpPr/>
          <p:nvPr/>
        </p:nvSpPr>
        <p:spPr>
          <a:xfrm>
            <a:off x="368025" y="2812404"/>
            <a:ext cx="8067600" cy="1581600"/>
          </a:xfrm>
          <a:prstGeom prst="rect">
            <a:avLst/>
          </a:prstGeom>
          <a:solidFill>
            <a:srgbClr val="E0E0E0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Superação da fragmentação e verticalização governamental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Aumento  da  efetividade  na  solução  de problemas complexos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Perspectiva integral no atendimento ao/à cidadão/ã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Superação  de  desigualdades sociais e  garantia de direitos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Aprimoramento da participação e controle social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23"/>
          <p:cNvSpPr txBox="1"/>
          <p:nvPr/>
        </p:nvSpPr>
        <p:spPr>
          <a:xfrm>
            <a:off x="5792975" y="4355125"/>
            <a:ext cx="271890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(Marcondes, Sandim e Diniz, 2018)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1191</Words>
  <Application>Microsoft Office PowerPoint</Application>
  <PresentationFormat>Apresentação na tela (16:9)</PresentationFormat>
  <Paragraphs>117</Paragraphs>
  <Slides>33</Slides>
  <Notes>16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33</vt:i4>
      </vt:variant>
    </vt:vector>
  </HeadingPairs>
  <TitlesOfParts>
    <vt:vector size="45" baseType="lpstr">
      <vt:lpstr>Avenir</vt:lpstr>
      <vt:lpstr>DarkerGrotesque-ExtraBold</vt:lpstr>
      <vt:lpstr>RobotoSlab-Regular</vt:lpstr>
      <vt:lpstr>Arial</vt:lpstr>
      <vt:lpstr>Calibri</vt:lpstr>
      <vt:lpstr>Calibri Light</vt:lpstr>
      <vt:lpstr>Roboto Condensed</vt:lpstr>
      <vt:lpstr>Trebuchet MS</vt:lpstr>
      <vt:lpstr>Verdana</vt:lpstr>
      <vt:lpstr>Simple Light</vt:lpstr>
      <vt:lpstr>1_Tema do Office</vt:lpstr>
      <vt:lpstr>2_Tema do Office</vt:lpstr>
      <vt:lpstr>Caminhos para o Orçamento Sensível a Gênero</vt:lpstr>
      <vt:lpstr>Mas, afinal de contas, o que é gênero?</vt:lpstr>
      <vt:lpstr>O conceito de gênero</vt:lpstr>
      <vt:lpstr>Apresentação do PowerPoint</vt:lpstr>
      <vt:lpstr>Políticas Públicas Setoriais</vt:lpstr>
      <vt:lpstr>Apresentação do PowerPoint</vt:lpstr>
      <vt:lpstr>Apresentação do PowerPoint</vt:lpstr>
      <vt:lpstr> </vt:lpstr>
      <vt:lpstr>Apresentação do PowerPoint</vt:lpstr>
      <vt:lpstr>Políticas públicas e interseccionalidade</vt:lpstr>
      <vt:lpstr>Apresentação do PowerPoint</vt:lpstr>
      <vt:lpstr>Apresentação do PowerPoint</vt:lpstr>
      <vt:lpstr>Vamos conversar?</vt:lpstr>
      <vt:lpstr>Orçamento público: conceito</vt:lpstr>
      <vt:lpstr>Orçamento público: conceito</vt:lpstr>
      <vt:lpstr>Orçamento, gênero e raça?</vt:lpstr>
      <vt:lpstr>Orçamentos Sensíveis a gênero e raça: conceito</vt:lpstr>
      <vt:lpstr>OSG: uma abordagem com amplo uso nos países da OCDE</vt:lpstr>
      <vt:lpstr>Orçamento sensíveis a gênero... e raça!</vt:lpstr>
      <vt:lpstr>Por que fazemos OSGRs?</vt:lpstr>
      <vt:lpstr>Algumas referências nacionais e internacionais...</vt:lpstr>
      <vt:lpstr>Apresentação do PowerPoint</vt:lpstr>
      <vt:lpstr>Apresentação do PowerPoint</vt:lpstr>
      <vt:lpstr>Apresentação do PowerPoint</vt:lpstr>
      <vt:lpstr>PPA – Anexo V Programas direcionados</vt:lpstr>
      <vt:lpstr>PPA – Anexo V Exemplo: Programas integrados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Outras referências subnacionais no Brasil...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Pedro Marin</dc:creator>
  <cp:lastModifiedBy>Pedro Marin</cp:lastModifiedBy>
  <cp:revision>2</cp:revision>
  <dcterms:modified xsi:type="dcterms:W3CDTF">2025-08-20T02:16:57Z</dcterms:modified>
</cp:coreProperties>
</file>