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78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312" r:id="rId15"/>
    <p:sldId id="554" r:id="rId16"/>
    <p:sldId id="558" r:id="rId17"/>
    <p:sldId id="560" r:id="rId18"/>
    <p:sldId id="563" r:id="rId19"/>
    <p:sldId id="428" r:id="rId20"/>
    <p:sldId id="564" r:id="rId21"/>
    <p:sldId id="561" r:id="rId22"/>
    <p:sldId id="417" r:id="rId23"/>
    <p:sldId id="569" r:id="rId24"/>
    <p:sldId id="567" r:id="rId25"/>
    <p:sldId id="571" r:id="rId26"/>
    <p:sldId id="570" r:id="rId27"/>
    <p:sldId id="572" r:id="rId28"/>
    <p:sldId id="268" r:id="rId29"/>
    <p:sldId id="288" r:id="rId30"/>
    <p:sldId id="419" r:id="rId31"/>
    <p:sldId id="421" r:id="rId32"/>
    <p:sldId id="287" r:id="rId33"/>
    <p:sldId id="285" r:id="rId34"/>
    <p:sldId id="573" r:id="rId35"/>
    <p:sldId id="574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922ea9d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922ea9d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48037388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48037388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7084d959f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e7084d959f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52b3b2fe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752b3b2fe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2b3b2fe4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3752b3b2fe4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f4077cb4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ef4077cb4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262dec707_2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1e262dec707_2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ef4077cb4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ef4077cb4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ef4077cb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ef4077cb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fcce5d4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fcce5d4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ef4077cb4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ef4077cb4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470E5-97B5-5CDC-3CE7-69418203E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81BC91-96ED-713A-F950-5BA2C18E1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26D199-84B6-C236-929D-C45FF728C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EF6C0B-B91A-25DF-7B35-97BC3797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D97F6D-AEF1-3A8E-9004-D2E22945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3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BE839-1A0C-78D7-4BF7-7B68521D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6A1A99-D2A0-2781-6A18-FAEB9779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E102D9-6029-5830-A722-DF555D6D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C6B6F4-F99E-15F1-2AA6-A14609DC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82EACA-7238-EE13-15F2-F48DC62B4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58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F2F4F-D0DB-0AEE-7EC2-81A3A3AF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6D7A2B-C354-9F0A-9DF1-60D2D481B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9A0A2E-EC9B-F808-5B09-0CBE973E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E4364A-DE49-FE6D-949B-F80761EF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A7556B-0183-5561-FAFE-C65D7D4F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0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B33C7-F639-0683-F9A7-6FDF4AE9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FA4B29-F125-F4A9-D3C8-4356CB48E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EF6843-CAFD-F3B1-5EAE-C65C51359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2CDEA-EF8A-C8AB-1CD6-B3F33B789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4F39E4-7C5D-797B-D377-F474DADA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0DAB00-60BF-E296-4012-1584448E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69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DCB96-46AA-D08F-F763-FD5B17CE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F4AF9D-EE6C-A235-C25B-B1B3859A2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6CA07E-9044-266F-43A4-3B2A4224F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8947706-B021-D421-AE9F-1B157510B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9ED8ADD-C185-0C98-BE53-C49A9E929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2531E6-CD1B-5A26-7B5E-96222E16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373FF3-BC36-685D-825C-BA6FAF87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BCEEC75-4BED-BDDD-64F7-818E49AA7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90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D8B00-5F44-8B49-5BEC-D1826798B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7A5391-A1FE-CED1-F6C8-58EED9A2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E97249-75B4-8D76-4FEA-789B9E9D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6BA9F9-CD63-5AFD-8ACD-47698754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00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75A9040-8B84-5BF6-091A-CB024FD76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027F28-831C-E77F-B2A4-AFDC19CC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A66E2C-4910-DC1B-BC95-09C82F3F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111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2344D-944D-834B-1BD2-108A36AA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C2ED47-D65D-C56F-3D39-8BDE49ED3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AF06EAD-41C5-2A91-9C3C-0F32573B8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648BFA-E3D6-FB8B-48FF-22F2DB4F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2C7354-D57A-E42A-E7D1-E421D718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66F0DE-1661-743C-7641-C4EF283A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233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33A54-95E8-CDB8-0720-9AC488D3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FD78CA-AC39-C238-E875-21F51A640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479A59-DE2E-FDA2-C7B1-79ECEE6B9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772181-5211-3065-D897-84203F605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697083-69D7-708E-B95A-F4EE7563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7E3671-0936-327C-15B9-F39C0FDFA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199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53454-3610-E932-D921-187A2EB7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83CCDA-9F46-9EED-CB30-F231E9475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7744EE-D8F6-70BA-BE17-F7E2C079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8CA10B-FE5A-547D-CD89-B5E4D841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28D692-020D-A6EB-C264-5F96D039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95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884788-5248-BC22-6BE9-D7A9E5169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F09136-9E1B-5581-CA53-7D0247E0A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72E920-6227-3800-3527-9A680C2E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6E3F72-B2C7-DBE9-078F-CED522FE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FC3D85-426A-38FB-2BE9-C9F0E896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319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 1 1">
  <p:cSld name="Em branco 1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76750" tIns="176750" rIns="176750" bIns="1767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0630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bg>
      <p:bgPr>
        <a:solidFill>
          <a:srgbClr val="BEBAC7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8097646">
            <a:off x="302327" y="-737519"/>
            <a:ext cx="1522476" cy="152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/>
          <p:nvPr/>
        </p:nvSpPr>
        <p:spPr>
          <a:xfrm rot="-8091810">
            <a:off x="-768817" y="343671"/>
            <a:ext cx="1522476" cy="1522476"/>
          </a:xfrm>
          <a:custGeom>
            <a:avLst/>
            <a:gdLst/>
            <a:ahLst/>
            <a:cxnLst/>
            <a:rect l="l" t="t" r="r" b="b"/>
            <a:pathLst>
              <a:path w="2029968" h="2029968" extrusionOk="0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697467">
            <a:off x="305919" y="1425356"/>
            <a:ext cx="1522476" cy="152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/>
          <p:nvPr/>
        </p:nvSpPr>
        <p:spPr>
          <a:xfrm rot="-2700000">
            <a:off x="310082" y="1442636"/>
            <a:ext cx="1522476" cy="1522476"/>
          </a:xfrm>
          <a:custGeom>
            <a:avLst/>
            <a:gdLst/>
            <a:ahLst/>
            <a:cxnLst/>
            <a:rect l="l" t="t" r="r" b="b"/>
            <a:pathLst>
              <a:path w="2029968" h="2029968" extrusionOk="0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65" name="Google Shape;1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8786">
            <a:off x="-765964" y="2516902"/>
            <a:ext cx="1522476" cy="15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110773">
            <a:off x="1394855" y="2518445"/>
            <a:ext cx="1522476" cy="1522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7"/>
          <p:cNvGrpSpPr/>
          <p:nvPr/>
        </p:nvGrpSpPr>
        <p:grpSpPr>
          <a:xfrm>
            <a:off x="-5559" y="4354797"/>
            <a:ext cx="2153108" cy="750581"/>
            <a:chOff x="-13699" y="5839164"/>
            <a:chExt cx="2862790" cy="1000774"/>
          </a:xfrm>
        </p:grpSpPr>
        <p:sp>
          <p:nvSpPr>
            <p:cNvPr id="168" name="Google Shape;168;p17"/>
            <p:cNvSpPr/>
            <p:nvPr/>
          </p:nvSpPr>
          <p:spPr>
            <a:xfrm>
              <a:off x="-13699" y="5839164"/>
              <a:ext cx="2862790" cy="28868"/>
            </a:xfrm>
            <a:custGeom>
              <a:avLst/>
              <a:gdLst/>
              <a:ahLst/>
              <a:cxnLst/>
              <a:rect l="l" t="t" r="r" b="b"/>
              <a:pathLst>
                <a:path w="2862790" h="28868" extrusionOk="0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>
              <a:off x="47246" y="5900109"/>
              <a:ext cx="2740900" cy="28868"/>
            </a:xfrm>
            <a:custGeom>
              <a:avLst/>
              <a:gdLst/>
              <a:ahLst/>
              <a:cxnLst/>
              <a:rect l="l" t="t" r="r" b="b"/>
              <a:pathLst>
                <a:path w="2740900" h="28868" extrusionOk="0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108992" y="5960251"/>
              <a:ext cx="2619012" cy="29671"/>
            </a:xfrm>
            <a:custGeom>
              <a:avLst/>
              <a:gdLst/>
              <a:ahLst/>
              <a:cxnLst/>
              <a:rect l="l" t="t" r="r" b="b"/>
              <a:pathLst>
                <a:path w="2619012" h="29671" extrusionOk="0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>
              <a:off x="169937" y="6021196"/>
              <a:ext cx="2497122" cy="29670"/>
            </a:xfrm>
            <a:custGeom>
              <a:avLst/>
              <a:gdLst/>
              <a:ahLst/>
              <a:cxnLst/>
              <a:rect l="l" t="t" r="r" b="b"/>
              <a:pathLst>
                <a:path w="2497122" h="29670" extrusionOk="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229279" y="6082140"/>
              <a:ext cx="2376837" cy="28869"/>
            </a:xfrm>
            <a:custGeom>
              <a:avLst/>
              <a:gdLst/>
              <a:ahLst/>
              <a:cxnLst/>
              <a:rect l="l" t="t" r="r" b="b"/>
              <a:pathLst>
                <a:path w="2376837" h="28869" extrusionOk="0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>
              <a:off x="290222" y="6143085"/>
              <a:ext cx="2254948" cy="28868"/>
            </a:xfrm>
            <a:custGeom>
              <a:avLst/>
              <a:gdLst/>
              <a:ahLst/>
              <a:cxnLst/>
              <a:rect l="l" t="t" r="r" b="b"/>
              <a:pathLst>
                <a:path w="2254948" h="28868" extrusionOk="0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351970" y="6203227"/>
              <a:ext cx="2133059" cy="29671"/>
            </a:xfrm>
            <a:custGeom>
              <a:avLst/>
              <a:gdLst/>
              <a:ahLst/>
              <a:cxnLst/>
              <a:rect l="l" t="t" r="r" b="b"/>
              <a:pathLst>
                <a:path w="2133059" h="29671" extrusionOk="0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411310" y="6264172"/>
              <a:ext cx="2012774" cy="28868"/>
            </a:xfrm>
            <a:custGeom>
              <a:avLst/>
              <a:gdLst/>
              <a:ahLst/>
              <a:cxnLst/>
              <a:rect l="l" t="t" r="r" b="b"/>
              <a:pathLst>
                <a:path w="2012774" h="28868" extrusionOk="0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472255" y="6325117"/>
              <a:ext cx="1890884" cy="28868"/>
            </a:xfrm>
            <a:custGeom>
              <a:avLst/>
              <a:gdLst/>
              <a:ahLst/>
              <a:cxnLst/>
              <a:rect l="l" t="t" r="r" b="b"/>
              <a:pathLst>
                <a:path w="1890884" h="28868" extrusionOk="0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533199" y="6386061"/>
              <a:ext cx="1768996" cy="28869"/>
            </a:xfrm>
            <a:custGeom>
              <a:avLst/>
              <a:gdLst/>
              <a:ahLst/>
              <a:cxnLst/>
              <a:rect l="l" t="t" r="r" b="b"/>
              <a:pathLst>
                <a:path w="1768996" h="28869" extrusionOk="0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594946" y="6446204"/>
              <a:ext cx="1647106" cy="29670"/>
            </a:xfrm>
            <a:custGeom>
              <a:avLst/>
              <a:gdLst/>
              <a:ahLst/>
              <a:cxnLst/>
              <a:rect l="l" t="t" r="r" b="b"/>
              <a:pathLst>
                <a:path w="1647106" h="29670" extrusionOk="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54287" y="6507148"/>
              <a:ext cx="1526821" cy="28869"/>
            </a:xfrm>
            <a:custGeom>
              <a:avLst/>
              <a:gdLst/>
              <a:ahLst/>
              <a:cxnLst/>
              <a:rect l="l" t="t" r="r" b="b"/>
              <a:pathLst>
                <a:path w="1526821" h="28869" extrusionOk="0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715231" y="6568093"/>
              <a:ext cx="1404932" cy="28868"/>
            </a:xfrm>
            <a:custGeom>
              <a:avLst/>
              <a:gdLst/>
              <a:ahLst/>
              <a:cxnLst/>
              <a:rect l="l" t="t" r="r" b="b"/>
              <a:pathLst>
                <a:path w="1404932" h="28868" extrusionOk="0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776977" y="6628235"/>
              <a:ext cx="1283044" cy="29671"/>
            </a:xfrm>
            <a:custGeom>
              <a:avLst/>
              <a:gdLst/>
              <a:ahLst/>
              <a:cxnLst/>
              <a:rect l="l" t="t" r="r" b="b"/>
              <a:pathLst>
                <a:path w="1283044" h="29671" extrusionOk="0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837922" y="6689180"/>
              <a:ext cx="1161154" cy="29670"/>
            </a:xfrm>
            <a:custGeom>
              <a:avLst/>
              <a:gdLst/>
              <a:ahLst/>
              <a:cxnLst/>
              <a:rect l="l" t="t" r="r" b="b"/>
              <a:pathLst>
                <a:path w="1161154" h="29670" extrusionOk="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897263" y="6750124"/>
              <a:ext cx="1040868" cy="28869"/>
            </a:xfrm>
            <a:custGeom>
              <a:avLst/>
              <a:gdLst/>
              <a:ahLst/>
              <a:cxnLst/>
              <a:rect l="l" t="t" r="r" b="b"/>
              <a:pathLst>
                <a:path w="1040868" h="28869" extrusionOk="0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958207" y="6811069"/>
              <a:ext cx="918980" cy="28869"/>
            </a:xfrm>
            <a:custGeom>
              <a:avLst/>
              <a:gdLst/>
              <a:ahLst/>
              <a:cxnLst/>
              <a:rect l="l" t="t" r="r" b="b"/>
              <a:pathLst>
                <a:path w="918980" h="28869" extrusionOk="0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85" name="Google Shape;185;p17"/>
          <p:cNvSpPr/>
          <p:nvPr/>
        </p:nvSpPr>
        <p:spPr>
          <a:xfrm>
            <a:off x="1345246" y="4351323"/>
            <a:ext cx="806606" cy="793751"/>
          </a:xfrm>
          <a:custGeom>
            <a:avLst/>
            <a:gdLst/>
            <a:ahLst/>
            <a:cxnLst/>
            <a:rect l="l" t="t" r="r" b="b"/>
            <a:pathLst>
              <a:path w="1062720" h="1062720" extrusionOk="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776660" y="5121849"/>
            <a:ext cx="689235" cy="21652"/>
          </a:xfrm>
          <a:custGeom>
            <a:avLst/>
            <a:gdLst/>
            <a:ahLst/>
            <a:cxnLst/>
            <a:rect l="l" t="t" r="r" b="b"/>
            <a:pathLst>
              <a:path w="918980" h="28869" extrusionOk="0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7" name="Google Shape;187;p17"/>
          <p:cNvSpPr txBox="1">
            <a:spLocks noGrp="1"/>
          </p:cNvSpPr>
          <p:nvPr>
            <p:ph type="title"/>
          </p:nvPr>
        </p:nvSpPr>
        <p:spPr>
          <a:xfrm>
            <a:off x="2640330" y="672084"/>
            <a:ext cx="5917326" cy="1529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venir"/>
              <a:buNone/>
              <a:defRPr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body" idx="1"/>
          </p:nvPr>
        </p:nvSpPr>
        <p:spPr>
          <a:xfrm>
            <a:off x="2640331" y="2444293"/>
            <a:ext cx="2245995" cy="225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257168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1pPr>
            <a:lvl2pPr marL="685783" lvl="1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2pPr>
            <a:lvl3pPr marL="1028675" lvl="2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566" lvl="3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457" lvl="4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348" lvl="5" indent="-257168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body" idx="2"/>
          </p:nvPr>
        </p:nvSpPr>
        <p:spPr>
          <a:xfrm>
            <a:off x="5119824" y="2440306"/>
            <a:ext cx="3435066" cy="225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92" lvl="0" indent="-171446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1pPr>
            <a:lvl2pPr marL="685783" lvl="1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2pPr>
            <a:lvl3pPr marL="1028675" lvl="2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3pPr>
            <a:lvl4pPr marL="1371566" lvl="3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4pPr>
            <a:lvl5pPr marL="1714457" lvl="4" indent="-257168" algn="l">
              <a:lnSpc>
                <a:spcPct val="111111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5pPr>
            <a:lvl6pPr marL="2057348" lvl="5" indent="-257168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240" lvl="6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132" lvl="7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023" lvl="8" indent="-25716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dt" idx="10"/>
          </p:nvPr>
        </p:nvSpPr>
        <p:spPr>
          <a:xfrm>
            <a:off x="2642792" y="4764882"/>
            <a:ext cx="82296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ftr" idx="11"/>
          </p:nvPr>
        </p:nvSpPr>
        <p:spPr>
          <a:xfrm>
            <a:off x="4981621" y="4762500"/>
            <a:ext cx="17145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sldNum" idx="12"/>
          </p:nvPr>
        </p:nvSpPr>
        <p:spPr>
          <a:xfrm>
            <a:off x="8211990" y="4767264"/>
            <a:ext cx="3429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lvl="1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lvl="2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lvl="3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lvl="4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lvl="5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lvl="6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lvl="7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lvl="8" indent="0" algn="r">
              <a:spcBef>
                <a:spcPts val="0"/>
              </a:spcBef>
              <a:buNone/>
              <a:defRPr sz="75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7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056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-1571622" y="4729184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004992"/>
                </a:solidFill>
                <a:latin typeface="+mj-lt"/>
              </a:defRPr>
            </a:lvl1pPr>
          </a:lstStyle>
          <a:p>
            <a:fld id="{8A724200-2F52-4814-BDA6-8467622AA9B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16483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4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814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6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516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Duas Partes de Conteúd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11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407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201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490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457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847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39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571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800" lvl="1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028700" lvl="2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371600" lvl="3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1714500" lvl="4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057400" lvl="5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2400300" lvl="6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2743200" lvl="7" indent="-23812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3086100" lvl="8" indent="-23812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61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FA3AC7-9B29-6F69-084B-F9311048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831183-F64E-A83A-5A45-6FAE4F7C4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07A7DB-5F75-05E2-553D-5DE81A0C4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0632-9A4E-4A32-A232-3725F4784E00}" type="datetimeFigureOut">
              <a:rPr lang="pt-BR" smtClean="0"/>
              <a:t>19/08/2025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123D1E-A609-CE61-E724-2BBE24FF6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3AAAA1-1B83-522D-C13A-A54DF800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E5FFD-CD37-48D9-8A6A-398E12CE19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49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68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UNhGusxq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acaotidesetubal.org.br/publicacoes/orcamentos-sensiveis-a-genero-e-ra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adrid.es/portales/munimadrid/es/Inicio/Igualdad-y-diversidad/Publicaciones/Sistema-de-Indicadores-de-Genero-en-la-ciudad-de-Madrid/?vgnextfmt=default&amp;vgnextoid=1d27b66689027710VgnVCM2000001f4a900aRCRD&amp;vgnextchannel=37faaaa26f535510VgnVCM1000008a4a900aRCRD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undacaotidesetubal.org.br/publicacoes/orcamentos-sensiveis-a-genero-e-rac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pedromarin@outlook.com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Caminhos para o Orçamento Sensível a Gênero</a:t>
            </a: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Elas Governam - Lideranças femininas na gestão do orçamento e das finanças públicas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Beatriz Sanchez e Pedro Marin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20/08/2025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C00026"/>
                </a:solidFill>
              </a:rPr>
              <a:t>Políticas públicas e interseccionalidade</a:t>
            </a:r>
            <a:endParaRPr b="1">
              <a:solidFill>
                <a:srgbClr val="C00026"/>
              </a:solidFill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Vídeo: mulheres e o direito à cidade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https://www.youtube.com/watch?v=D2UNhGusxqQ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/>
        </p:nvSpPr>
        <p:spPr>
          <a:xfrm>
            <a:off x="252723" y="1603700"/>
            <a:ext cx="4837800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7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Obrigada!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7" u="sng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87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beatriz.rodrigues.sanchez@gmail.com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87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78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4DCC600-1E12-8939-3A49-AC19F16D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"/>
          <a:stretch/>
        </p:blipFill>
        <p:spPr>
          <a:xfrm>
            <a:off x="969870" y="-2401"/>
            <a:ext cx="3602131" cy="5145901"/>
          </a:xfrm>
          <a:prstGeom prst="rect">
            <a:avLst/>
          </a:prstGeom>
        </p:spPr>
      </p:pic>
      <p:pic>
        <p:nvPicPr>
          <p:cNvPr id="8" name="Imagem 7" descr="Código QR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135E4D5E-BF8F-CB5B-BF67-B2807D5DD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81" y="4032181"/>
            <a:ext cx="1111319" cy="1111319"/>
          </a:xfrm>
          <a:prstGeom prst="rect">
            <a:avLst/>
          </a:prstGeom>
        </p:spPr>
      </p:pic>
      <p:pic>
        <p:nvPicPr>
          <p:cNvPr id="1026" name="Picture 2" descr="Fundação Tide Setubal">
            <a:extLst>
              <a:ext uri="{FF2B5EF4-FFF2-40B4-BE49-F238E27FC236}">
                <a16:creationId xmlns:a16="http://schemas.microsoft.com/office/drawing/2014/main" id="{7D95A023-09B4-B43C-2261-D43638D1D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05" y="3951844"/>
            <a:ext cx="1320555" cy="7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C52B4E-1A5D-2ABF-13F7-707BCE4D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3633E-4EF3-29DC-D22B-8F9F64B1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Vamos conversar?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38EDF9-2A89-A825-8A4B-266530CB558F}"/>
              </a:ext>
            </a:extLst>
          </p:cNvPr>
          <p:cNvSpPr txBox="1"/>
          <p:nvPr/>
        </p:nvSpPr>
        <p:spPr>
          <a:xfrm>
            <a:off x="1398671" y="3221456"/>
            <a:ext cx="208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pt-BR" sz="24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Para que serve o orçamento público?</a:t>
            </a:r>
          </a:p>
        </p:txBody>
      </p:sp>
      <p:sp>
        <p:nvSpPr>
          <p:cNvPr id="4" name="Balão de Pensamento: Nuvem 3">
            <a:extLst>
              <a:ext uri="{FF2B5EF4-FFF2-40B4-BE49-F238E27FC236}">
                <a16:creationId xmlns:a16="http://schemas.microsoft.com/office/drawing/2014/main" id="{0C9E9BF5-6F37-78DF-9CB5-6C949CEC7971}"/>
              </a:ext>
            </a:extLst>
          </p:cNvPr>
          <p:cNvSpPr/>
          <p:nvPr/>
        </p:nvSpPr>
        <p:spPr>
          <a:xfrm>
            <a:off x="1750596" y="1615239"/>
            <a:ext cx="1813760" cy="1164056"/>
          </a:xfrm>
          <a:prstGeom prst="cloudCallou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3D1D064-5260-A3A9-A6AC-EA7E38C310AA}"/>
              </a:ext>
            </a:extLst>
          </p:cNvPr>
          <p:cNvSpPr txBox="1"/>
          <p:nvPr/>
        </p:nvSpPr>
        <p:spPr>
          <a:xfrm>
            <a:off x="5194635" y="3130683"/>
            <a:ext cx="2084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pt-BR" sz="24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E o que seria um orçamento sensível a gênero e raça?</a:t>
            </a:r>
          </a:p>
        </p:txBody>
      </p:sp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59E800D6-89D9-6E88-3AF8-1079842A3875}"/>
              </a:ext>
            </a:extLst>
          </p:cNvPr>
          <p:cNvSpPr/>
          <p:nvPr/>
        </p:nvSpPr>
        <p:spPr>
          <a:xfrm>
            <a:off x="5465346" y="1615239"/>
            <a:ext cx="1813760" cy="1164056"/>
          </a:xfrm>
          <a:prstGeom prst="cloudCallou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661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2BFD43-09AF-7A01-6919-BAB3A569B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5C107-3511-529C-DE28-EF408178F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Orçamento público: conceito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7D7790-8E84-1F7D-D093-69BAAABABE7F}"/>
              </a:ext>
            </a:extLst>
          </p:cNvPr>
          <p:cNvSpPr txBox="1"/>
          <p:nvPr/>
        </p:nvSpPr>
        <p:spPr>
          <a:xfrm>
            <a:off x="803109" y="1407695"/>
            <a:ext cx="7634036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pt-BR" sz="24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Orçamento público é o instrumento por excelência de planejamento e execução das finanças públicas. É composto de uma </a:t>
            </a:r>
            <a:r>
              <a:rPr lang="pt-BR" sz="2400" b="1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estimativa das receitas e fixação das despesas para um determinado exercício financeiro.</a:t>
            </a:r>
            <a:endParaRPr lang="pt-BR" sz="2400" kern="1200" dirty="0">
              <a:solidFill>
                <a:prstClr val="white">
                  <a:lumMod val="9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defTabSz="685800">
              <a:buClrTx/>
            </a:pPr>
            <a:endParaRPr lang="pt-B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194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8650D-E87D-81F0-5C40-4FCB80BCB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488F7-5590-6CE6-CD5A-93B5BB06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Orçamento público: conceito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2EEFEC-295B-D70F-9A5F-514490161AA7}"/>
              </a:ext>
            </a:extLst>
          </p:cNvPr>
          <p:cNvSpPr txBox="1"/>
          <p:nvPr/>
        </p:nvSpPr>
        <p:spPr>
          <a:xfrm>
            <a:off x="314326" y="1311682"/>
            <a:ext cx="851534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r>
              <a:rPr lang="pt-BR" sz="2100" b="1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PLANEJA</a:t>
            </a: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 a arrecadação e a despesa pública;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endParaRPr lang="pt-BR" sz="2100" kern="1200" dirty="0">
              <a:solidFill>
                <a:prstClr val="white">
                  <a:lumMod val="9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Permite o exercício do </a:t>
            </a:r>
            <a:r>
              <a:rPr lang="pt-BR" sz="2100" b="1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CONTROLE</a:t>
            </a: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 sobre o uso dos recursos públicos (controle gerencial, controle fiscal, controle parlamentar, controle social, etc.);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endParaRPr lang="pt-BR" sz="2100" kern="1200" dirty="0">
              <a:solidFill>
                <a:prstClr val="white">
                  <a:lumMod val="9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Estabelece os marcos da </a:t>
            </a:r>
            <a:r>
              <a:rPr lang="pt-BR" sz="2100" b="1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GESTÃO FISCAL</a:t>
            </a: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, regulando os níveis de endividamento;</a:t>
            </a: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endParaRPr lang="pt-BR" sz="2100" kern="1200" dirty="0">
              <a:solidFill>
                <a:prstClr val="white">
                  <a:lumMod val="9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342900" defTabSz="685800">
              <a:buClrTx/>
              <a:buFont typeface="Arial" panose="020B0604020202020204" pitchFamily="34" charset="0"/>
              <a:buChar char="•"/>
            </a:pP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Reflete os </a:t>
            </a:r>
            <a:r>
              <a:rPr lang="pt-BR" sz="2100" b="1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CONFLITOS DISTRIBUTIVOS </a:t>
            </a:r>
            <a:r>
              <a:rPr lang="pt-BR" sz="21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</a:rPr>
              <a:t>existentes na sociedade (dimensão política).</a:t>
            </a:r>
            <a:endParaRPr lang="pt-BR"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062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973AE-982A-762E-3017-62AA89DB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400F1-0F51-D32C-7667-3A725B20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Orçamento, gênero e raça?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6AB469-8757-58CC-1209-650B42B15F36}"/>
              </a:ext>
            </a:extLst>
          </p:cNvPr>
          <p:cNvSpPr txBox="1"/>
          <p:nvPr/>
        </p:nvSpPr>
        <p:spPr>
          <a:xfrm>
            <a:off x="775215" y="3221456"/>
            <a:ext cx="2084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pt-BR" sz="20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Quais são as metas de políticas para as mulheres no PPA do seu município?</a:t>
            </a:r>
          </a:p>
        </p:txBody>
      </p:sp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893E091F-4BCD-BD59-3D32-2409B5210AF9}"/>
              </a:ext>
            </a:extLst>
          </p:cNvPr>
          <p:cNvSpPr/>
          <p:nvPr/>
        </p:nvSpPr>
        <p:spPr>
          <a:xfrm>
            <a:off x="1127140" y="1615239"/>
            <a:ext cx="1813760" cy="1164056"/>
          </a:xfrm>
          <a:prstGeom prst="cloudCallou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B3B8D6-8332-B8C6-DD45-9DCC306EBF0A}"/>
              </a:ext>
            </a:extLst>
          </p:cNvPr>
          <p:cNvSpPr txBox="1"/>
          <p:nvPr/>
        </p:nvSpPr>
        <p:spPr>
          <a:xfrm>
            <a:off x="3548714" y="3130683"/>
            <a:ext cx="2084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buClrTx/>
              <a:defRPr sz="2000" kern="120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pt-BR" dirty="0"/>
              <a:t>Essas metas estão adequadamente financiadas?</a:t>
            </a:r>
          </a:p>
        </p:txBody>
      </p:sp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10B691D0-DF2C-1FAC-59B5-C9094FD8D0EB}"/>
              </a:ext>
            </a:extLst>
          </p:cNvPr>
          <p:cNvSpPr/>
          <p:nvPr/>
        </p:nvSpPr>
        <p:spPr>
          <a:xfrm>
            <a:off x="3819425" y="1615239"/>
            <a:ext cx="1813760" cy="1164056"/>
          </a:xfrm>
          <a:prstGeom prst="cloudCallou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7A43B0-B7B3-045D-793B-A40E59F66022}"/>
              </a:ext>
            </a:extLst>
          </p:cNvPr>
          <p:cNvSpPr txBox="1"/>
          <p:nvPr/>
        </p:nvSpPr>
        <p:spPr>
          <a:xfrm>
            <a:off x="6286370" y="3116830"/>
            <a:ext cx="2084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>
              <a:buClrTx/>
              <a:defRPr sz="2000" kern="120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pt-BR" dirty="0"/>
              <a:t>Quanto seu município investe em políticas para as mulheres (gasto exclusivo e não-exclusivo)?</a:t>
            </a:r>
          </a:p>
        </p:txBody>
      </p:sp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C020DD9B-76EB-7852-8F74-A2DB15FE52BA}"/>
              </a:ext>
            </a:extLst>
          </p:cNvPr>
          <p:cNvSpPr/>
          <p:nvPr/>
        </p:nvSpPr>
        <p:spPr>
          <a:xfrm>
            <a:off x="6557081" y="1601386"/>
            <a:ext cx="1813760" cy="1164056"/>
          </a:xfrm>
          <a:prstGeom prst="cloudCallout">
            <a:avLst/>
          </a:prstGeom>
          <a:noFill/>
          <a:ln w="571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pt-BR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73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F17FA-CC7D-56C8-562A-E9FBD246B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88C83-D5CB-CBA8-4D41-7B83A32D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Orçamentos Sensíveis a gênero e raça: conceito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5747881-B8CE-46BC-21C0-6E9A2561248D}"/>
              </a:ext>
            </a:extLst>
          </p:cNvPr>
          <p:cNvSpPr txBox="1"/>
          <p:nvPr/>
        </p:nvSpPr>
        <p:spPr>
          <a:xfrm>
            <a:off x="492528" y="2910445"/>
            <a:ext cx="51463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pt-BR" sz="2000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“Os Orçamentos Sensíveis a Gênero e Raça são uma forma de </a:t>
            </a:r>
            <a:r>
              <a:rPr lang="pt-BR" sz="2000" b="1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inserir a perspectiva de gênero e raça na formulação e implementação de políticas públicas</a:t>
            </a:r>
            <a:r>
              <a:rPr lang="pt-BR" sz="2000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, tendo como ponto de partida os processos de planejamento e orçamento”</a:t>
            </a:r>
            <a:endParaRPr lang="pt-B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CAC3CEE-3302-EB3F-C8DA-9288FC587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342" y="1679247"/>
            <a:ext cx="1746008" cy="250438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819D0AB-7DA6-8B0E-A42F-72485D824E79}"/>
              </a:ext>
            </a:extLst>
          </p:cNvPr>
          <p:cNvSpPr txBox="1"/>
          <p:nvPr/>
        </p:nvSpPr>
        <p:spPr>
          <a:xfrm>
            <a:off x="628650" y="1489714"/>
            <a:ext cx="591036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buClrTx/>
              <a:defRPr/>
            </a:pPr>
            <a:r>
              <a:rPr lang="pt-BR" b="1" kern="1200" dirty="0">
                <a:solidFill>
                  <a:srgbClr val="ED7D31">
                    <a:lumMod val="20000"/>
                    <a:lumOff val="80000"/>
                  </a:srgbClr>
                </a:solidFill>
                <a:latin typeface="DarkerGrotesque-ExtraBold"/>
                <a:ea typeface="+mn-ea"/>
                <a:cs typeface="+mn-cs"/>
              </a:rPr>
              <a:t>HOMENS E MULHERES; NEGROS/AS, INDÍGENAS E BRANCOS/AS</a:t>
            </a:r>
          </a:p>
          <a:p>
            <a:pPr algn="r" defTabSz="685800">
              <a:buClrTx/>
              <a:defRPr/>
            </a:pPr>
            <a:r>
              <a:rPr lang="pt-BR" b="1" kern="1200" dirty="0">
                <a:solidFill>
                  <a:srgbClr val="ED7D31">
                    <a:lumMod val="20000"/>
                    <a:lumOff val="80000"/>
                  </a:srgbClr>
                </a:solidFill>
                <a:latin typeface="DarkerGrotesque-ExtraBold"/>
                <a:ea typeface="+mn-ea"/>
                <a:cs typeface="+mn-cs"/>
              </a:rPr>
              <a:t>EXPERIMENTAM VIVÊNCIAS MARCADAMENTE DISTINTAS NO QUE DIZ RESPEITO ÀS POLÍTICAS PÚBLICAS, MESMO AS TIDAS COMO UNIVERSAIS</a:t>
            </a:r>
            <a:endParaRPr lang="pt-BR" kern="1200" dirty="0">
              <a:solidFill>
                <a:srgbClr val="ED7D31">
                  <a:lumMod val="20000"/>
                  <a:lumOff val="8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59E5DD6-35D8-C95D-806F-597E4FD8E8F8}"/>
              </a:ext>
            </a:extLst>
          </p:cNvPr>
          <p:cNvCxnSpPr>
            <a:cxnSpLocks/>
          </p:cNvCxnSpPr>
          <p:nvPr/>
        </p:nvCxnSpPr>
        <p:spPr>
          <a:xfrm>
            <a:off x="3980261" y="2314417"/>
            <a:ext cx="2558750" cy="0"/>
          </a:xfrm>
          <a:prstGeom prst="line">
            <a:avLst/>
          </a:prstGeom>
          <a:ln w="38100">
            <a:solidFill>
              <a:srgbClr val="FBE5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487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AC2D1-512E-0AD6-5BFA-AD7A2D545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A6A71-0693-3849-149D-BD3682C5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OSG: uma abordagem com amplo uso nos países da OCDE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AB58E-D98C-1B53-FDC9-26C172C395FB}"/>
              </a:ext>
            </a:extLst>
          </p:cNvPr>
          <p:cNvSpPr txBox="1"/>
          <p:nvPr/>
        </p:nvSpPr>
        <p:spPr>
          <a:xfrm>
            <a:off x="6002407" y="3553735"/>
            <a:ext cx="281824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>
              <a:buClrTx/>
              <a:defRPr/>
            </a:pPr>
            <a:r>
              <a:rPr lang="pt-BR" sz="1350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A maioria dos países usa mais de um tipo de ferramenta de OSGR</a:t>
            </a:r>
            <a:endParaRPr lang="pt-BR" sz="135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0257146-6429-E232-7C86-FDA5A8DC3864}"/>
              </a:ext>
            </a:extLst>
          </p:cNvPr>
          <p:cNvSpPr txBox="1"/>
          <p:nvPr/>
        </p:nvSpPr>
        <p:spPr>
          <a:xfrm>
            <a:off x="628650" y="4540350"/>
            <a:ext cx="47876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900" kern="1200" dirty="0">
                <a:solidFill>
                  <a:prstClr val="white"/>
                </a:solidFill>
                <a:latin typeface="Roboto Condensed" panose="020B0604020202020204" pitchFamily="2" charset="0"/>
                <a:ea typeface="+mn-ea"/>
                <a:cs typeface="+mn-cs"/>
              </a:rPr>
              <a:t>Fonte: OECD (2019), Budgeting and Public Expenditures in OECD Countries </a:t>
            </a:r>
            <a:endParaRPr lang="pt-BR" sz="9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47BA6D9-3588-20C6-FBBB-52BE3C2AF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68016"/>
            <a:ext cx="5189189" cy="318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6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EBB64-60F2-1709-9668-2AC174DF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Orçamento sensíveis a gênero... e raça!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FA596F-8F43-2239-D002-3999B0BFDCFB}"/>
              </a:ext>
            </a:extLst>
          </p:cNvPr>
          <p:cNvSpPr txBox="1"/>
          <p:nvPr/>
        </p:nvSpPr>
        <p:spPr>
          <a:xfrm>
            <a:off x="932769" y="2167165"/>
            <a:ext cx="4374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pt-BR" sz="1800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“No caso brasileiro, esses instrumentos</a:t>
            </a:r>
          </a:p>
          <a:p>
            <a:pPr defTabSz="685800">
              <a:buClrTx/>
              <a:defRPr/>
            </a:pPr>
            <a:r>
              <a:rPr lang="pt-BR" sz="1800" b="1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só serão efetivos se partirem de</a:t>
            </a:r>
          </a:p>
          <a:p>
            <a:pPr defTabSz="685800">
              <a:buClrTx/>
              <a:defRPr/>
            </a:pPr>
            <a:r>
              <a:rPr lang="pt-BR" sz="1800" b="1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uma perspectiva de gênero e raça,</a:t>
            </a:r>
          </a:p>
          <a:p>
            <a:pPr defTabSz="685800">
              <a:buClrTx/>
              <a:defRPr/>
            </a:pPr>
            <a:r>
              <a:rPr lang="pt-BR" sz="1800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considerando principalmente a</a:t>
            </a:r>
          </a:p>
          <a:p>
            <a:pPr defTabSz="685800">
              <a:buClrTx/>
              <a:defRPr/>
            </a:pPr>
            <a:r>
              <a:rPr lang="pt-BR" sz="1800" kern="1200" dirty="0">
                <a:solidFill>
                  <a:prstClr val="white"/>
                </a:solidFill>
                <a:latin typeface="RobotoSlab-Regular"/>
                <a:ea typeface="+mn-ea"/>
                <a:cs typeface="+mn-cs"/>
              </a:rPr>
              <a:t>intersecção entre esses marcadores.”</a:t>
            </a:r>
            <a:endParaRPr lang="pt-BR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ães negras e solteiras sofrem mais com falta de saneamento e carências nas  casas | Economia | G1">
            <a:extLst>
              <a:ext uri="{FF2B5EF4-FFF2-40B4-BE49-F238E27FC236}">
                <a16:creationId xmlns:a16="http://schemas.microsoft.com/office/drawing/2014/main" id="{693819E0-D19B-15D1-4457-801AE078D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855" y="1238093"/>
            <a:ext cx="2853617" cy="38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2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Mas, afinal de contas, o que é gênero?</a:t>
            </a: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621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“O gênero é um elemento constitutivo de </a:t>
            </a:r>
            <a:r>
              <a:rPr lang="en" b="1"/>
              <a:t>relações sociais baseado nas diferenças percebidas entre os sexos</a:t>
            </a:r>
            <a:r>
              <a:rPr lang="en"/>
              <a:t>; uma forma primeira de significar as </a:t>
            </a:r>
            <a:r>
              <a:rPr lang="en" b="1"/>
              <a:t>relações de poder</a:t>
            </a:r>
            <a:r>
              <a:rPr lang="en"/>
              <a:t>. As mudanças na organização das relações sociais correspondem sempre à mudança nas representações de poder, mas a direção da mudança não segue necessariamente um sentido único.”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/>
              <a:t>(Joan Scott)</a:t>
            </a: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69" name="Google Shape;69;p16" descr="Gênero: Uma categoria útil para análise histórica, por Joan Scott -  Compromisso e Atitu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4241" y="1587635"/>
            <a:ext cx="2625648" cy="2674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9CE74-3DDC-4894-E111-588F0CA35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43B94-886F-17FB-2764-217B74ABC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Por que fazemos </a:t>
            </a:r>
            <a:r>
              <a:rPr lang="pt-BR" b="1" dirty="0" err="1">
                <a:solidFill>
                  <a:schemeClr val="bg1"/>
                </a:solidFill>
              </a:rPr>
              <a:t>OSGRs</a:t>
            </a:r>
            <a:r>
              <a:rPr lang="pt-BR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1F007AA-19E7-CD1C-2F1B-BF648A732E4C}"/>
              </a:ext>
            </a:extLst>
          </p:cNvPr>
          <p:cNvSpPr txBox="1"/>
          <p:nvPr/>
        </p:nvSpPr>
        <p:spPr>
          <a:xfrm>
            <a:off x="393054" y="3089446"/>
            <a:ext cx="265922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pt-BR" sz="135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Produção de dados e diagnósticos sobre o financiamento de políticas para as mulheres/igualdade racial e políticas sensíveis a gênero e raça (diagnóstico e transparência)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A592952-1D5F-2679-353C-A35CFFC73A18}"/>
              </a:ext>
            </a:extLst>
          </p:cNvPr>
          <p:cNvSpPr txBox="1"/>
          <p:nvPr/>
        </p:nvSpPr>
        <p:spPr>
          <a:xfrm>
            <a:off x="3355523" y="3089447"/>
            <a:ext cx="265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pt-BR" sz="135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Incorporar a perspectiva de gênero e raça no conjunto das políticas públicas que compõem o orçamento (transversalidade)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7E4A9F-CD08-76C2-E5D1-6DA4C5D6A510}"/>
              </a:ext>
            </a:extLst>
          </p:cNvPr>
          <p:cNvSpPr txBox="1"/>
          <p:nvPr/>
        </p:nvSpPr>
        <p:spPr>
          <a:xfrm>
            <a:off x="6088225" y="3074356"/>
            <a:ext cx="265922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pt-BR" sz="135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Aprimorar os processos de avaliação, qualificando o gasto público (eficiência)</a:t>
            </a:r>
          </a:p>
        </p:txBody>
      </p:sp>
      <p:pic>
        <p:nvPicPr>
          <p:cNvPr id="11" name="Gráfico 10" descr="Gráfico de barras estrutura de tópicos">
            <a:extLst>
              <a:ext uri="{FF2B5EF4-FFF2-40B4-BE49-F238E27FC236}">
                <a16:creationId xmlns:a16="http://schemas.microsoft.com/office/drawing/2014/main" id="{67190F27-1468-2317-BC6C-C07F2DEF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188" y="1863823"/>
            <a:ext cx="1117341" cy="1117341"/>
          </a:xfrm>
          <a:prstGeom prst="rect">
            <a:avLst/>
          </a:prstGeom>
        </p:spPr>
      </p:pic>
      <p:pic>
        <p:nvPicPr>
          <p:cNvPr id="14" name="Gráfico 13" descr="Grupo de mulheres estrutura de tópicos">
            <a:extLst>
              <a:ext uri="{FF2B5EF4-FFF2-40B4-BE49-F238E27FC236}">
                <a16:creationId xmlns:a16="http://schemas.microsoft.com/office/drawing/2014/main" id="{A3E58151-C94C-11F2-7049-7B2DC9772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783" y="2071478"/>
            <a:ext cx="920232" cy="920232"/>
          </a:xfrm>
          <a:prstGeom prst="rect">
            <a:avLst/>
          </a:prstGeom>
        </p:spPr>
      </p:pic>
      <p:pic>
        <p:nvPicPr>
          <p:cNvPr id="16" name="Gráfico 15" descr="Moedas estrutura de tópicos">
            <a:extLst>
              <a:ext uri="{FF2B5EF4-FFF2-40B4-BE49-F238E27FC236}">
                <a16:creationId xmlns:a16="http://schemas.microsoft.com/office/drawing/2014/main" id="{7D1FC422-7921-DF0A-CDCE-65A4E20EF6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55972" y="2060932"/>
            <a:ext cx="920232" cy="92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2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5E629C-1DE7-1315-0D71-F9E045FDB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98F7E-4CB0-A358-8E75-49262FFF7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Algumas referências nacionais e internacionais...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6FB1308-7CB8-0EAC-6A6F-4E1F43290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92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784E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568" y="0"/>
            <a:ext cx="363286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body" idx="1"/>
          </p:nvPr>
        </p:nvSpPr>
        <p:spPr>
          <a:xfrm>
            <a:off x="4572000" y="579642"/>
            <a:ext cx="4260300" cy="245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14297" indent="0" algn="r">
              <a:buNone/>
            </a:pPr>
            <a:r>
              <a:rPr lang="pt-BR" sz="2000" b="1" dirty="0"/>
              <a:t>Ao todo, a Agenda Transversal Mulheres abarca 45 dos 88 programas, 85 objetivos específicos a ela vinculados, 191 entregas e 75 medidas institucionais e normativas.</a:t>
            </a:r>
            <a:endParaRPr sz="2000" dirty="0"/>
          </a:p>
        </p:txBody>
      </p:sp>
      <p:pic>
        <p:nvPicPr>
          <p:cNvPr id="223" name="Google Shape;22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9036" y="0"/>
            <a:ext cx="152928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3503815" y="3354186"/>
            <a:ext cx="4825538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1350" b="1">
                <a:solidFill>
                  <a:schemeClr val="dk1"/>
                </a:solidFill>
              </a:rPr>
              <a:t>Eixos:</a:t>
            </a:r>
            <a:r>
              <a:rPr lang="pt-BR" sz="1350">
                <a:solidFill>
                  <a:schemeClr val="dk1"/>
                </a:solidFill>
              </a:rPr>
              <a:t> </a:t>
            </a:r>
            <a:endParaRPr sz="1050"/>
          </a:p>
          <a:p>
            <a:endParaRPr sz="1350">
              <a:solidFill>
                <a:schemeClr val="dk1"/>
              </a:solidFill>
            </a:endParaRPr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</a:rPr>
              <a:t>Viver sem violência</a:t>
            </a:r>
            <a:endParaRPr sz="1050"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</a:rPr>
              <a:t>Autonomia econômica</a:t>
            </a:r>
            <a:endParaRPr sz="1050"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</a:rPr>
              <a:t>Igualdade de Decisão e Poder </a:t>
            </a:r>
            <a:endParaRPr sz="1050"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</a:rPr>
              <a:t>Saúde e Ambiente</a:t>
            </a:r>
            <a:endParaRPr sz="1050"/>
          </a:p>
          <a:p>
            <a:pPr marL="214313" indent="-214313"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</a:rPr>
              <a:t>Capacidade Institucional</a:t>
            </a:r>
            <a:endParaRPr sz="105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/>
          <p:nvPr/>
        </p:nvSpPr>
        <p:spPr>
          <a:xfrm>
            <a:off x="452346" y="206546"/>
            <a:ext cx="8239308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1800" b="1">
                <a:solidFill>
                  <a:schemeClr val="dk1"/>
                </a:solidFill>
              </a:rPr>
              <a:t>Indicadores-chave e metas dos objetivos estratégicos do eixo 1 –desenvolvimento social e garantia de direitos relacionados à Agenda Mulheres:</a:t>
            </a:r>
            <a:endParaRPr sz="1050"/>
          </a:p>
        </p:txBody>
      </p: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4532" y="1371799"/>
            <a:ext cx="3325139" cy="360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600" y="1299950"/>
            <a:ext cx="3559355" cy="3745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>
            <a:spLocks noGrp="1"/>
          </p:cNvSpPr>
          <p:nvPr>
            <p:ph type="title"/>
          </p:nvPr>
        </p:nvSpPr>
        <p:spPr>
          <a:xfrm>
            <a:off x="2356658" y="320334"/>
            <a:ext cx="21287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/>
              <a:t>PPA – Anexo V</a:t>
            </a:r>
            <a:br>
              <a:rPr lang="pt-BR"/>
            </a:br>
            <a:r>
              <a:rPr lang="pt-BR" sz="2400"/>
              <a:t>Programas direcionados</a:t>
            </a:r>
            <a:endParaRPr/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88" y="0"/>
            <a:ext cx="15292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0"/>
            <a:ext cx="43635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2356658" y="320334"/>
            <a:ext cx="641329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pt-BR" sz="3600" dirty="0"/>
              <a:t>PPA – Anexo V</a:t>
            </a:r>
            <a:br>
              <a:rPr lang="pt-BR" sz="3600" dirty="0"/>
            </a:br>
            <a:r>
              <a:rPr lang="pt-BR" sz="1800" dirty="0"/>
              <a:t>Exemplo: Programas integrados</a:t>
            </a:r>
            <a:endParaRPr sz="3600" dirty="0"/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88" y="0"/>
            <a:ext cx="15292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2787" y="1327669"/>
            <a:ext cx="4494046" cy="190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7289" y="3669953"/>
            <a:ext cx="3931848" cy="13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3"/>
          <p:cNvSpPr txBox="1"/>
          <p:nvPr/>
        </p:nvSpPr>
        <p:spPr>
          <a:xfrm>
            <a:off x="7056521" y="3669953"/>
            <a:ext cx="1584480" cy="623217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1200" dirty="0">
                <a:solidFill>
                  <a:schemeClr val="dk1"/>
                </a:solidFill>
              </a:rPr>
              <a:t>Detalhamento no Relatório da Agenda Transversal</a:t>
            </a:r>
            <a:endParaRPr sz="900" dirty="0"/>
          </a:p>
        </p:txBody>
      </p:sp>
      <p:sp>
        <p:nvSpPr>
          <p:cNvPr id="262" name="Google Shape;262;p13"/>
          <p:cNvSpPr txBox="1"/>
          <p:nvPr/>
        </p:nvSpPr>
        <p:spPr>
          <a:xfrm>
            <a:off x="6984332" y="1698778"/>
            <a:ext cx="1584480" cy="276969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pt-BR" sz="1350">
                <a:solidFill>
                  <a:schemeClr val="dk1"/>
                </a:solidFill>
              </a:rPr>
              <a:t>PPA – Anexo V</a:t>
            </a:r>
            <a:endParaRPr sz="1050"/>
          </a:p>
        </p:txBody>
      </p:sp>
      <p:cxnSp>
        <p:nvCxnSpPr>
          <p:cNvPr id="263" name="Google Shape;263;p13"/>
          <p:cNvCxnSpPr>
            <a:stCxn id="262" idx="2"/>
          </p:cNvCxnSpPr>
          <p:nvPr/>
        </p:nvCxnSpPr>
        <p:spPr>
          <a:xfrm rot="5400000">
            <a:off x="7159832" y="1664813"/>
            <a:ext cx="305806" cy="927674"/>
          </a:xfrm>
          <a:prstGeom prst="curvedConnector2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13"/>
          <p:cNvCxnSpPr>
            <a:cxnSpLocks/>
            <a:stCxn id="261" idx="2"/>
          </p:cNvCxnSpPr>
          <p:nvPr/>
        </p:nvCxnSpPr>
        <p:spPr>
          <a:xfrm rot="5400000">
            <a:off x="7161301" y="3980766"/>
            <a:ext cx="375056" cy="999864"/>
          </a:xfrm>
          <a:prstGeom prst="curvedConnector2">
            <a:avLst/>
          </a:prstGeom>
          <a:noFill/>
          <a:ln w="19050" cap="flat" cmpd="sng">
            <a:solidFill>
              <a:srgbClr val="7030A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22D0D2-3E88-36D8-98C4-0AB8BB4E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Anexo com memorial da metodologia e consolidação dos aspectos do orçamento que impactam as questões de gênero</a:t>
            </a:r>
          </a:p>
          <a:p>
            <a:endParaRPr lang="pt-BR" dirty="0"/>
          </a:p>
          <a:p>
            <a:r>
              <a:rPr lang="pt-BR" dirty="0"/>
              <a:t>Metodologia unificada para avaliação </a:t>
            </a:r>
            <a:r>
              <a:rPr lang="pt-BR" i="1" dirty="0" err="1"/>
              <a:t>ex-ante</a:t>
            </a:r>
            <a:r>
              <a:rPr lang="pt-BR" dirty="0"/>
              <a:t> (Memorial de Igualdade de Gênero) e </a:t>
            </a:r>
            <a:r>
              <a:rPr lang="pt-BR" i="1" dirty="0" err="1"/>
              <a:t>ex-post</a:t>
            </a:r>
            <a:r>
              <a:rPr lang="pt-BR" dirty="0"/>
              <a:t> (Memorial de Cumprimento dos Objetivos de Igualdade). Avaliação sobre quais órgãos estão cumprindo ou não com essas diretrizes.</a:t>
            </a:r>
          </a:p>
          <a:p>
            <a:endParaRPr lang="pt-BR" dirty="0"/>
          </a:p>
          <a:p>
            <a:r>
              <a:rPr lang="pt-BR" dirty="0"/>
              <a:t>Entregas e indicadores de gênero nos programas finalísticos.</a:t>
            </a:r>
          </a:p>
          <a:p>
            <a:endParaRPr lang="pt-BR" dirty="0"/>
          </a:p>
          <a:p>
            <a:r>
              <a:rPr lang="pt-BR" dirty="0">
                <a:hlinkClick r:id="rId2"/>
              </a:rPr>
              <a:t>Portal</a:t>
            </a:r>
            <a:r>
              <a:rPr lang="pt-BR" dirty="0"/>
              <a:t> de indicadores de gênero</a:t>
            </a:r>
          </a:p>
        </p:txBody>
      </p:sp>
      <p:pic>
        <p:nvPicPr>
          <p:cNvPr id="4" name="Picture 2" descr="Bandera de Madrid - Wikipedia, la enciclopedia libre">
            <a:extLst>
              <a:ext uri="{FF2B5EF4-FFF2-40B4-BE49-F238E27FC236}">
                <a16:creationId xmlns:a16="http://schemas.microsoft.com/office/drawing/2014/main" id="{F48C27F6-7367-C8EE-F2CC-DD53B4A7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2" y="107157"/>
            <a:ext cx="1196578" cy="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6CAFE5C-6488-9DA4-92C5-E948CF40279C}"/>
              </a:ext>
            </a:extLst>
          </p:cNvPr>
          <p:cNvSpPr txBox="1"/>
          <p:nvPr/>
        </p:nvSpPr>
        <p:spPr>
          <a:xfrm>
            <a:off x="1417930" y="548424"/>
            <a:ext cx="1600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/>
              <a:t>MADRID</a:t>
            </a:r>
          </a:p>
        </p:txBody>
      </p:sp>
    </p:spTree>
    <p:extLst>
      <p:ext uri="{BB962C8B-B14F-4D97-AF65-F5344CB8AC3E}">
        <p14:creationId xmlns:p14="http://schemas.microsoft.com/office/powerpoint/2010/main" val="281111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07B9D70-3A0E-18A1-A9C3-D2226A72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3" y="1039181"/>
            <a:ext cx="7903348" cy="3637181"/>
          </a:xfrm>
          <a:prstGeom prst="rect">
            <a:avLst/>
          </a:prstGeom>
        </p:spPr>
      </p:pic>
      <p:pic>
        <p:nvPicPr>
          <p:cNvPr id="6" name="Picture 2" descr="Bandera de Madrid - Wikipedia, la enciclopedia libre">
            <a:extLst>
              <a:ext uri="{FF2B5EF4-FFF2-40B4-BE49-F238E27FC236}">
                <a16:creationId xmlns:a16="http://schemas.microsoft.com/office/drawing/2014/main" id="{7913188B-F116-45B8-D8C9-F4F666D7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794" y="127667"/>
            <a:ext cx="1018413" cy="6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808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D3475D6-2605-1271-40C5-B980E7AB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31"/>
          <a:stretch/>
        </p:blipFill>
        <p:spPr>
          <a:xfrm>
            <a:off x="1041618" y="742496"/>
            <a:ext cx="7060764" cy="36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2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471488" y="36703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O conceito de gênero</a:t>
            </a:r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471500" y="1396100"/>
            <a:ext cx="7963800" cy="29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Construção social, desde a infância, dos papeis que devem ser desempenhados por homens e mulheres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Público x privado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Razão x emoção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Associação persistente da </a:t>
            </a:r>
            <a:r>
              <a:rPr lang="en" b="1"/>
              <a:t>masculinidade com o poder</a:t>
            </a:r>
            <a:r>
              <a:rPr lang="en"/>
              <a:t>: aspectos mais valorizados estão na virilidade e não na feminilidade</a:t>
            </a:r>
            <a:endParaRPr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b="1"/>
              <a:t>Desigualdade x diferença</a:t>
            </a:r>
            <a:r>
              <a:rPr lang="en"/>
              <a:t>: gênero quer expressar mais do que as diferenças, as desigualdades entre homens e mulheres</a:t>
            </a:r>
            <a:endParaRPr/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AAC4D1-5EFF-7ED6-0E8F-48706951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76" y="96319"/>
            <a:ext cx="5763298" cy="501753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96F8B6D-54C5-6BFD-38AD-D5EE012260D4}"/>
              </a:ext>
            </a:extLst>
          </p:cNvPr>
          <p:cNvSpPr txBox="1"/>
          <p:nvPr/>
        </p:nvSpPr>
        <p:spPr>
          <a:xfrm>
            <a:off x="771525" y="604838"/>
            <a:ext cx="102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7030A0"/>
                </a:solidFill>
              </a:rPr>
              <a:t>Exemplo de Memorial de Igualdade de Gênero</a:t>
            </a:r>
          </a:p>
        </p:txBody>
      </p:sp>
    </p:spTree>
    <p:extLst>
      <p:ext uri="{BB962C8B-B14F-4D97-AF65-F5344CB8AC3E}">
        <p14:creationId xmlns:p14="http://schemas.microsoft.com/office/powerpoint/2010/main" val="3315282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18D338-E253-575F-DEF4-C39199F65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626" y="0"/>
            <a:ext cx="3802749" cy="514350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0621073-C927-4F6D-DA07-B9A699995151}"/>
              </a:ext>
            </a:extLst>
          </p:cNvPr>
          <p:cNvSpPr/>
          <p:nvPr/>
        </p:nvSpPr>
        <p:spPr>
          <a:xfrm>
            <a:off x="2105025" y="4862512"/>
            <a:ext cx="476250" cy="80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50D8FAC-6810-7914-F368-3F03B02CD3AB}"/>
              </a:ext>
            </a:extLst>
          </p:cNvPr>
          <p:cNvSpPr txBox="1"/>
          <p:nvPr/>
        </p:nvSpPr>
        <p:spPr>
          <a:xfrm>
            <a:off x="986975" y="4338638"/>
            <a:ext cx="1028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7030A0"/>
                </a:solidFill>
              </a:rPr>
              <a:t>Exemplo de entrega com perspectiva de gênero</a:t>
            </a:r>
          </a:p>
        </p:txBody>
      </p:sp>
    </p:spTree>
    <p:extLst>
      <p:ext uri="{BB962C8B-B14F-4D97-AF65-F5344CB8AC3E}">
        <p14:creationId xmlns:p14="http://schemas.microsoft.com/office/powerpoint/2010/main" val="3607502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93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441D7E-8687-BBF8-D8FE-1ED54CCD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4ACEE-692F-5F80-0A57-4EF3AD98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Outras referências subnacionais no Brasil...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3B88052-94D3-3D6C-1544-262CEC138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Estados: </a:t>
            </a:r>
            <a:r>
              <a:rPr lang="pt-BR" sz="2400" dirty="0">
                <a:solidFill>
                  <a:schemeClr val="bg1"/>
                </a:solidFill>
              </a:rPr>
              <a:t>AC, RJ, MT, CE, PR, BA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Municípios: </a:t>
            </a:r>
            <a:r>
              <a:rPr lang="pt-BR" sz="2400" dirty="0">
                <a:solidFill>
                  <a:schemeClr val="bg1"/>
                </a:solidFill>
              </a:rPr>
              <a:t>Belo Horizonte, Fortaleza, São Paulo, Niterói</a:t>
            </a:r>
          </a:p>
        </p:txBody>
      </p:sp>
    </p:spTree>
    <p:extLst>
      <p:ext uri="{BB962C8B-B14F-4D97-AF65-F5344CB8AC3E}">
        <p14:creationId xmlns:p14="http://schemas.microsoft.com/office/powerpoint/2010/main" val="169432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784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23EF6B-186F-B86E-C0E6-5BA04B0FD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0E8AE36-831C-60FE-8B19-B41FCC729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3"/>
          <a:stretch/>
        </p:blipFill>
        <p:spPr>
          <a:xfrm>
            <a:off x="969870" y="-2401"/>
            <a:ext cx="3602131" cy="5145901"/>
          </a:xfrm>
          <a:prstGeom prst="rect">
            <a:avLst/>
          </a:prstGeom>
        </p:spPr>
      </p:pic>
      <p:pic>
        <p:nvPicPr>
          <p:cNvPr id="8" name="Imagem 7" descr="Código QR&#10;&#10;Descrição gerada automaticamente">
            <a:hlinkClick r:id="rId3"/>
            <a:extLst>
              <a:ext uri="{FF2B5EF4-FFF2-40B4-BE49-F238E27FC236}">
                <a16:creationId xmlns:a16="http://schemas.microsoft.com/office/drawing/2014/main" id="{D5685C83-2E31-996E-E34A-BB47E9690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81" y="4032181"/>
            <a:ext cx="1111319" cy="1111319"/>
          </a:xfrm>
          <a:prstGeom prst="rect">
            <a:avLst/>
          </a:prstGeom>
        </p:spPr>
      </p:pic>
      <p:pic>
        <p:nvPicPr>
          <p:cNvPr id="1026" name="Picture 2" descr="Fundação Tide Setubal">
            <a:extLst>
              <a:ext uri="{FF2B5EF4-FFF2-40B4-BE49-F238E27FC236}">
                <a16:creationId xmlns:a16="http://schemas.microsoft.com/office/drawing/2014/main" id="{4ACDAA38-E390-71ED-5A97-F6B044A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05" y="3951844"/>
            <a:ext cx="1320555" cy="75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066100-50DC-583F-8497-1F7917C1564B}"/>
              </a:ext>
            </a:extLst>
          </p:cNvPr>
          <p:cNvSpPr txBox="1"/>
          <p:nvPr/>
        </p:nvSpPr>
        <p:spPr>
          <a:xfrm>
            <a:off x="5037513" y="698269"/>
            <a:ext cx="360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Obrigado!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pedromarin@outlook.com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F1C8AC-893E-89D2-FFAB-5D072EC0685A}"/>
              </a:ext>
            </a:extLst>
          </p:cNvPr>
          <p:cNvSpPr txBox="1"/>
          <p:nvPr/>
        </p:nvSpPr>
        <p:spPr>
          <a:xfrm>
            <a:off x="4572000" y="3445758"/>
            <a:ext cx="2410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Guia disponível para download!</a:t>
            </a:r>
          </a:p>
        </p:txBody>
      </p:sp>
      <p:cxnSp>
        <p:nvCxnSpPr>
          <p:cNvPr id="7" name="Conector: Curvo 6">
            <a:extLst>
              <a:ext uri="{FF2B5EF4-FFF2-40B4-BE49-F238E27FC236}">
                <a16:creationId xmlns:a16="http://schemas.microsoft.com/office/drawing/2014/main" id="{50754CF3-8D4E-49E7-22FD-A77A7D03597D}"/>
              </a:ext>
            </a:extLst>
          </p:cNvPr>
          <p:cNvCxnSpPr>
            <a:stCxn id="4" idx="2"/>
            <a:endCxn id="8" idx="3"/>
          </p:cNvCxnSpPr>
          <p:nvPr/>
        </p:nvCxnSpPr>
        <p:spPr>
          <a:xfrm rot="5400000">
            <a:off x="4865242" y="3675736"/>
            <a:ext cx="618863" cy="1205346"/>
          </a:xfrm>
          <a:prstGeom prst="curvedConnector2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766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646835" y="239451"/>
            <a:ext cx="818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Nós mulheres somos todas iguais? A importância da interseccionalidade </a:t>
            </a:r>
            <a:endParaRPr sz="300"/>
          </a:p>
        </p:txBody>
      </p:sp>
      <p:sp>
        <p:nvSpPr>
          <p:cNvPr id="81" name="Google Shape;81;p18"/>
          <p:cNvSpPr txBox="1"/>
          <p:nvPr/>
        </p:nvSpPr>
        <p:spPr>
          <a:xfrm>
            <a:off x="263050" y="1182950"/>
            <a:ext cx="4829100" cy="4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14041"/>
                </a:solidFill>
                <a:latin typeface="Verdana"/>
                <a:ea typeface="Verdana"/>
                <a:cs typeface="Verdana"/>
                <a:sym typeface="Verdana"/>
              </a:rPr>
              <a:t>“Aqueles homens ali dizem que as mulheres precisam de ajuda para subir em carruagens, e devem ser carregadas para atravessar valas, e que merecem o melhor lugar onde quer que estejam. Ninguém jamais me ajudou a subir em carruagens, ou a saltar sobre poças de lama, e nunca me ofereceram melhor lugar algum! E não sou uma mulher? Olhem para mim? Olhem para meus braços! Eu arei e plantei, e juntei a colheita nos celeiros, e homem algum poderia estar à minha frente. E não sou uma mulher? Eu poderia trabalhar tanto e comer tanto quanto qualquer homem – desde que eu tivesse oportunidade para isso – e suportar o açoite também! E não sou uma mulher? Eu pari treze filhos e vi a maioria deles ser vendida para a escravidão, e quando eu clamei com a minha dor de mãe, ninguém a não ser Jesus me ouviu! E não sou uma mulher?” (Sojourner Truth, 1851)</a:t>
            </a:r>
            <a:endParaRPr sz="1200"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1925" y="1403564"/>
            <a:ext cx="3471000" cy="233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3990525" y="273850"/>
            <a:ext cx="4844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Políticas Públicas Setoriais</a:t>
            </a:r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3990525" y="1216825"/>
            <a:ext cx="49146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" sz="2000"/>
              <a:t>Políticas elaboradas e implementadas em setores específicos, por exemplo:</a:t>
            </a:r>
            <a:endParaRPr/>
          </a:p>
        </p:txBody>
      </p:sp>
      <p:sp>
        <p:nvSpPr>
          <p:cNvPr id="89" name="Google Shape;89;p19"/>
          <p:cNvSpPr txBox="1"/>
          <p:nvPr/>
        </p:nvSpPr>
        <p:spPr>
          <a:xfrm>
            <a:off x="4061000" y="1971925"/>
            <a:ext cx="4454400" cy="10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90492" marR="0" lvl="0" indent="-1904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Infraestrutura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492" marR="0" lvl="0" indent="-1904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492" marR="0" lvl="0" indent="-1904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Saúde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492" marR="0" lvl="0" indent="-1904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Saneamento Básico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492" marR="0" lvl="0" indent="-1904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0492" marR="0" lvl="0" indent="-19049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Segurança pública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1671"/>
          <a:stretch/>
        </p:blipFill>
        <p:spPr>
          <a:xfrm>
            <a:off x="36225" y="0"/>
            <a:ext cx="3857626" cy="50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/>
        </p:nvSpPr>
        <p:spPr>
          <a:xfrm>
            <a:off x="263060" y="239451"/>
            <a:ext cx="818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Transversalidade das políticas públicas</a:t>
            </a:r>
            <a:endParaRPr/>
          </a:p>
        </p:txBody>
      </p:sp>
      <p:sp>
        <p:nvSpPr>
          <p:cNvPr id="96" name="Google Shape;96;p20"/>
          <p:cNvSpPr txBox="1"/>
          <p:nvPr/>
        </p:nvSpPr>
        <p:spPr>
          <a:xfrm>
            <a:off x="539100" y="1269875"/>
            <a:ext cx="80658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Três dimensões da transversalidade</a:t>
            </a: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(Marcondes e Farah, 2021):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Enquadramento de todas as políticas públicas a partir de perspectiva sensível aos grupos historicamente marginalizados (ir além de políticas específicas)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Condições institucionais para construção da transversalidade (ex: criação de secretarias, planos, conselhos)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○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Ecossistema transversal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●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Aderência às agendas políticas de grupos sociais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Char char="○"/>
            </a:pPr>
            <a:r>
              <a:rPr lang="en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Dimensão da participação: “Nada sobre nós sem nós”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263060" y="239451"/>
            <a:ext cx="818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Transversalidade das políticas públicas</a:t>
            </a:r>
            <a:endParaRPr/>
          </a:p>
        </p:txBody>
      </p:sp>
      <p:sp>
        <p:nvSpPr>
          <p:cNvPr id="102" name="Google Shape;102;p21"/>
          <p:cNvSpPr txBox="1"/>
          <p:nvPr/>
        </p:nvSpPr>
        <p:spPr>
          <a:xfrm>
            <a:off x="539100" y="1269875"/>
            <a:ext cx="80658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600">
              <a:solidFill>
                <a:srgbClr val="41404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200" y="1078325"/>
            <a:ext cx="4025942" cy="21726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4916550" y="1269863"/>
            <a:ext cx="2876700" cy="10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quem são feitos os parques e praças públicas?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523" y="2441997"/>
            <a:ext cx="1489700" cy="209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2039" y="3504825"/>
            <a:ext cx="2588485" cy="10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450" y="1135988"/>
            <a:ext cx="72771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/>
        </p:nvSpPr>
        <p:spPr>
          <a:xfrm>
            <a:off x="263060" y="239451"/>
            <a:ext cx="8186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PPA Governo Federal - 2024-2027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/>
          <p:nvPr/>
        </p:nvSpPr>
        <p:spPr>
          <a:xfrm>
            <a:off x="368025" y="310075"/>
            <a:ext cx="4016100" cy="836700"/>
          </a:xfrm>
          <a:prstGeom prst="rect">
            <a:avLst/>
          </a:prstGeom>
          <a:solidFill>
            <a:srgbClr val="00949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Intersetorialidade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3"/>
          <p:cNvSpPr/>
          <p:nvPr/>
        </p:nvSpPr>
        <p:spPr>
          <a:xfrm>
            <a:off x="4419600" y="310075"/>
            <a:ext cx="4016100" cy="8367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Transversalidade</a:t>
            </a:r>
            <a:endParaRPr sz="29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23"/>
          <p:cNvSpPr/>
          <p:nvPr/>
        </p:nvSpPr>
        <p:spPr>
          <a:xfrm>
            <a:off x="368025" y="1193475"/>
            <a:ext cx="4016100" cy="1581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Articulação de dois ou mais setores para desenvolvimento de uma política ou programa governamental em resposta a um problema complexo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/>
          <p:nvPr/>
        </p:nvSpPr>
        <p:spPr>
          <a:xfrm>
            <a:off x="4419527" y="1193475"/>
            <a:ext cx="4016100" cy="15816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Incidência de objetivo comum nas diferentes áreas de atuação governamental de modo a reorientar a atuação do Estado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3"/>
          <p:cNvSpPr/>
          <p:nvPr/>
        </p:nvSpPr>
        <p:spPr>
          <a:xfrm>
            <a:off x="368025" y="2812404"/>
            <a:ext cx="8067600" cy="15816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Superação da fragmentação e verticalização governamental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Aumento  da  efetividade  na  solução  de problemas complexos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Perspectiva integral no atendimento ao/à cidadão/ã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Superação  de  desigualdades sociais e  garantia de direitos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Aprimoramento da participação e controle social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3"/>
          <p:cNvSpPr txBox="1"/>
          <p:nvPr/>
        </p:nvSpPr>
        <p:spPr>
          <a:xfrm>
            <a:off x="5792975" y="4355125"/>
            <a:ext cx="27189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(Marcondes, Sandim e Diniz, 2018)</a:t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1191</Words>
  <Application>Microsoft Office PowerPoint</Application>
  <PresentationFormat>Apresentação na tela (16:9)</PresentationFormat>
  <Paragraphs>117</Paragraphs>
  <Slides>33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Avenir</vt:lpstr>
      <vt:lpstr>DarkerGrotesque-ExtraBold</vt:lpstr>
      <vt:lpstr>RobotoSlab-Regular</vt:lpstr>
      <vt:lpstr>Arial</vt:lpstr>
      <vt:lpstr>Calibri</vt:lpstr>
      <vt:lpstr>Calibri Light</vt:lpstr>
      <vt:lpstr>Roboto Condensed</vt:lpstr>
      <vt:lpstr>Trebuchet MS</vt:lpstr>
      <vt:lpstr>Verdana</vt:lpstr>
      <vt:lpstr>Simple Light</vt:lpstr>
      <vt:lpstr>1_Tema do Office</vt:lpstr>
      <vt:lpstr>2_Tema do Office</vt:lpstr>
      <vt:lpstr>Caminhos para o Orçamento Sensível a Gênero</vt:lpstr>
      <vt:lpstr>Mas, afinal de contas, o que é gênero?</vt:lpstr>
      <vt:lpstr>O conceito de gênero</vt:lpstr>
      <vt:lpstr>Apresentação do PowerPoint</vt:lpstr>
      <vt:lpstr>Políticas Públicas Setoriais</vt:lpstr>
      <vt:lpstr>Apresentação do PowerPoint</vt:lpstr>
      <vt:lpstr>Apresentação do PowerPoint</vt:lpstr>
      <vt:lpstr> </vt:lpstr>
      <vt:lpstr>Apresentação do PowerPoint</vt:lpstr>
      <vt:lpstr>Políticas públicas e interseccionalidade</vt:lpstr>
      <vt:lpstr>Apresentação do PowerPoint</vt:lpstr>
      <vt:lpstr>Apresentação do PowerPoint</vt:lpstr>
      <vt:lpstr>Vamos conversar?</vt:lpstr>
      <vt:lpstr>Orçamento público: conceito</vt:lpstr>
      <vt:lpstr>Orçamento público: conceito</vt:lpstr>
      <vt:lpstr>Orçamento, gênero e raça?</vt:lpstr>
      <vt:lpstr>Orçamentos Sensíveis a gênero e raça: conceito</vt:lpstr>
      <vt:lpstr>OSG: uma abordagem com amplo uso nos países da OCDE</vt:lpstr>
      <vt:lpstr>Orçamento sensíveis a gênero... e raça!</vt:lpstr>
      <vt:lpstr>Por que fazemos OSGRs?</vt:lpstr>
      <vt:lpstr>Algumas referências nacionais e internacionais...</vt:lpstr>
      <vt:lpstr>Apresentação do PowerPoint</vt:lpstr>
      <vt:lpstr>Apresentação do PowerPoint</vt:lpstr>
      <vt:lpstr>Apresentação do PowerPoint</vt:lpstr>
      <vt:lpstr>PPA – Anexo V Programas direcionados</vt:lpstr>
      <vt:lpstr>PPA – Anexo V Exemplo: Programas integrados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referências subnacionais no Brasil...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Pedro Marin</dc:creator>
  <cp:lastModifiedBy>Pedro Marin</cp:lastModifiedBy>
  <cp:revision>2</cp:revision>
  <dcterms:modified xsi:type="dcterms:W3CDTF">2025-08-20T02:16:57Z</dcterms:modified>
</cp:coreProperties>
</file>