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59" r:id="rId5"/>
    <p:sldId id="260" r:id="rId6"/>
    <p:sldId id="264" r:id="rId7"/>
    <p:sldId id="269" r:id="rId8"/>
    <p:sldId id="270" r:id="rId9"/>
    <p:sldId id="271" r:id="rId10"/>
    <p:sldId id="268" r:id="rId11"/>
    <p:sldId id="273" r:id="rId12"/>
    <p:sldId id="265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3" r:id="rId22"/>
    <p:sldId id="272" r:id="rId23"/>
    <p:sldId id="258" r:id="rId2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14" userDrawn="1">
          <p15:clr>
            <a:srgbClr val="A4A3A4"/>
          </p15:clr>
        </p15:guide>
        <p15:guide id="3" pos="499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7DC2"/>
    <a:srgbClr val="E31E23"/>
    <a:srgbClr val="F69F30"/>
    <a:srgbClr val="E31E24"/>
    <a:srgbClr val="F59F31"/>
    <a:srgbClr val="207DC1"/>
    <a:srgbClr val="84E98D"/>
    <a:srgbClr val="EC184D"/>
    <a:srgbClr val="D9AFEB"/>
    <a:srgbClr val="1879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D083AE6-46FA-4A59-8FB0-9F97EB10719F}" styleName="Estilo Claro 3 - Ênfas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Estilo Médio 1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3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2" y="300"/>
      </p:cViewPr>
      <p:guideLst>
        <p:guide orient="horz" pos="2614"/>
        <p:guide pos="499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r044682\Desktop\BH_2022_pop_raca-cor_sexo_idad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r044682\Desktop\BH_2022_pop_raca-cor_sexo_idad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POPULAÇÃO GERAL POR SEXO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738-41C4-B786-B7ECFE897B39}"/>
              </c:ext>
            </c:extLst>
          </c:dPt>
          <c:dPt>
            <c:idx val="1"/>
            <c:bubble3D val="0"/>
            <c:explosion val="4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738-41C4-B786-B7ECFE897B39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4738-41C4-B786-B7ECFE897B39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4738-41C4-B786-B7ECFE897B39}"/>
                </c:ext>
              </c:extLst>
            </c:dLbl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gráficos!$A$4:$A$5</c:f>
              <c:strCache>
                <c:ptCount val="2"/>
                <c:pt idx="0">
                  <c:v>mulheres</c:v>
                </c:pt>
                <c:pt idx="1">
                  <c:v>homens</c:v>
                </c:pt>
              </c:strCache>
            </c:strRef>
          </c:cat>
          <c:val>
            <c:numRef>
              <c:f>gráficos!$B$4:$B$5</c:f>
              <c:numCache>
                <c:formatCode>General</c:formatCode>
                <c:ptCount val="2"/>
                <c:pt idx="0">
                  <c:v>1239813</c:v>
                </c:pt>
                <c:pt idx="1">
                  <c:v>1075747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738-41C4-B786-B7ECFE897B39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1600" b="1" i="0" u="none" strike="noStrike" kern="1200" cap="all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u="none" strike="noStrike" kern="1200" cap="all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MULHERES POR RAÇA/COR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1600" b="1" i="0" u="none" strike="noStrike" kern="1200" cap="all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explosion val="3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000-4297-A7CD-FE4B0E70581F}"/>
              </c:ext>
            </c:extLst>
          </c:dPt>
          <c:dPt>
            <c:idx val="1"/>
            <c:bubble3D val="0"/>
            <c:explosion val="9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000-4297-A7CD-FE4B0E70581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000-4297-A7CD-FE4B0E70581F}"/>
              </c:ext>
            </c:extLst>
          </c:dPt>
          <c:dPt>
            <c:idx val="3"/>
            <c:bubble3D val="0"/>
            <c:explosion val="3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000-4297-A7CD-FE4B0E70581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C000-4297-A7CD-FE4B0E70581F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C000-4297-A7CD-FE4B0E70581F}"/>
                </c:ext>
              </c:extLst>
            </c:dLbl>
            <c:dLbl>
              <c:idx val="1"/>
              <c:layout>
                <c:manualLayout>
                  <c:x val="0.16777351895991741"/>
                  <c:y val="-4.992593664202172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000-4297-A7CD-FE4B0E70581F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C000-4297-A7CD-FE4B0E70581F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C000-4297-A7CD-FE4B0E70581F}"/>
                </c:ext>
              </c:extLst>
            </c:dLbl>
            <c:dLbl>
              <c:idx val="4"/>
              <c:layout>
                <c:manualLayout>
                  <c:x val="-5.9917934404139801E-3"/>
                  <c:y val="4.493353953662440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939EDC0-D74B-4FD3-931C-B68F8C29E881}" type="CATEGORYNAME">
                      <a:rPr lang="en-US" smtClean="0"/>
                      <a:pPr>
                        <a:defRPr/>
                      </a:pPr>
                      <a:t>[NOME DA CATEGORIA]</a:t>
                    </a:fld>
                    <a:r>
                      <a:rPr lang="en-US" baseline="0" dirty="0"/>
                      <a:t> </a:t>
                    </a:r>
                    <a:fld id="{261ACAE2-A400-4DBA-9D72-94E191F2E2A8}" type="PERCENTAGE">
                      <a:rPr lang="en-US" baseline="0" smtClean="0"/>
                      <a:pPr>
                        <a:defRPr/>
                      </a:pPr>
                      <a:t>[PORCENTAGEM]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449407508478316"/>
                      <c:h val="0.177087297269247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C000-4297-A7CD-FE4B0E70581F}"/>
                </c:ext>
              </c:extLst>
            </c:dLbl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gráficos!$A$33:$E$33</c:f>
              <c:strCache>
                <c:ptCount val="5"/>
                <c:pt idx="0">
                  <c:v>Branca</c:v>
                </c:pt>
                <c:pt idx="1">
                  <c:v>Preta</c:v>
                </c:pt>
                <c:pt idx="2">
                  <c:v>Amarela</c:v>
                </c:pt>
                <c:pt idx="3">
                  <c:v>Parda</c:v>
                </c:pt>
                <c:pt idx="4">
                  <c:v>Indígena</c:v>
                </c:pt>
              </c:strCache>
            </c:strRef>
          </c:cat>
          <c:val>
            <c:numRef>
              <c:f>gráficos!$A$34:$E$34</c:f>
              <c:numCache>
                <c:formatCode>General</c:formatCode>
                <c:ptCount val="5"/>
                <c:pt idx="0">
                  <c:v>555045</c:v>
                </c:pt>
                <c:pt idx="1">
                  <c:v>160764</c:v>
                </c:pt>
                <c:pt idx="2">
                  <c:v>2655</c:v>
                </c:pt>
                <c:pt idx="3">
                  <c:v>519938</c:v>
                </c:pt>
                <c:pt idx="4">
                  <c:v>1367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000-4297-A7CD-FE4B0E70581F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600" b="1" i="0" u="none" strike="noStrike" kern="1200" cap="all" spc="5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u="none" strike="noStrike" kern="1200" cap="all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POPULAÇÃO GERAL POR SEXTO E FAIXA ETÁRIA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600" b="1" i="0" u="none" strike="noStrike" kern="1200" cap="all" spc="5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2.9824348262042798E-2"/>
          <c:y val="0.13170982066626213"/>
          <c:w val="0.94778481663201231"/>
          <c:h val="0.68355764678785835"/>
        </c:manualLayout>
      </c:layout>
      <c:barChart>
        <c:barDir val="col"/>
        <c:grouping val="clustered"/>
        <c:varyColors val="0"/>
        <c:ser>
          <c:idx val="0"/>
          <c:order val="0"/>
          <c:tx>
            <c:v>Mulheres</c:v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0666666666666661E-2"/>
                  <c:y val="1.381959492372416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C87-4F72-9073-E8B130B28DA4}"/>
                </c:ext>
              </c:extLst>
            </c:dLbl>
            <c:dLbl>
              <c:idx val="1"/>
              <c:layout>
                <c:manualLayout>
                  <c:x val="-5.5554855643045109E-3"/>
                  <c:y val="1.446274543858387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C87-4F72-9073-E8B130B28DA4}"/>
                </c:ext>
              </c:extLst>
            </c:dLbl>
            <c:dLbl>
              <c:idx val="2"/>
              <c:layout>
                <c:manualLayout>
                  <c:x val="0"/>
                  <c:y val="9.189997083697871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C87-4F72-9073-E8B130B28DA4}"/>
                </c:ext>
              </c:extLst>
            </c:dLbl>
            <c:dLbl>
              <c:idx val="3"/>
              <c:layout>
                <c:manualLayout>
                  <c:x val="-2.7111181102362304E-2"/>
                  <c:y val="1.657503354830473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C87-4F72-9073-E8B130B28D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gráficos!$A$20:$A$23</c:f>
              <c:strCache>
                <c:ptCount val="4"/>
                <c:pt idx="0">
                  <c:v>0 a 18</c:v>
                </c:pt>
                <c:pt idx="1">
                  <c:v>19 a 59</c:v>
                </c:pt>
                <c:pt idx="2">
                  <c:v>60 a 79</c:v>
                </c:pt>
                <c:pt idx="3">
                  <c:v>80 +</c:v>
                </c:pt>
              </c:strCache>
            </c:strRef>
          </c:cat>
          <c:val>
            <c:numRef>
              <c:f>gráficos!$B$20:$B$23</c:f>
              <c:numCache>
                <c:formatCode>#,##0</c:formatCode>
                <c:ptCount val="4"/>
                <c:pt idx="0">
                  <c:v>228661</c:v>
                </c:pt>
                <c:pt idx="1">
                  <c:v>735439</c:v>
                </c:pt>
                <c:pt idx="2">
                  <c:v>224039</c:v>
                </c:pt>
                <c:pt idx="3">
                  <c:v>51674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C87-4F72-9073-E8B130B28DA4}"/>
            </c:ext>
          </c:extLst>
        </c:ser>
        <c:ser>
          <c:idx val="1"/>
          <c:order val="1"/>
          <c:tx>
            <c:v>Homens</c:v>
          </c:tx>
          <c:spPr>
            <a:gradFill flip="none" rotWithShape="1">
              <a:gsLst>
                <a:gs pos="0">
                  <a:schemeClr val="accent2"/>
                </a:gs>
                <a:gs pos="75000">
                  <a:schemeClr val="accent2">
                    <a:lumMod val="60000"/>
                    <a:lumOff val="40000"/>
                  </a:schemeClr>
                </a:gs>
                <a:gs pos="51000">
                  <a:schemeClr val="accent2">
                    <a:alpha val="75000"/>
                  </a:schemeClr>
                </a:gs>
                <a:gs pos="100000">
                  <a:schemeClr val="accent2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9333333333333333E-2"/>
                  <c:y val="2.147566408004374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C87-4F72-9073-E8B130B28DA4}"/>
                </c:ext>
              </c:extLst>
            </c:dLbl>
            <c:dLbl>
              <c:idx val="1"/>
              <c:layout>
                <c:manualLayout>
                  <c:x val="1.0666666666666666E-2"/>
                  <c:y val="4.243572226209836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C87-4F72-9073-E8B130B28DA4}"/>
                </c:ext>
              </c:extLst>
            </c:dLbl>
            <c:dLbl>
              <c:idx val="2"/>
              <c:layout>
                <c:manualLayout>
                  <c:x val="1.3333333333333334E-2"/>
                  <c:y val="8.551595189668264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C87-4F72-9073-E8B130B28DA4}"/>
                </c:ext>
              </c:extLst>
            </c:dLbl>
            <c:dLbl>
              <c:idx val="3"/>
              <c:layout>
                <c:manualLayout>
                  <c:x val="1.0666666666666666E-2"/>
                  <c:y val="3.85449330187232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C87-4F72-9073-E8B130B28D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gráficos!$A$20:$A$23</c:f>
              <c:strCache>
                <c:ptCount val="4"/>
                <c:pt idx="0">
                  <c:v>0 a 18</c:v>
                </c:pt>
                <c:pt idx="1">
                  <c:v>19 a 59</c:v>
                </c:pt>
                <c:pt idx="2">
                  <c:v>60 a 79</c:v>
                </c:pt>
                <c:pt idx="3">
                  <c:v>80 +</c:v>
                </c:pt>
              </c:strCache>
            </c:strRef>
          </c:cat>
          <c:val>
            <c:numRef>
              <c:f>gráficos!$C$20:$C$23</c:f>
              <c:numCache>
                <c:formatCode>#,##0</c:formatCode>
                <c:ptCount val="4"/>
                <c:pt idx="0">
                  <c:v>236079</c:v>
                </c:pt>
                <c:pt idx="1">
                  <c:v>653277</c:v>
                </c:pt>
                <c:pt idx="2">
                  <c:v>160104</c:v>
                </c:pt>
                <c:pt idx="3">
                  <c:v>26287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C87-4F72-9073-E8B130B28DA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355"/>
        <c:overlap val="-70"/>
        <c:axId val="1193803600"/>
        <c:axId val="1193802512"/>
      </c:barChart>
      <c:catAx>
        <c:axId val="1193803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93802512"/>
        <c:crosses val="autoZero"/>
        <c:auto val="1"/>
        <c:lblAlgn val="ctr"/>
        <c:lblOffset val="100"/>
        <c:noMultiLvlLbl val="0"/>
      </c:catAx>
      <c:valAx>
        <c:axId val="1193802512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93803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282297-F67A-4F15-932F-926D1743B4FC}" type="doc">
      <dgm:prSet loTypeId="urn:microsoft.com/office/officeart/2005/8/layout/hProcess1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1D8F86C2-3FD1-469E-9828-F38F713A9DD2}">
      <dgm:prSet phldrT="[Texto]" custT="1"/>
      <dgm:spPr/>
      <dgm:t>
        <a:bodyPr/>
        <a:lstStyle/>
        <a:p>
          <a:pPr algn="ctr"/>
          <a:r>
            <a:rPr lang="pt-BR" sz="1400" b="1" kern="1200" spc="55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2007</a:t>
          </a:r>
        </a:p>
        <a:p>
          <a:pPr algn="ctr"/>
          <a:r>
            <a:rPr lang="pt-BR" sz="1400" kern="1200" spc="55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Início dos estudos do Orçamento Mulher (</a:t>
          </a:r>
          <a:r>
            <a:rPr lang="pt-BR" sz="1400" kern="1200" spc="55" dirty="0" err="1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Unifem</a:t>
          </a:r>
          <a:r>
            <a:rPr lang="pt-BR" sz="1400" kern="1200" spc="55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e CFEMEA)</a:t>
          </a:r>
        </a:p>
      </dgm:t>
    </dgm:pt>
    <dgm:pt modelId="{5B239DC1-2C60-4B8A-A916-8507BB6FA2CC}" type="parTrans" cxnId="{D8304D37-AAC7-4DD2-ACDB-113E81EF7C70}">
      <dgm:prSet/>
      <dgm:spPr/>
      <dgm:t>
        <a:bodyPr/>
        <a:lstStyle/>
        <a:p>
          <a:endParaRPr lang="pt-BR"/>
        </a:p>
      </dgm:t>
    </dgm:pt>
    <dgm:pt modelId="{CB073FC5-126E-4EF9-A26D-AD3E968E6414}" type="sibTrans" cxnId="{D8304D37-AAC7-4DD2-ACDB-113E81EF7C70}">
      <dgm:prSet/>
      <dgm:spPr/>
      <dgm:t>
        <a:bodyPr/>
        <a:lstStyle/>
        <a:p>
          <a:endParaRPr lang="pt-BR"/>
        </a:p>
      </dgm:t>
    </dgm:pt>
    <dgm:pt modelId="{3D1979E3-5198-4936-A416-0AAE8BC442D3}">
      <dgm:prSet phldrT="[Texto]" custT="1"/>
      <dgm:spPr/>
      <dgm:t>
        <a:bodyPr/>
        <a:lstStyle/>
        <a:p>
          <a:pPr algn="ctr"/>
          <a:r>
            <a:rPr lang="pt-BR" sz="1400" b="1" kern="1200" spc="55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2010 e 2015</a:t>
          </a:r>
        </a:p>
        <a:p>
          <a:pPr algn="ctr"/>
          <a:r>
            <a:rPr lang="pt-BR" sz="1400" kern="1200" spc="55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ONU Mulheres e 17 ODS/ONU; ODS 5</a:t>
          </a:r>
        </a:p>
      </dgm:t>
    </dgm:pt>
    <dgm:pt modelId="{B9ACC1BD-AB5A-4ABE-A585-09AF07758F88}" type="parTrans" cxnId="{CBAEE0EB-DBD9-4005-8018-2E76827EA084}">
      <dgm:prSet/>
      <dgm:spPr/>
      <dgm:t>
        <a:bodyPr/>
        <a:lstStyle/>
        <a:p>
          <a:endParaRPr lang="pt-BR"/>
        </a:p>
      </dgm:t>
    </dgm:pt>
    <dgm:pt modelId="{C8BB43F2-D595-49F3-BF03-FA0DE3C901FA}" type="sibTrans" cxnId="{CBAEE0EB-DBD9-4005-8018-2E76827EA084}">
      <dgm:prSet/>
      <dgm:spPr/>
      <dgm:t>
        <a:bodyPr/>
        <a:lstStyle/>
        <a:p>
          <a:endParaRPr lang="pt-BR"/>
        </a:p>
      </dgm:t>
    </dgm:pt>
    <dgm:pt modelId="{848590D1-ADE0-4995-8727-A60F1439844E}">
      <dgm:prSet phldrT="[Texto]" custT="1"/>
      <dgm:spPr/>
      <dgm:t>
        <a:bodyPr/>
        <a:lstStyle/>
        <a:p>
          <a:pPr algn="ctr"/>
          <a:r>
            <a:rPr lang="pt-BR" sz="1400" b="1" kern="1200" spc="55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2017</a:t>
          </a:r>
          <a:r>
            <a:rPr lang="pt-BR" sz="1800" b="0" i="0" kern="1200" dirty="0"/>
            <a:t> </a:t>
          </a:r>
        </a:p>
        <a:p>
          <a:pPr algn="ctr"/>
          <a:r>
            <a:rPr lang="pt-BR" sz="1400" kern="1200" spc="55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Assinatura do </a:t>
          </a:r>
          <a:r>
            <a:rPr lang="pt-BR" sz="1400" kern="1200" spc="55" dirty="0" err="1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acordo:“Plataforma</a:t>
          </a:r>
          <a:r>
            <a:rPr lang="pt-BR" sz="1400" kern="1200" spc="55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Cidade 50-50” com a ONU Mulheres</a:t>
          </a:r>
        </a:p>
      </dgm:t>
    </dgm:pt>
    <dgm:pt modelId="{5071E7D5-614E-4D8C-8029-0C33331F3F16}" type="parTrans" cxnId="{65BFF824-2A93-4D2D-AB32-927F77BFEBF6}">
      <dgm:prSet/>
      <dgm:spPr/>
      <dgm:t>
        <a:bodyPr/>
        <a:lstStyle/>
        <a:p>
          <a:endParaRPr lang="pt-BR"/>
        </a:p>
      </dgm:t>
    </dgm:pt>
    <dgm:pt modelId="{C7F19D0E-B4C0-4291-86D4-331C58B989B7}" type="sibTrans" cxnId="{65BFF824-2A93-4D2D-AB32-927F77BFEBF6}">
      <dgm:prSet/>
      <dgm:spPr/>
      <dgm:t>
        <a:bodyPr/>
        <a:lstStyle/>
        <a:p>
          <a:endParaRPr lang="pt-BR"/>
        </a:p>
      </dgm:t>
    </dgm:pt>
    <dgm:pt modelId="{5D04C147-31D8-4DA2-84CA-0D4C96B76877}">
      <dgm:prSet custT="1"/>
      <dgm:spPr/>
      <dgm:t>
        <a:bodyPr/>
        <a:lstStyle/>
        <a:p>
          <a:r>
            <a:rPr lang="pt-BR" sz="1400" b="1" kern="1200" spc="55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2024 </a:t>
          </a:r>
        </a:p>
        <a:p>
          <a:r>
            <a:rPr lang="pt-BR" sz="1400" kern="1200" spc="55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Lançamento do Orçamento Temático da Mulher BH</a:t>
          </a:r>
        </a:p>
      </dgm:t>
    </dgm:pt>
    <dgm:pt modelId="{F1785A14-ED57-49AE-8B28-F4B92EB7E78C}" type="parTrans" cxnId="{21A3787B-0B8E-4FC5-B94B-193F71BB1B19}">
      <dgm:prSet/>
      <dgm:spPr/>
      <dgm:t>
        <a:bodyPr/>
        <a:lstStyle/>
        <a:p>
          <a:endParaRPr lang="pt-BR"/>
        </a:p>
      </dgm:t>
    </dgm:pt>
    <dgm:pt modelId="{E0048F28-C56D-470A-8D23-A50DCEA5F7EF}" type="sibTrans" cxnId="{21A3787B-0B8E-4FC5-B94B-193F71BB1B19}">
      <dgm:prSet/>
      <dgm:spPr/>
      <dgm:t>
        <a:bodyPr/>
        <a:lstStyle/>
        <a:p>
          <a:endParaRPr lang="pt-BR"/>
        </a:p>
      </dgm:t>
    </dgm:pt>
    <dgm:pt modelId="{2F3C37CE-6EDB-4911-9526-98FD032C8E0F}">
      <dgm:prSet phldrT="[Texto]" custT="1"/>
      <dgm:spPr/>
      <dgm:t>
        <a:bodyPr/>
        <a:lstStyle/>
        <a:p>
          <a:pPr algn="ctr">
            <a:spcAft>
              <a:spcPts val="0"/>
            </a:spcAft>
          </a:pPr>
          <a:r>
            <a:rPr lang="pt-BR" sz="1400" b="1" kern="1200" spc="55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2019 e 2020</a:t>
          </a:r>
        </a:p>
        <a:p>
          <a:pPr algn="ctr">
            <a:spcAft>
              <a:spcPts val="0"/>
            </a:spcAft>
          </a:pPr>
          <a:endParaRPr lang="pt-BR" sz="1400" b="1" i="0" kern="1200" spc="55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algn="ctr">
            <a:spcAft>
              <a:spcPts val="0"/>
            </a:spcAft>
          </a:pPr>
          <a:r>
            <a:rPr lang="pt-BR" sz="1800" b="0" i="0" kern="1200" dirty="0"/>
            <a:t> </a:t>
          </a:r>
          <a:r>
            <a:rPr lang="pt-BR" sz="1400" kern="1200" spc="55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Plano Mun. de Equidade de Gênero; Retomada dos estudos do Orçamento Temático da Mulher BH; 5ª Conferência Mun. de Políticas para Mulheres</a:t>
          </a:r>
        </a:p>
      </dgm:t>
    </dgm:pt>
    <dgm:pt modelId="{CD3C73BD-6A32-4651-B72D-EA90831203D3}" type="sibTrans" cxnId="{413182A9-F07F-4FD2-AA1D-E8B717BF9285}">
      <dgm:prSet/>
      <dgm:spPr/>
      <dgm:t>
        <a:bodyPr/>
        <a:lstStyle/>
        <a:p>
          <a:endParaRPr lang="pt-BR"/>
        </a:p>
      </dgm:t>
    </dgm:pt>
    <dgm:pt modelId="{0DF668B6-C0AB-4127-B7CD-BC179FAF9132}" type="parTrans" cxnId="{413182A9-F07F-4FD2-AA1D-E8B717BF9285}">
      <dgm:prSet/>
      <dgm:spPr/>
      <dgm:t>
        <a:bodyPr/>
        <a:lstStyle/>
        <a:p>
          <a:endParaRPr lang="pt-BR"/>
        </a:p>
      </dgm:t>
    </dgm:pt>
    <dgm:pt modelId="{83F2E226-B654-4065-A082-43B07C0C48F1}" type="pres">
      <dgm:prSet presAssocID="{4C282297-F67A-4F15-932F-926D1743B4FC}" presName="Name0" presStyleCnt="0">
        <dgm:presLayoutVars>
          <dgm:dir/>
          <dgm:resizeHandles val="exact"/>
        </dgm:presLayoutVars>
      </dgm:prSet>
      <dgm:spPr/>
    </dgm:pt>
    <dgm:pt modelId="{03322354-A389-4389-BB45-273F28D86A77}" type="pres">
      <dgm:prSet presAssocID="{4C282297-F67A-4F15-932F-926D1743B4FC}" presName="arrow" presStyleLbl="bgShp" presStyleIdx="0" presStyleCnt="1" custLinFactNeighborY="-411"/>
      <dgm:spPr/>
    </dgm:pt>
    <dgm:pt modelId="{1CF9165C-463A-4EDD-B68B-093B50F48A1E}" type="pres">
      <dgm:prSet presAssocID="{4C282297-F67A-4F15-932F-926D1743B4FC}" presName="points" presStyleCnt="0"/>
      <dgm:spPr/>
    </dgm:pt>
    <dgm:pt modelId="{ED9B60AB-476F-45A9-85AA-A991F199BB87}" type="pres">
      <dgm:prSet presAssocID="{1D8F86C2-3FD1-469E-9828-F38F713A9DD2}" presName="compositeA" presStyleCnt="0"/>
      <dgm:spPr/>
    </dgm:pt>
    <dgm:pt modelId="{466765B4-D70E-427F-A042-3D6CFF982454}" type="pres">
      <dgm:prSet presAssocID="{1D8F86C2-3FD1-469E-9828-F38F713A9DD2}" presName="textA" presStyleLbl="revTx" presStyleIdx="0" presStyleCnt="5" custLinFactNeighborX="-229" custLinFactNeighborY="88814">
        <dgm:presLayoutVars>
          <dgm:bulletEnabled val="1"/>
        </dgm:presLayoutVars>
      </dgm:prSet>
      <dgm:spPr/>
    </dgm:pt>
    <dgm:pt modelId="{181127AF-BC63-4488-9AE8-2673FF09C3BD}" type="pres">
      <dgm:prSet presAssocID="{1D8F86C2-3FD1-469E-9828-F38F713A9DD2}" presName="circleA" presStyleLbl="node1" presStyleIdx="0" presStyleCnt="5"/>
      <dgm:spPr/>
    </dgm:pt>
    <dgm:pt modelId="{E8F26B7A-9590-4927-BDB5-56AC40520B81}" type="pres">
      <dgm:prSet presAssocID="{1D8F86C2-3FD1-469E-9828-F38F713A9DD2}" presName="spaceA" presStyleCnt="0"/>
      <dgm:spPr/>
    </dgm:pt>
    <dgm:pt modelId="{8D858AEB-10A6-4612-966F-D219E9BF41F6}" type="pres">
      <dgm:prSet presAssocID="{CB073FC5-126E-4EF9-A26D-AD3E968E6414}" presName="space" presStyleCnt="0"/>
      <dgm:spPr/>
    </dgm:pt>
    <dgm:pt modelId="{6B569806-42B7-412B-84F6-F915E80FF592}" type="pres">
      <dgm:prSet presAssocID="{3D1979E3-5198-4936-A416-0AAE8BC442D3}" presName="compositeB" presStyleCnt="0"/>
      <dgm:spPr/>
    </dgm:pt>
    <dgm:pt modelId="{1A59B67E-BB39-4F01-879C-98721C08D52B}" type="pres">
      <dgm:prSet presAssocID="{3D1979E3-5198-4936-A416-0AAE8BC442D3}" presName="textB" presStyleLbl="revTx" presStyleIdx="1" presStyleCnt="5" custLinFactNeighborX="1510" custLinFactNeighborY="-13785">
        <dgm:presLayoutVars>
          <dgm:bulletEnabled val="1"/>
        </dgm:presLayoutVars>
      </dgm:prSet>
      <dgm:spPr/>
    </dgm:pt>
    <dgm:pt modelId="{F675668A-EC24-4AF6-ACC3-76550F233C35}" type="pres">
      <dgm:prSet presAssocID="{3D1979E3-5198-4936-A416-0AAE8BC442D3}" presName="circleB" presStyleLbl="node1" presStyleIdx="1" presStyleCnt="5"/>
      <dgm:spPr/>
    </dgm:pt>
    <dgm:pt modelId="{2E7B5903-661C-4FE5-A97C-34AF7B19F546}" type="pres">
      <dgm:prSet presAssocID="{3D1979E3-5198-4936-A416-0AAE8BC442D3}" presName="spaceB" presStyleCnt="0"/>
      <dgm:spPr/>
    </dgm:pt>
    <dgm:pt modelId="{773DF66F-2665-4A3B-A4DF-A7440244A45C}" type="pres">
      <dgm:prSet presAssocID="{C8BB43F2-D595-49F3-BF03-FA0DE3C901FA}" presName="space" presStyleCnt="0"/>
      <dgm:spPr/>
    </dgm:pt>
    <dgm:pt modelId="{3E36E097-351E-4637-8DB6-5B9292FB68E9}" type="pres">
      <dgm:prSet presAssocID="{848590D1-ADE0-4995-8727-A60F1439844E}" presName="compositeA" presStyleCnt="0"/>
      <dgm:spPr/>
    </dgm:pt>
    <dgm:pt modelId="{E462EE97-7EEF-40AF-8C36-E8662C43116B}" type="pres">
      <dgm:prSet presAssocID="{848590D1-ADE0-4995-8727-A60F1439844E}" presName="textA" presStyleLbl="revTx" presStyleIdx="2" presStyleCnt="5" custLinFactNeighborX="507" custLinFactNeighborY="92221">
        <dgm:presLayoutVars>
          <dgm:bulletEnabled val="1"/>
        </dgm:presLayoutVars>
      </dgm:prSet>
      <dgm:spPr/>
    </dgm:pt>
    <dgm:pt modelId="{C479F5E2-B720-4A72-952C-0B7D886477CB}" type="pres">
      <dgm:prSet presAssocID="{848590D1-ADE0-4995-8727-A60F1439844E}" presName="circleA" presStyleLbl="node1" presStyleIdx="2" presStyleCnt="5"/>
      <dgm:spPr/>
    </dgm:pt>
    <dgm:pt modelId="{F2B93D66-7FA3-4119-B747-9EC55F6D4FD5}" type="pres">
      <dgm:prSet presAssocID="{848590D1-ADE0-4995-8727-A60F1439844E}" presName="spaceA" presStyleCnt="0"/>
      <dgm:spPr/>
    </dgm:pt>
    <dgm:pt modelId="{C854EF77-F6F5-44D1-A597-7353C1C5E514}" type="pres">
      <dgm:prSet presAssocID="{C7F19D0E-B4C0-4291-86D4-331C58B989B7}" presName="space" presStyleCnt="0"/>
      <dgm:spPr/>
    </dgm:pt>
    <dgm:pt modelId="{3EC38948-3764-4E0F-9892-A08611902F29}" type="pres">
      <dgm:prSet presAssocID="{2F3C37CE-6EDB-4911-9526-98FD032C8E0F}" presName="compositeB" presStyleCnt="0"/>
      <dgm:spPr/>
    </dgm:pt>
    <dgm:pt modelId="{999011EB-DBB9-4436-831D-233BFE74AFB5}" type="pres">
      <dgm:prSet presAssocID="{2F3C37CE-6EDB-4911-9526-98FD032C8E0F}" presName="textB" presStyleLbl="revTx" presStyleIdx="3" presStyleCnt="5" custLinFactNeighborX="500" custLinFactNeighborY="-13981">
        <dgm:presLayoutVars>
          <dgm:bulletEnabled val="1"/>
        </dgm:presLayoutVars>
      </dgm:prSet>
      <dgm:spPr/>
    </dgm:pt>
    <dgm:pt modelId="{1FAA313A-6A6E-4691-AF66-30E3B5049BC8}" type="pres">
      <dgm:prSet presAssocID="{2F3C37CE-6EDB-4911-9526-98FD032C8E0F}" presName="circleB" presStyleLbl="node1" presStyleIdx="3" presStyleCnt="5"/>
      <dgm:spPr/>
    </dgm:pt>
    <dgm:pt modelId="{71D357AD-5F64-4B76-AB89-7A394B4687E0}" type="pres">
      <dgm:prSet presAssocID="{2F3C37CE-6EDB-4911-9526-98FD032C8E0F}" presName="spaceB" presStyleCnt="0"/>
      <dgm:spPr/>
    </dgm:pt>
    <dgm:pt modelId="{4A5EB427-04A5-4972-9892-876ACF6818AC}" type="pres">
      <dgm:prSet presAssocID="{CD3C73BD-6A32-4651-B72D-EA90831203D3}" presName="space" presStyleCnt="0"/>
      <dgm:spPr/>
    </dgm:pt>
    <dgm:pt modelId="{01488346-28DC-444B-8A8A-9E91D703E4D8}" type="pres">
      <dgm:prSet presAssocID="{5D04C147-31D8-4DA2-84CA-0D4C96B76877}" presName="compositeA" presStyleCnt="0"/>
      <dgm:spPr/>
    </dgm:pt>
    <dgm:pt modelId="{62FFE24E-D4DF-4B72-9E4B-95D8C08EEA36}" type="pres">
      <dgm:prSet presAssocID="{5D04C147-31D8-4DA2-84CA-0D4C96B76877}" presName="textA" presStyleLbl="revTx" presStyleIdx="4" presStyleCnt="5" custLinFactNeighborX="-500" custLinFactNeighborY="89329">
        <dgm:presLayoutVars>
          <dgm:bulletEnabled val="1"/>
        </dgm:presLayoutVars>
      </dgm:prSet>
      <dgm:spPr/>
    </dgm:pt>
    <dgm:pt modelId="{81171F20-8401-4D9A-AC47-728DE164EA4C}" type="pres">
      <dgm:prSet presAssocID="{5D04C147-31D8-4DA2-84CA-0D4C96B76877}" presName="circleA" presStyleLbl="node1" presStyleIdx="4" presStyleCnt="5"/>
      <dgm:spPr/>
    </dgm:pt>
    <dgm:pt modelId="{4783058C-679C-498B-8428-89F68C115605}" type="pres">
      <dgm:prSet presAssocID="{5D04C147-31D8-4DA2-84CA-0D4C96B76877}" presName="spaceA" presStyleCnt="0"/>
      <dgm:spPr/>
    </dgm:pt>
  </dgm:ptLst>
  <dgm:cxnLst>
    <dgm:cxn modelId="{01E64107-EFA3-4ACA-AB05-FA3DE227AEFD}" type="presOf" srcId="{2F3C37CE-6EDB-4911-9526-98FD032C8E0F}" destId="{999011EB-DBB9-4436-831D-233BFE74AFB5}" srcOrd="0" destOrd="0" presId="urn:microsoft.com/office/officeart/2005/8/layout/hProcess11"/>
    <dgm:cxn modelId="{65BFF824-2A93-4D2D-AB32-927F77BFEBF6}" srcId="{4C282297-F67A-4F15-932F-926D1743B4FC}" destId="{848590D1-ADE0-4995-8727-A60F1439844E}" srcOrd="2" destOrd="0" parTransId="{5071E7D5-614E-4D8C-8029-0C33331F3F16}" sibTransId="{C7F19D0E-B4C0-4291-86D4-331C58B989B7}"/>
    <dgm:cxn modelId="{D8304D37-AAC7-4DD2-ACDB-113E81EF7C70}" srcId="{4C282297-F67A-4F15-932F-926D1743B4FC}" destId="{1D8F86C2-3FD1-469E-9828-F38F713A9DD2}" srcOrd="0" destOrd="0" parTransId="{5B239DC1-2C60-4B8A-A916-8507BB6FA2CC}" sibTransId="{CB073FC5-126E-4EF9-A26D-AD3E968E6414}"/>
    <dgm:cxn modelId="{F340BE37-F250-4AC1-99F3-1B6E55100EB3}" type="presOf" srcId="{5D04C147-31D8-4DA2-84CA-0D4C96B76877}" destId="{62FFE24E-D4DF-4B72-9E4B-95D8C08EEA36}" srcOrd="0" destOrd="0" presId="urn:microsoft.com/office/officeart/2005/8/layout/hProcess11"/>
    <dgm:cxn modelId="{44425A3B-057D-4C5C-B388-0B94F84EE3E8}" type="presOf" srcId="{1D8F86C2-3FD1-469E-9828-F38F713A9DD2}" destId="{466765B4-D70E-427F-A042-3D6CFF982454}" srcOrd="0" destOrd="0" presId="urn:microsoft.com/office/officeart/2005/8/layout/hProcess11"/>
    <dgm:cxn modelId="{B86B175F-FCDC-4F2D-8A6E-F0F8638FCC93}" type="presOf" srcId="{4C282297-F67A-4F15-932F-926D1743B4FC}" destId="{83F2E226-B654-4065-A082-43B07C0C48F1}" srcOrd="0" destOrd="0" presId="urn:microsoft.com/office/officeart/2005/8/layout/hProcess11"/>
    <dgm:cxn modelId="{ACB17256-D2E2-4DFD-BE72-484BF37166EE}" type="presOf" srcId="{3D1979E3-5198-4936-A416-0AAE8BC442D3}" destId="{1A59B67E-BB39-4F01-879C-98721C08D52B}" srcOrd="0" destOrd="0" presId="urn:microsoft.com/office/officeart/2005/8/layout/hProcess11"/>
    <dgm:cxn modelId="{21A3787B-0B8E-4FC5-B94B-193F71BB1B19}" srcId="{4C282297-F67A-4F15-932F-926D1743B4FC}" destId="{5D04C147-31D8-4DA2-84CA-0D4C96B76877}" srcOrd="4" destOrd="0" parTransId="{F1785A14-ED57-49AE-8B28-F4B92EB7E78C}" sibTransId="{E0048F28-C56D-470A-8D23-A50DCEA5F7EF}"/>
    <dgm:cxn modelId="{413182A9-F07F-4FD2-AA1D-E8B717BF9285}" srcId="{4C282297-F67A-4F15-932F-926D1743B4FC}" destId="{2F3C37CE-6EDB-4911-9526-98FD032C8E0F}" srcOrd="3" destOrd="0" parTransId="{0DF668B6-C0AB-4127-B7CD-BC179FAF9132}" sibTransId="{CD3C73BD-6A32-4651-B72D-EA90831203D3}"/>
    <dgm:cxn modelId="{2EFDDECE-63A8-474D-AF12-2E1B5E81FA96}" type="presOf" srcId="{848590D1-ADE0-4995-8727-A60F1439844E}" destId="{E462EE97-7EEF-40AF-8C36-E8662C43116B}" srcOrd="0" destOrd="0" presId="urn:microsoft.com/office/officeart/2005/8/layout/hProcess11"/>
    <dgm:cxn modelId="{CBAEE0EB-DBD9-4005-8018-2E76827EA084}" srcId="{4C282297-F67A-4F15-932F-926D1743B4FC}" destId="{3D1979E3-5198-4936-A416-0AAE8BC442D3}" srcOrd="1" destOrd="0" parTransId="{B9ACC1BD-AB5A-4ABE-A585-09AF07758F88}" sibTransId="{C8BB43F2-D595-49F3-BF03-FA0DE3C901FA}"/>
    <dgm:cxn modelId="{68ED6418-A530-447E-9539-D0B9D40CCD04}" type="presParOf" srcId="{83F2E226-B654-4065-A082-43B07C0C48F1}" destId="{03322354-A389-4389-BB45-273F28D86A77}" srcOrd="0" destOrd="0" presId="urn:microsoft.com/office/officeart/2005/8/layout/hProcess11"/>
    <dgm:cxn modelId="{D5F9726B-3EEE-4A3C-A4D9-0E776BFA0DEF}" type="presParOf" srcId="{83F2E226-B654-4065-A082-43B07C0C48F1}" destId="{1CF9165C-463A-4EDD-B68B-093B50F48A1E}" srcOrd="1" destOrd="0" presId="urn:microsoft.com/office/officeart/2005/8/layout/hProcess11"/>
    <dgm:cxn modelId="{0792EBD8-B64B-48FB-AB71-24CBC54F3BA1}" type="presParOf" srcId="{1CF9165C-463A-4EDD-B68B-093B50F48A1E}" destId="{ED9B60AB-476F-45A9-85AA-A991F199BB87}" srcOrd="0" destOrd="0" presId="urn:microsoft.com/office/officeart/2005/8/layout/hProcess11"/>
    <dgm:cxn modelId="{BDE0DC48-B9FD-4D23-93D2-FCB3171FF203}" type="presParOf" srcId="{ED9B60AB-476F-45A9-85AA-A991F199BB87}" destId="{466765B4-D70E-427F-A042-3D6CFF982454}" srcOrd="0" destOrd="0" presId="urn:microsoft.com/office/officeart/2005/8/layout/hProcess11"/>
    <dgm:cxn modelId="{57617D54-BF77-4ACC-BD2C-6B332BFA60F0}" type="presParOf" srcId="{ED9B60AB-476F-45A9-85AA-A991F199BB87}" destId="{181127AF-BC63-4488-9AE8-2673FF09C3BD}" srcOrd="1" destOrd="0" presId="urn:microsoft.com/office/officeart/2005/8/layout/hProcess11"/>
    <dgm:cxn modelId="{3F8A6568-84CF-4FB8-8BF0-0E206D921185}" type="presParOf" srcId="{ED9B60AB-476F-45A9-85AA-A991F199BB87}" destId="{E8F26B7A-9590-4927-BDB5-56AC40520B81}" srcOrd="2" destOrd="0" presId="urn:microsoft.com/office/officeart/2005/8/layout/hProcess11"/>
    <dgm:cxn modelId="{8BD68730-EF49-413B-BFCE-41CC4F8A76C8}" type="presParOf" srcId="{1CF9165C-463A-4EDD-B68B-093B50F48A1E}" destId="{8D858AEB-10A6-4612-966F-D219E9BF41F6}" srcOrd="1" destOrd="0" presId="urn:microsoft.com/office/officeart/2005/8/layout/hProcess11"/>
    <dgm:cxn modelId="{8DFC769D-DB1D-497A-BDC9-8CAB376BCC22}" type="presParOf" srcId="{1CF9165C-463A-4EDD-B68B-093B50F48A1E}" destId="{6B569806-42B7-412B-84F6-F915E80FF592}" srcOrd="2" destOrd="0" presId="urn:microsoft.com/office/officeart/2005/8/layout/hProcess11"/>
    <dgm:cxn modelId="{7FEB07BA-E913-4100-B0F4-DB13345FA1BC}" type="presParOf" srcId="{6B569806-42B7-412B-84F6-F915E80FF592}" destId="{1A59B67E-BB39-4F01-879C-98721C08D52B}" srcOrd="0" destOrd="0" presId="urn:microsoft.com/office/officeart/2005/8/layout/hProcess11"/>
    <dgm:cxn modelId="{5B91AB00-76BB-4C6E-AAA3-F4B55BC842A8}" type="presParOf" srcId="{6B569806-42B7-412B-84F6-F915E80FF592}" destId="{F675668A-EC24-4AF6-ACC3-76550F233C35}" srcOrd="1" destOrd="0" presId="urn:microsoft.com/office/officeart/2005/8/layout/hProcess11"/>
    <dgm:cxn modelId="{0A15DCC9-5F51-4477-A02B-1E56696F1A4A}" type="presParOf" srcId="{6B569806-42B7-412B-84F6-F915E80FF592}" destId="{2E7B5903-661C-4FE5-A97C-34AF7B19F546}" srcOrd="2" destOrd="0" presId="urn:microsoft.com/office/officeart/2005/8/layout/hProcess11"/>
    <dgm:cxn modelId="{EEDFE55C-4EDE-4FB5-B871-9ACA3FBE6AB0}" type="presParOf" srcId="{1CF9165C-463A-4EDD-B68B-093B50F48A1E}" destId="{773DF66F-2665-4A3B-A4DF-A7440244A45C}" srcOrd="3" destOrd="0" presId="urn:microsoft.com/office/officeart/2005/8/layout/hProcess11"/>
    <dgm:cxn modelId="{44215ABA-61D8-49D7-82F4-414058FA96A9}" type="presParOf" srcId="{1CF9165C-463A-4EDD-B68B-093B50F48A1E}" destId="{3E36E097-351E-4637-8DB6-5B9292FB68E9}" srcOrd="4" destOrd="0" presId="urn:microsoft.com/office/officeart/2005/8/layout/hProcess11"/>
    <dgm:cxn modelId="{AC9080ED-C570-459E-9A71-6623FC44DEBD}" type="presParOf" srcId="{3E36E097-351E-4637-8DB6-5B9292FB68E9}" destId="{E462EE97-7EEF-40AF-8C36-E8662C43116B}" srcOrd="0" destOrd="0" presId="urn:microsoft.com/office/officeart/2005/8/layout/hProcess11"/>
    <dgm:cxn modelId="{B454CB60-E37C-4928-ADA4-83D9D0722CCE}" type="presParOf" srcId="{3E36E097-351E-4637-8DB6-5B9292FB68E9}" destId="{C479F5E2-B720-4A72-952C-0B7D886477CB}" srcOrd="1" destOrd="0" presId="urn:microsoft.com/office/officeart/2005/8/layout/hProcess11"/>
    <dgm:cxn modelId="{9E84F463-4DB5-4AA6-926A-3A9D2FF06C07}" type="presParOf" srcId="{3E36E097-351E-4637-8DB6-5B9292FB68E9}" destId="{F2B93D66-7FA3-4119-B747-9EC55F6D4FD5}" srcOrd="2" destOrd="0" presId="urn:microsoft.com/office/officeart/2005/8/layout/hProcess11"/>
    <dgm:cxn modelId="{0E754A09-97A4-4D48-93F3-506223F10390}" type="presParOf" srcId="{1CF9165C-463A-4EDD-B68B-093B50F48A1E}" destId="{C854EF77-F6F5-44D1-A597-7353C1C5E514}" srcOrd="5" destOrd="0" presId="urn:microsoft.com/office/officeart/2005/8/layout/hProcess11"/>
    <dgm:cxn modelId="{3E1D9551-3F6C-4B2E-879C-D01FFD724856}" type="presParOf" srcId="{1CF9165C-463A-4EDD-B68B-093B50F48A1E}" destId="{3EC38948-3764-4E0F-9892-A08611902F29}" srcOrd="6" destOrd="0" presId="urn:microsoft.com/office/officeart/2005/8/layout/hProcess11"/>
    <dgm:cxn modelId="{F79B40FB-5A4B-40B0-84CC-ECB5550D10F8}" type="presParOf" srcId="{3EC38948-3764-4E0F-9892-A08611902F29}" destId="{999011EB-DBB9-4436-831D-233BFE74AFB5}" srcOrd="0" destOrd="0" presId="urn:microsoft.com/office/officeart/2005/8/layout/hProcess11"/>
    <dgm:cxn modelId="{4AD354AE-9B03-426B-AE2A-CC277C0D38AE}" type="presParOf" srcId="{3EC38948-3764-4E0F-9892-A08611902F29}" destId="{1FAA313A-6A6E-4691-AF66-30E3B5049BC8}" srcOrd="1" destOrd="0" presId="urn:microsoft.com/office/officeart/2005/8/layout/hProcess11"/>
    <dgm:cxn modelId="{75ABE91B-C0C3-4C0B-91B4-402AED6EC7AA}" type="presParOf" srcId="{3EC38948-3764-4E0F-9892-A08611902F29}" destId="{71D357AD-5F64-4B76-AB89-7A394B4687E0}" srcOrd="2" destOrd="0" presId="urn:microsoft.com/office/officeart/2005/8/layout/hProcess11"/>
    <dgm:cxn modelId="{9633C3BD-964D-4473-8F3B-4401D97B98D7}" type="presParOf" srcId="{1CF9165C-463A-4EDD-B68B-093B50F48A1E}" destId="{4A5EB427-04A5-4972-9892-876ACF6818AC}" srcOrd="7" destOrd="0" presId="urn:microsoft.com/office/officeart/2005/8/layout/hProcess11"/>
    <dgm:cxn modelId="{0E4FBD53-41A0-470F-9EE9-A9A0D2C53802}" type="presParOf" srcId="{1CF9165C-463A-4EDD-B68B-093B50F48A1E}" destId="{01488346-28DC-444B-8A8A-9E91D703E4D8}" srcOrd="8" destOrd="0" presId="urn:microsoft.com/office/officeart/2005/8/layout/hProcess11"/>
    <dgm:cxn modelId="{157F432D-6FDF-40FD-BF52-B8089DD9DFB4}" type="presParOf" srcId="{01488346-28DC-444B-8A8A-9E91D703E4D8}" destId="{62FFE24E-D4DF-4B72-9E4B-95D8C08EEA36}" srcOrd="0" destOrd="0" presId="urn:microsoft.com/office/officeart/2005/8/layout/hProcess11"/>
    <dgm:cxn modelId="{940A0DD4-8EEA-4810-BAD8-479E80C0F855}" type="presParOf" srcId="{01488346-28DC-444B-8A8A-9E91D703E4D8}" destId="{81171F20-8401-4D9A-AC47-728DE164EA4C}" srcOrd="1" destOrd="0" presId="urn:microsoft.com/office/officeart/2005/8/layout/hProcess11"/>
    <dgm:cxn modelId="{E51A6FA1-E436-4DE8-A2C7-4BD6496E7851}" type="presParOf" srcId="{01488346-28DC-444B-8A8A-9E91D703E4D8}" destId="{4783058C-679C-498B-8428-89F68C115605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282297-F67A-4F15-932F-926D1743B4FC}" type="doc">
      <dgm:prSet loTypeId="urn:microsoft.com/office/officeart/2005/8/layout/vProcess5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pt-BR"/>
        </a:p>
      </dgm:t>
    </dgm:pt>
    <dgm:pt modelId="{1D8F86C2-3FD1-469E-9828-F38F713A9DD2}">
      <dgm:prSet phldrT="[Texto]" custT="1"/>
      <dgm:spPr/>
      <dgm:t>
        <a:bodyPr/>
        <a:lstStyle/>
        <a:p>
          <a:pPr algn="l"/>
          <a:r>
            <a:rPr lang="es-ES" sz="1400" b="1" kern="1200" spc="55" dirty="0">
              <a:latin typeface="Arial" panose="020B0604020202020204" pitchFamily="34" charset="0"/>
              <a:cs typeface="Arial" panose="020B0604020202020204" pitchFamily="34" charset="0"/>
            </a:rPr>
            <a:t>Etapa 1: </a:t>
          </a:r>
          <a:r>
            <a:rPr lang="es-ES" sz="1400" kern="1200" spc="55" dirty="0" err="1">
              <a:latin typeface="Arial" panose="020B0604020202020204" pitchFamily="34" charset="0"/>
              <a:cs typeface="Arial" panose="020B0604020202020204" pitchFamily="34" charset="0"/>
            </a:rPr>
            <a:t>Análise</a:t>
          </a:r>
          <a:r>
            <a:rPr lang="es-ES" sz="1400" kern="1200" spc="55" dirty="0">
              <a:latin typeface="Arial" panose="020B0604020202020204" pitchFamily="34" charset="0"/>
              <a:cs typeface="Arial" panose="020B0604020202020204" pitchFamily="34" charset="0"/>
            </a:rPr>
            <a:t> do PPAG e da LOA 2024 para </a:t>
          </a:r>
          <a:r>
            <a:rPr lang="es-ES" sz="1400" kern="1200" spc="55" dirty="0" err="1">
              <a:latin typeface="Arial" panose="020B0604020202020204" pitchFamily="34" charset="0"/>
              <a:cs typeface="Arial" panose="020B0604020202020204" pitchFamily="34" charset="0"/>
            </a:rPr>
            <a:t>seleção</a:t>
          </a:r>
          <a:r>
            <a:rPr lang="es-ES" sz="1400" kern="1200" spc="55" dirty="0">
              <a:latin typeface="Arial" panose="020B0604020202020204" pitchFamily="34" charset="0"/>
              <a:cs typeface="Arial" panose="020B0604020202020204" pitchFamily="34" charset="0"/>
            </a:rPr>
            <a:t> dos programas</a:t>
          </a:r>
          <a:r>
            <a:rPr lang="pt-BR" sz="1400" kern="1200" spc="55" dirty="0">
              <a:latin typeface="Arial" panose="020B0604020202020204" pitchFamily="34" charset="0"/>
              <a:cs typeface="Arial" panose="020B0604020202020204" pitchFamily="34" charset="0"/>
            </a:rPr>
            <a:t> através da apuração direta, diagnosticando as ações e </a:t>
          </a:r>
          <a:r>
            <a:rPr lang="pt-BR" sz="1400" kern="1200" spc="55" dirty="0" err="1">
              <a:latin typeface="Arial" panose="020B0604020202020204" pitchFamily="34" charset="0"/>
              <a:cs typeface="Arial" panose="020B0604020202020204" pitchFamily="34" charset="0"/>
            </a:rPr>
            <a:t>subações</a:t>
          </a:r>
          <a:r>
            <a:rPr lang="pt-BR" sz="1400" kern="1200" spc="55" dirty="0">
              <a:latin typeface="Arial" panose="020B0604020202020204" pitchFamily="34" charset="0"/>
              <a:cs typeface="Arial" panose="020B0604020202020204" pitchFamily="34" charset="0"/>
            </a:rPr>
            <a:t> orçamentárias diretamente no Orçamento e classificando-as por áreas (Saúde, Educação, Desenvolvimento Econômico, Segurança, Assistência social, </a:t>
          </a:r>
          <a:r>
            <a:rPr lang="pt-BR" sz="1400" kern="1200" spc="55" dirty="0" err="1">
              <a:latin typeface="Arial" panose="020B0604020202020204" pitchFamily="34" charset="0"/>
              <a:cs typeface="Arial" panose="020B0604020202020204" pitchFamily="34" charset="0"/>
            </a:rPr>
            <a:t>etc</a:t>
          </a:r>
          <a:r>
            <a:rPr lang="pt-BR" sz="1400" kern="1200" spc="55" dirty="0">
              <a:latin typeface="Arial" panose="020B0604020202020204" pitchFamily="34" charset="0"/>
              <a:cs typeface="Arial" panose="020B0604020202020204" pitchFamily="34" charset="0"/>
            </a:rPr>
            <a:t>);*</a:t>
          </a:r>
          <a:endParaRPr lang="pt-BR" sz="1400" kern="1200" spc="55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5B239DC1-2C60-4B8A-A916-8507BB6FA2CC}" type="parTrans" cxnId="{D8304D37-AAC7-4DD2-ACDB-113E81EF7C70}">
      <dgm:prSet/>
      <dgm:spPr/>
      <dgm:t>
        <a:bodyPr/>
        <a:lstStyle/>
        <a:p>
          <a:endParaRPr lang="pt-BR"/>
        </a:p>
      </dgm:t>
    </dgm:pt>
    <dgm:pt modelId="{CB073FC5-126E-4EF9-A26D-AD3E968E6414}" type="sibTrans" cxnId="{D8304D37-AAC7-4DD2-ACDB-113E81EF7C70}">
      <dgm:prSet/>
      <dgm:spPr/>
      <dgm:t>
        <a:bodyPr/>
        <a:lstStyle/>
        <a:p>
          <a:endParaRPr lang="pt-BR"/>
        </a:p>
      </dgm:t>
    </dgm:pt>
    <dgm:pt modelId="{945B345C-9F40-4DA4-A690-279F6048A151}">
      <dgm:prSet/>
      <dgm:spPr/>
      <dgm:t>
        <a:bodyPr/>
        <a:lstStyle/>
        <a:p>
          <a:pPr algn="l"/>
          <a:r>
            <a:rPr lang="es-ES" b="1" spc="55" dirty="0">
              <a:latin typeface="Arial" panose="020B0604020202020204" pitchFamily="34" charset="0"/>
              <a:cs typeface="Arial" panose="020B0604020202020204" pitchFamily="34" charset="0"/>
            </a:rPr>
            <a:t>Etapa </a:t>
          </a:r>
          <a:r>
            <a:rPr lang="pt-BR" b="1" spc="55" dirty="0">
              <a:latin typeface="Arial" panose="020B0604020202020204" pitchFamily="34" charset="0"/>
              <a:cs typeface="Arial" panose="020B0604020202020204" pitchFamily="34" charset="0"/>
            </a:rPr>
            <a:t>2: </a:t>
          </a:r>
          <a:r>
            <a:rPr lang="pt-BR" spc="55" dirty="0">
              <a:latin typeface="Arial" panose="020B0604020202020204" pitchFamily="34" charset="0"/>
              <a:cs typeface="Arial" panose="020B0604020202020204" pitchFamily="34" charset="0"/>
            </a:rPr>
            <a:t>Atribuição dos pesos, de acordo com o impacto sobre o público-alvo; por meio de reuniões e entrevistas com os gestores e técnicos de cada área - considerando a percepção dos técnicos dos órgãos envolvidos no orçamento de cada área;*</a:t>
          </a:r>
        </a:p>
      </dgm:t>
    </dgm:pt>
    <dgm:pt modelId="{BC2A4554-077B-4363-9690-970D9A7D4781}" type="parTrans" cxnId="{45E3C0EB-E91A-4A97-9387-0556208D0297}">
      <dgm:prSet/>
      <dgm:spPr/>
      <dgm:t>
        <a:bodyPr/>
        <a:lstStyle/>
        <a:p>
          <a:endParaRPr lang="pt-BR"/>
        </a:p>
      </dgm:t>
    </dgm:pt>
    <dgm:pt modelId="{FEC114B5-D75A-4522-BDCF-E1127174617A}" type="sibTrans" cxnId="{45E3C0EB-E91A-4A97-9387-0556208D0297}">
      <dgm:prSet/>
      <dgm:spPr/>
      <dgm:t>
        <a:bodyPr/>
        <a:lstStyle/>
        <a:p>
          <a:endParaRPr lang="pt-BR"/>
        </a:p>
      </dgm:t>
    </dgm:pt>
    <dgm:pt modelId="{80CA9BE5-2C09-478F-B9E5-5E4EBDE35A30}">
      <dgm:prSet/>
      <dgm:spPr/>
      <dgm:t>
        <a:bodyPr/>
        <a:lstStyle/>
        <a:p>
          <a:pPr algn="l"/>
          <a:r>
            <a:rPr lang="es-ES" b="1" spc="55" dirty="0">
              <a:latin typeface="Arial" panose="020B0604020202020204" pitchFamily="34" charset="0"/>
              <a:cs typeface="Arial" panose="020B0604020202020204" pitchFamily="34" charset="0"/>
            </a:rPr>
            <a:t>Etapa </a:t>
          </a:r>
          <a:r>
            <a:rPr lang="pt-BR" b="1" spc="55" dirty="0">
              <a:latin typeface="Arial" panose="020B0604020202020204" pitchFamily="34" charset="0"/>
              <a:cs typeface="Arial" panose="020B0604020202020204" pitchFamily="34" charset="0"/>
            </a:rPr>
            <a:t>3: </a:t>
          </a:r>
          <a:r>
            <a:rPr lang="pt-BR" spc="55" dirty="0">
              <a:latin typeface="Arial" panose="020B0604020202020204" pitchFamily="34" charset="0"/>
              <a:cs typeface="Arial" panose="020B0604020202020204" pitchFamily="34" charset="0"/>
            </a:rPr>
            <a:t>Classificação dos programas, ações e </a:t>
          </a:r>
          <a:r>
            <a:rPr lang="pt-BR" spc="55" dirty="0" err="1">
              <a:latin typeface="Arial" panose="020B0604020202020204" pitchFamily="34" charset="0"/>
              <a:cs typeface="Arial" panose="020B0604020202020204" pitchFamily="34" charset="0"/>
            </a:rPr>
            <a:t>sub-ações</a:t>
          </a:r>
          <a:r>
            <a:rPr lang="pt-BR" spc="55" dirty="0">
              <a:latin typeface="Arial" panose="020B0604020202020204" pitchFamily="34" charset="0"/>
              <a:cs typeface="Arial" panose="020B0604020202020204" pitchFamily="34" charset="0"/>
            </a:rPr>
            <a:t> como Exclusivos (100% do valor) e Não-Exclusivos (outras proporcionalidades); Agrupamento de Eixos e </a:t>
          </a:r>
          <a:r>
            <a:rPr lang="pt-BR" spc="55" dirty="0" err="1">
              <a:latin typeface="Arial" panose="020B0604020202020204" pitchFamily="34" charset="0"/>
              <a:cs typeface="Arial" panose="020B0604020202020204" pitchFamily="34" charset="0"/>
            </a:rPr>
            <a:t>Sub-Eixos</a:t>
          </a:r>
          <a:r>
            <a:rPr lang="pt-BR" spc="55" dirty="0">
              <a:latin typeface="Arial" panose="020B0604020202020204" pitchFamily="34" charset="0"/>
              <a:cs typeface="Arial" panose="020B0604020202020204" pitchFamily="34" charset="0"/>
            </a:rPr>
            <a:t>;*</a:t>
          </a:r>
        </a:p>
      </dgm:t>
    </dgm:pt>
    <dgm:pt modelId="{4F0DFB78-E4D8-43E6-A403-7DAC444509DE}" type="parTrans" cxnId="{B66234C4-823A-4AD8-86B8-C73CE443942C}">
      <dgm:prSet/>
      <dgm:spPr/>
      <dgm:t>
        <a:bodyPr/>
        <a:lstStyle/>
        <a:p>
          <a:endParaRPr lang="pt-BR"/>
        </a:p>
      </dgm:t>
    </dgm:pt>
    <dgm:pt modelId="{B6D958B7-10C1-4E91-ABE0-B8B84488D0DE}" type="sibTrans" cxnId="{B66234C4-823A-4AD8-86B8-C73CE443942C}">
      <dgm:prSet/>
      <dgm:spPr/>
      <dgm:t>
        <a:bodyPr/>
        <a:lstStyle/>
        <a:p>
          <a:endParaRPr lang="pt-BR"/>
        </a:p>
      </dgm:t>
    </dgm:pt>
    <dgm:pt modelId="{8EFD788E-242F-41EA-B04D-F80BA85AC8C1}">
      <dgm:prSet/>
      <dgm:spPr/>
      <dgm:t>
        <a:bodyPr/>
        <a:lstStyle/>
        <a:p>
          <a:pPr algn="l"/>
          <a:r>
            <a:rPr lang="es-ES" b="1" spc="55" dirty="0">
              <a:latin typeface="Arial" panose="020B0604020202020204" pitchFamily="34" charset="0"/>
              <a:cs typeface="Arial" panose="020B0604020202020204" pitchFamily="34" charset="0"/>
            </a:rPr>
            <a:t>Etapa </a:t>
          </a:r>
          <a:r>
            <a:rPr lang="pt-BR" b="1" spc="55" dirty="0">
              <a:latin typeface="Arial" panose="020B0604020202020204" pitchFamily="34" charset="0"/>
              <a:cs typeface="Arial" panose="020B0604020202020204" pitchFamily="34" charset="0"/>
            </a:rPr>
            <a:t>4: </a:t>
          </a:r>
          <a:r>
            <a:rPr lang="pt-BR" b="0" spc="55" dirty="0">
              <a:latin typeface="Arial" panose="020B0604020202020204" pitchFamily="34" charset="0"/>
              <a:cs typeface="Arial" panose="020B0604020202020204" pitchFamily="34" charset="0"/>
            </a:rPr>
            <a:t>L</a:t>
          </a:r>
          <a:r>
            <a:rPr lang="pt-BR" spc="55" dirty="0">
              <a:latin typeface="Arial" panose="020B0604020202020204" pitchFamily="34" charset="0"/>
              <a:cs typeface="Arial" panose="020B0604020202020204" pitchFamily="34" charset="0"/>
            </a:rPr>
            <a:t>ançamento dos pesos atribuídos às ações/</a:t>
          </a:r>
          <a:r>
            <a:rPr lang="pt-BR" spc="55" dirty="0" err="1">
              <a:latin typeface="Arial" panose="020B0604020202020204" pitchFamily="34" charset="0"/>
              <a:cs typeface="Arial" panose="020B0604020202020204" pitchFamily="34" charset="0"/>
            </a:rPr>
            <a:t>sub-ações</a:t>
          </a:r>
          <a:r>
            <a:rPr lang="pt-BR" spc="55" dirty="0">
              <a:latin typeface="Arial" panose="020B0604020202020204" pitchFamily="34" charset="0"/>
              <a:cs typeface="Arial" panose="020B0604020202020204" pitchFamily="34" charset="0"/>
            </a:rPr>
            <a:t> no Sistema de Monitoramento do PPAG, para geração de relatório de acompanhamento dos Orçamentos Temáticos;*</a:t>
          </a:r>
        </a:p>
      </dgm:t>
    </dgm:pt>
    <dgm:pt modelId="{55E3E546-EAE0-401A-A2AC-BBCB900E13D2}" type="parTrans" cxnId="{E62C984E-3724-4BBF-B432-FD80814B6A22}">
      <dgm:prSet/>
      <dgm:spPr/>
      <dgm:t>
        <a:bodyPr/>
        <a:lstStyle/>
        <a:p>
          <a:endParaRPr lang="pt-BR"/>
        </a:p>
      </dgm:t>
    </dgm:pt>
    <dgm:pt modelId="{BCE7AA16-095E-48D0-8608-5C8723AC6912}" type="sibTrans" cxnId="{E62C984E-3724-4BBF-B432-FD80814B6A22}">
      <dgm:prSet/>
      <dgm:spPr/>
      <dgm:t>
        <a:bodyPr/>
        <a:lstStyle/>
        <a:p>
          <a:endParaRPr lang="pt-BR"/>
        </a:p>
      </dgm:t>
    </dgm:pt>
    <dgm:pt modelId="{08D0074B-0B5E-4DD8-8532-0A971C0ABC83}">
      <dgm:prSet/>
      <dgm:spPr/>
      <dgm:t>
        <a:bodyPr/>
        <a:lstStyle/>
        <a:p>
          <a:pPr algn="l"/>
          <a:r>
            <a:rPr lang="es-ES" b="1" spc="55" dirty="0">
              <a:latin typeface="Arial" panose="020B0604020202020204" pitchFamily="34" charset="0"/>
              <a:cs typeface="Arial" panose="020B0604020202020204" pitchFamily="34" charset="0"/>
            </a:rPr>
            <a:t>Etapa </a:t>
          </a:r>
          <a:r>
            <a:rPr lang="pt-BR" b="1" spc="55" dirty="0">
              <a:latin typeface="Arial" panose="020B0604020202020204" pitchFamily="34" charset="0"/>
              <a:cs typeface="Arial" panose="020B0604020202020204" pitchFamily="34" charset="0"/>
            </a:rPr>
            <a:t>5: </a:t>
          </a:r>
          <a:r>
            <a:rPr lang="pt-BR" spc="55" dirty="0">
              <a:latin typeface="Arial" panose="020B0604020202020204" pitchFamily="34" charset="0"/>
              <a:cs typeface="Arial" panose="020B0604020202020204" pitchFamily="34" charset="0"/>
            </a:rPr>
            <a:t>Com a mesma metodologia estabelecida para 2024, inserção no sistema para os dados de 2025 (após lançamento pelos órgãos PBH).</a:t>
          </a:r>
        </a:p>
      </dgm:t>
    </dgm:pt>
    <dgm:pt modelId="{8290E7F9-AED7-42DB-B9D8-158D727CA0A0}" type="parTrans" cxnId="{65E1F49D-027F-4313-99C6-6D837B0AEB0C}">
      <dgm:prSet/>
      <dgm:spPr/>
      <dgm:t>
        <a:bodyPr/>
        <a:lstStyle/>
        <a:p>
          <a:endParaRPr lang="pt-BR"/>
        </a:p>
      </dgm:t>
    </dgm:pt>
    <dgm:pt modelId="{AA44FF50-6704-49FE-B9B7-4AF919EAFA78}" type="sibTrans" cxnId="{65E1F49D-027F-4313-99C6-6D837B0AEB0C}">
      <dgm:prSet/>
      <dgm:spPr/>
      <dgm:t>
        <a:bodyPr/>
        <a:lstStyle/>
        <a:p>
          <a:endParaRPr lang="pt-BR"/>
        </a:p>
      </dgm:t>
    </dgm:pt>
    <dgm:pt modelId="{B372AEF3-85BD-45F9-827E-43F0EC1B97C3}" type="pres">
      <dgm:prSet presAssocID="{4C282297-F67A-4F15-932F-926D1743B4FC}" presName="outerComposite" presStyleCnt="0">
        <dgm:presLayoutVars>
          <dgm:chMax val="5"/>
          <dgm:dir/>
          <dgm:resizeHandles val="exact"/>
        </dgm:presLayoutVars>
      </dgm:prSet>
      <dgm:spPr/>
    </dgm:pt>
    <dgm:pt modelId="{6642EB47-4E87-4AE2-929B-9BC2325EDBFB}" type="pres">
      <dgm:prSet presAssocID="{4C282297-F67A-4F15-932F-926D1743B4FC}" presName="dummyMaxCanvas" presStyleCnt="0">
        <dgm:presLayoutVars/>
      </dgm:prSet>
      <dgm:spPr/>
    </dgm:pt>
    <dgm:pt modelId="{1CF035C1-E286-4E48-8C95-A4EDF1359AA2}" type="pres">
      <dgm:prSet presAssocID="{4C282297-F67A-4F15-932F-926D1743B4FC}" presName="FiveNodes_1" presStyleLbl="node1" presStyleIdx="0" presStyleCnt="5">
        <dgm:presLayoutVars>
          <dgm:bulletEnabled val="1"/>
        </dgm:presLayoutVars>
      </dgm:prSet>
      <dgm:spPr/>
    </dgm:pt>
    <dgm:pt modelId="{1697A651-C2FE-404F-A5D4-53D5D2FC3D35}" type="pres">
      <dgm:prSet presAssocID="{4C282297-F67A-4F15-932F-926D1743B4FC}" presName="FiveNodes_2" presStyleLbl="node1" presStyleIdx="1" presStyleCnt="5">
        <dgm:presLayoutVars>
          <dgm:bulletEnabled val="1"/>
        </dgm:presLayoutVars>
      </dgm:prSet>
      <dgm:spPr/>
    </dgm:pt>
    <dgm:pt modelId="{6532E547-D6FF-42C4-9018-92CCD8CC61A5}" type="pres">
      <dgm:prSet presAssocID="{4C282297-F67A-4F15-932F-926D1743B4FC}" presName="FiveNodes_3" presStyleLbl="node1" presStyleIdx="2" presStyleCnt="5">
        <dgm:presLayoutVars>
          <dgm:bulletEnabled val="1"/>
        </dgm:presLayoutVars>
      </dgm:prSet>
      <dgm:spPr/>
    </dgm:pt>
    <dgm:pt modelId="{74CD9CD5-D7F2-41DB-9E1B-52A5CE961754}" type="pres">
      <dgm:prSet presAssocID="{4C282297-F67A-4F15-932F-926D1743B4FC}" presName="FiveNodes_4" presStyleLbl="node1" presStyleIdx="3" presStyleCnt="5">
        <dgm:presLayoutVars>
          <dgm:bulletEnabled val="1"/>
        </dgm:presLayoutVars>
      </dgm:prSet>
      <dgm:spPr/>
    </dgm:pt>
    <dgm:pt modelId="{4FE9A0ED-3F66-4E13-AB29-1D6E2B9616A6}" type="pres">
      <dgm:prSet presAssocID="{4C282297-F67A-4F15-932F-926D1743B4FC}" presName="FiveNodes_5" presStyleLbl="node1" presStyleIdx="4" presStyleCnt="5">
        <dgm:presLayoutVars>
          <dgm:bulletEnabled val="1"/>
        </dgm:presLayoutVars>
      </dgm:prSet>
      <dgm:spPr/>
    </dgm:pt>
    <dgm:pt modelId="{E01795DE-D76F-4545-B1C9-2E5EA87CD75F}" type="pres">
      <dgm:prSet presAssocID="{4C282297-F67A-4F15-932F-926D1743B4FC}" presName="FiveConn_1-2" presStyleLbl="fgAccFollowNode1" presStyleIdx="0" presStyleCnt="4">
        <dgm:presLayoutVars>
          <dgm:bulletEnabled val="1"/>
        </dgm:presLayoutVars>
      </dgm:prSet>
      <dgm:spPr/>
    </dgm:pt>
    <dgm:pt modelId="{59A10E24-3F82-4AAC-93F0-B826B771D30A}" type="pres">
      <dgm:prSet presAssocID="{4C282297-F67A-4F15-932F-926D1743B4FC}" presName="FiveConn_2-3" presStyleLbl="fgAccFollowNode1" presStyleIdx="1" presStyleCnt="4">
        <dgm:presLayoutVars>
          <dgm:bulletEnabled val="1"/>
        </dgm:presLayoutVars>
      </dgm:prSet>
      <dgm:spPr/>
    </dgm:pt>
    <dgm:pt modelId="{32AA97E4-4AAE-4C81-B834-CDBCC25E9003}" type="pres">
      <dgm:prSet presAssocID="{4C282297-F67A-4F15-932F-926D1743B4FC}" presName="FiveConn_3-4" presStyleLbl="fgAccFollowNode1" presStyleIdx="2" presStyleCnt="4">
        <dgm:presLayoutVars>
          <dgm:bulletEnabled val="1"/>
        </dgm:presLayoutVars>
      </dgm:prSet>
      <dgm:spPr/>
    </dgm:pt>
    <dgm:pt modelId="{3AE945CC-BEF8-4CB7-BF1B-5ADF38FC2740}" type="pres">
      <dgm:prSet presAssocID="{4C282297-F67A-4F15-932F-926D1743B4FC}" presName="FiveConn_4-5" presStyleLbl="fgAccFollowNode1" presStyleIdx="3" presStyleCnt="4">
        <dgm:presLayoutVars>
          <dgm:bulletEnabled val="1"/>
        </dgm:presLayoutVars>
      </dgm:prSet>
      <dgm:spPr/>
    </dgm:pt>
    <dgm:pt modelId="{24A85362-E55E-4DD4-9014-614D1C349F13}" type="pres">
      <dgm:prSet presAssocID="{4C282297-F67A-4F15-932F-926D1743B4FC}" presName="FiveNodes_1_text" presStyleLbl="node1" presStyleIdx="4" presStyleCnt="5">
        <dgm:presLayoutVars>
          <dgm:bulletEnabled val="1"/>
        </dgm:presLayoutVars>
      </dgm:prSet>
      <dgm:spPr/>
    </dgm:pt>
    <dgm:pt modelId="{00DB2C32-5F01-4EBE-9A73-610FA56CA1B6}" type="pres">
      <dgm:prSet presAssocID="{4C282297-F67A-4F15-932F-926D1743B4FC}" presName="FiveNodes_2_text" presStyleLbl="node1" presStyleIdx="4" presStyleCnt="5">
        <dgm:presLayoutVars>
          <dgm:bulletEnabled val="1"/>
        </dgm:presLayoutVars>
      </dgm:prSet>
      <dgm:spPr/>
    </dgm:pt>
    <dgm:pt modelId="{9348E4E9-C1C2-4E64-8D64-452D6AE2E65F}" type="pres">
      <dgm:prSet presAssocID="{4C282297-F67A-4F15-932F-926D1743B4FC}" presName="FiveNodes_3_text" presStyleLbl="node1" presStyleIdx="4" presStyleCnt="5">
        <dgm:presLayoutVars>
          <dgm:bulletEnabled val="1"/>
        </dgm:presLayoutVars>
      </dgm:prSet>
      <dgm:spPr/>
    </dgm:pt>
    <dgm:pt modelId="{929EB305-6CE1-43A2-B62D-39C4F8286271}" type="pres">
      <dgm:prSet presAssocID="{4C282297-F67A-4F15-932F-926D1743B4FC}" presName="FiveNodes_4_text" presStyleLbl="node1" presStyleIdx="4" presStyleCnt="5">
        <dgm:presLayoutVars>
          <dgm:bulletEnabled val="1"/>
        </dgm:presLayoutVars>
      </dgm:prSet>
      <dgm:spPr/>
    </dgm:pt>
    <dgm:pt modelId="{C2135DB4-0956-419A-8F00-F51423A3CC9C}" type="pres">
      <dgm:prSet presAssocID="{4C282297-F67A-4F15-932F-926D1743B4FC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F4A0C001-E95A-44F0-97E7-A2285392405D}" type="presOf" srcId="{80CA9BE5-2C09-478F-B9E5-5E4EBDE35A30}" destId="{9348E4E9-C1C2-4E64-8D64-452D6AE2E65F}" srcOrd="1" destOrd="0" presId="urn:microsoft.com/office/officeart/2005/8/layout/vProcess5"/>
    <dgm:cxn modelId="{D8304D37-AAC7-4DD2-ACDB-113E81EF7C70}" srcId="{4C282297-F67A-4F15-932F-926D1743B4FC}" destId="{1D8F86C2-3FD1-469E-9828-F38F713A9DD2}" srcOrd="0" destOrd="0" parTransId="{5B239DC1-2C60-4B8A-A916-8507BB6FA2CC}" sibTransId="{CB073FC5-126E-4EF9-A26D-AD3E968E6414}"/>
    <dgm:cxn modelId="{B727FF3C-2212-41A0-BCF3-FC74A418A597}" type="presOf" srcId="{CB073FC5-126E-4EF9-A26D-AD3E968E6414}" destId="{E01795DE-D76F-4545-B1C9-2E5EA87CD75F}" srcOrd="0" destOrd="0" presId="urn:microsoft.com/office/officeart/2005/8/layout/vProcess5"/>
    <dgm:cxn modelId="{C5B0093E-7976-4E4F-B012-7E42DEA0DC83}" type="presOf" srcId="{BCE7AA16-095E-48D0-8608-5C8723AC6912}" destId="{3AE945CC-BEF8-4CB7-BF1B-5ADF38FC2740}" srcOrd="0" destOrd="0" presId="urn:microsoft.com/office/officeart/2005/8/layout/vProcess5"/>
    <dgm:cxn modelId="{B3B5086A-6C83-4FED-BFD8-80375EF473E9}" type="presOf" srcId="{4C282297-F67A-4F15-932F-926D1743B4FC}" destId="{B372AEF3-85BD-45F9-827E-43F0EC1B97C3}" srcOrd="0" destOrd="0" presId="urn:microsoft.com/office/officeart/2005/8/layout/vProcess5"/>
    <dgm:cxn modelId="{14D1E74A-94A1-489E-9F56-EF6F575F5688}" type="presOf" srcId="{1D8F86C2-3FD1-469E-9828-F38F713A9DD2}" destId="{24A85362-E55E-4DD4-9014-614D1C349F13}" srcOrd="1" destOrd="0" presId="urn:microsoft.com/office/officeart/2005/8/layout/vProcess5"/>
    <dgm:cxn modelId="{E62C984E-3724-4BBF-B432-FD80814B6A22}" srcId="{4C282297-F67A-4F15-932F-926D1743B4FC}" destId="{8EFD788E-242F-41EA-B04D-F80BA85AC8C1}" srcOrd="3" destOrd="0" parTransId="{55E3E546-EAE0-401A-A2AC-BBCB900E13D2}" sibTransId="{BCE7AA16-095E-48D0-8608-5C8723AC6912}"/>
    <dgm:cxn modelId="{87AE3086-9A74-46F7-BC71-3929E9CA50E7}" type="presOf" srcId="{08D0074B-0B5E-4DD8-8532-0A971C0ABC83}" destId="{C2135DB4-0956-419A-8F00-F51423A3CC9C}" srcOrd="1" destOrd="0" presId="urn:microsoft.com/office/officeart/2005/8/layout/vProcess5"/>
    <dgm:cxn modelId="{BD003D88-759B-4823-95B4-D827ADAC94D8}" type="presOf" srcId="{08D0074B-0B5E-4DD8-8532-0A971C0ABC83}" destId="{4FE9A0ED-3F66-4E13-AB29-1D6E2B9616A6}" srcOrd="0" destOrd="0" presId="urn:microsoft.com/office/officeart/2005/8/layout/vProcess5"/>
    <dgm:cxn modelId="{65E1F49D-027F-4313-99C6-6D837B0AEB0C}" srcId="{4C282297-F67A-4F15-932F-926D1743B4FC}" destId="{08D0074B-0B5E-4DD8-8532-0A971C0ABC83}" srcOrd="4" destOrd="0" parTransId="{8290E7F9-AED7-42DB-B9D8-158D727CA0A0}" sibTransId="{AA44FF50-6704-49FE-B9B7-4AF919EAFA78}"/>
    <dgm:cxn modelId="{3D16F09E-246C-4B43-AEB0-85B1FE7F2CE8}" type="presOf" srcId="{80CA9BE5-2C09-478F-B9E5-5E4EBDE35A30}" destId="{6532E547-D6FF-42C4-9018-92CCD8CC61A5}" srcOrd="0" destOrd="0" presId="urn:microsoft.com/office/officeart/2005/8/layout/vProcess5"/>
    <dgm:cxn modelId="{475B2AAE-9827-413A-B492-4306B9289AF9}" type="presOf" srcId="{1D8F86C2-3FD1-469E-9828-F38F713A9DD2}" destId="{1CF035C1-E286-4E48-8C95-A4EDF1359AA2}" srcOrd="0" destOrd="0" presId="urn:microsoft.com/office/officeart/2005/8/layout/vProcess5"/>
    <dgm:cxn modelId="{811495BC-E896-44F4-B921-C8B4E9167D45}" type="presOf" srcId="{8EFD788E-242F-41EA-B04D-F80BA85AC8C1}" destId="{929EB305-6CE1-43A2-B62D-39C4F8286271}" srcOrd="1" destOrd="0" presId="urn:microsoft.com/office/officeart/2005/8/layout/vProcess5"/>
    <dgm:cxn modelId="{B66234C4-823A-4AD8-86B8-C73CE443942C}" srcId="{4C282297-F67A-4F15-932F-926D1743B4FC}" destId="{80CA9BE5-2C09-478F-B9E5-5E4EBDE35A30}" srcOrd="2" destOrd="0" parTransId="{4F0DFB78-E4D8-43E6-A403-7DAC444509DE}" sibTransId="{B6D958B7-10C1-4E91-ABE0-B8B84488D0DE}"/>
    <dgm:cxn modelId="{885994CF-79D0-423D-8984-188D99719E52}" type="presOf" srcId="{945B345C-9F40-4DA4-A690-279F6048A151}" destId="{1697A651-C2FE-404F-A5D4-53D5D2FC3D35}" srcOrd="0" destOrd="0" presId="urn:microsoft.com/office/officeart/2005/8/layout/vProcess5"/>
    <dgm:cxn modelId="{288D16D8-76B1-4C18-9F85-86115485B550}" type="presOf" srcId="{8EFD788E-242F-41EA-B04D-F80BA85AC8C1}" destId="{74CD9CD5-D7F2-41DB-9E1B-52A5CE961754}" srcOrd="0" destOrd="0" presId="urn:microsoft.com/office/officeart/2005/8/layout/vProcess5"/>
    <dgm:cxn modelId="{4A0B4CDC-604A-4616-BFD3-55586DFBCA1F}" type="presOf" srcId="{B6D958B7-10C1-4E91-ABE0-B8B84488D0DE}" destId="{32AA97E4-4AAE-4C81-B834-CDBCC25E9003}" srcOrd="0" destOrd="0" presId="urn:microsoft.com/office/officeart/2005/8/layout/vProcess5"/>
    <dgm:cxn modelId="{1ECDD9DE-775C-4A45-B121-0A8FD5BC74B7}" type="presOf" srcId="{945B345C-9F40-4DA4-A690-279F6048A151}" destId="{00DB2C32-5F01-4EBE-9A73-610FA56CA1B6}" srcOrd="1" destOrd="0" presId="urn:microsoft.com/office/officeart/2005/8/layout/vProcess5"/>
    <dgm:cxn modelId="{45E3C0EB-E91A-4A97-9387-0556208D0297}" srcId="{4C282297-F67A-4F15-932F-926D1743B4FC}" destId="{945B345C-9F40-4DA4-A690-279F6048A151}" srcOrd="1" destOrd="0" parTransId="{BC2A4554-077B-4363-9690-970D9A7D4781}" sibTransId="{FEC114B5-D75A-4522-BDCF-E1127174617A}"/>
    <dgm:cxn modelId="{B2F095F1-1E42-4F27-BB6D-1F1AF2FD634C}" type="presOf" srcId="{FEC114B5-D75A-4522-BDCF-E1127174617A}" destId="{59A10E24-3F82-4AAC-93F0-B826B771D30A}" srcOrd="0" destOrd="0" presId="urn:microsoft.com/office/officeart/2005/8/layout/vProcess5"/>
    <dgm:cxn modelId="{4EEB19FC-C712-4717-8B5E-DD258116D42F}" type="presParOf" srcId="{B372AEF3-85BD-45F9-827E-43F0EC1B97C3}" destId="{6642EB47-4E87-4AE2-929B-9BC2325EDBFB}" srcOrd="0" destOrd="0" presId="urn:microsoft.com/office/officeart/2005/8/layout/vProcess5"/>
    <dgm:cxn modelId="{DB49B899-8965-44CB-82A7-3273936DBCEE}" type="presParOf" srcId="{B372AEF3-85BD-45F9-827E-43F0EC1B97C3}" destId="{1CF035C1-E286-4E48-8C95-A4EDF1359AA2}" srcOrd="1" destOrd="0" presId="urn:microsoft.com/office/officeart/2005/8/layout/vProcess5"/>
    <dgm:cxn modelId="{9874A7E2-0E67-4888-8698-2AF99A8A89E4}" type="presParOf" srcId="{B372AEF3-85BD-45F9-827E-43F0EC1B97C3}" destId="{1697A651-C2FE-404F-A5D4-53D5D2FC3D35}" srcOrd="2" destOrd="0" presId="urn:microsoft.com/office/officeart/2005/8/layout/vProcess5"/>
    <dgm:cxn modelId="{B6389813-962A-4086-AFE9-669D760B6BD0}" type="presParOf" srcId="{B372AEF3-85BD-45F9-827E-43F0EC1B97C3}" destId="{6532E547-D6FF-42C4-9018-92CCD8CC61A5}" srcOrd="3" destOrd="0" presId="urn:microsoft.com/office/officeart/2005/8/layout/vProcess5"/>
    <dgm:cxn modelId="{DC73C287-DA20-4FA5-A6A5-8AD9C6AB091E}" type="presParOf" srcId="{B372AEF3-85BD-45F9-827E-43F0EC1B97C3}" destId="{74CD9CD5-D7F2-41DB-9E1B-52A5CE961754}" srcOrd="4" destOrd="0" presId="urn:microsoft.com/office/officeart/2005/8/layout/vProcess5"/>
    <dgm:cxn modelId="{A90CBEB0-14A4-444D-9F40-FB7D03533690}" type="presParOf" srcId="{B372AEF3-85BD-45F9-827E-43F0EC1B97C3}" destId="{4FE9A0ED-3F66-4E13-AB29-1D6E2B9616A6}" srcOrd="5" destOrd="0" presId="urn:microsoft.com/office/officeart/2005/8/layout/vProcess5"/>
    <dgm:cxn modelId="{43883354-C897-4483-9AEE-12971ADA562A}" type="presParOf" srcId="{B372AEF3-85BD-45F9-827E-43F0EC1B97C3}" destId="{E01795DE-D76F-4545-B1C9-2E5EA87CD75F}" srcOrd="6" destOrd="0" presId="urn:microsoft.com/office/officeart/2005/8/layout/vProcess5"/>
    <dgm:cxn modelId="{F2483F07-C4B7-48E0-9481-7A570DAAC0A9}" type="presParOf" srcId="{B372AEF3-85BD-45F9-827E-43F0EC1B97C3}" destId="{59A10E24-3F82-4AAC-93F0-B826B771D30A}" srcOrd="7" destOrd="0" presId="urn:microsoft.com/office/officeart/2005/8/layout/vProcess5"/>
    <dgm:cxn modelId="{F30FCF17-BDAD-4633-BC36-430314AEA175}" type="presParOf" srcId="{B372AEF3-85BD-45F9-827E-43F0EC1B97C3}" destId="{32AA97E4-4AAE-4C81-B834-CDBCC25E9003}" srcOrd="8" destOrd="0" presId="urn:microsoft.com/office/officeart/2005/8/layout/vProcess5"/>
    <dgm:cxn modelId="{8038E617-1EA0-4C94-A4FB-08AABB5EECB2}" type="presParOf" srcId="{B372AEF3-85BD-45F9-827E-43F0EC1B97C3}" destId="{3AE945CC-BEF8-4CB7-BF1B-5ADF38FC2740}" srcOrd="9" destOrd="0" presId="urn:microsoft.com/office/officeart/2005/8/layout/vProcess5"/>
    <dgm:cxn modelId="{ED98D4F5-EAD5-4618-AF56-AD9524C8588E}" type="presParOf" srcId="{B372AEF3-85BD-45F9-827E-43F0EC1B97C3}" destId="{24A85362-E55E-4DD4-9014-614D1C349F13}" srcOrd="10" destOrd="0" presId="urn:microsoft.com/office/officeart/2005/8/layout/vProcess5"/>
    <dgm:cxn modelId="{305F0462-2654-4061-AE43-9F0A41CCD376}" type="presParOf" srcId="{B372AEF3-85BD-45F9-827E-43F0EC1B97C3}" destId="{00DB2C32-5F01-4EBE-9A73-610FA56CA1B6}" srcOrd="11" destOrd="0" presId="urn:microsoft.com/office/officeart/2005/8/layout/vProcess5"/>
    <dgm:cxn modelId="{AC01036D-5F4C-4F2D-A4FA-01FF83E2EDDD}" type="presParOf" srcId="{B372AEF3-85BD-45F9-827E-43F0EC1B97C3}" destId="{9348E4E9-C1C2-4E64-8D64-452D6AE2E65F}" srcOrd="12" destOrd="0" presId="urn:microsoft.com/office/officeart/2005/8/layout/vProcess5"/>
    <dgm:cxn modelId="{8D751877-18E5-4CAA-AFFA-A9842E9BF224}" type="presParOf" srcId="{B372AEF3-85BD-45F9-827E-43F0EC1B97C3}" destId="{929EB305-6CE1-43A2-B62D-39C4F8286271}" srcOrd="13" destOrd="0" presId="urn:microsoft.com/office/officeart/2005/8/layout/vProcess5"/>
    <dgm:cxn modelId="{56BD0C7F-0A7C-4DE3-AD13-20EC0E7F74ED}" type="presParOf" srcId="{B372AEF3-85BD-45F9-827E-43F0EC1B97C3}" destId="{C2135DB4-0956-419A-8F00-F51423A3CC9C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282297-F67A-4F15-932F-926D1743B4FC}" type="doc">
      <dgm:prSet loTypeId="urn:microsoft.com/office/officeart/2009/3/layout/StepUpProcess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pt-BR"/>
        </a:p>
      </dgm:t>
    </dgm:pt>
    <dgm:pt modelId="{1D8F86C2-3FD1-469E-9828-F38F713A9DD2}">
      <dgm:prSet phldrT="[Texto]" custT="1"/>
      <dgm:spPr/>
      <dgm:t>
        <a:bodyPr/>
        <a:lstStyle/>
        <a:p>
          <a:pPr algn="l"/>
          <a:r>
            <a:rPr lang="pt-BR" sz="2000" kern="1200" spc="55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rPr>
            <a:t>Realizar um monitoramento regular e transparente da execução orçamentária do OTM-BH;</a:t>
          </a:r>
          <a:endParaRPr lang="pt-BR" sz="2000" kern="1200" spc="55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5B239DC1-2C60-4B8A-A916-8507BB6FA2CC}" type="parTrans" cxnId="{D8304D37-AAC7-4DD2-ACDB-113E81EF7C70}">
      <dgm:prSet/>
      <dgm:spPr/>
      <dgm:t>
        <a:bodyPr/>
        <a:lstStyle/>
        <a:p>
          <a:endParaRPr lang="pt-BR"/>
        </a:p>
      </dgm:t>
    </dgm:pt>
    <dgm:pt modelId="{CB073FC5-126E-4EF9-A26D-AD3E968E6414}" type="sibTrans" cxnId="{D8304D37-AAC7-4DD2-ACDB-113E81EF7C70}">
      <dgm:prSet/>
      <dgm:spPr/>
      <dgm:t>
        <a:bodyPr/>
        <a:lstStyle/>
        <a:p>
          <a:endParaRPr lang="pt-BR"/>
        </a:p>
      </dgm:t>
    </dgm:pt>
    <dgm:pt modelId="{560B42F4-20DB-4950-9131-E38AA43DC27C}">
      <dgm:prSet custT="1"/>
      <dgm:spPr/>
      <dgm:t>
        <a:bodyPr/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spc="55" dirty="0">
              <a:solidFill>
                <a:srgbClr val="58595B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COMEG produzir informes periódicos a partir dos relatórios atualizados quadrimestralmente e publicados no Portal da Transparência PBH;</a:t>
          </a:r>
        </a:p>
      </dgm:t>
    </dgm:pt>
    <dgm:pt modelId="{3EC4B2E2-EAB1-4C7D-B7CA-6F87B569468E}" type="parTrans" cxnId="{C4F188E0-9683-4359-8DA0-D5B06398AAF6}">
      <dgm:prSet/>
      <dgm:spPr/>
      <dgm:t>
        <a:bodyPr/>
        <a:lstStyle/>
        <a:p>
          <a:endParaRPr lang="pt-BR"/>
        </a:p>
      </dgm:t>
    </dgm:pt>
    <dgm:pt modelId="{C3A5F97F-5E42-4BE8-B247-AA03CC8E45EB}" type="sibTrans" cxnId="{C4F188E0-9683-4359-8DA0-D5B06398AAF6}">
      <dgm:prSet/>
      <dgm:spPr/>
      <dgm:t>
        <a:bodyPr/>
        <a:lstStyle/>
        <a:p>
          <a:endParaRPr lang="pt-BR"/>
        </a:p>
      </dgm:t>
    </dgm:pt>
    <dgm:pt modelId="{74679F97-AF7E-4C2E-9B25-389AF4E7296D}">
      <dgm:prSet custT="1"/>
      <dgm:spPr/>
      <dgm:t>
        <a:bodyPr/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spc="55" dirty="0">
              <a:solidFill>
                <a:srgbClr val="58595B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Ampliar e fortalecer as medidas para avaliar o impacto das dotações orçamentárias de gênero.</a:t>
          </a:r>
        </a:p>
      </dgm:t>
    </dgm:pt>
    <dgm:pt modelId="{1320DE4D-695C-4C0D-9DD7-E68128D46857}" type="parTrans" cxnId="{65D3446F-1178-47E7-8D8E-9AB197327F6F}">
      <dgm:prSet/>
      <dgm:spPr/>
      <dgm:t>
        <a:bodyPr/>
        <a:lstStyle/>
        <a:p>
          <a:endParaRPr lang="pt-BR"/>
        </a:p>
      </dgm:t>
    </dgm:pt>
    <dgm:pt modelId="{1ECC5DAE-7123-4F0B-B1C6-6FAA4CFE0EC4}" type="sibTrans" cxnId="{65D3446F-1178-47E7-8D8E-9AB197327F6F}">
      <dgm:prSet/>
      <dgm:spPr/>
      <dgm:t>
        <a:bodyPr/>
        <a:lstStyle/>
        <a:p>
          <a:endParaRPr lang="pt-BR"/>
        </a:p>
      </dgm:t>
    </dgm:pt>
    <dgm:pt modelId="{D7B93CC9-CF36-4E4A-AC4D-3E0112FD1B04}" type="pres">
      <dgm:prSet presAssocID="{4C282297-F67A-4F15-932F-926D1743B4FC}" presName="rootnode" presStyleCnt="0">
        <dgm:presLayoutVars>
          <dgm:chMax/>
          <dgm:chPref/>
          <dgm:dir/>
          <dgm:animLvl val="lvl"/>
        </dgm:presLayoutVars>
      </dgm:prSet>
      <dgm:spPr/>
    </dgm:pt>
    <dgm:pt modelId="{24FCFFAE-C562-4F58-A650-F1C58C768F16}" type="pres">
      <dgm:prSet presAssocID="{1D8F86C2-3FD1-469E-9828-F38F713A9DD2}" presName="composite" presStyleCnt="0"/>
      <dgm:spPr/>
    </dgm:pt>
    <dgm:pt modelId="{56C88591-9625-4C25-913C-0BB2868C87AC}" type="pres">
      <dgm:prSet presAssocID="{1D8F86C2-3FD1-469E-9828-F38F713A9DD2}" presName="LShape" presStyleLbl="alignNode1" presStyleIdx="0" presStyleCnt="5"/>
      <dgm:spPr/>
    </dgm:pt>
    <dgm:pt modelId="{983FB726-AFA9-4F06-9375-E1F7ED05CEDC}" type="pres">
      <dgm:prSet presAssocID="{1D8F86C2-3FD1-469E-9828-F38F713A9DD2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1BF6A57-2EEC-4797-B497-345F2057FAC6}" type="pres">
      <dgm:prSet presAssocID="{1D8F86C2-3FD1-469E-9828-F38F713A9DD2}" presName="Triangle" presStyleLbl="alignNode1" presStyleIdx="1" presStyleCnt="5"/>
      <dgm:spPr/>
    </dgm:pt>
    <dgm:pt modelId="{0786101D-A5CA-4245-B97B-FEAF0D5B2E79}" type="pres">
      <dgm:prSet presAssocID="{CB073FC5-126E-4EF9-A26D-AD3E968E6414}" presName="sibTrans" presStyleCnt="0"/>
      <dgm:spPr/>
    </dgm:pt>
    <dgm:pt modelId="{67828583-6938-4E5A-B576-F825150A68FF}" type="pres">
      <dgm:prSet presAssocID="{CB073FC5-126E-4EF9-A26D-AD3E968E6414}" presName="space" presStyleCnt="0"/>
      <dgm:spPr/>
    </dgm:pt>
    <dgm:pt modelId="{0D341FAA-DECA-4C9F-9A37-B9096D5A7371}" type="pres">
      <dgm:prSet presAssocID="{560B42F4-20DB-4950-9131-E38AA43DC27C}" presName="composite" presStyleCnt="0"/>
      <dgm:spPr/>
    </dgm:pt>
    <dgm:pt modelId="{647F310D-A70B-4EF5-9A1F-E50A49325AA1}" type="pres">
      <dgm:prSet presAssocID="{560B42F4-20DB-4950-9131-E38AA43DC27C}" presName="LShape" presStyleLbl="alignNode1" presStyleIdx="2" presStyleCnt="5"/>
      <dgm:spPr/>
    </dgm:pt>
    <dgm:pt modelId="{E6F2B0D2-1A85-43DD-94D9-7ED580ABE32B}" type="pres">
      <dgm:prSet presAssocID="{560B42F4-20DB-4950-9131-E38AA43DC27C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FB9ABC7C-BA00-4254-B89F-567792DB9C16}" type="pres">
      <dgm:prSet presAssocID="{560B42F4-20DB-4950-9131-E38AA43DC27C}" presName="Triangle" presStyleLbl="alignNode1" presStyleIdx="3" presStyleCnt="5"/>
      <dgm:spPr/>
    </dgm:pt>
    <dgm:pt modelId="{DB5AF92A-767E-4052-875F-24BCD8EADF4B}" type="pres">
      <dgm:prSet presAssocID="{C3A5F97F-5E42-4BE8-B247-AA03CC8E45EB}" presName="sibTrans" presStyleCnt="0"/>
      <dgm:spPr/>
    </dgm:pt>
    <dgm:pt modelId="{D04822B2-6DF6-45A6-9A70-11176B09B8D5}" type="pres">
      <dgm:prSet presAssocID="{C3A5F97F-5E42-4BE8-B247-AA03CC8E45EB}" presName="space" presStyleCnt="0"/>
      <dgm:spPr/>
    </dgm:pt>
    <dgm:pt modelId="{2826D7E8-349F-4191-A854-48F9BF24D843}" type="pres">
      <dgm:prSet presAssocID="{74679F97-AF7E-4C2E-9B25-389AF4E7296D}" presName="composite" presStyleCnt="0"/>
      <dgm:spPr/>
    </dgm:pt>
    <dgm:pt modelId="{C66A745E-8CF4-4AA6-8B47-11D2B6585213}" type="pres">
      <dgm:prSet presAssocID="{74679F97-AF7E-4C2E-9B25-389AF4E7296D}" presName="LShape" presStyleLbl="alignNode1" presStyleIdx="4" presStyleCnt="5"/>
      <dgm:spPr/>
    </dgm:pt>
    <dgm:pt modelId="{B1CA90C5-2D5B-4826-A6AB-D511278F22C3}" type="pres">
      <dgm:prSet presAssocID="{74679F97-AF7E-4C2E-9B25-389AF4E7296D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D8304D37-AAC7-4DD2-ACDB-113E81EF7C70}" srcId="{4C282297-F67A-4F15-932F-926D1743B4FC}" destId="{1D8F86C2-3FD1-469E-9828-F38F713A9DD2}" srcOrd="0" destOrd="0" parTransId="{5B239DC1-2C60-4B8A-A916-8507BB6FA2CC}" sibTransId="{CB073FC5-126E-4EF9-A26D-AD3E968E6414}"/>
    <dgm:cxn modelId="{65D3446F-1178-47E7-8D8E-9AB197327F6F}" srcId="{4C282297-F67A-4F15-932F-926D1743B4FC}" destId="{74679F97-AF7E-4C2E-9B25-389AF4E7296D}" srcOrd="2" destOrd="0" parTransId="{1320DE4D-695C-4C0D-9DD7-E68128D46857}" sibTransId="{1ECC5DAE-7123-4F0B-B1C6-6FAA4CFE0EC4}"/>
    <dgm:cxn modelId="{19F29496-246D-44FF-8F71-DE6E93D2AE74}" type="presOf" srcId="{560B42F4-20DB-4950-9131-E38AA43DC27C}" destId="{E6F2B0D2-1A85-43DD-94D9-7ED580ABE32B}" srcOrd="0" destOrd="0" presId="urn:microsoft.com/office/officeart/2009/3/layout/StepUpProcess"/>
    <dgm:cxn modelId="{3200BAA7-2A50-4D1A-8D9E-80D295888EC2}" type="presOf" srcId="{4C282297-F67A-4F15-932F-926D1743B4FC}" destId="{D7B93CC9-CF36-4E4A-AC4D-3E0112FD1B04}" srcOrd="0" destOrd="0" presId="urn:microsoft.com/office/officeart/2009/3/layout/StepUpProcess"/>
    <dgm:cxn modelId="{73F94BBA-FB3B-4C73-8AB1-A8037593F692}" type="presOf" srcId="{74679F97-AF7E-4C2E-9B25-389AF4E7296D}" destId="{B1CA90C5-2D5B-4826-A6AB-D511278F22C3}" srcOrd="0" destOrd="0" presId="urn:microsoft.com/office/officeart/2009/3/layout/StepUpProcess"/>
    <dgm:cxn modelId="{61C531C3-4721-460B-82D6-A3D383988522}" type="presOf" srcId="{1D8F86C2-3FD1-469E-9828-F38F713A9DD2}" destId="{983FB726-AFA9-4F06-9375-E1F7ED05CEDC}" srcOrd="0" destOrd="0" presId="urn:microsoft.com/office/officeart/2009/3/layout/StepUpProcess"/>
    <dgm:cxn modelId="{C4F188E0-9683-4359-8DA0-D5B06398AAF6}" srcId="{4C282297-F67A-4F15-932F-926D1743B4FC}" destId="{560B42F4-20DB-4950-9131-E38AA43DC27C}" srcOrd="1" destOrd="0" parTransId="{3EC4B2E2-EAB1-4C7D-B7CA-6F87B569468E}" sibTransId="{C3A5F97F-5E42-4BE8-B247-AA03CC8E45EB}"/>
    <dgm:cxn modelId="{4E97B379-397F-4864-ADF2-2CC94341F115}" type="presParOf" srcId="{D7B93CC9-CF36-4E4A-AC4D-3E0112FD1B04}" destId="{24FCFFAE-C562-4F58-A650-F1C58C768F16}" srcOrd="0" destOrd="0" presId="urn:microsoft.com/office/officeart/2009/3/layout/StepUpProcess"/>
    <dgm:cxn modelId="{E7DA5D59-E71F-44FF-BCB4-2DAECC1A1FF2}" type="presParOf" srcId="{24FCFFAE-C562-4F58-A650-F1C58C768F16}" destId="{56C88591-9625-4C25-913C-0BB2868C87AC}" srcOrd="0" destOrd="0" presId="urn:microsoft.com/office/officeart/2009/3/layout/StepUpProcess"/>
    <dgm:cxn modelId="{11BEF581-8931-4F84-8C9B-E994E5EBFC14}" type="presParOf" srcId="{24FCFFAE-C562-4F58-A650-F1C58C768F16}" destId="{983FB726-AFA9-4F06-9375-E1F7ED05CEDC}" srcOrd="1" destOrd="0" presId="urn:microsoft.com/office/officeart/2009/3/layout/StepUpProcess"/>
    <dgm:cxn modelId="{EAC30E98-27EF-4AF4-A279-D3E04ABE7ED1}" type="presParOf" srcId="{24FCFFAE-C562-4F58-A650-F1C58C768F16}" destId="{A1BF6A57-2EEC-4797-B497-345F2057FAC6}" srcOrd="2" destOrd="0" presId="urn:microsoft.com/office/officeart/2009/3/layout/StepUpProcess"/>
    <dgm:cxn modelId="{5046443D-AD06-422D-BCED-513885EEB7C3}" type="presParOf" srcId="{D7B93CC9-CF36-4E4A-AC4D-3E0112FD1B04}" destId="{0786101D-A5CA-4245-B97B-FEAF0D5B2E79}" srcOrd="1" destOrd="0" presId="urn:microsoft.com/office/officeart/2009/3/layout/StepUpProcess"/>
    <dgm:cxn modelId="{C41A1F70-EF34-4C2C-80A7-302999C66764}" type="presParOf" srcId="{0786101D-A5CA-4245-B97B-FEAF0D5B2E79}" destId="{67828583-6938-4E5A-B576-F825150A68FF}" srcOrd="0" destOrd="0" presId="urn:microsoft.com/office/officeart/2009/3/layout/StepUpProcess"/>
    <dgm:cxn modelId="{89155B56-8DEE-4C14-AE05-9052EA10A93D}" type="presParOf" srcId="{D7B93CC9-CF36-4E4A-AC4D-3E0112FD1B04}" destId="{0D341FAA-DECA-4C9F-9A37-B9096D5A7371}" srcOrd="2" destOrd="0" presId="urn:microsoft.com/office/officeart/2009/3/layout/StepUpProcess"/>
    <dgm:cxn modelId="{B1A3580C-220A-4591-89B0-420CAE35045E}" type="presParOf" srcId="{0D341FAA-DECA-4C9F-9A37-B9096D5A7371}" destId="{647F310D-A70B-4EF5-9A1F-E50A49325AA1}" srcOrd="0" destOrd="0" presId="urn:microsoft.com/office/officeart/2009/3/layout/StepUpProcess"/>
    <dgm:cxn modelId="{36A43CD6-7531-4A7B-AD56-201948200703}" type="presParOf" srcId="{0D341FAA-DECA-4C9F-9A37-B9096D5A7371}" destId="{E6F2B0D2-1A85-43DD-94D9-7ED580ABE32B}" srcOrd="1" destOrd="0" presId="urn:microsoft.com/office/officeart/2009/3/layout/StepUpProcess"/>
    <dgm:cxn modelId="{112B9D4E-535E-4B0C-BC1D-95AED243210B}" type="presParOf" srcId="{0D341FAA-DECA-4C9F-9A37-B9096D5A7371}" destId="{FB9ABC7C-BA00-4254-B89F-567792DB9C16}" srcOrd="2" destOrd="0" presId="urn:microsoft.com/office/officeart/2009/3/layout/StepUpProcess"/>
    <dgm:cxn modelId="{8973D98A-E0D4-4562-9CA3-52D5E405E275}" type="presParOf" srcId="{D7B93CC9-CF36-4E4A-AC4D-3E0112FD1B04}" destId="{DB5AF92A-767E-4052-875F-24BCD8EADF4B}" srcOrd="3" destOrd="0" presId="urn:microsoft.com/office/officeart/2009/3/layout/StepUpProcess"/>
    <dgm:cxn modelId="{6909AA99-A22B-4D8B-BC4B-B0E62613C8FB}" type="presParOf" srcId="{DB5AF92A-767E-4052-875F-24BCD8EADF4B}" destId="{D04822B2-6DF6-45A6-9A70-11176B09B8D5}" srcOrd="0" destOrd="0" presId="urn:microsoft.com/office/officeart/2009/3/layout/StepUpProcess"/>
    <dgm:cxn modelId="{988ECA28-4041-4D7D-AAF7-6480A0F8CFA4}" type="presParOf" srcId="{D7B93CC9-CF36-4E4A-AC4D-3E0112FD1B04}" destId="{2826D7E8-349F-4191-A854-48F9BF24D843}" srcOrd="4" destOrd="0" presId="urn:microsoft.com/office/officeart/2009/3/layout/StepUpProcess"/>
    <dgm:cxn modelId="{0FE5585F-486F-4087-BB52-EEA00862BE8A}" type="presParOf" srcId="{2826D7E8-349F-4191-A854-48F9BF24D843}" destId="{C66A745E-8CF4-4AA6-8B47-11D2B6585213}" srcOrd="0" destOrd="0" presId="urn:microsoft.com/office/officeart/2009/3/layout/StepUpProcess"/>
    <dgm:cxn modelId="{E6864743-CE9A-4F47-857C-16EB7B55AEAF}" type="presParOf" srcId="{2826D7E8-349F-4191-A854-48F9BF24D843}" destId="{B1CA90C5-2D5B-4826-A6AB-D511278F22C3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322354-A389-4389-BB45-273F28D86A77}">
      <dsp:nvSpPr>
        <dsp:cNvPr id="0" name=""/>
        <dsp:cNvSpPr/>
      </dsp:nvSpPr>
      <dsp:spPr>
        <a:xfrm>
          <a:off x="0" y="1675480"/>
          <a:ext cx="10672074" cy="2246283"/>
        </a:xfrm>
        <a:prstGeom prst="notched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6765B4-D70E-427F-A042-3D6CFF982454}">
      <dsp:nvSpPr>
        <dsp:cNvPr id="0" name=""/>
        <dsp:cNvSpPr/>
      </dsp:nvSpPr>
      <dsp:spPr>
        <a:xfrm>
          <a:off x="0" y="1995014"/>
          <a:ext cx="1845466" cy="2246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spc="55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2007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spc="55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Início dos estudos do Orçamento Mulher (</a:t>
          </a:r>
          <a:r>
            <a:rPr lang="pt-BR" sz="1400" kern="1200" spc="55" dirty="0" err="1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Unifem</a:t>
          </a:r>
          <a:r>
            <a:rPr lang="pt-BR" sz="1400" kern="1200" spc="55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e CFEMEA)</a:t>
          </a:r>
        </a:p>
      </dsp:txBody>
      <dsp:txXfrm>
        <a:off x="0" y="1995014"/>
        <a:ext cx="1845466" cy="2246283"/>
      </dsp:txXfrm>
    </dsp:sp>
    <dsp:sp modelId="{181127AF-BC63-4488-9AE8-2673FF09C3BD}">
      <dsp:nvSpPr>
        <dsp:cNvPr id="0" name=""/>
        <dsp:cNvSpPr/>
      </dsp:nvSpPr>
      <dsp:spPr>
        <a:xfrm>
          <a:off x="646168" y="2527069"/>
          <a:ext cx="561570" cy="56157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59B67E-BB39-4F01-879C-98721C08D52B}">
      <dsp:nvSpPr>
        <dsp:cNvPr id="0" name=""/>
        <dsp:cNvSpPr/>
      </dsp:nvSpPr>
      <dsp:spPr>
        <a:xfrm>
          <a:off x="1969827" y="3059775"/>
          <a:ext cx="1845466" cy="2246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spc="55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2010 e 2015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spc="55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ONU Mulheres e 17 ODS/ONU; ODS 5</a:t>
          </a:r>
        </a:p>
      </dsp:txBody>
      <dsp:txXfrm>
        <a:off x="1969827" y="3059775"/>
        <a:ext cx="1845466" cy="2246283"/>
      </dsp:txXfrm>
    </dsp:sp>
    <dsp:sp modelId="{F675668A-EC24-4AF6-ACC3-76550F233C35}">
      <dsp:nvSpPr>
        <dsp:cNvPr id="0" name=""/>
        <dsp:cNvSpPr/>
      </dsp:nvSpPr>
      <dsp:spPr>
        <a:xfrm>
          <a:off x="2583908" y="2527069"/>
          <a:ext cx="561570" cy="56157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62EE97-7EEF-40AF-8C36-E8662C43116B}">
      <dsp:nvSpPr>
        <dsp:cNvPr id="0" name=""/>
        <dsp:cNvSpPr/>
      </dsp:nvSpPr>
      <dsp:spPr>
        <a:xfrm>
          <a:off x="3889056" y="2071545"/>
          <a:ext cx="1845466" cy="2246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spc="55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2017</a:t>
          </a:r>
          <a:r>
            <a:rPr lang="pt-BR" sz="1800" b="0" i="0" kern="1200" dirty="0"/>
            <a:t>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spc="55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Assinatura do </a:t>
          </a:r>
          <a:r>
            <a:rPr lang="pt-BR" sz="1400" kern="1200" spc="55" dirty="0" err="1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acordo:“Plataforma</a:t>
          </a:r>
          <a:r>
            <a:rPr lang="pt-BR" sz="1400" kern="1200" spc="55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Cidade 50-50” com a ONU Mulheres</a:t>
          </a:r>
        </a:p>
      </dsp:txBody>
      <dsp:txXfrm>
        <a:off x="3889056" y="2071545"/>
        <a:ext cx="1845466" cy="2246283"/>
      </dsp:txXfrm>
    </dsp:sp>
    <dsp:sp modelId="{C479F5E2-B720-4A72-952C-0B7D886477CB}">
      <dsp:nvSpPr>
        <dsp:cNvPr id="0" name=""/>
        <dsp:cNvSpPr/>
      </dsp:nvSpPr>
      <dsp:spPr>
        <a:xfrm>
          <a:off x="4521647" y="2527069"/>
          <a:ext cx="561570" cy="56157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9011EB-DBB9-4436-831D-233BFE74AFB5}">
      <dsp:nvSpPr>
        <dsp:cNvPr id="0" name=""/>
        <dsp:cNvSpPr/>
      </dsp:nvSpPr>
      <dsp:spPr>
        <a:xfrm>
          <a:off x="5826667" y="3055372"/>
          <a:ext cx="1845466" cy="2246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1400" b="1" kern="1200" spc="55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2019 e 2020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pt-BR" sz="1400" b="1" i="0" kern="1200" spc="55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1800" b="0" i="0" kern="1200" dirty="0"/>
            <a:t> </a:t>
          </a:r>
          <a:r>
            <a:rPr lang="pt-BR" sz="1400" kern="1200" spc="55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Plano Mun. de Equidade de Gênero; Retomada dos estudos do Orçamento Temático da Mulher BH; 5ª Conferência Mun. de Políticas para Mulheres</a:t>
          </a:r>
        </a:p>
      </dsp:txBody>
      <dsp:txXfrm>
        <a:off x="5826667" y="3055372"/>
        <a:ext cx="1845466" cy="2246283"/>
      </dsp:txXfrm>
    </dsp:sp>
    <dsp:sp modelId="{1FAA313A-6A6E-4691-AF66-30E3B5049BC8}">
      <dsp:nvSpPr>
        <dsp:cNvPr id="0" name=""/>
        <dsp:cNvSpPr/>
      </dsp:nvSpPr>
      <dsp:spPr>
        <a:xfrm>
          <a:off x="6459387" y="2527069"/>
          <a:ext cx="561570" cy="56157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FFE24E-D4DF-4B72-9E4B-95D8C08EEA36}">
      <dsp:nvSpPr>
        <dsp:cNvPr id="0" name=""/>
        <dsp:cNvSpPr/>
      </dsp:nvSpPr>
      <dsp:spPr>
        <a:xfrm>
          <a:off x="7745952" y="2006582"/>
          <a:ext cx="1845466" cy="2246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spc="55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2024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spc="55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Lançamento do Orçamento Temático da Mulher BH</a:t>
          </a:r>
        </a:p>
      </dsp:txBody>
      <dsp:txXfrm>
        <a:off x="7745952" y="2006582"/>
        <a:ext cx="1845466" cy="2246283"/>
      </dsp:txXfrm>
    </dsp:sp>
    <dsp:sp modelId="{81171F20-8401-4D9A-AC47-728DE164EA4C}">
      <dsp:nvSpPr>
        <dsp:cNvPr id="0" name=""/>
        <dsp:cNvSpPr/>
      </dsp:nvSpPr>
      <dsp:spPr>
        <a:xfrm>
          <a:off x="8397127" y="2527069"/>
          <a:ext cx="561570" cy="56157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F035C1-E286-4E48-8C95-A4EDF1359AA2}">
      <dsp:nvSpPr>
        <dsp:cNvPr id="0" name=""/>
        <dsp:cNvSpPr/>
      </dsp:nvSpPr>
      <dsp:spPr>
        <a:xfrm>
          <a:off x="0" y="0"/>
          <a:ext cx="8217496" cy="10108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spc="55" dirty="0">
              <a:latin typeface="Arial" panose="020B0604020202020204" pitchFamily="34" charset="0"/>
              <a:cs typeface="Arial" panose="020B0604020202020204" pitchFamily="34" charset="0"/>
            </a:rPr>
            <a:t>Etapa 1: </a:t>
          </a:r>
          <a:r>
            <a:rPr lang="es-ES" sz="1400" kern="1200" spc="55" dirty="0" err="1">
              <a:latin typeface="Arial" panose="020B0604020202020204" pitchFamily="34" charset="0"/>
              <a:cs typeface="Arial" panose="020B0604020202020204" pitchFamily="34" charset="0"/>
            </a:rPr>
            <a:t>Análise</a:t>
          </a:r>
          <a:r>
            <a:rPr lang="es-ES" sz="1400" kern="1200" spc="55" dirty="0">
              <a:latin typeface="Arial" panose="020B0604020202020204" pitchFamily="34" charset="0"/>
              <a:cs typeface="Arial" panose="020B0604020202020204" pitchFamily="34" charset="0"/>
            </a:rPr>
            <a:t> do PPAG e da LOA 2024 para </a:t>
          </a:r>
          <a:r>
            <a:rPr lang="es-ES" sz="1400" kern="1200" spc="55" dirty="0" err="1">
              <a:latin typeface="Arial" panose="020B0604020202020204" pitchFamily="34" charset="0"/>
              <a:cs typeface="Arial" panose="020B0604020202020204" pitchFamily="34" charset="0"/>
            </a:rPr>
            <a:t>seleção</a:t>
          </a:r>
          <a:r>
            <a:rPr lang="es-ES" sz="1400" kern="1200" spc="55" dirty="0">
              <a:latin typeface="Arial" panose="020B0604020202020204" pitchFamily="34" charset="0"/>
              <a:cs typeface="Arial" panose="020B0604020202020204" pitchFamily="34" charset="0"/>
            </a:rPr>
            <a:t> dos programas</a:t>
          </a:r>
          <a:r>
            <a:rPr lang="pt-BR" sz="1400" kern="1200" spc="55" dirty="0">
              <a:latin typeface="Arial" panose="020B0604020202020204" pitchFamily="34" charset="0"/>
              <a:cs typeface="Arial" panose="020B0604020202020204" pitchFamily="34" charset="0"/>
            </a:rPr>
            <a:t> através da apuração direta, diagnosticando as ações e </a:t>
          </a:r>
          <a:r>
            <a:rPr lang="pt-BR" sz="1400" kern="1200" spc="55" dirty="0" err="1">
              <a:latin typeface="Arial" panose="020B0604020202020204" pitchFamily="34" charset="0"/>
              <a:cs typeface="Arial" panose="020B0604020202020204" pitchFamily="34" charset="0"/>
            </a:rPr>
            <a:t>subações</a:t>
          </a:r>
          <a:r>
            <a:rPr lang="pt-BR" sz="1400" kern="1200" spc="55" dirty="0">
              <a:latin typeface="Arial" panose="020B0604020202020204" pitchFamily="34" charset="0"/>
              <a:cs typeface="Arial" panose="020B0604020202020204" pitchFamily="34" charset="0"/>
            </a:rPr>
            <a:t> orçamentárias diretamente no Orçamento e classificando-as por áreas (Saúde, Educação, Desenvolvimento Econômico, Segurança, Assistência social, </a:t>
          </a:r>
          <a:r>
            <a:rPr lang="pt-BR" sz="1400" kern="1200" spc="55" dirty="0" err="1">
              <a:latin typeface="Arial" panose="020B0604020202020204" pitchFamily="34" charset="0"/>
              <a:cs typeface="Arial" panose="020B0604020202020204" pitchFamily="34" charset="0"/>
            </a:rPr>
            <a:t>etc</a:t>
          </a:r>
          <a:r>
            <a:rPr lang="pt-BR" sz="1400" kern="1200" spc="55" dirty="0">
              <a:latin typeface="Arial" panose="020B0604020202020204" pitchFamily="34" charset="0"/>
              <a:cs typeface="Arial" panose="020B0604020202020204" pitchFamily="34" charset="0"/>
            </a:rPr>
            <a:t>);*</a:t>
          </a:r>
          <a:endParaRPr lang="pt-BR" sz="1400" kern="1200" spc="55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9606" y="29606"/>
        <a:ext cx="7008468" cy="951615"/>
      </dsp:txXfrm>
    </dsp:sp>
    <dsp:sp modelId="{1697A651-C2FE-404F-A5D4-53D5D2FC3D35}">
      <dsp:nvSpPr>
        <dsp:cNvPr id="0" name=""/>
        <dsp:cNvSpPr/>
      </dsp:nvSpPr>
      <dsp:spPr>
        <a:xfrm>
          <a:off x="613644" y="1151220"/>
          <a:ext cx="8217496" cy="10108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kern="1200" spc="55" dirty="0">
              <a:latin typeface="Arial" panose="020B0604020202020204" pitchFamily="34" charset="0"/>
              <a:cs typeface="Arial" panose="020B0604020202020204" pitchFamily="34" charset="0"/>
            </a:rPr>
            <a:t>Etapa </a:t>
          </a:r>
          <a:r>
            <a:rPr lang="pt-BR" sz="1500" b="1" kern="1200" spc="55" dirty="0">
              <a:latin typeface="Arial" panose="020B0604020202020204" pitchFamily="34" charset="0"/>
              <a:cs typeface="Arial" panose="020B0604020202020204" pitchFamily="34" charset="0"/>
            </a:rPr>
            <a:t>2: </a:t>
          </a:r>
          <a:r>
            <a:rPr lang="pt-BR" sz="1500" kern="1200" spc="55" dirty="0">
              <a:latin typeface="Arial" panose="020B0604020202020204" pitchFamily="34" charset="0"/>
              <a:cs typeface="Arial" panose="020B0604020202020204" pitchFamily="34" charset="0"/>
            </a:rPr>
            <a:t>Atribuição dos pesos, de acordo com o impacto sobre o público-alvo; por meio de reuniões e entrevistas com os gestores e técnicos de cada área - considerando a percepção dos técnicos dos órgãos envolvidos no orçamento de cada área;*</a:t>
          </a:r>
        </a:p>
      </dsp:txBody>
      <dsp:txXfrm>
        <a:off x="643250" y="1180826"/>
        <a:ext cx="6887602" cy="951615"/>
      </dsp:txXfrm>
    </dsp:sp>
    <dsp:sp modelId="{6532E547-D6FF-42C4-9018-92CCD8CC61A5}">
      <dsp:nvSpPr>
        <dsp:cNvPr id="0" name=""/>
        <dsp:cNvSpPr/>
      </dsp:nvSpPr>
      <dsp:spPr>
        <a:xfrm>
          <a:off x="1227288" y="2302440"/>
          <a:ext cx="8217496" cy="10108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kern="1200" spc="55" dirty="0">
              <a:latin typeface="Arial" panose="020B0604020202020204" pitchFamily="34" charset="0"/>
              <a:cs typeface="Arial" panose="020B0604020202020204" pitchFamily="34" charset="0"/>
            </a:rPr>
            <a:t>Etapa </a:t>
          </a:r>
          <a:r>
            <a:rPr lang="pt-BR" sz="1500" b="1" kern="1200" spc="55" dirty="0">
              <a:latin typeface="Arial" panose="020B0604020202020204" pitchFamily="34" charset="0"/>
              <a:cs typeface="Arial" panose="020B0604020202020204" pitchFamily="34" charset="0"/>
            </a:rPr>
            <a:t>3: </a:t>
          </a:r>
          <a:r>
            <a:rPr lang="pt-BR" sz="1500" kern="1200" spc="55" dirty="0">
              <a:latin typeface="Arial" panose="020B0604020202020204" pitchFamily="34" charset="0"/>
              <a:cs typeface="Arial" panose="020B0604020202020204" pitchFamily="34" charset="0"/>
            </a:rPr>
            <a:t>Classificação dos programas, ações e </a:t>
          </a:r>
          <a:r>
            <a:rPr lang="pt-BR" sz="1500" kern="1200" spc="55" dirty="0" err="1">
              <a:latin typeface="Arial" panose="020B0604020202020204" pitchFamily="34" charset="0"/>
              <a:cs typeface="Arial" panose="020B0604020202020204" pitchFamily="34" charset="0"/>
            </a:rPr>
            <a:t>sub-ações</a:t>
          </a:r>
          <a:r>
            <a:rPr lang="pt-BR" sz="1500" kern="1200" spc="55" dirty="0">
              <a:latin typeface="Arial" panose="020B0604020202020204" pitchFamily="34" charset="0"/>
              <a:cs typeface="Arial" panose="020B0604020202020204" pitchFamily="34" charset="0"/>
            </a:rPr>
            <a:t> como Exclusivos (100% do valor) e Não-Exclusivos (outras proporcionalidades); Agrupamento de Eixos e </a:t>
          </a:r>
          <a:r>
            <a:rPr lang="pt-BR" sz="1500" kern="1200" spc="55" dirty="0" err="1">
              <a:latin typeface="Arial" panose="020B0604020202020204" pitchFamily="34" charset="0"/>
              <a:cs typeface="Arial" panose="020B0604020202020204" pitchFamily="34" charset="0"/>
            </a:rPr>
            <a:t>Sub-Eixos</a:t>
          </a:r>
          <a:r>
            <a:rPr lang="pt-BR" sz="1500" kern="1200" spc="55" dirty="0">
              <a:latin typeface="Arial" panose="020B0604020202020204" pitchFamily="34" charset="0"/>
              <a:cs typeface="Arial" panose="020B0604020202020204" pitchFamily="34" charset="0"/>
            </a:rPr>
            <a:t>;*</a:t>
          </a:r>
        </a:p>
      </dsp:txBody>
      <dsp:txXfrm>
        <a:off x="1256894" y="2332046"/>
        <a:ext cx="6887602" cy="951615"/>
      </dsp:txXfrm>
    </dsp:sp>
    <dsp:sp modelId="{74CD9CD5-D7F2-41DB-9E1B-52A5CE961754}">
      <dsp:nvSpPr>
        <dsp:cNvPr id="0" name=""/>
        <dsp:cNvSpPr/>
      </dsp:nvSpPr>
      <dsp:spPr>
        <a:xfrm>
          <a:off x="1840932" y="3453661"/>
          <a:ext cx="8217496" cy="10108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kern="1200" spc="55" dirty="0">
              <a:latin typeface="Arial" panose="020B0604020202020204" pitchFamily="34" charset="0"/>
              <a:cs typeface="Arial" panose="020B0604020202020204" pitchFamily="34" charset="0"/>
            </a:rPr>
            <a:t>Etapa </a:t>
          </a:r>
          <a:r>
            <a:rPr lang="pt-BR" sz="1500" b="1" kern="1200" spc="55" dirty="0">
              <a:latin typeface="Arial" panose="020B0604020202020204" pitchFamily="34" charset="0"/>
              <a:cs typeface="Arial" panose="020B0604020202020204" pitchFamily="34" charset="0"/>
            </a:rPr>
            <a:t>4: </a:t>
          </a:r>
          <a:r>
            <a:rPr lang="pt-BR" sz="1500" b="0" kern="1200" spc="55" dirty="0">
              <a:latin typeface="Arial" panose="020B0604020202020204" pitchFamily="34" charset="0"/>
              <a:cs typeface="Arial" panose="020B0604020202020204" pitchFamily="34" charset="0"/>
            </a:rPr>
            <a:t>L</a:t>
          </a:r>
          <a:r>
            <a:rPr lang="pt-BR" sz="1500" kern="1200" spc="55" dirty="0">
              <a:latin typeface="Arial" panose="020B0604020202020204" pitchFamily="34" charset="0"/>
              <a:cs typeface="Arial" panose="020B0604020202020204" pitchFamily="34" charset="0"/>
            </a:rPr>
            <a:t>ançamento dos pesos atribuídos às ações/</a:t>
          </a:r>
          <a:r>
            <a:rPr lang="pt-BR" sz="1500" kern="1200" spc="55" dirty="0" err="1">
              <a:latin typeface="Arial" panose="020B0604020202020204" pitchFamily="34" charset="0"/>
              <a:cs typeface="Arial" panose="020B0604020202020204" pitchFamily="34" charset="0"/>
            </a:rPr>
            <a:t>sub-ações</a:t>
          </a:r>
          <a:r>
            <a:rPr lang="pt-BR" sz="1500" kern="1200" spc="55" dirty="0">
              <a:latin typeface="Arial" panose="020B0604020202020204" pitchFamily="34" charset="0"/>
              <a:cs typeface="Arial" panose="020B0604020202020204" pitchFamily="34" charset="0"/>
            </a:rPr>
            <a:t> no Sistema de Monitoramento do PPAG, para geração de relatório de acompanhamento dos Orçamentos Temáticos;*</a:t>
          </a:r>
        </a:p>
      </dsp:txBody>
      <dsp:txXfrm>
        <a:off x="1870538" y="3483267"/>
        <a:ext cx="6887602" cy="951615"/>
      </dsp:txXfrm>
    </dsp:sp>
    <dsp:sp modelId="{4FE9A0ED-3F66-4E13-AB29-1D6E2B9616A6}">
      <dsp:nvSpPr>
        <dsp:cNvPr id="0" name=""/>
        <dsp:cNvSpPr/>
      </dsp:nvSpPr>
      <dsp:spPr>
        <a:xfrm>
          <a:off x="2454577" y="4604881"/>
          <a:ext cx="8217496" cy="10108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kern="1200" spc="55" dirty="0">
              <a:latin typeface="Arial" panose="020B0604020202020204" pitchFamily="34" charset="0"/>
              <a:cs typeface="Arial" panose="020B0604020202020204" pitchFamily="34" charset="0"/>
            </a:rPr>
            <a:t>Etapa </a:t>
          </a:r>
          <a:r>
            <a:rPr lang="pt-BR" sz="1500" b="1" kern="1200" spc="55" dirty="0">
              <a:latin typeface="Arial" panose="020B0604020202020204" pitchFamily="34" charset="0"/>
              <a:cs typeface="Arial" panose="020B0604020202020204" pitchFamily="34" charset="0"/>
            </a:rPr>
            <a:t>5: </a:t>
          </a:r>
          <a:r>
            <a:rPr lang="pt-BR" sz="1500" kern="1200" spc="55" dirty="0">
              <a:latin typeface="Arial" panose="020B0604020202020204" pitchFamily="34" charset="0"/>
              <a:cs typeface="Arial" panose="020B0604020202020204" pitchFamily="34" charset="0"/>
            </a:rPr>
            <a:t>Com a mesma metodologia estabelecida para 2024, inserção no sistema para os dados de 2025 (após lançamento pelos órgãos PBH).</a:t>
          </a:r>
        </a:p>
      </dsp:txBody>
      <dsp:txXfrm>
        <a:off x="2484183" y="4634487"/>
        <a:ext cx="6887602" cy="951615"/>
      </dsp:txXfrm>
    </dsp:sp>
    <dsp:sp modelId="{E01795DE-D76F-4545-B1C9-2E5EA87CD75F}">
      <dsp:nvSpPr>
        <dsp:cNvPr id="0" name=""/>
        <dsp:cNvSpPr/>
      </dsp:nvSpPr>
      <dsp:spPr>
        <a:xfrm>
          <a:off x="7560459" y="738465"/>
          <a:ext cx="657037" cy="657037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900" kern="1200"/>
        </a:p>
      </dsp:txBody>
      <dsp:txXfrm>
        <a:off x="7708292" y="738465"/>
        <a:ext cx="361371" cy="494420"/>
      </dsp:txXfrm>
    </dsp:sp>
    <dsp:sp modelId="{59A10E24-3F82-4AAC-93F0-B826B771D30A}">
      <dsp:nvSpPr>
        <dsp:cNvPr id="0" name=""/>
        <dsp:cNvSpPr/>
      </dsp:nvSpPr>
      <dsp:spPr>
        <a:xfrm>
          <a:off x="8174103" y="1889686"/>
          <a:ext cx="657037" cy="657037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900" kern="1200"/>
        </a:p>
      </dsp:txBody>
      <dsp:txXfrm>
        <a:off x="8321936" y="1889686"/>
        <a:ext cx="361371" cy="494420"/>
      </dsp:txXfrm>
    </dsp:sp>
    <dsp:sp modelId="{32AA97E4-4AAE-4C81-B834-CDBCC25E9003}">
      <dsp:nvSpPr>
        <dsp:cNvPr id="0" name=""/>
        <dsp:cNvSpPr/>
      </dsp:nvSpPr>
      <dsp:spPr>
        <a:xfrm>
          <a:off x="8787747" y="3024059"/>
          <a:ext cx="657037" cy="657037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900" kern="1200"/>
        </a:p>
      </dsp:txBody>
      <dsp:txXfrm>
        <a:off x="8935580" y="3024059"/>
        <a:ext cx="361371" cy="494420"/>
      </dsp:txXfrm>
    </dsp:sp>
    <dsp:sp modelId="{3AE945CC-BEF8-4CB7-BF1B-5ADF38FC2740}">
      <dsp:nvSpPr>
        <dsp:cNvPr id="0" name=""/>
        <dsp:cNvSpPr/>
      </dsp:nvSpPr>
      <dsp:spPr>
        <a:xfrm>
          <a:off x="9401391" y="4186511"/>
          <a:ext cx="657037" cy="657037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900" kern="1200"/>
        </a:p>
      </dsp:txBody>
      <dsp:txXfrm>
        <a:off x="9549224" y="4186511"/>
        <a:ext cx="361371" cy="4944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C88591-9625-4C25-913C-0BB2868C87AC}">
      <dsp:nvSpPr>
        <dsp:cNvPr id="0" name=""/>
        <dsp:cNvSpPr/>
      </dsp:nvSpPr>
      <dsp:spPr>
        <a:xfrm rot="5400000">
          <a:off x="669318" y="1575915"/>
          <a:ext cx="1993717" cy="3317500"/>
        </a:xfrm>
        <a:prstGeom prst="corner">
          <a:avLst>
            <a:gd name="adj1" fmla="val 16120"/>
            <a:gd name="adj2" fmla="val 161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3FB726-AFA9-4F06-9375-E1F7ED05CEDC}">
      <dsp:nvSpPr>
        <dsp:cNvPr id="0" name=""/>
        <dsp:cNvSpPr/>
      </dsp:nvSpPr>
      <dsp:spPr>
        <a:xfrm>
          <a:off x="336517" y="2567133"/>
          <a:ext cx="2995058" cy="2625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spc="55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rPr>
            <a:t>Realizar um monitoramento regular e transparente da execução orçamentária do OTM-BH;</a:t>
          </a:r>
          <a:endParaRPr lang="pt-BR" sz="2000" kern="1200" spc="55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36517" y="2567133"/>
        <a:ext cx="2995058" cy="2625343"/>
      </dsp:txXfrm>
    </dsp:sp>
    <dsp:sp modelId="{A1BF6A57-2EEC-4797-B497-345F2057FAC6}">
      <dsp:nvSpPr>
        <dsp:cNvPr id="0" name=""/>
        <dsp:cNvSpPr/>
      </dsp:nvSpPr>
      <dsp:spPr>
        <a:xfrm>
          <a:off x="2766470" y="1331677"/>
          <a:ext cx="565105" cy="565105"/>
        </a:xfrm>
        <a:prstGeom prst="triangle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7F310D-A70B-4EF5-9A1F-E50A49325AA1}">
      <dsp:nvSpPr>
        <dsp:cNvPr id="0" name=""/>
        <dsp:cNvSpPr/>
      </dsp:nvSpPr>
      <dsp:spPr>
        <a:xfrm rot="5400000">
          <a:off x="4335854" y="668627"/>
          <a:ext cx="1993717" cy="3317500"/>
        </a:xfrm>
        <a:prstGeom prst="corner">
          <a:avLst>
            <a:gd name="adj1" fmla="val 16120"/>
            <a:gd name="adj2" fmla="val 161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F2B0D2-1A85-43DD-94D9-7ED580ABE32B}">
      <dsp:nvSpPr>
        <dsp:cNvPr id="0" name=""/>
        <dsp:cNvSpPr/>
      </dsp:nvSpPr>
      <dsp:spPr>
        <a:xfrm>
          <a:off x="4003053" y="1659845"/>
          <a:ext cx="2995058" cy="2625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spc="55" dirty="0">
              <a:solidFill>
                <a:srgbClr val="58595B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COMEG produzir informes periódicos a partir dos relatórios atualizados quadrimestralmente e publicados no Portal da Transparência PBH;</a:t>
          </a:r>
        </a:p>
      </dsp:txBody>
      <dsp:txXfrm>
        <a:off x="4003053" y="1659845"/>
        <a:ext cx="2995058" cy="2625343"/>
      </dsp:txXfrm>
    </dsp:sp>
    <dsp:sp modelId="{FB9ABC7C-BA00-4254-B89F-567792DB9C16}">
      <dsp:nvSpPr>
        <dsp:cNvPr id="0" name=""/>
        <dsp:cNvSpPr/>
      </dsp:nvSpPr>
      <dsp:spPr>
        <a:xfrm>
          <a:off x="6433006" y="424389"/>
          <a:ext cx="565105" cy="565105"/>
        </a:xfrm>
        <a:prstGeom prst="triangle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6A745E-8CF4-4AA6-8B47-11D2B6585213}">
      <dsp:nvSpPr>
        <dsp:cNvPr id="0" name=""/>
        <dsp:cNvSpPr/>
      </dsp:nvSpPr>
      <dsp:spPr>
        <a:xfrm rot="5400000">
          <a:off x="8002390" y="-238660"/>
          <a:ext cx="1993717" cy="3317500"/>
        </a:xfrm>
        <a:prstGeom prst="corner">
          <a:avLst>
            <a:gd name="adj1" fmla="val 16120"/>
            <a:gd name="adj2" fmla="val 161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CA90C5-2D5B-4826-A6AB-D511278F22C3}">
      <dsp:nvSpPr>
        <dsp:cNvPr id="0" name=""/>
        <dsp:cNvSpPr/>
      </dsp:nvSpPr>
      <dsp:spPr>
        <a:xfrm>
          <a:off x="7669589" y="752557"/>
          <a:ext cx="2995058" cy="2625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spc="55" dirty="0">
              <a:solidFill>
                <a:srgbClr val="58595B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Ampliar e fortalecer as medidas para avaliar o impacto das dotações orçamentárias de gênero.</a:t>
          </a:r>
        </a:p>
      </dsp:txBody>
      <dsp:txXfrm>
        <a:off x="7669589" y="752557"/>
        <a:ext cx="2995058" cy="26253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86;p13">
            <a:extLst>
              <a:ext uri="{FF2B5EF4-FFF2-40B4-BE49-F238E27FC236}">
                <a16:creationId xmlns:a16="http://schemas.microsoft.com/office/drawing/2014/main" id="{94794F7A-A289-1723-B2FB-C8E02A38FD9B}"/>
              </a:ext>
            </a:extLst>
          </p:cNvPr>
          <p:cNvPicPr preferRelativeResize="0"/>
          <p:nvPr userDrawn="1"/>
        </p:nvPicPr>
        <p:blipFill rotWithShape="1">
          <a:blip r:embed="rId2">
            <a:alphaModFix amt="49000"/>
          </a:blip>
          <a:srcRect/>
          <a:stretch/>
        </p:blipFill>
        <p:spPr>
          <a:xfrm>
            <a:off x="8482431" y="143788"/>
            <a:ext cx="5296576" cy="6570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6605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E5EB00-F7F4-4FF9-9713-D37B7F296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A508BAC-DC59-4974-94B1-0683A5A458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2223562-6325-4138-8A6E-7E8688A40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7757-98C7-4702-A98C-4F8B6AEBF902}" type="datetimeFigureOut">
              <a:rPr lang="pt-BR" smtClean="0"/>
              <a:t>18/08/2025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C5FEDD-CC60-497E-A553-B906A6FA1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EC73415-71D7-4DB0-8726-82A553AB3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AAA89-7DF2-4DD2-B559-D6A07016BC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0171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BE676A6-E66C-48B6-9DE9-4B087AA1EE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53950D2-97F4-4F17-BA1B-D5F62D5D05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A028FD-A615-46D8-A239-61223D8BF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7757-98C7-4702-A98C-4F8B6AEBF902}" type="datetimeFigureOut">
              <a:rPr lang="pt-BR" smtClean="0"/>
              <a:t>18/08/2025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212201-8901-4F9E-B587-4504AED3D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2281B6E-600C-40BF-9D1F-29F2902F0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AAA89-7DF2-4DD2-B559-D6A07016BC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9117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7810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201469-5F94-4828-833B-6401CC2AE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96D2201-C0FA-4368-A639-599C1C001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E103066-DFB3-4237-993E-E710BA88C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7757-98C7-4702-A98C-4F8B6AEBF902}" type="datetimeFigureOut">
              <a:rPr lang="pt-BR" smtClean="0"/>
              <a:t>18/08/2025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B68A5C4-238B-459C-97E3-6A720DDD2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19B22B3-13D6-4E9E-84B1-7DD9D9210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AAA89-7DF2-4DD2-B559-D6A07016BC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3661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49D5ED-1047-48E3-B2CD-0A8156794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EF0E6FB-2B64-45E6-82A6-F321DFCF9B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23DEB15-279D-4693-AFED-299F4E7BBB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07D3785-12CC-4B38-8E05-BFBDC09AC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7757-98C7-4702-A98C-4F8B6AEBF902}" type="datetimeFigureOut">
              <a:rPr lang="pt-BR" smtClean="0"/>
              <a:t>18/08/2025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9AC0F05-CE8D-4F2D-BADE-6E4068C48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2F43249-3C1A-46C0-ABCB-790DD5741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AAA89-7DF2-4DD2-B559-D6A07016BC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8805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11DB6E-C2C5-4C05-B55E-37625CBF6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2D45E57-7BF0-4B2B-8504-0380D6CDFE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CC06C84-8EA3-4BED-94F3-F58B6B9CA8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979826E-C6DA-494D-B357-DB5E025E67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CE110F1-77E2-434C-B34E-D95C146199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AE7D6AB-B187-40A4-B037-B89389D11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7757-98C7-4702-A98C-4F8B6AEBF902}" type="datetimeFigureOut">
              <a:rPr lang="pt-BR" smtClean="0"/>
              <a:t>18/08/2025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C16F3BB-88FC-4B78-A07B-395AC5AC8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9229F39-4963-4331-B6E8-F860D1FB7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AAA89-7DF2-4DD2-B559-D6A07016BC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3488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81FEA6-7B67-490A-B948-BAEB5532B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90145B9-B2FE-47F8-802F-4DDBCF2C1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7757-98C7-4702-A98C-4F8B6AEBF902}" type="datetimeFigureOut">
              <a:rPr lang="pt-BR" smtClean="0"/>
              <a:t>18/08/2025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E1DEC83-E115-44AA-98EA-90192CE60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3DE59C2-8CC9-4A9E-A9B0-7B35D604F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AAA89-7DF2-4DD2-B559-D6A07016BC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7752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62E2550-A4F4-47A1-942F-1F0892C3B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7757-98C7-4702-A98C-4F8B6AEBF902}" type="datetimeFigureOut">
              <a:rPr lang="pt-BR" smtClean="0"/>
              <a:t>18/08/2025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E2B9FAE-9D85-4E51-95AC-C017D6762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D2078B3-61A5-45BC-9435-EB04AA8DE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AAA89-7DF2-4DD2-B559-D6A07016BC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4888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7BA9F4-F17C-4F73-AAB3-1BDF30155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89288C0-155B-43F9-82C2-C9FE4BE8C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FC3D631-AC6B-4C45-BFB0-005D443BF9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CA00AEA-7D54-4B0C-B307-B83BD26F7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7757-98C7-4702-A98C-4F8B6AEBF902}" type="datetimeFigureOut">
              <a:rPr lang="pt-BR" smtClean="0"/>
              <a:t>18/08/2025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14ACEC5-43A6-4E2D-BED3-CAA95E640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EB1E432-2453-44D6-B2FE-B6CD1F468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AAA89-7DF2-4DD2-B559-D6A07016BC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0995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737E0A-0707-47E8-9BF8-366B8FCDF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4CBF242-4522-48F7-8B0B-CC93A75352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BEFB21A-DC6A-429C-B0A7-C756C2BF1B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C3AF571-76BC-4689-B30C-F93114871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7757-98C7-4702-A98C-4F8B6AEBF902}" type="datetimeFigureOut">
              <a:rPr lang="pt-BR" smtClean="0"/>
              <a:t>18/08/2025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91F32E5-3F47-4674-A9C4-8F907DE0C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1A718A7-21BC-4274-9A1E-042B7ABB8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AAA89-7DF2-4DD2-B559-D6A07016BC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396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2C8D43-BA2F-44EB-927B-10260ADB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F373E27-DF21-4EED-AFC1-FF4071DCA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F6F06BA-4530-4B45-91AD-CBB4703092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67757-98C7-4702-A98C-4F8B6AEBF902}" type="datetimeFigureOut">
              <a:rPr lang="pt-BR" smtClean="0"/>
              <a:t>18/08/2025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7DE2526-A18B-4C39-A5AD-D5DAE953A6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0A76968-7ADE-40AC-AEDC-DC60E1D46F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AAA89-7DF2-4DD2-B559-D6A07016BC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6106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85;p13">
            <a:extLst>
              <a:ext uri="{FF2B5EF4-FFF2-40B4-BE49-F238E27FC236}">
                <a16:creationId xmlns:a16="http://schemas.microsoft.com/office/drawing/2014/main" id="{F5D1DED6-B6D7-CD57-E3E0-064F925C221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0" y="6758550"/>
            <a:ext cx="12195098" cy="9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16FCF5A2-282D-9373-F3BE-6187047591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8018" y="2364196"/>
            <a:ext cx="4764415" cy="212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877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D39A8-CBDA-2B21-C71E-DAA66DA033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A2FA626D-8541-BA51-3C8C-B86F472126C5}"/>
              </a:ext>
            </a:extLst>
          </p:cNvPr>
          <p:cNvSpPr txBox="1"/>
          <p:nvPr/>
        </p:nvSpPr>
        <p:spPr>
          <a:xfrm>
            <a:off x="1035881" y="1730339"/>
            <a:ext cx="941846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b="1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ORÇAMENTO TEMÁTICO DA</a:t>
            </a:r>
            <a:r>
              <a:rPr lang="pt-BR" sz="2000" b="1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MULHER (OTM): </a:t>
            </a:r>
            <a:endParaRPr lang="pt-BR" sz="2000" b="1" spc="55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2000" spc="55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altLang="pt-BR" sz="2000" b="1" u="sng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geral:</a:t>
            </a:r>
            <a:r>
              <a:rPr lang="pt-BR" altLang="pt-BR" sz="2000" b="1" i="1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0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Identificar gastos do município com as políticas de gênero e de atendimento direto e indireto à mulher em Belo Horizonte, apurando o montante previsto e/ou gasto com as ações gerais da temática em questão.</a:t>
            </a:r>
          </a:p>
          <a:p>
            <a:endParaRPr lang="pt-BR" sz="2000" spc="55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3D40405E-1878-78F1-9B44-4D6764FE8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928" y="4867835"/>
            <a:ext cx="2080151" cy="929790"/>
          </a:xfrm>
          <a:prstGeom prst="rect">
            <a:avLst/>
          </a:prstGeom>
        </p:spPr>
      </p:pic>
      <p:pic>
        <p:nvPicPr>
          <p:cNvPr id="3" name="Google Shape;85;p13">
            <a:extLst>
              <a:ext uri="{FF2B5EF4-FFF2-40B4-BE49-F238E27FC236}">
                <a16:creationId xmlns:a16="http://schemas.microsoft.com/office/drawing/2014/main" id="{F6AD5D8C-AD8F-2247-7643-7C32938DB07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 flipH="1">
            <a:off x="0" y="6758550"/>
            <a:ext cx="12195098" cy="994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14;p16">
            <a:extLst>
              <a:ext uri="{FF2B5EF4-FFF2-40B4-BE49-F238E27FC236}">
                <a16:creationId xmlns:a16="http://schemas.microsoft.com/office/drawing/2014/main" id="{A297C378-7455-47FA-8887-44352EF5D486}"/>
              </a:ext>
            </a:extLst>
          </p:cNvPr>
          <p:cNvSpPr txBox="1"/>
          <p:nvPr/>
        </p:nvSpPr>
        <p:spPr>
          <a:xfrm>
            <a:off x="624000" y="637475"/>
            <a:ext cx="74976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da-DK" sz="2400" b="1" dirty="0">
                <a:solidFill>
                  <a:srgbClr val="207DC2"/>
                </a:solidFill>
                <a:latin typeface="Arial Black" panose="020B0A04020102020204" pitchFamily="34" charset="0"/>
              </a:rPr>
              <a:t>METODOLOGIA OTM/BH</a:t>
            </a:r>
            <a:endParaRPr lang="pt-BR" sz="2400" b="1" dirty="0">
              <a:solidFill>
                <a:srgbClr val="207DC2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54527A4-7E23-4112-8158-35403DD36A6B}"/>
              </a:ext>
            </a:extLst>
          </p:cNvPr>
          <p:cNvSpPr txBox="1"/>
          <p:nvPr/>
        </p:nvSpPr>
        <p:spPr>
          <a:xfrm>
            <a:off x="3740727" y="4717717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i="1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Abarcando as áreas de saúde, educação, proteção social, autonomia econômica, enfrentamento da violência contra mulheres e acesso a direitos como moradia, transporte, cultura e lazer. </a:t>
            </a:r>
          </a:p>
        </p:txBody>
      </p:sp>
    </p:spTree>
    <p:extLst>
      <p:ext uri="{BB962C8B-B14F-4D97-AF65-F5344CB8AC3E}">
        <p14:creationId xmlns:p14="http://schemas.microsoft.com/office/powerpoint/2010/main" val="1319331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85;p13">
            <a:extLst>
              <a:ext uri="{FF2B5EF4-FFF2-40B4-BE49-F238E27FC236}">
                <a16:creationId xmlns:a16="http://schemas.microsoft.com/office/drawing/2014/main" id="{53CF127E-8BA2-D7E4-CF5B-C071F56EFC1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0" y="6758550"/>
            <a:ext cx="12195098" cy="994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2D55A508-7AB1-438F-AAF6-58A493FE6E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2197705"/>
              </p:ext>
            </p:extLst>
          </p:nvPr>
        </p:nvGraphicFramePr>
        <p:xfrm>
          <a:off x="759963" y="914459"/>
          <a:ext cx="10672074" cy="5615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Google Shape;114;p16">
            <a:extLst>
              <a:ext uri="{FF2B5EF4-FFF2-40B4-BE49-F238E27FC236}">
                <a16:creationId xmlns:a16="http://schemas.microsoft.com/office/drawing/2014/main" id="{A4ACD11A-E5D3-4BDE-8276-7A94E6D98BA2}"/>
              </a:ext>
            </a:extLst>
          </p:cNvPr>
          <p:cNvSpPr txBox="1"/>
          <p:nvPr/>
        </p:nvSpPr>
        <p:spPr>
          <a:xfrm>
            <a:off x="688654" y="327832"/>
            <a:ext cx="74976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da-DK" sz="2400" b="1" dirty="0">
                <a:solidFill>
                  <a:srgbClr val="207DC2"/>
                </a:solidFill>
                <a:latin typeface="Arial Black" panose="020B0A04020102020204" pitchFamily="34" charset="0"/>
              </a:rPr>
              <a:t>METODOLOGIA OTM/BH / MACROETAPAS</a:t>
            </a:r>
            <a:endParaRPr lang="pt-BR" sz="2400" b="1" dirty="0">
              <a:solidFill>
                <a:srgbClr val="207DC2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B293AA0-2CD8-4EE1-A365-DCE46A04AB3B}"/>
              </a:ext>
            </a:extLst>
          </p:cNvPr>
          <p:cNvSpPr txBox="1"/>
          <p:nvPr/>
        </p:nvSpPr>
        <p:spPr>
          <a:xfrm>
            <a:off x="-3048000" y="557420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pt-BR" altLang="pt-BR" i="1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*Etapas 1 a 4 cumpridas</a:t>
            </a:r>
          </a:p>
        </p:txBody>
      </p:sp>
    </p:spTree>
    <p:extLst>
      <p:ext uri="{BB962C8B-B14F-4D97-AF65-F5344CB8AC3E}">
        <p14:creationId xmlns:p14="http://schemas.microsoft.com/office/powerpoint/2010/main" val="3050815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4E49B6-ABC8-689A-D35E-AA8393322F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16;p16">
            <a:extLst>
              <a:ext uri="{FF2B5EF4-FFF2-40B4-BE49-F238E27FC236}">
                <a16:creationId xmlns:a16="http://schemas.microsoft.com/office/drawing/2014/main" id="{2C847FAB-D18B-13C6-E59C-2CB045A84016}"/>
              </a:ext>
            </a:extLst>
          </p:cNvPr>
          <p:cNvSpPr txBox="1"/>
          <p:nvPr/>
        </p:nvSpPr>
        <p:spPr>
          <a:xfrm>
            <a:off x="579384" y="1622944"/>
            <a:ext cx="5174871" cy="2407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4">
              <a:lnSpc>
                <a:spcPct val="110000"/>
              </a:lnSpc>
            </a:pPr>
            <a:r>
              <a:rPr lang="pt-BR" altLang="pt-BR" b="1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Ponderações utilizadas atualmente: </a:t>
            </a:r>
          </a:p>
          <a:p>
            <a:pPr lvl="2">
              <a:lnSpc>
                <a:spcPct val="90000"/>
              </a:lnSpc>
            </a:pPr>
            <a:endParaRPr lang="pt-BR" alt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4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altLang="pt-BR" sz="1600" b="1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- exclusiva para Mulher;</a:t>
            </a:r>
          </a:p>
          <a:p>
            <a:pPr marL="285750" lvl="4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altLang="pt-BR" sz="1600" b="1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54% - não exclusiva</a:t>
            </a:r>
            <a:r>
              <a:rPr lang="pt-BR" altLang="pt-BR" sz="16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16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de mulheres no município, conforme Censo 2022.</a:t>
            </a:r>
          </a:p>
          <a:p>
            <a:pPr marL="285750" lvl="4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altLang="pt-BR" sz="1600" b="1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XX% - não exclusiva</a:t>
            </a:r>
            <a:r>
              <a:rPr lang="pt-BR" altLang="pt-BR" sz="16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dependendo do impacto sobre as mulheres (diversas ponderações: 5%, 10%, 20%, 25%, 40%, 60%, 65%, 70%, 80%, 85%, 90%, etc.).</a:t>
            </a:r>
          </a:p>
        </p:txBody>
      </p:sp>
      <p:sp>
        <p:nvSpPr>
          <p:cNvPr id="11" name="Google Shape;114;p16">
            <a:extLst>
              <a:ext uri="{FF2B5EF4-FFF2-40B4-BE49-F238E27FC236}">
                <a16:creationId xmlns:a16="http://schemas.microsoft.com/office/drawing/2014/main" id="{03F39A43-1978-512C-A0F4-562FC1784420}"/>
              </a:ext>
            </a:extLst>
          </p:cNvPr>
          <p:cNvSpPr txBox="1"/>
          <p:nvPr/>
        </p:nvSpPr>
        <p:spPr>
          <a:xfrm>
            <a:off x="468521" y="664120"/>
            <a:ext cx="5619033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400" b="1" dirty="0">
                <a:solidFill>
                  <a:srgbClr val="207DC2"/>
                </a:solidFill>
                <a:latin typeface="Arial Black" panose="020B0A04020102020204" pitchFamily="34" charset="0"/>
              </a:rPr>
              <a:t>EIXOS E SUB EIXOS</a:t>
            </a:r>
          </a:p>
          <a:p>
            <a:endParaRPr lang="pt-BR" sz="2400" b="1" dirty="0">
              <a:solidFill>
                <a:srgbClr val="207DC2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Google Shape;85;p13">
            <a:extLst>
              <a:ext uri="{FF2B5EF4-FFF2-40B4-BE49-F238E27FC236}">
                <a16:creationId xmlns:a16="http://schemas.microsoft.com/office/drawing/2014/main" id="{4D3B39DF-9D7B-2EA5-3B6F-9ADF07A38B7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0" y="6758550"/>
            <a:ext cx="12195098" cy="9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7DC91B21-1B3A-4DFB-AEAF-AF3B59E81D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8685" y="786308"/>
            <a:ext cx="5913931" cy="528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162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4E49B6-ABC8-689A-D35E-AA8393322F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16;p16">
            <a:extLst>
              <a:ext uri="{FF2B5EF4-FFF2-40B4-BE49-F238E27FC236}">
                <a16:creationId xmlns:a16="http://schemas.microsoft.com/office/drawing/2014/main" id="{2C847FAB-D18B-13C6-E59C-2CB045A84016}"/>
              </a:ext>
            </a:extLst>
          </p:cNvPr>
          <p:cNvSpPr txBox="1"/>
          <p:nvPr/>
        </p:nvSpPr>
        <p:spPr>
          <a:xfrm>
            <a:off x="819528" y="1816908"/>
            <a:ext cx="10153271" cy="4198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b="1" spc="55" dirty="0" err="1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Sub-Eixo</a:t>
            </a:r>
            <a:r>
              <a:rPr lang="pt-BR" sz="1600" b="1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Segurança Pública: </a:t>
            </a:r>
            <a:r>
              <a:rPr lang="pt-BR" sz="16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entra despesas com Operacionalização da GMBH, Videomonitoramento, Prevenção à Violência, Iluminação Pública;</a:t>
            </a:r>
          </a:p>
          <a:p>
            <a:pPr algn="just"/>
            <a:endParaRPr lang="pt-BR" sz="1600" spc="55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b="1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Eixo Empoderamento Econômico: </a:t>
            </a:r>
            <a:r>
              <a:rPr lang="pt-BR" sz="16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entra despesas com Inclusão Digital, apoio ao empreendedorismo, economia solidária, inovação, fomento à gastronomia; gestão de feiras;</a:t>
            </a:r>
          </a:p>
          <a:p>
            <a:pPr algn="just"/>
            <a:endParaRPr lang="pt-BR" sz="1600" spc="55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b="1" spc="55" dirty="0" err="1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Sub-Eixo</a:t>
            </a:r>
            <a:r>
              <a:rPr lang="pt-BR" sz="1600" b="1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Manutenção da Cidade: </a:t>
            </a:r>
            <a:r>
              <a:rPr lang="pt-BR" sz="16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entra despesas com Infraestrutura Urbana (manutenção de vias públicas, passarelas, remoção de entulhos, contenção de encostas, etc.)</a:t>
            </a:r>
          </a:p>
          <a:p>
            <a:pPr algn="just"/>
            <a:endParaRPr lang="pt-BR" sz="1600" spc="55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b="1" spc="55" dirty="0" err="1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Sub-Eixo</a:t>
            </a:r>
            <a:r>
              <a:rPr lang="pt-BR" sz="1600" b="1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Meio Ambiente: </a:t>
            </a:r>
            <a:r>
              <a:rPr lang="pt-BR" sz="16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entra despesas com Recuperação de áreas verdes degradadas, Plano Mun. de Arborização, Educação Ambiental, reforma de praças e canteiros, manutenção de praças e jardins;</a:t>
            </a:r>
          </a:p>
          <a:p>
            <a:pPr algn="just"/>
            <a:endParaRPr lang="pt-BR" sz="1600" spc="55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b="1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Eixo Gestão, Governança e Controle Social: </a:t>
            </a:r>
            <a:r>
              <a:rPr lang="pt-BR" sz="16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entra despesas com Operacionalização de Conselhos Municipais, capacitação conselheiros; Monitoramento dos ODS, Atendimento ao Cidadão; Planejamento e Desenvolvimento Urbano, Defesa Civil; Gestão dos Equipamentos e Promoção Social; aperfeiçoamento profissional servidores/as PBH.</a:t>
            </a:r>
          </a:p>
        </p:txBody>
      </p:sp>
      <p:sp>
        <p:nvSpPr>
          <p:cNvPr id="11" name="Google Shape;114;p16">
            <a:extLst>
              <a:ext uri="{FF2B5EF4-FFF2-40B4-BE49-F238E27FC236}">
                <a16:creationId xmlns:a16="http://schemas.microsoft.com/office/drawing/2014/main" id="{03F39A43-1978-512C-A0F4-562FC1784420}"/>
              </a:ext>
            </a:extLst>
          </p:cNvPr>
          <p:cNvSpPr txBox="1"/>
          <p:nvPr/>
        </p:nvSpPr>
        <p:spPr>
          <a:xfrm>
            <a:off x="468521" y="664120"/>
            <a:ext cx="5619033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400" b="1" dirty="0">
                <a:solidFill>
                  <a:srgbClr val="207DC2"/>
                </a:solidFill>
                <a:latin typeface="Arial Black" panose="020B0A04020102020204" pitchFamily="34" charset="0"/>
              </a:rPr>
              <a:t>EIXOS E SUB EIXOS </a:t>
            </a:r>
          </a:p>
          <a:p>
            <a:r>
              <a:rPr lang="pt-BR" sz="2400" dirty="0">
                <a:solidFill>
                  <a:srgbClr val="207D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OBSERVAÇÕES</a:t>
            </a:r>
            <a:endParaRPr lang="pt-BR" sz="2400" b="1" dirty="0">
              <a:solidFill>
                <a:srgbClr val="207DC2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Google Shape;85;p13">
            <a:extLst>
              <a:ext uri="{FF2B5EF4-FFF2-40B4-BE49-F238E27FC236}">
                <a16:creationId xmlns:a16="http://schemas.microsoft.com/office/drawing/2014/main" id="{4D3B39DF-9D7B-2EA5-3B6F-9ADF07A38B7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0" y="6758550"/>
            <a:ext cx="12195098" cy="99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9624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4E49B6-ABC8-689A-D35E-AA8393322F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16;p16">
            <a:extLst>
              <a:ext uri="{FF2B5EF4-FFF2-40B4-BE49-F238E27FC236}">
                <a16:creationId xmlns:a16="http://schemas.microsoft.com/office/drawing/2014/main" id="{2C847FAB-D18B-13C6-E59C-2CB045A84016}"/>
              </a:ext>
            </a:extLst>
          </p:cNvPr>
          <p:cNvSpPr txBox="1"/>
          <p:nvPr/>
        </p:nvSpPr>
        <p:spPr>
          <a:xfrm>
            <a:off x="819528" y="1816908"/>
            <a:ext cx="10153271" cy="2936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algn="just"/>
            <a:r>
              <a:rPr lang="pt-BR" sz="1600" b="1" spc="55" dirty="0" err="1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Sub-Eixo</a:t>
            </a:r>
            <a:r>
              <a:rPr lang="pt-BR" sz="1600" b="1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Educação: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Políticas de educação que permitam a homens e mulheres terem oportunidades educacionais iguais são fundamentais para a redução das desigualdades entre esses grupos;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spc="55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ações selecionadas não contemplam políticas públicas desenhadas especificamente ou exclusivamente para as mulheres, mas estão associadas à redução da desigualdade de gênero;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spc="55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seu contínuo financiamento fornece oportunidades iguais às mulheres no campo educacional, servindo como base para a manutenção da igualdade de homens e mulheres nesse aspecto, os dispêndios com educação são considerados como Não-Exclusivos na metodologia utilizada”.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spc="55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pt-BR" sz="1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Relatório A Mulher no Orçamento 2022/BR</a:t>
            </a:r>
          </a:p>
        </p:txBody>
      </p:sp>
      <p:sp>
        <p:nvSpPr>
          <p:cNvPr id="11" name="Google Shape;114;p16">
            <a:extLst>
              <a:ext uri="{FF2B5EF4-FFF2-40B4-BE49-F238E27FC236}">
                <a16:creationId xmlns:a16="http://schemas.microsoft.com/office/drawing/2014/main" id="{03F39A43-1978-512C-A0F4-562FC1784420}"/>
              </a:ext>
            </a:extLst>
          </p:cNvPr>
          <p:cNvSpPr txBox="1"/>
          <p:nvPr/>
        </p:nvSpPr>
        <p:spPr>
          <a:xfrm>
            <a:off x="468521" y="664120"/>
            <a:ext cx="5619033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400" b="1" dirty="0">
                <a:solidFill>
                  <a:srgbClr val="207DC2"/>
                </a:solidFill>
                <a:latin typeface="Arial Black" panose="020B0A04020102020204" pitchFamily="34" charset="0"/>
              </a:rPr>
              <a:t>EIXOS E SUB EIXOS </a:t>
            </a:r>
          </a:p>
          <a:p>
            <a:r>
              <a:rPr lang="pt-BR" sz="2400" dirty="0">
                <a:solidFill>
                  <a:srgbClr val="207D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OBSERVAÇÕES</a:t>
            </a:r>
            <a:endParaRPr lang="pt-BR" sz="2400" b="1" dirty="0">
              <a:solidFill>
                <a:srgbClr val="207DC2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Google Shape;85;p13">
            <a:extLst>
              <a:ext uri="{FF2B5EF4-FFF2-40B4-BE49-F238E27FC236}">
                <a16:creationId xmlns:a16="http://schemas.microsoft.com/office/drawing/2014/main" id="{4D3B39DF-9D7B-2EA5-3B6F-9ADF07A38B7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0" y="6758550"/>
            <a:ext cx="12195098" cy="994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11;p16">
            <a:extLst>
              <a:ext uri="{FF2B5EF4-FFF2-40B4-BE49-F238E27FC236}">
                <a16:creationId xmlns:a16="http://schemas.microsoft.com/office/drawing/2014/main" id="{5B939D38-7266-4EAE-8784-AAD078883DC0}"/>
              </a:ext>
            </a:extLst>
          </p:cNvPr>
          <p:cNvSpPr/>
          <p:nvPr/>
        </p:nvSpPr>
        <p:spPr>
          <a:xfrm>
            <a:off x="193092" y="5167141"/>
            <a:ext cx="11684872" cy="1242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12;p16">
            <a:extLst>
              <a:ext uri="{FF2B5EF4-FFF2-40B4-BE49-F238E27FC236}">
                <a16:creationId xmlns:a16="http://schemas.microsoft.com/office/drawing/2014/main" id="{F46E99AB-A58E-4D6C-9584-A9E784AC35A5}"/>
              </a:ext>
            </a:extLst>
          </p:cNvPr>
          <p:cNvSpPr/>
          <p:nvPr/>
        </p:nvSpPr>
        <p:spPr>
          <a:xfrm>
            <a:off x="314036" y="5293413"/>
            <a:ext cx="681826" cy="654806"/>
          </a:xfrm>
          <a:prstGeom prst="rect">
            <a:avLst/>
          </a:prstGeom>
          <a:solidFill>
            <a:srgbClr val="207DC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D36509E-091C-442E-832C-81B5DF8A1135}"/>
              </a:ext>
            </a:extLst>
          </p:cNvPr>
          <p:cNvSpPr txBox="1"/>
          <p:nvPr/>
        </p:nvSpPr>
        <p:spPr>
          <a:xfrm>
            <a:off x="977390" y="5454147"/>
            <a:ext cx="10605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Dados do Censo Escolar no Brasil indicam que 49,5% das matrículas na Educação Básica são de mulheres; em BH, dados da SMED apontam que 49% dos alunos matriculadas em todos os níveis de ensino, são de mulheres; e 88% dos profissionais da RME são mulheres.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22826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4E49B6-ABC8-689A-D35E-AA8393322F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16;p16">
            <a:extLst>
              <a:ext uri="{FF2B5EF4-FFF2-40B4-BE49-F238E27FC236}">
                <a16:creationId xmlns:a16="http://schemas.microsoft.com/office/drawing/2014/main" id="{2C847FAB-D18B-13C6-E59C-2CB045A84016}"/>
              </a:ext>
            </a:extLst>
          </p:cNvPr>
          <p:cNvSpPr txBox="1"/>
          <p:nvPr/>
        </p:nvSpPr>
        <p:spPr>
          <a:xfrm>
            <a:off x="819528" y="1816908"/>
            <a:ext cx="10153271" cy="4198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b="1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Eixo Ambiência e Infraestrutura Urbana: </a:t>
            </a:r>
            <a:r>
              <a:rPr lang="pt-BR" sz="16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Relação com a Qualidade de Vida e a Sustentabilidade; a Ambiência Urbana envolve Clima, Vegetação, Ruas, Praças, Habitação, Uso e Ocupação do solo, poluição (redução de danos), mobilidade, transporte, acessibilidade, serviços de infraestrutura, dentre outros;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600" spc="55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b="1" spc="55" dirty="0" err="1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Sub-Eixo</a:t>
            </a:r>
            <a:r>
              <a:rPr lang="pt-BR" sz="1600" b="1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Saúde: </a:t>
            </a:r>
            <a:r>
              <a:rPr lang="pt-BR" sz="16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Apesar das dificuldades em identificar e etiquetar, as despesas com Saúde são centrais para a igualdade de gênero. No relatório “Global </a:t>
            </a:r>
            <a:r>
              <a:rPr lang="pt-BR" sz="1600" spc="55" dirty="0" err="1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Gender</a:t>
            </a:r>
            <a:r>
              <a:rPr lang="pt-BR" sz="16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Gap </a:t>
            </a:r>
            <a:r>
              <a:rPr lang="pt-BR" sz="1600" spc="55" dirty="0" err="1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</a:t>
            </a:r>
            <a:r>
              <a:rPr lang="pt-BR" sz="16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2022”, a igualdade entre homens e mulheres no campo da saúde passa pela medida de expectativa de vida, o que leva em conta anos perdidos por violência, doenças, desnutrição e outros fatores. A manutenção do acesso à saúde universal tem fundamental importância na promoção do bem-estar geral da população: permite que homens e mulheres usufruam de outros direitos e oportunidades;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600" spc="55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b="1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Empoderamento/Autonomia econômica: </a:t>
            </a:r>
            <a:r>
              <a:rPr lang="pt-BR" sz="16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 autonomia econômica se refere à capacidade das mulheres de gerar rendimentos e recursos próprios a partir do acesso ao trabalho remunerado em igualdade de condições com os homens, considerando o uso do tempo e a contribuição das mulheres à economia.” (CEPAL).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spc="55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Google Shape;114;p16">
            <a:extLst>
              <a:ext uri="{FF2B5EF4-FFF2-40B4-BE49-F238E27FC236}">
                <a16:creationId xmlns:a16="http://schemas.microsoft.com/office/drawing/2014/main" id="{03F39A43-1978-512C-A0F4-562FC1784420}"/>
              </a:ext>
            </a:extLst>
          </p:cNvPr>
          <p:cNvSpPr txBox="1"/>
          <p:nvPr/>
        </p:nvSpPr>
        <p:spPr>
          <a:xfrm>
            <a:off x="468521" y="664120"/>
            <a:ext cx="5619033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400" b="1" dirty="0">
                <a:solidFill>
                  <a:srgbClr val="207DC2"/>
                </a:solidFill>
                <a:latin typeface="Arial Black" panose="020B0A04020102020204" pitchFamily="34" charset="0"/>
              </a:rPr>
              <a:t>EIXOS E SUB EIXOS </a:t>
            </a:r>
          </a:p>
          <a:p>
            <a:r>
              <a:rPr lang="pt-BR" sz="2400" dirty="0">
                <a:solidFill>
                  <a:srgbClr val="207D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OBSERVAÇÕES</a:t>
            </a:r>
            <a:endParaRPr lang="pt-BR" sz="2400" b="1" dirty="0">
              <a:solidFill>
                <a:srgbClr val="207DC2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Google Shape;85;p13">
            <a:extLst>
              <a:ext uri="{FF2B5EF4-FFF2-40B4-BE49-F238E27FC236}">
                <a16:creationId xmlns:a16="http://schemas.microsoft.com/office/drawing/2014/main" id="{4D3B39DF-9D7B-2EA5-3B6F-9ADF07A38B7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0" y="6758550"/>
            <a:ext cx="12195098" cy="99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38828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4E49B6-ABC8-689A-D35E-AA8393322F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4;p16">
            <a:extLst>
              <a:ext uri="{FF2B5EF4-FFF2-40B4-BE49-F238E27FC236}">
                <a16:creationId xmlns:a16="http://schemas.microsoft.com/office/drawing/2014/main" id="{03F39A43-1978-512C-A0F4-562FC1784420}"/>
              </a:ext>
            </a:extLst>
          </p:cNvPr>
          <p:cNvSpPr txBox="1"/>
          <p:nvPr/>
        </p:nvSpPr>
        <p:spPr>
          <a:xfrm>
            <a:off x="468521" y="664120"/>
            <a:ext cx="8139770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400" b="1" dirty="0">
                <a:solidFill>
                  <a:srgbClr val="207DC2"/>
                </a:solidFill>
                <a:latin typeface="Arial Black" panose="020B0A04020102020204" pitchFamily="34" charset="0"/>
              </a:rPr>
              <a:t>EIXOS E SUB EIXOS </a:t>
            </a:r>
          </a:p>
          <a:p>
            <a:r>
              <a:rPr lang="pt-BR" sz="2400" b="1" dirty="0">
                <a:solidFill>
                  <a:srgbClr val="207D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Promoção de Direitos, Proteção Integral e Segurança </a:t>
            </a:r>
            <a:r>
              <a:rPr lang="pt-BR" sz="2400" dirty="0">
                <a:solidFill>
                  <a:srgbClr val="207D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Exemplos</a:t>
            </a:r>
          </a:p>
        </p:txBody>
      </p:sp>
      <p:pic>
        <p:nvPicPr>
          <p:cNvPr id="2" name="Google Shape;85;p13">
            <a:extLst>
              <a:ext uri="{FF2B5EF4-FFF2-40B4-BE49-F238E27FC236}">
                <a16:creationId xmlns:a16="http://schemas.microsoft.com/office/drawing/2014/main" id="{4D3B39DF-9D7B-2EA5-3B6F-9ADF07A38B7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0" y="6758550"/>
            <a:ext cx="12195098" cy="994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0B92926C-C606-4D5A-86D2-31E50D97DBE7}"/>
              </a:ext>
            </a:extLst>
          </p:cNvPr>
          <p:cNvSpPr txBox="1"/>
          <p:nvPr/>
        </p:nvSpPr>
        <p:spPr>
          <a:xfrm>
            <a:off x="468521" y="3064021"/>
            <a:ext cx="1097533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pt-BR" altLang="pt-BR" sz="1600" b="1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Função 14 – Direitos da Cidadania</a:t>
            </a:r>
          </a:p>
          <a:p>
            <a:pPr lvl="1"/>
            <a:r>
              <a:rPr lang="pt-BR" sz="14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Atendimento no Centro Especializado de Atendimento à Mulher – BENVINDA </a:t>
            </a:r>
            <a:r>
              <a:rPr lang="pt-BR" altLang="pt-BR" sz="1400" b="1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100% (Exclusivo);</a:t>
            </a:r>
          </a:p>
          <a:p>
            <a:pPr lvl="1"/>
            <a:r>
              <a:rPr lang="pt-BR" sz="14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Realização e apoio às atividades e iniciativas de reparação e promoção da igualdade racial – </a:t>
            </a:r>
            <a:r>
              <a:rPr lang="pt-BR" sz="1400" b="1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54% (Não Exclusivo).</a:t>
            </a:r>
            <a:endParaRPr lang="pt-BR" altLang="pt-BR" sz="1400" b="1" spc="55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Agrupar 9">
            <a:extLst>
              <a:ext uri="{FF2B5EF4-FFF2-40B4-BE49-F238E27FC236}">
                <a16:creationId xmlns:a16="http://schemas.microsoft.com/office/drawing/2014/main" id="{3853C457-BFDE-4261-8245-0E58E1D9C45E}"/>
              </a:ext>
            </a:extLst>
          </p:cNvPr>
          <p:cNvGrpSpPr/>
          <p:nvPr/>
        </p:nvGrpSpPr>
        <p:grpSpPr>
          <a:xfrm>
            <a:off x="546997" y="2173399"/>
            <a:ext cx="6001916" cy="762036"/>
            <a:chOff x="2880309" y="1621270"/>
            <a:chExt cx="5161533" cy="109768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7" name="Retângulo: Cantos Superiores Arredondados 10">
              <a:extLst>
                <a:ext uri="{FF2B5EF4-FFF2-40B4-BE49-F238E27FC236}">
                  <a16:creationId xmlns:a16="http://schemas.microsoft.com/office/drawing/2014/main" id="{FD7527F6-D1EE-4B56-A18D-37998EFE265C}"/>
                </a:ext>
              </a:extLst>
            </p:cNvPr>
            <p:cNvSpPr/>
            <p:nvPr/>
          </p:nvSpPr>
          <p:spPr>
            <a:xfrm rot="5400000">
              <a:off x="4912235" y="-410656"/>
              <a:ext cx="1097681" cy="5161533"/>
            </a:xfrm>
            <a:prstGeom prst="round2Same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etângulo: Cantos Superiores Arredondados 4">
              <a:extLst>
                <a:ext uri="{FF2B5EF4-FFF2-40B4-BE49-F238E27FC236}">
                  <a16:creationId xmlns:a16="http://schemas.microsoft.com/office/drawing/2014/main" id="{5A447356-DE4B-4832-BC12-56410D568E14}"/>
                </a:ext>
              </a:extLst>
            </p:cNvPr>
            <p:cNvSpPr txBox="1"/>
            <p:nvPr/>
          </p:nvSpPr>
          <p:spPr>
            <a:xfrm>
              <a:off x="2907101" y="1843352"/>
              <a:ext cx="5107949" cy="653513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228600" lvl="1" indent="-228600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pt-BR" sz="2000" b="1" spc="55" dirty="0">
                  <a:solidFill>
                    <a:srgbClr val="5859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Sub Eixo</a:t>
              </a:r>
              <a:r>
                <a:rPr lang="pt-BR" sz="2000" spc="55" dirty="0">
                  <a:solidFill>
                    <a:srgbClr val="5859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Direitos Humanos e Cidadania</a:t>
              </a:r>
            </a:p>
          </p:txBody>
        </p:sp>
      </p:grpSp>
      <p:sp>
        <p:nvSpPr>
          <p:cNvPr id="14" name="Retângulo 13">
            <a:extLst>
              <a:ext uri="{FF2B5EF4-FFF2-40B4-BE49-F238E27FC236}">
                <a16:creationId xmlns:a16="http://schemas.microsoft.com/office/drawing/2014/main" id="{4EE209A0-BBBF-4090-893C-C49728EB9542}"/>
              </a:ext>
            </a:extLst>
          </p:cNvPr>
          <p:cNvSpPr/>
          <p:nvPr/>
        </p:nvSpPr>
        <p:spPr>
          <a:xfrm>
            <a:off x="428766" y="5247870"/>
            <a:ext cx="8944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pt-BR" altLang="pt-BR" sz="1600" b="1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Função 8 – Assistência Social</a:t>
            </a:r>
          </a:p>
          <a:p>
            <a:pPr lvl="1"/>
            <a:r>
              <a:rPr lang="pt-BR" sz="14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Serviço de Proteção Social Básica Regional </a:t>
            </a:r>
            <a:r>
              <a:rPr lang="pt-BR" altLang="pt-BR" sz="14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t-BR" altLang="pt-BR" sz="1400" b="1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70% (Não Exclusivo); </a:t>
            </a:r>
          </a:p>
          <a:p>
            <a:pPr lvl="1"/>
            <a:r>
              <a:rPr lang="pt-BR" sz="14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de pessoas atendidas: 11.946; Total de mulheres atendidas: 8.266 = 70%.</a:t>
            </a:r>
            <a:endParaRPr lang="pt-BR" sz="1400" dirty="0"/>
          </a:p>
        </p:txBody>
      </p:sp>
      <p:grpSp>
        <p:nvGrpSpPr>
          <p:cNvPr id="15" name="Agrupar 9">
            <a:extLst>
              <a:ext uri="{FF2B5EF4-FFF2-40B4-BE49-F238E27FC236}">
                <a16:creationId xmlns:a16="http://schemas.microsoft.com/office/drawing/2014/main" id="{B487CB57-1B85-4466-BC01-D6E11860943F}"/>
              </a:ext>
            </a:extLst>
          </p:cNvPr>
          <p:cNvGrpSpPr/>
          <p:nvPr/>
        </p:nvGrpSpPr>
        <p:grpSpPr>
          <a:xfrm>
            <a:off x="546997" y="4326233"/>
            <a:ext cx="6001916" cy="762036"/>
            <a:chOff x="2880309" y="1621270"/>
            <a:chExt cx="5161533" cy="109768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6" name="Retângulo: Cantos Superiores Arredondados 10">
              <a:extLst>
                <a:ext uri="{FF2B5EF4-FFF2-40B4-BE49-F238E27FC236}">
                  <a16:creationId xmlns:a16="http://schemas.microsoft.com/office/drawing/2014/main" id="{46FD7A05-05A3-4119-94E4-6E3B62BFFED4}"/>
                </a:ext>
              </a:extLst>
            </p:cNvPr>
            <p:cNvSpPr/>
            <p:nvPr/>
          </p:nvSpPr>
          <p:spPr>
            <a:xfrm rot="5400000">
              <a:off x="4912235" y="-410656"/>
              <a:ext cx="1097681" cy="5161533"/>
            </a:xfrm>
            <a:prstGeom prst="round2Same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etângulo: Cantos Superiores Arredondados 4">
              <a:extLst>
                <a:ext uri="{FF2B5EF4-FFF2-40B4-BE49-F238E27FC236}">
                  <a16:creationId xmlns:a16="http://schemas.microsoft.com/office/drawing/2014/main" id="{2F0D0E59-4A2C-45A5-9CB0-94A409EB3047}"/>
                </a:ext>
              </a:extLst>
            </p:cNvPr>
            <p:cNvSpPr txBox="1"/>
            <p:nvPr/>
          </p:nvSpPr>
          <p:spPr>
            <a:xfrm>
              <a:off x="2907101" y="1843352"/>
              <a:ext cx="5107949" cy="653513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228600" lvl="1" indent="-228600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pt-BR" sz="2000" b="1" spc="55" dirty="0">
                  <a:solidFill>
                    <a:srgbClr val="5859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Sub Eixo</a:t>
              </a:r>
              <a:r>
                <a:rPr lang="pt-BR" sz="2000" spc="55" dirty="0">
                  <a:solidFill>
                    <a:srgbClr val="5859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Assistência Social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5512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4E49B6-ABC8-689A-D35E-AA8393322F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4;p16">
            <a:extLst>
              <a:ext uri="{FF2B5EF4-FFF2-40B4-BE49-F238E27FC236}">
                <a16:creationId xmlns:a16="http://schemas.microsoft.com/office/drawing/2014/main" id="{03F39A43-1978-512C-A0F4-562FC1784420}"/>
              </a:ext>
            </a:extLst>
          </p:cNvPr>
          <p:cNvSpPr txBox="1"/>
          <p:nvPr/>
        </p:nvSpPr>
        <p:spPr>
          <a:xfrm>
            <a:off x="468521" y="664120"/>
            <a:ext cx="8139770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400" b="1" dirty="0">
                <a:solidFill>
                  <a:srgbClr val="207DC2"/>
                </a:solidFill>
                <a:latin typeface="Arial Black" panose="020B0A04020102020204" pitchFamily="34" charset="0"/>
              </a:rPr>
              <a:t>EIXOS E SUB EIXOS </a:t>
            </a:r>
          </a:p>
          <a:p>
            <a:r>
              <a:rPr lang="pt-BR" sz="2400" b="1" dirty="0">
                <a:solidFill>
                  <a:srgbClr val="207D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Promovendo Vidas Saudáveis</a:t>
            </a:r>
          </a:p>
          <a:p>
            <a:r>
              <a:rPr lang="pt-BR" sz="2400" dirty="0">
                <a:solidFill>
                  <a:srgbClr val="207D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Exemplos</a:t>
            </a:r>
          </a:p>
        </p:txBody>
      </p:sp>
      <p:pic>
        <p:nvPicPr>
          <p:cNvPr id="2" name="Google Shape;85;p13">
            <a:extLst>
              <a:ext uri="{FF2B5EF4-FFF2-40B4-BE49-F238E27FC236}">
                <a16:creationId xmlns:a16="http://schemas.microsoft.com/office/drawing/2014/main" id="{4D3B39DF-9D7B-2EA5-3B6F-9ADF07A38B7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0" y="6758550"/>
            <a:ext cx="12195098" cy="994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0B92926C-C606-4D5A-86D2-31E50D97DBE7}"/>
              </a:ext>
            </a:extLst>
          </p:cNvPr>
          <p:cNvSpPr txBox="1"/>
          <p:nvPr/>
        </p:nvSpPr>
        <p:spPr>
          <a:xfrm>
            <a:off x="468521" y="3064021"/>
            <a:ext cx="11178534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pt-BR" altLang="pt-BR" sz="1600" b="1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Função 10 – Saúde</a:t>
            </a:r>
          </a:p>
          <a:p>
            <a:pPr lvl="1"/>
            <a:r>
              <a:rPr lang="pt-BR" altLang="pt-BR" sz="14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Emendas Impositivas ref. Incentivo ao Aleitamento Materno e fornecimento de exames de mamografia – </a:t>
            </a:r>
            <a:r>
              <a:rPr lang="pt-BR" altLang="pt-BR" sz="1400" b="1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(Exclusivo);</a:t>
            </a:r>
          </a:p>
          <a:p>
            <a:pPr lvl="1"/>
            <a:r>
              <a:rPr lang="pt-BR" sz="14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Assistência Hospitalar e Ambulatorial – </a:t>
            </a:r>
            <a:r>
              <a:rPr lang="pt-BR" sz="1400" b="1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54% (Não Exclusivo). </a:t>
            </a:r>
            <a:br>
              <a:rPr lang="pt-BR" sz="1400" b="1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400" i="1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Adota-se a premissa que de acordo com o CENSO IBGE 2022, 54.3% da População de Belo Horizonte &gt; 15 anos é do sexo feminino. Verifica-se que isso reflete nos serviços de assistência à saúde.</a:t>
            </a:r>
            <a:endParaRPr lang="pt-BR" altLang="pt-BR" sz="1400" i="1" spc="55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pt-BR" altLang="pt-BR" sz="1600" b="1" spc="55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pt-BR" sz="14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Atendimento no Centro Especializado de Atendimento à Mulher – BENVINDA </a:t>
            </a:r>
            <a:r>
              <a:rPr lang="pt-BR" altLang="pt-BR" sz="1400" b="1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100% (Exclusivo);</a:t>
            </a:r>
          </a:p>
          <a:p>
            <a:pPr lvl="1"/>
            <a:r>
              <a:rPr lang="pt-BR" sz="14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Realização e apoio às atividades e iniciativas de reparação e promoção da igualdade racial – </a:t>
            </a:r>
            <a:r>
              <a:rPr lang="pt-BR" sz="1400" b="1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54% (Não Exclusivo).</a:t>
            </a:r>
            <a:endParaRPr lang="pt-BR" altLang="pt-BR" sz="1400" b="1" spc="55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Agrupar 9">
            <a:extLst>
              <a:ext uri="{FF2B5EF4-FFF2-40B4-BE49-F238E27FC236}">
                <a16:creationId xmlns:a16="http://schemas.microsoft.com/office/drawing/2014/main" id="{3853C457-BFDE-4261-8245-0E58E1D9C45E}"/>
              </a:ext>
            </a:extLst>
          </p:cNvPr>
          <p:cNvGrpSpPr/>
          <p:nvPr/>
        </p:nvGrpSpPr>
        <p:grpSpPr>
          <a:xfrm>
            <a:off x="546997" y="2173399"/>
            <a:ext cx="6001916" cy="762036"/>
            <a:chOff x="2880309" y="1621270"/>
            <a:chExt cx="5161533" cy="109768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7" name="Retângulo: Cantos Superiores Arredondados 10">
              <a:extLst>
                <a:ext uri="{FF2B5EF4-FFF2-40B4-BE49-F238E27FC236}">
                  <a16:creationId xmlns:a16="http://schemas.microsoft.com/office/drawing/2014/main" id="{FD7527F6-D1EE-4B56-A18D-37998EFE265C}"/>
                </a:ext>
              </a:extLst>
            </p:cNvPr>
            <p:cNvSpPr/>
            <p:nvPr/>
          </p:nvSpPr>
          <p:spPr>
            <a:xfrm rot="5400000">
              <a:off x="4912235" y="-410656"/>
              <a:ext cx="1097681" cy="5161533"/>
            </a:xfrm>
            <a:prstGeom prst="round2Same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etângulo: Cantos Superiores Arredondados 4">
              <a:extLst>
                <a:ext uri="{FF2B5EF4-FFF2-40B4-BE49-F238E27FC236}">
                  <a16:creationId xmlns:a16="http://schemas.microsoft.com/office/drawing/2014/main" id="{5A447356-DE4B-4832-BC12-56410D568E14}"/>
                </a:ext>
              </a:extLst>
            </p:cNvPr>
            <p:cNvSpPr txBox="1"/>
            <p:nvPr/>
          </p:nvSpPr>
          <p:spPr>
            <a:xfrm>
              <a:off x="2907101" y="1843352"/>
              <a:ext cx="5107949" cy="653513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228600" lvl="1" indent="-228600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pt-BR" sz="2000" b="1" spc="55" dirty="0">
                  <a:solidFill>
                    <a:srgbClr val="5859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Sub Eixo</a:t>
              </a:r>
              <a:r>
                <a:rPr lang="pt-BR" sz="2000" spc="55" dirty="0">
                  <a:solidFill>
                    <a:srgbClr val="5859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Saúde</a:t>
              </a:r>
            </a:p>
          </p:txBody>
        </p:sp>
      </p:grpSp>
      <p:sp>
        <p:nvSpPr>
          <p:cNvPr id="14" name="Retângulo 13">
            <a:extLst>
              <a:ext uri="{FF2B5EF4-FFF2-40B4-BE49-F238E27FC236}">
                <a16:creationId xmlns:a16="http://schemas.microsoft.com/office/drawing/2014/main" id="{4EE209A0-BBBF-4090-893C-C49728EB9542}"/>
              </a:ext>
            </a:extLst>
          </p:cNvPr>
          <p:cNvSpPr/>
          <p:nvPr/>
        </p:nvSpPr>
        <p:spPr>
          <a:xfrm>
            <a:off x="428766" y="6088379"/>
            <a:ext cx="8944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pt-BR" altLang="pt-BR" sz="1600" b="1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Função 17 – Saneamento</a:t>
            </a:r>
          </a:p>
          <a:p>
            <a:pPr lvl="1"/>
            <a:r>
              <a:rPr lang="pt-BR" sz="14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Saneamento integrado/drenagem e tratamento de fundos de vale </a:t>
            </a:r>
            <a:r>
              <a:rPr lang="pt-BR" altLang="pt-BR" sz="14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t-BR" altLang="pt-BR" sz="1400" b="1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54% (Não Exclusivo).</a:t>
            </a:r>
          </a:p>
        </p:txBody>
      </p:sp>
      <p:grpSp>
        <p:nvGrpSpPr>
          <p:cNvPr id="15" name="Agrupar 9">
            <a:extLst>
              <a:ext uri="{FF2B5EF4-FFF2-40B4-BE49-F238E27FC236}">
                <a16:creationId xmlns:a16="http://schemas.microsoft.com/office/drawing/2014/main" id="{B487CB57-1B85-4466-BC01-D6E11860943F}"/>
              </a:ext>
            </a:extLst>
          </p:cNvPr>
          <p:cNvGrpSpPr/>
          <p:nvPr/>
        </p:nvGrpSpPr>
        <p:grpSpPr>
          <a:xfrm>
            <a:off x="546997" y="5286810"/>
            <a:ext cx="6001916" cy="762036"/>
            <a:chOff x="2880309" y="1621270"/>
            <a:chExt cx="5161533" cy="109768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6" name="Retângulo: Cantos Superiores Arredondados 10">
              <a:extLst>
                <a:ext uri="{FF2B5EF4-FFF2-40B4-BE49-F238E27FC236}">
                  <a16:creationId xmlns:a16="http://schemas.microsoft.com/office/drawing/2014/main" id="{46FD7A05-05A3-4119-94E4-6E3B62BFFED4}"/>
                </a:ext>
              </a:extLst>
            </p:cNvPr>
            <p:cNvSpPr/>
            <p:nvPr/>
          </p:nvSpPr>
          <p:spPr>
            <a:xfrm rot="5400000">
              <a:off x="4912235" y="-410656"/>
              <a:ext cx="1097681" cy="5161533"/>
            </a:xfrm>
            <a:prstGeom prst="round2Same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etângulo: Cantos Superiores Arredondados 4">
              <a:extLst>
                <a:ext uri="{FF2B5EF4-FFF2-40B4-BE49-F238E27FC236}">
                  <a16:creationId xmlns:a16="http://schemas.microsoft.com/office/drawing/2014/main" id="{2F0D0E59-4A2C-45A5-9CB0-94A409EB3047}"/>
                </a:ext>
              </a:extLst>
            </p:cNvPr>
            <p:cNvSpPr txBox="1"/>
            <p:nvPr/>
          </p:nvSpPr>
          <p:spPr>
            <a:xfrm>
              <a:off x="2907101" y="1843352"/>
              <a:ext cx="5107949" cy="653513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228600" lvl="1" indent="-228600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pt-BR" sz="2000" b="1" spc="55" dirty="0">
                  <a:solidFill>
                    <a:srgbClr val="5859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Sub Eixo</a:t>
              </a:r>
              <a:r>
                <a:rPr lang="pt-BR" sz="2000" spc="55" dirty="0">
                  <a:solidFill>
                    <a:srgbClr val="5859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Saneamento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53790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14;p16">
            <a:extLst>
              <a:ext uri="{FF2B5EF4-FFF2-40B4-BE49-F238E27FC236}">
                <a16:creationId xmlns:a16="http://schemas.microsoft.com/office/drawing/2014/main" id="{73F1AABC-56A6-A2AB-806B-B55D5DA38906}"/>
              </a:ext>
            </a:extLst>
          </p:cNvPr>
          <p:cNvSpPr txBox="1"/>
          <p:nvPr/>
        </p:nvSpPr>
        <p:spPr>
          <a:xfrm>
            <a:off x="624000" y="637475"/>
            <a:ext cx="7497600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da-DK" sz="2400" b="1" dirty="0">
                <a:solidFill>
                  <a:srgbClr val="207DC2"/>
                </a:solidFill>
                <a:latin typeface="Arial Black" panose="020B0A04020102020204" pitchFamily="34" charset="0"/>
              </a:rPr>
              <a:t>RESULTADOS PRELIMINARES</a:t>
            </a:r>
          </a:p>
          <a:p>
            <a:r>
              <a:rPr lang="pt-BR" sz="2000" dirty="0">
                <a:solidFill>
                  <a:srgbClr val="207D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 Total: OTM 2024: R$ 5.661.700.642</a:t>
            </a:r>
          </a:p>
        </p:txBody>
      </p:sp>
      <p:pic>
        <p:nvPicPr>
          <p:cNvPr id="2" name="Google Shape;85;p13">
            <a:extLst>
              <a:ext uri="{FF2B5EF4-FFF2-40B4-BE49-F238E27FC236}">
                <a16:creationId xmlns:a16="http://schemas.microsoft.com/office/drawing/2014/main" id="{53CF127E-8BA2-D7E4-CF5B-C071F56EFC1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0" y="6758550"/>
            <a:ext cx="12195098" cy="9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6ABAD0BD-5E95-40F6-A6DF-3C0E837CF0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336" y="1510763"/>
            <a:ext cx="8039682" cy="5004945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2C699C21-0CC1-4E62-8CC4-365219FBD357}"/>
              </a:ext>
            </a:extLst>
          </p:cNvPr>
          <p:cNvSpPr txBox="1"/>
          <p:nvPr/>
        </p:nvSpPr>
        <p:spPr>
          <a:xfrm>
            <a:off x="8885382" y="1499219"/>
            <a:ext cx="30480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Próximas etapas: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Refinar os critérios de proporcionalidade;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Apurar $ por grupo de despesa e fonte de recursos;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Lançar todos os dados no sistema para gerar relatórios periódicos.</a:t>
            </a:r>
          </a:p>
        </p:txBody>
      </p:sp>
    </p:spTree>
    <p:extLst>
      <p:ext uri="{BB962C8B-B14F-4D97-AF65-F5344CB8AC3E}">
        <p14:creationId xmlns:p14="http://schemas.microsoft.com/office/powerpoint/2010/main" val="25015184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4E49B6-ABC8-689A-D35E-AA8393322F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16;p16">
            <a:extLst>
              <a:ext uri="{FF2B5EF4-FFF2-40B4-BE49-F238E27FC236}">
                <a16:creationId xmlns:a16="http://schemas.microsoft.com/office/drawing/2014/main" id="{2C847FAB-D18B-13C6-E59C-2CB045A84016}"/>
              </a:ext>
            </a:extLst>
          </p:cNvPr>
          <p:cNvSpPr txBox="1"/>
          <p:nvPr/>
        </p:nvSpPr>
        <p:spPr>
          <a:xfrm>
            <a:off x="819528" y="1816908"/>
            <a:ext cx="10153271" cy="350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algn="just">
              <a:spcBef>
                <a:spcPts val="640"/>
              </a:spcBef>
              <a:buClr>
                <a:schemeClr val="dk1"/>
              </a:buClr>
              <a:buSzPts val="3200"/>
              <a:buFont typeface="Arial" panose="020B0604020202020204" pitchFamily="34" charset="0"/>
              <a:buNone/>
              <a:defRPr/>
            </a:pPr>
            <a:r>
              <a:rPr lang="pt-BR" altLang="pt-BR" sz="16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O OTM BH pode ser considerado </a:t>
            </a:r>
            <a:r>
              <a:rPr lang="pt-BR" sz="16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um instrumento de:</a:t>
            </a:r>
          </a:p>
          <a:p>
            <a:pPr algn="just">
              <a:spcBef>
                <a:spcPts val="640"/>
              </a:spcBef>
              <a:buClr>
                <a:schemeClr val="dk1"/>
              </a:buClr>
              <a:buSzPts val="3200"/>
              <a:buFont typeface="Arial" panose="020B0604020202020204" pitchFamily="34" charset="0"/>
              <a:buNone/>
              <a:defRPr/>
            </a:pPr>
            <a:endParaRPr lang="pt-BR" sz="1600"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457200" indent="-431800" algn="just">
              <a:spcBef>
                <a:spcPts val="640"/>
              </a:spcBef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  <a:defRPr/>
            </a:pPr>
            <a:r>
              <a:rPr lang="pt-BR" sz="1600" b="1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Controle social, transparência: </a:t>
            </a:r>
            <a:r>
              <a:rPr lang="pt-BR" sz="16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acompanhamento e fiscalização dos recursos públicos destinados à política de atendimento às mulheres do município;</a:t>
            </a:r>
          </a:p>
          <a:p>
            <a:pPr marL="457200" indent="-431800" algn="just">
              <a:spcBef>
                <a:spcPts val="640"/>
              </a:spcBef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  <a:defRPr/>
            </a:pPr>
            <a:endParaRPr lang="pt-BR" sz="1600"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457200" indent="-431800" algn="just">
              <a:spcBef>
                <a:spcPts val="640"/>
              </a:spcBef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  <a:defRPr/>
            </a:pPr>
            <a:r>
              <a:rPr lang="pt-BR" sz="1600" b="1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Planejamento: </a:t>
            </a:r>
            <a:r>
              <a:rPr lang="pt-BR" sz="16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nos permite ter uma visão panorâmica, a partir de um conjunto de ações, </a:t>
            </a:r>
            <a:r>
              <a:rPr lang="pt-BR" sz="1600" spc="55" dirty="0" err="1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subações</a:t>
            </a:r>
            <a:r>
              <a:rPr lang="pt-BR" sz="16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e despesas destinadas à execução da política de atendimento às mulheres, como forma de responder às demandas existentes no município para este público;</a:t>
            </a:r>
          </a:p>
          <a:p>
            <a:pPr marL="457200" indent="-431800" algn="just">
              <a:spcBef>
                <a:spcPts val="640"/>
              </a:spcBef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  <a:defRPr/>
            </a:pPr>
            <a:endParaRPr lang="pt-BR" sz="1600"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457200" indent="-431800" algn="just">
              <a:spcBef>
                <a:spcPts val="640"/>
              </a:spcBef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  <a:defRPr/>
            </a:pPr>
            <a:r>
              <a:rPr lang="pt-BR" sz="1600" b="1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Monitoramento e Avaliação: </a:t>
            </a:r>
            <a:r>
              <a:rPr lang="pt-BR" sz="16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oferece um diagnóstico real dos gastos públicos, possibilitando avaliação de políticas públicas de forma integrativa e intersetorial.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spc="55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Google Shape;114;p16">
            <a:extLst>
              <a:ext uri="{FF2B5EF4-FFF2-40B4-BE49-F238E27FC236}">
                <a16:creationId xmlns:a16="http://schemas.microsoft.com/office/drawing/2014/main" id="{03F39A43-1978-512C-A0F4-562FC1784420}"/>
              </a:ext>
            </a:extLst>
          </p:cNvPr>
          <p:cNvSpPr txBox="1"/>
          <p:nvPr/>
        </p:nvSpPr>
        <p:spPr>
          <a:xfrm>
            <a:off x="468521" y="664120"/>
            <a:ext cx="11067697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400" b="1" dirty="0">
                <a:solidFill>
                  <a:srgbClr val="207DC2"/>
                </a:solidFill>
                <a:latin typeface="Arial Black" panose="020B0A04020102020204" pitchFamily="34" charset="0"/>
              </a:rPr>
              <a:t>A</a:t>
            </a:r>
            <a:r>
              <a:rPr lang="pt-BR" altLang="pt-BR" sz="2400" b="1" dirty="0">
                <a:solidFill>
                  <a:schemeClr val="bg1"/>
                </a:solidFill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pt-BR" altLang="pt-BR" sz="2400" b="1" dirty="0">
                <a:solidFill>
                  <a:srgbClr val="207DC2"/>
                </a:solidFill>
                <a:latin typeface="Arial Black" panose="020B0A04020102020204" pitchFamily="34" charset="0"/>
                <a:sym typeface="Calibri"/>
              </a:rPr>
              <a:t>IMPORTÂNCIA DO OTM/BH COMO INSTRUMENTO </a:t>
            </a:r>
          </a:p>
          <a:p>
            <a:r>
              <a:rPr lang="pt-BR" altLang="pt-BR" sz="2400" b="1" dirty="0">
                <a:solidFill>
                  <a:srgbClr val="207DC2"/>
                </a:solidFill>
                <a:latin typeface="Arial Black" panose="020B0A04020102020204" pitchFamily="34" charset="0"/>
                <a:sym typeface="Calibri"/>
              </a:rPr>
              <a:t>DE CONTROLE SOCIAL</a:t>
            </a:r>
            <a:endParaRPr lang="pt-BR" sz="2400" b="1" dirty="0">
              <a:solidFill>
                <a:srgbClr val="207DC2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Google Shape;85;p13">
            <a:extLst>
              <a:ext uri="{FF2B5EF4-FFF2-40B4-BE49-F238E27FC236}">
                <a16:creationId xmlns:a16="http://schemas.microsoft.com/office/drawing/2014/main" id="{4D3B39DF-9D7B-2EA5-3B6F-9ADF07A38B7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0" y="6758550"/>
            <a:ext cx="12195098" cy="99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8442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0B2D96-E90C-34C3-ECDE-94BABA13E2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aixaDeTexto 19">
            <a:extLst>
              <a:ext uri="{FF2B5EF4-FFF2-40B4-BE49-F238E27FC236}">
                <a16:creationId xmlns:a16="http://schemas.microsoft.com/office/drawing/2014/main" id="{E20E7106-33AB-8527-E0F2-AD17068428DF}"/>
              </a:ext>
            </a:extLst>
          </p:cNvPr>
          <p:cNvSpPr txBox="1"/>
          <p:nvPr/>
        </p:nvSpPr>
        <p:spPr>
          <a:xfrm>
            <a:off x="1000896" y="1589525"/>
            <a:ext cx="85323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 Black" panose="020B0A04020102020204" pitchFamily="34" charset="0"/>
              </a:rPr>
              <a:t>O PAPEL DAS SECRETARIAS MUNICIPAIS NA INSTITUCIONALIZAÇÃO DO ORÇAMENTO SENSÍVEL A GÊNERO E RAÇA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878A638A-ABE6-9E67-92F7-A2887B2DF3C4}"/>
              </a:ext>
            </a:extLst>
          </p:cNvPr>
          <p:cNvSpPr/>
          <p:nvPr/>
        </p:nvSpPr>
        <p:spPr>
          <a:xfrm>
            <a:off x="1000896" y="1115626"/>
            <a:ext cx="1886823" cy="418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dirty="0">
                <a:solidFill>
                  <a:srgbClr val="207DC2"/>
                </a:solidFill>
                <a:latin typeface="Arial Black" panose="020B0A04020102020204" pitchFamily="34" charset="0"/>
              </a:rPr>
              <a:t>PBH.GOV.BR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39EBA3B-0985-F7B1-3E1B-AB33A4CE4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928" y="4867835"/>
            <a:ext cx="2080151" cy="929790"/>
          </a:xfrm>
          <a:prstGeom prst="rect">
            <a:avLst/>
          </a:prstGeom>
        </p:spPr>
      </p:pic>
      <p:pic>
        <p:nvPicPr>
          <p:cNvPr id="2" name="Google Shape;85;p13">
            <a:extLst>
              <a:ext uri="{FF2B5EF4-FFF2-40B4-BE49-F238E27FC236}">
                <a16:creationId xmlns:a16="http://schemas.microsoft.com/office/drawing/2014/main" id="{0658B41F-416F-EEB6-2568-EF3909FBC71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 flipH="1">
            <a:off x="0" y="6758550"/>
            <a:ext cx="12195098" cy="994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BC67FB85-4AB5-44FE-8EFF-CBDB29E4A14F}"/>
              </a:ext>
            </a:extLst>
          </p:cNvPr>
          <p:cNvSpPr txBox="1"/>
          <p:nvPr/>
        </p:nvSpPr>
        <p:spPr>
          <a:xfrm>
            <a:off x="880126" y="3795012"/>
            <a:ext cx="85323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Orçamento Mulher: </a:t>
            </a:r>
          </a:p>
          <a:p>
            <a:pPr algn="r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 experiência de Belo Horizonte/MG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D7DC045-FB0C-4D6C-9CCC-8206293A7EFC}"/>
              </a:ext>
            </a:extLst>
          </p:cNvPr>
          <p:cNvSpPr txBox="1"/>
          <p:nvPr/>
        </p:nvSpPr>
        <p:spPr>
          <a:xfrm>
            <a:off x="5037826" y="4749119"/>
            <a:ext cx="42959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8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Luana Magalhães de Araújo Cunha</a:t>
            </a:r>
            <a:r>
              <a:rPr lang="pt-BR" sz="1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r"/>
            <a:r>
              <a:rPr lang="pt-BR" sz="1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Secretária Municipal Adjunta de Assistência Social e Direitos Humanos </a:t>
            </a:r>
          </a:p>
          <a:p>
            <a:pPr algn="r"/>
            <a:r>
              <a:rPr lang="pt-BR" sz="1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Subsecretária de Direitos Humanos </a:t>
            </a:r>
          </a:p>
          <a:p>
            <a:pPr algn="r"/>
            <a:r>
              <a:rPr lang="pt-BR" sz="1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Prefeitura de Belo Horizonte</a:t>
            </a:r>
          </a:p>
        </p:txBody>
      </p:sp>
    </p:spTree>
    <p:extLst>
      <p:ext uri="{BB962C8B-B14F-4D97-AF65-F5344CB8AC3E}">
        <p14:creationId xmlns:p14="http://schemas.microsoft.com/office/powerpoint/2010/main" val="8214953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4E49B6-ABC8-689A-D35E-AA8393322F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16;p16">
            <a:extLst>
              <a:ext uri="{FF2B5EF4-FFF2-40B4-BE49-F238E27FC236}">
                <a16:creationId xmlns:a16="http://schemas.microsoft.com/office/drawing/2014/main" id="{2C847FAB-D18B-13C6-E59C-2CB045A84016}"/>
              </a:ext>
            </a:extLst>
          </p:cNvPr>
          <p:cNvSpPr txBox="1"/>
          <p:nvPr/>
        </p:nvSpPr>
        <p:spPr>
          <a:xfrm>
            <a:off x="847237" y="1373563"/>
            <a:ext cx="10153271" cy="2752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Estabelecer critérios de proporcionalidade mais realista possível;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pc="55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 um monitoramento regular e transparente da execução orçamentária do OTM;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pc="55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Elaborar o Orçamento sobre a perspectiva de gênero; aumentar as dotações exclusivas;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pc="55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Avaliar pelos grupos de despesa (custeio, pessoal, investimentos) e fontes de recursos;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pc="55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promover sinergia das políticas públicas, reduzir barreiras.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spc="55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Google Shape;114;p16">
            <a:extLst>
              <a:ext uri="{FF2B5EF4-FFF2-40B4-BE49-F238E27FC236}">
                <a16:creationId xmlns:a16="http://schemas.microsoft.com/office/drawing/2014/main" id="{03F39A43-1978-512C-A0F4-562FC1784420}"/>
              </a:ext>
            </a:extLst>
          </p:cNvPr>
          <p:cNvSpPr txBox="1"/>
          <p:nvPr/>
        </p:nvSpPr>
        <p:spPr>
          <a:xfrm>
            <a:off x="468521" y="664120"/>
            <a:ext cx="11067697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400" b="1" dirty="0">
                <a:solidFill>
                  <a:srgbClr val="207DC2"/>
                </a:solidFill>
                <a:latin typeface="Arial Black" panose="020B0A04020102020204" pitchFamily="34" charset="0"/>
              </a:rPr>
              <a:t>DESAFIOS</a:t>
            </a:r>
          </a:p>
        </p:txBody>
      </p:sp>
      <p:pic>
        <p:nvPicPr>
          <p:cNvPr id="2" name="Google Shape;85;p13">
            <a:extLst>
              <a:ext uri="{FF2B5EF4-FFF2-40B4-BE49-F238E27FC236}">
                <a16:creationId xmlns:a16="http://schemas.microsoft.com/office/drawing/2014/main" id="{4D3B39DF-9D7B-2EA5-3B6F-9ADF07A38B7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0" y="6758550"/>
            <a:ext cx="12195098" cy="99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43190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85;p13">
            <a:extLst>
              <a:ext uri="{FF2B5EF4-FFF2-40B4-BE49-F238E27FC236}">
                <a16:creationId xmlns:a16="http://schemas.microsoft.com/office/drawing/2014/main" id="{53CF127E-8BA2-D7E4-CF5B-C071F56EFC1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0" y="6758550"/>
            <a:ext cx="12195098" cy="994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2D55A508-7AB1-438F-AAF6-58A493FE6E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7865451"/>
              </p:ext>
            </p:extLst>
          </p:nvPr>
        </p:nvGraphicFramePr>
        <p:xfrm>
          <a:off x="759963" y="914459"/>
          <a:ext cx="10672074" cy="5615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Google Shape;114;p16">
            <a:extLst>
              <a:ext uri="{FF2B5EF4-FFF2-40B4-BE49-F238E27FC236}">
                <a16:creationId xmlns:a16="http://schemas.microsoft.com/office/drawing/2014/main" id="{A4ACD11A-E5D3-4BDE-8276-7A94E6D98BA2}"/>
              </a:ext>
            </a:extLst>
          </p:cNvPr>
          <p:cNvSpPr txBox="1"/>
          <p:nvPr/>
        </p:nvSpPr>
        <p:spPr>
          <a:xfrm>
            <a:off x="688654" y="327832"/>
            <a:ext cx="74976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400" b="1" dirty="0">
                <a:solidFill>
                  <a:srgbClr val="207DC2"/>
                </a:solidFill>
                <a:latin typeface="Arial Black" panose="020B0A04020102020204" pitchFamily="34" charset="0"/>
              </a:rPr>
              <a:t>SUGESTÕES PARA CONTROLE SOCIAL</a:t>
            </a:r>
          </a:p>
        </p:txBody>
      </p:sp>
    </p:spTree>
    <p:extLst>
      <p:ext uri="{BB962C8B-B14F-4D97-AF65-F5344CB8AC3E}">
        <p14:creationId xmlns:p14="http://schemas.microsoft.com/office/powerpoint/2010/main" val="25212236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D39A8-CBDA-2B21-C71E-DAA66DA033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3D40405E-1878-78F1-9B44-4D6764FE8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928" y="4867835"/>
            <a:ext cx="2080151" cy="929790"/>
          </a:xfrm>
          <a:prstGeom prst="rect">
            <a:avLst/>
          </a:prstGeom>
        </p:spPr>
      </p:pic>
      <p:pic>
        <p:nvPicPr>
          <p:cNvPr id="3" name="Google Shape;85;p13">
            <a:extLst>
              <a:ext uri="{FF2B5EF4-FFF2-40B4-BE49-F238E27FC236}">
                <a16:creationId xmlns:a16="http://schemas.microsoft.com/office/drawing/2014/main" id="{F6AD5D8C-AD8F-2247-7643-7C32938DB07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 flipH="1">
            <a:off x="0" y="6758550"/>
            <a:ext cx="12195098" cy="994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65A7D7E-307A-4694-B9F1-9F52997ECF78}"/>
              </a:ext>
            </a:extLst>
          </p:cNvPr>
          <p:cNvSpPr txBox="1"/>
          <p:nvPr/>
        </p:nvSpPr>
        <p:spPr>
          <a:xfrm>
            <a:off x="0" y="120073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7200" dirty="0"/>
          </a:p>
          <a:p>
            <a:pPr algn="ctr"/>
            <a:r>
              <a:rPr lang="pt-BR" sz="72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Obrigada!</a:t>
            </a:r>
          </a:p>
          <a:p>
            <a:pPr algn="ctr"/>
            <a:endParaRPr lang="pt-BR" sz="72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Luana Magalhães de Araújo Cunha </a:t>
            </a:r>
          </a:p>
          <a:p>
            <a:pPr algn="ctr"/>
            <a:r>
              <a:rPr lang="pt-BR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Prefeitura Municipal de Belo Horizonte</a:t>
            </a:r>
          </a:p>
          <a:p>
            <a:pPr algn="ctr"/>
            <a:endParaRPr lang="pt-BR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sudh@pbh.gov.br</a:t>
            </a:r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036739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9D57BF4E-7463-77A6-5508-D6AD5425B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8340" y="2647827"/>
            <a:ext cx="3495319" cy="1562345"/>
          </a:xfrm>
          <a:prstGeom prst="rect">
            <a:avLst/>
          </a:prstGeom>
        </p:spPr>
      </p:pic>
      <p:pic>
        <p:nvPicPr>
          <p:cNvPr id="2" name="Google Shape;85;p13">
            <a:extLst>
              <a:ext uri="{FF2B5EF4-FFF2-40B4-BE49-F238E27FC236}">
                <a16:creationId xmlns:a16="http://schemas.microsoft.com/office/drawing/2014/main" id="{7DBE9F8D-CF9A-1EE4-BC39-6AB96EA965B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 flipH="1">
            <a:off x="0" y="6758550"/>
            <a:ext cx="12195098" cy="99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9639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0A40DD-3028-5DF3-5F2D-7913CFEE2B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5">
            <a:extLst>
              <a:ext uri="{FF2B5EF4-FFF2-40B4-BE49-F238E27FC236}">
                <a16:creationId xmlns:a16="http://schemas.microsoft.com/office/drawing/2014/main" id="{E4D944D6-A9B4-2BDF-5E9A-9D9F840C192E}"/>
              </a:ext>
            </a:extLst>
          </p:cNvPr>
          <p:cNvSpPr txBox="1"/>
          <p:nvPr/>
        </p:nvSpPr>
        <p:spPr>
          <a:xfrm>
            <a:off x="728117" y="1586419"/>
            <a:ext cx="10175109" cy="33532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pt-BR" b="1" spc="-45" dirty="0">
                <a:latin typeface="Arial Black" panose="020B0A04020102020204" pitchFamily="34" charset="0"/>
                <a:cs typeface="Arial" panose="020B0604020202020204" pitchFamily="34" charset="0"/>
                <a:sym typeface="Arial"/>
              </a:rPr>
              <a:t>ORÇAMENTO TEMÁTICO </a:t>
            </a:r>
            <a:r>
              <a:rPr lang="pt-BR" b="1" spc="-45" dirty="0">
                <a:latin typeface="Arial Black" panose="020B0A04020102020204" pitchFamily="34" charset="0"/>
                <a:cs typeface="Arial" panose="020B0604020202020204" pitchFamily="34" charset="0"/>
              </a:rPr>
              <a:t>DA MULHER (OTM) </a:t>
            </a:r>
            <a:endParaRPr lang="pt-BR" spc="55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210000"/>
              </a:lnSpc>
              <a:buFont typeface="Arial" panose="020B0604020202020204" pitchFamily="34" charset="0"/>
              <a:buChar char="•"/>
            </a:pPr>
            <a:r>
              <a:rPr lang="pt-BR" sz="1700" b="1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Orçamento Temático: conceitos, referências e antecedentes;</a:t>
            </a:r>
          </a:p>
          <a:p>
            <a:pPr marL="342900" lvl="0" indent="-342900" algn="just">
              <a:lnSpc>
                <a:spcPct val="210000"/>
              </a:lnSpc>
              <a:buFont typeface="Arial" panose="020B0604020202020204" pitchFamily="34" charset="0"/>
              <a:buChar char="•"/>
            </a:pPr>
            <a:r>
              <a:rPr lang="pt-BR" sz="1700" b="1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Indicadores e Dados populacionais BH–Censo 2022 (sexo, raça/cor, faixa etária);</a:t>
            </a:r>
          </a:p>
          <a:p>
            <a:pPr marL="342900" lvl="0" indent="-342900" algn="just">
              <a:lnSpc>
                <a:spcPct val="210000"/>
              </a:lnSpc>
              <a:buFont typeface="Arial" panose="020B0604020202020204" pitchFamily="34" charset="0"/>
              <a:buChar char="•"/>
            </a:pPr>
            <a:r>
              <a:rPr lang="pt-BR" sz="1700" b="1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Estrutura Orçamentária PBH;</a:t>
            </a:r>
          </a:p>
          <a:p>
            <a:pPr marL="342900" lvl="0" indent="-342900" algn="just">
              <a:lnSpc>
                <a:spcPct val="210000"/>
              </a:lnSpc>
              <a:buFont typeface="Arial" panose="020B0604020202020204" pitchFamily="34" charset="0"/>
              <a:buChar char="•"/>
            </a:pPr>
            <a:r>
              <a:rPr lang="pt-BR" sz="1700" b="1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Metodologia, etapas (previstas e realizadas);</a:t>
            </a:r>
          </a:p>
          <a:p>
            <a:pPr marL="342900" lvl="0" indent="-342900" algn="just">
              <a:lnSpc>
                <a:spcPct val="210000"/>
              </a:lnSpc>
              <a:buFont typeface="Arial" panose="020B0604020202020204" pitchFamily="34" charset="0"/>
              <a:buChar char="•"/>
            </a:pPr>
            <a:r>
              <a:rPr lang="pt-BR" sz="1700" b="1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preliminares.</a:t>
            </a:r>
          </a:p>
          <a:p>
            <a:pPr marL="297815" marR="5080" indent="-285750">
              <a:lnSpc>
                <a:spcPct val="136100"/>
              </a:lnSpc>
              <a:buFont typeface="Wingdings" panose="05000000000000000000" pitchFamily="2" charset="2"/>
              <a:buChar char="§"/>
            </a:pPr>
            <a:endParaRPr lang="pt-BR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Google Shape;114;p16">
            <a:extLst>
              <a:ext uri="{FF2B5EF4-FFF2-40B4-BE49-F238E27FC236}">
                <a16:creationId xmlns:a16="http://schemas.microsoft.com/office/drawing/2014/main" id="{736B9EDF-2F05-F88C-1FC2-79AE789ADE5B}"/>
              </a:ext>
            </a:extLst>
          </p:cNvPr>
          <p:cNvSpPr txBox="1"/>
          <p:nvPr/>
        </p:nvSpPr>
        <p:spPr>
          <a:xfrm>
            <a:off x="624000" y="637475"/>
            <a:ext cx="74976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>
              <a:defRPr lang="pt-BR"/>
            </a:defPPr>
            <a:lvl1pPr>
              <a:defRPr sz="2400" b="1">
                <a:solidFill>
                  <a:srgbClr val="207DC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pt-BR" dirty="0">
                <a:sym typeface="Arial"/>
              </a:rPr>
              <a:t>ROTEIRO</a:t>
            </a: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0508788-D90E-265D-FEFD-03847AF10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2222" y="5404834"/>
            <a:ext cx="2080151" cy="929790"/>
          </a:xfrm>
          <a:prstGeom prst="rect">
            <a:avLst/>
          </a:prstGeom>
        </p:spPr>
      </p:pic>
      <p:pic>
        <p:nvPicPr>
          <p:cNvPr id="2" name="Google Shape;85;p13">
            <a:extLst>
              <a:ext uri="{FF2B5EF4-FFF2-40B4-BE49-F238E27FC236}">
                <a16:creationId xmlns:a16="http://schemas.microsoft.com/office/drawing/2014/main" id="{F0FA5243-A6D5-761B-2E60-F7E86492EBB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 flipH="1">
            <a:off x="0" y="6758550"/>
            <a:ext cx="12195098" cy="99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6027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11;p16">
            <a:extLst>
              <a:ext uri="{FF2B5EF4-FFF2-40B4-BE49-F238E27FC236}">
                <a16:creationId xmlns:a16="http://schemas.microsoft.com/office/drawing/2014/main" id="{F52C3708-7401-7249-347F-564B478953F8}"/>
              </a:ext>
            </a:extLst>
          </p:cNvPr>
          <p:cNvSpPr/>
          <p:nvPr/>
        </p:nvSpPr>
        <p:spPr>
          <a:xfrm>
            <a:off x="0" y="1785750"/>
            <a:ext cx="4617600" cy="497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12;p16">
            <a:extLst>
              <a:ext uri="{FF2B5EF4-FFF2-40B4-BE49-F238E27FC236}">
                <a16:creationId xmlns:a16="http://schemas.microsoft.com/office/drawing/2014/main" id="{A26FABDF-550F-F4A5-52B3-E0CDDC9144AF}"/>
              </a:ext>
            </a:extLst>
          </p:cNvPr>
          <p:cNvSpPr/>
          <p:nvPr/>
        </p:nvSpPr>
        <p:spPr>
          <a:xfrm>
            <a:off x="0" y="1756799"/>
            <a:ext cx="4616050" cy="3924334"/>
          </a:xfrm>
          <a:prstGeom prst="rect">
            <a:avLst/>
          </a:prstGeom>
          <a:solidFill>
            <a:srgbClr val="207DC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13;p16">
            <a:extLst>
              <a:ext uri="{FF2B5EF4-FFF2-40B4-BE49-F238E27FC236}">
                <a16:creationId xmlns:a16="http://schemas.microsoft.com/office/drawing/2014/main" id="{7C78D33B-28F3-37F7-B7FD-96567224854B}"/>
              </a:ext>
            </a:extLst>
          </p:cNvPr>
          <p:cNvSpPr txBox="1"/>
          <p:nvPr/>
        </p:nvSpPr>
        <p:spPr>
          <a:xfrm>
            <a:off x="624000" y="2154879"/>
            <a:ext cx="3726300" cy="3344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R="5080">
              <a:lnSpc>
                <a:spcPct val="150000"/>
              </a:lnSpc>
              <a:buClr>
                <a:srgbClr val="000000"/>
              </a:buClr>
              <a:buSzPts val="2000"/>
            </a:pPr>
            <a:r>
              <a:rPr lang="pt-BR" sz="1600" b="1" spc="5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Orçamentos Temáticos do município de Belo Horizonte: </a:t>
            </a:r>
            <a:r>
              <a:rPr lang="pt-BR" sz="1600" spc="5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Orçamento da Criança e do Adolescente (OCA), Orçamento da Pessoa Idosa, Orçamento da Pessoa com Deficiência, Orçamento ODS, Orçamento da Segurança Alimentar e Nutricional.</a:t>
            </a:r>
          </a:p>
          <a:p>
            <a:pPr marR="5080">
              <a:lnSpc>
                <a:spcPct val="136100"/>
              </a:lnSpc>
              <a:buClr>
                <a:srgbClr val="000000"/>
              </a:buClr>
              <a:buSzPts val="2000"/>
            </a:pPr>
            <a:endParaRPr lang="pt-BR" dirty="0">
              <a:solidFill>
                <a:schemeClr val="dk1"/>
              </a:solidFill>
            </a:endParaRPr>
          </a:p>
        </p:txBody>
      </p:sp>
      <p:sp>
        <p:nvSpPr>
          <p:cNvPr id="17" name="Google Shape;116;p16">
            <a:extLst>
              <a:ext uri="{FF2B5EF4-FFF2-40B4-BE49-F238E27FC236}">
                <a16:creationId xmlns:a16="http://schemas.microsoft.com/office/drawing/2014/main" id="{F0DB0F5C-6880-46D5-EAB7-62CC9B824DE5}"/>
              </a:ext>
            </a:extLst>
          </p:cNvPr>
          <p:cNvSpPr txBox="1"/>
          <p:nvPr/>
        </p:nvSpPr>
        <p:spPr>
          <a:xfrm>
            <a:off x="5401572" y="1591440"/>
            <a:ext cx="5977627" cy="4156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R="5080">
              <a:lnSpc>
                <a:spcPct val="136100"/>
              </a:lnSpc>
              <a:buClr>
                <a:srgbClr val="000000"/>
              </a:buClr>
              <a:buSzPts val="2000"/>
            </a:pPr>
            <a:r>
              <a:rPr lang="pt-BR" b="1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Objetivo: </a:t>
            </a:r>
            <a:r>
              <a:rPr lang="pt-BR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propiciar a verificação, apuração e análise, a partir do Orçamento Público, do </a:t>
            </a:r>
            <a:r>
              <a:rPr lang="pt-BR" u="sng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montante previsto e/ou do gasto de recursos</a:t>
            </a:r>
            <a:r>
              <a:rPr lang="pt-BR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 ações gerais de atendimento direto e indireto de determinada temática, em determinado período, pelo Poder Público. </a:t>
            </a:r>
          </a:p>
          <a:p>
            <a:pPr marR="5080">
              <a:lnSpc>
                <a:spcPct val="136100"/>
              </a:lnSpc>
              <a:buClr>
                <a:srgbClr val="000000"/>
              </a:buClr>
              <a:buSzPts val="2000"/>
            </a:pPr>
            <a:endParaRPr lang="pt-BR" b="1" spc="55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5080">
              <a:lnSpc>
                <a:spcPct val="136100"/>
              </a:lnSpc>
              <a:buClr>
                <a:srgbClr val="000000"/>
              </a:buClr>
              <a:buSzPts val="2000"/>
            </a:pPr>
            <a:r>
              <a:rPr lang="pt-BR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Apresenta-se como poderosa </a:t>
            </a:r>
            <a:r>
              <a:rPr lang="pt-BR" b="1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ferramenta de transparência e controle social</a:t>
            </a:r>
            <a:r>
              <a:rPr lang="pt-BR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na medida em que oferece diagnóstico real dos gastos públicos com determinada temática e, desse modo, proporciona o monitoramento e a avaliação do tema no município.</a:t>
            </a:r>
          </a:p>
        </p:txBody>
      </p:sp>
      <p:sp>
        <p:nvSpPr>
          <p:cNvPr id="19" name="Google Shape;114;p16">
            <a:extLst>
              <a:ext uri="{FF2B5EF4-FFF2-40B4-BE49-F238E27FC236}">
                <a16:creationId xmlns:a16="http://schemas.microsoft.com/office/drawing/2014/main" id="{73F1AABC-56A6-A2AB-806B-B55D5DA38906}"/>
              </a:ext>
            </a:extLst>
          </p:cNvPr>
          <p:cNvSpPr txBox="1"/>
          <p:nvPr/>
        </p:nvSpPr>
        <p:spPr>
          <a:xfrm>
            <a:off x="624000" y="637475"/>
            <a:ext cx="74976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da-DK" sz="2400" b="1" dirty="0">
                <a:solidFill>
                  <a:srgbClr val="207DC2"/>
                </a:solidFill>
                <a:latin typeface="Arial Black" panose="020B0A04020102020204" pitchFamily="34" charset="0"/>
              </a:rPr>
              <a:t>ORÇAMENTO TEMÁTICO </a:t>
            </a:r>
          </a:p>
          <a:p>
            <a:r>
              <a:rPr lang="da-DK" sz="2400" b="1" dirty="0">
                <a:solidFill>
                  <a:srgbClr val="207DC2"/>
                </a:solidFill>
                <a:latin typeface="Arial Black" panose="020B0A04020102020204" pitchFamily="34" charset="0"/>
              </a:rPr>
              <a:t>(OU AGENDA TRANSVERSAL)</a:t>
            </a:r>
            <a:endParaRPr lang="pt-BR" sz="2400" b="1" dirty="0">
              <a:solidFill>
                <a:srgbClr val="207DC2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Google Shape;85;p13">
            <a:extLst>
              <a:ext uri="{FF2B5EF4-FFF2-40B4-BE49-F238E27FC236}">
                <a16:creationId xmlns:a16="http://schemas.microsoft.com/office/drawing/2014/main" id="{53CF127E-8BA2-D7E4-CF5B-C071F56EFC1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0" y="6758550"/>
            <a:ext cx="12195098" cy="99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0971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22;p17">
            <a:extLst>
              <a:ext uri="{FF2B5EF4-FFF2-40B4-BE49-F238E27FC236}">
                <a16:creationId xmlns:a16="http://schemas.microsoft.com/office/drawing/2014/main" id="{8C2FEBD9-ECBF-097C-4CC3-2832F62F5F71}"/>
              </a:ext>
            </a:extLst>
          </p:cNvPr>
          <p:cNvSpPr txBox="1"/>
          <p:nvPr/>
        </p:nvSpPr>
        <p:spPr>
          <a:xfrm>
            <a:off x="737725" y="5058901"/>
            <a:ext cx="5358275" cy="263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R="5080" lvl="0" algn="r">
              <a:lnSpc>
                <a:spcPct val="136100"/>
              </a:lnSpc>
              <a:buClr>
                <a:srgbClr val="000000"/>
              </a:buClr>
              <a:buSzPts val="3000"/>
            </a:pPr>
            <a:r>
              <a:rPr lang="pt-BR" sz="1200" i="1" spc="55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Relatório A Mulher no Orçamento 2022, Governo Federal</a:t>
            </a:r>
          </a:p>
        </p:txBody>
      </p:sp>
      <p:sp>
        <p:nvSpPr>
          <p:cNvPr id="20" name="Google Shape;125;p17">
            <a:extLst>
              <a:ext uri="{FF2B5EF4-FFF2-40B4-BE49-F238E27FC236}">
                <a16:creationId xmlns:a16="http://schemas.microsoft.com/office/drawing/2014/main" id="{62D87576-F1C2-87EE-ADFC-99FE49F60527}"/>
              </a:ext>
            </a:extLst>
          </p:cNvPr>
          <p:cNvSpPr txBox="1"/>
          <p:nvPr/>
        </p:nvSpPr>
        <p:spPr>
          <a:xfrm>
            <a:off x="624000" y="1497605"/>
            <a:ext cx="5249418" cy="3693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b="1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Agendas Transversais PPA do Governo Federal: </a:t>
            </a:r>
            <a:r>
              <a:rPr lang="pt-BR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esforço de ampliar o impacto da atuação do poder público na vida da sociedade; abordagem multidisciplinar e integrada do Estado; forma de atuação em públicos específicos ou temáticas específicas.</a:t>
            </a:r>
          </a:p>
          <a:p>
            <a:endParaRPr lang="pt-BR" sz="2000" spc="55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40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pt-BR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preciso garantir clareza sobre o gasto público dedicado às mulheres, de forma a contribuir para o aperfeiçoamento do controle social sobre esse gasto.”</a:t>
            </a:r>
            <a:endParaRPr lang="pt-BR" sz="2000" spc="55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Google Shape;114;p16">
            <a:extLst>
              <a:ext uri="{FF2B5EF4-FFF2-40B4-BE49-F238E27FC236}">
                <a16:creationId xmlns:a16="http://schemas.microsoft.com/office/drawing/2014/main" id="{6E54ECE3-3549-DD77-564A-1993843F862E}"/>
              </a:ext>
            </a:extLst>
          </p:cNvPr>
          <p:cNvSpPr txBox="1"/>
          <p:nvPr/>
        </p:nvSpPr>
        <p:spPr>
          <a:xfrm>
            <a:off x="624000" y="637475"/>
            <a:ext cx="74976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da-DK" sz="2400" b="1" dirty="0">
                <a:solidFill>
                  <a:srgbClr val="207DC2"/>
                </a:solidFill>
                <a:latin typeface="Arial Black" panose="020B0A04020102020204" pitchFamily="34" charset="0"/>
              </a:rPr>
              <a:t>Referências e Reflexões para o OTM</a:t>
            </a:r>
            <a:endParaRPr lang="pt-BR" sz="2400" b="1" dirty="0">
              <a:solidFill>
                <a:srgbClr val="207DC2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Google Shape;85;p13">
            <a:extLst>
              <a:ext uri="{FF2B5EF4-FFF2-40B4-BE49-F238E27FC236}">
                <a16:creationId xmlns:a16="http://schemas.microsoft.com/office/drawing/2014/main" id="{B3CDE27B-C14D-1C8F-1EBE-836D0FC0CCC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0" y="6758550"/>
            <a:ext cx="12195098" cy="9945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22;p17">
            <a:extLst>
              <a:ext uri="{FF2B5EF4-FFF2-40B4-BE49-F238E27FC236}">
                <a16:creationId xmlns:a16="http://schemas.microsoft.com/office/drawing/2014/main" id="{D0386EA6-EC73-42DA-84B4-36E0693693F6}"/>
              </a:ext>
            </a:extLst>
          </p:cNvPr>
          <p:cNvSpPr txBox="1"/>
          <p:nvPr/>
        </p:nvSpPr>
        <p:spPr>
          <a:xfrm>
            <a:off x="6308876" y="3297008"/>
            <a:ext cx="5358275" cy="263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R="5080" algn="r">
              <a:lnSpc>
                <a:spcPct val="136100"/>
              </a:lnSpc>
              <a:buClr>
                <a:srgbClr val="000000"/>
              </a:buClr>
              <a:buSzPts val="3000"/>
            </a:pPr>
            <a:r>
              <a:rPr lang="pt-BR" sz="1200" i="1" spc="55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 Carolina Quirino - ONU Mulheres</a:t>
            </a:r>
          </a:p>
        </p:txBody>
      </p:sp>
      <p:sp>
        <p:nvSpPr>
          <p:cNvPr id="12" name="Google Shape;125;p17">
            <a:extLst>
              <a:ext uri="{FF2B5EF4-FFF2-40B4-BE49-F238E27FC236}">
                <a16:creationId xmlns:a16="http://schemas.microsoft.com/office/drawing/2014/main" id="{346E3984-003A-41E2-83A8-66213BB53DDE}"/>
              </a:ext>
            </a:extLst>
          </p:cNvPr>
          <p:cNvSpPr txBox="1"/>
          <p:nvPr/>
        </p:nvSpPr>
        <p:spPr>
          <a:xfrm>
            <a:off x="6485553" y="1097745"/>
            <a:ext cx="5249418" cy="2215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40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pt-BR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Temos que pensar no orçamento sob a perspectiva de gênero, e também em como aumentar a eficiência das políticas públicas para as mulheres, garantir as ferramentas para que o orçamento seja mais eficiente e chegue em quem precisa.” </a:t>
            </a:r>
            <a:r>
              <a:rPr lang="pt-BR" sz="20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pt-BR" spc="55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Google Shape;125;p17">
            <a:extLst>
              <a:ext uri="{FF2B5EF4-FFF2-40B4-BE49-F238E27FC236}">
                <a16:creationId xmlns:a16="http://schemas.microsoft.com/office/drawing/2014/main" id="{65BF635F-DAE8-4761-B5E0-91A355C04F85}"/>
              </a:ext>
            </a:extLst>
          </p:cNvPr>
          <p:cNvSpPr txBox="1"/>
          <p:nvPr/>
        </p:nvSpPr>
        <p:spPr>
          <a:xfrm>
            <a:off x="6531458" y="3450595"/>
            <a:ext cx="5249418" cy="2739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40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pt-BR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Surgem como iniciativas que visam analisar e transformar os orçamentos públicos para que os gastos e receitas reflitam o reconhecimento de impactos diferenciados para homens e mulheres, gerando mudanças na arrecadação e distribuição de recursos públicos para alcançar impactos positivos na igualdade de gênero.”</a:t>
            </a:r>
          </a:p>
        </p:txBody>
      </p:sp>
      <p:sp>
        <p:nvSpPr>
          <p:cNvPr id="16" name="Google Shape;122;p17">
            <a:extLst>
              <a:ext uri="{FF2B5EF4-FFF2-40B4-BE49-F238E27FC236}">
                <a16:creationId xmlns:a16="http://schemas.microsoft.com/office/drawing/2014/main" id="{BDA2EBB2-628B-45B0-8EF6-73D5CA49FF33}"/>
              </a:ext>
            </a:extLst>
          </p:cNvPr>
          <p:cNvSpPr txBox="1"/>
          <p:nvPr/>
        </p:nvSpPr>
        <p:spPr>
          <a:xfrm>
            <a:off x="6308875" y="6169362"/>
            <a:ext cx="5358275" cy="382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algn="r"/>
            <a:r>
              <a:rPr lang="pt-BR" sz="1200" i="1" spc="55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Profa. Raquel Coelho / conselheira e assessora global de políticas macroeconômicas e de cuidados / ONU Mulheres (Madri)</a:t>
            </a:r>
          </a:p>
        </p:txBody>
      </p:sp>
    </p:spTree>
    <p:extLst>
      <p:ext uri="{BB962C8B-B14F-4D97-AF65-F5344CB8AC3E}">
        <p14:creationId xmlns:p14="http://schemas.microsoft.com/office/powerpoint/2010/main" val="1239760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34A3B4-AB63-3C63-438C-7DFCB5DA7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16;p16">
            <a:extLst>
              <a:ext uri="{FF2B5EF4-FFF2-40B4-BE49-F238E27FC236}">
                <a16:creationId xmlns:a16="http://schemas.microsoft.com/office/drawing/2014/main" id="{7241FF7D-A00A-9112-921D-1718DFE06CDF}"/>
              </a:ext>
            </a:extLst>
          </p:cNvPr>
          <p:cNvSpPr txBox="1"/>
          <p:nvPr/>
        </p:nvSpPr>
        <p:spPr>
          <a:xfrm>
            <a:off x="3669818" y="695684"/>
            <a:ext cx="6159983" cy="5355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r>
              <a:rPr lang="pt-BR" sz="20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Objetivo de Desenvolvimento Sustentável-ODS 5 apresenta diretrizes mais amplas para se promover uma maior participação das mulheres na economia, na política e para o combate às formas de discriminação contra as mulheres e meninas; assim como orientações que prezam pela eliminação de outras práticas de violência e violação de direitos.</a:t>
            </a:r>
          </a:p>
          <a:p>
            <a:endParaRPr lang="pt-BR" sz="2000" spc="55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spc="55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spc="55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Decreto Municipal Nº 17.135/2019: </a:t>
            </a:r>
            <a:r>
              <a:rPr lang="pt-BR" sz="20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estabelece a Agenda 2030 dos Objetivos de Desenvolvimento Sustentável (ODS) como referência para o planejamento de médio e longo prazo das políticas públicas municipais.</a:t>
            </a:r>
            <a:r>
              <a:rPr lang="pt-BR" sz="20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R="5080" lvl="0">
              <a:lnSpc>
                <a:spcPct val="136100"/>
              </a:lnSpc>
              <a:buClr>
                <a:srgbClr val="000000"/>
              </a:buClr>
              <a:buSzPts val="2000"/>
            </a:pPr>
            <a:endParaRPr lang="pt-BR" sz="2000" dirty="0">
              <a:solidFill>
                <a:schemeClr val="dk1"/>
              </a:solidFill>
            </a:endParaRPr>
          </a:p>
        </p:txBody>
      </p:sp>
      <p:pic>
        <p:nvPicPr>
          <p:cNvPr id="2" name="Google Shape;85;p13">
            <a:extLst>
              <a:ext uri="{FF2B5EF4-FFF2-40B4-BE49-F238E27FC236}">
                <a16:creationId xmlns:a16="http://schemas.microsoft.com/office/drawing/2014/main" id="{D6EE57A4-D97C-4A00-871A-2DBB3F41C2F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0" y="6758550"/>
            <a:ext cx="12195098" cy="994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889CC341-F08C-412F-B18E-9A6D8E350163}"/>
              </a:ext>
            </a:extLst>
          </p:cNvPr>
          <p:cNvSpPr/>
          <p:nvPr/>
        </p:nvSpPr>
        <p:spPr>
          <a:xfrm>
            <a:off x="915342" y="4067313"/>
            <a:ext cx="2605827" cy="2416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14" name="Google Shape;442;p15">
            <a:extLst>
              <a:ext uri="{FF2B5EF4-FFF2-40B4-BE49-F238E27FC236}">
                <a16:creationId xmlns:a16="http://schemas.microsoft.com/office/drawing/2014/main" id="{01D929A8-2DED-46E1-BA19-7DF0745DD58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7710" y="4184935"/>
            <a:ext cx="2332823" cy="1005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39;p1">
            <a:extLst>
              <a:ext uri="{FF2B5EF4-FFF2-40B4-BE49-F238E27FC236}">
                <a16:creationId xmlns:a16="http://schemas.microsoft.com/office/drawing/2014/main" id="{021CDE54-B3DA-4F75-8D18-1C98693D42E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59360"/>
          <a:stretch/>
        </p:blipFill>
        <p:spPr>
          <a:xfrm>
            <a:off x="1335836" y="5190020"/>
            <a:ext cx="1764837" cy="1104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C06ACD9-2D71-421E-BB31-B54B67CA23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644" y="716142"/>
            <a:ext cx="2416525" cy="241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054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34A3B4-AB63-3C63-438C-7DFCB5DA7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85;p13">
            <a:extLst>
              <a:ext uri="{FF2B5EF4-FFF2-40B4-BE49-F238E27FC236}">
                <a16:creationId xmlns:a16="http://schemas.microsoft.com/office/drawing/2014/main" id="{D6EE57A4-D97C-4A00-871A-2DBB3F41C2F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0" y="6758550"/>
            <a:ext cx="12195098" cy="9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F29ED53C-7E3D-4D27-B373-BA913251F5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56" t="11242" r="11103" b="4837"/>
          <a:stretch/>
        </p:blipFill>
        <p:spPr>
          <a:xfrm>
            <a:off x="1237561" y="741027"/>
            <a:ext cx="9518697" cy="586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471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34A3B4-AB63-3C63-438C-7DFCB5DA7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85;p13">
            <a:extLst>
              <a:ext uri="{FF2B5EF4-FFF2-40B4-BE49-F238E27FC236}">
                <a16:creationId xmlns:a16="http://schemas.microsoft.com/office/drawing/2014/main" id="{D6EE57A4-D97C-4A00-871A-2DBB3F41C2F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0" y="6758550"/>
            <a:ext cx="12195098" cy="994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14;p16">
            <a:extLst>
              <a:ext uri="{FF2B5EF4-FFF2-40B4-BE49-F238E27FC236}">
                <a16:creationId xmlns:a16="http://schemas.microsoft.com/office/drawing/2014/main" id="{21D16034-89F5-46AE-8793-AF2E08FE93C4}"/>
              </a:ext>
            </a:extLst>
          </p:cNvPr>
          <p:cNvSpPr txBox="1"/>
          <p:nvPr/>
        </p:nvSpPr>
        <p:spPr>
          <a:xfrm>
            <a:off x="468521" y="664120"/>
            <a:ext cx="5830679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400" b="1" dirty="0">
                <a:solidFill>
                  <a:srgbClr val="207DC2"/>
                </a:solidFill>
                <a:latin typeface="Arial Black" panose="020B0A04020102020204" pitchFamily="34" charset="0"/>
              </a:rPr>
              <a:t>DADOS POPULACIONAIS </a:t>
            </a:r>
          </a:p>
          <a:p>
            <a:r>
              <a:rPr lang="pt-BR" sz="2400" b="1" dirty="0">
                <a:solidFill>
                  <a:srgbClr val="207DC2"/>
                </a:solidFill>
                <a:latin typeface="Arial Black" panose="020B0A04020102020204" pitchFamily="34" charset="0"/>
              </a:rPr>
              <a:t>BELO HORIZONTE (CENSO 2022)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89140ADF-7357-4D09-8D84-C34436A2DF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3497491"/>
              </p:ext>
            </p:extLst>
          </p:nvPr>
        </p:nvGraphicFramePr>
        <p:xfrm>
          <a:off x="839452" y="1592721"/>
          <a:ext cx="4094529" cy="2272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B12BA53A-C2B5-475F-A116-82E181C596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5502227"/>
              </p:ext>
            </p:extLst>
          </p:nvPr>
        </p:nvGraphicFramePr>
        <p:xfrm>
          <a:off x="674255" y="4069468"/>
          <a:ext cx="4239048" cy="2543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8CC10501-7B96-4457-A32E-49B734CFD6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9917421"/>
              </p:ext>
            </p:extLst>
          </p:nvPr>
        </p:nvGraphicFramePr>
        <p:xfrm>
          <a:off x="4933981" y="1996350"/>
          <a:ext cx="6239164" cy="4146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5497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14;p16">
            <a:extLst>
              <a:ext uri="{FF2B5EF4-FFF2-40B4-BE49-F238E27FC236}">
                <a16:creationId xmlns:a16="http://schemas.microsoft.com/office/drawing/2014/main" id="{73F1AABC-56A6-A2AB-806B-B55D5DA38906}"/>
              </a:ext>
            </a:extLst>
          </p:cNvPr>
          <p:cNvSpPr txBox="1"/>
          <p:nvPr/>
        </p:nvSpPr>
        <p:spPr>
          <a:xfrm>
            <a:off x="624000" y="637475"/>
            <a:ext cx="74976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da-DK" sz="2400" b="1" dirty="0">
                <a:solidFill>
                  <a:srgbClr val="207DC2"/>
                </a:solidFill>
                <a:latin typeface="Arial Black" panose="020B0A04020102020204" pitchFamily="34" charset="0"/>
              </a:rPr>
              <a:t>LINHA DO TEMPO OTM/BH</a:t>
            </a:r>
            <a:endParaRPr lang="pt-BR" sz="2400" b="1" dirty="0">
              <a:solidFill>
                <a:srgbClr val="207DC2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Google Shape;85;p13">
            <a:extLst>
              <a:ext uri="{FF2B5EF4-FFF2-40B4-BE49-F238E27FC236}">
                <a16:creationId xmlns:a16="http://schemas.microsoft.com/office/drawing/2014/main" id="{53CF127E-8BA2-D7E4-CF5B-C071F56EFC1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0" y="6758550"/>
            <a:ext cx="12195098" cy="994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2D55A508-7AB1-438F-AAF6-58A493FE6E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414330"/>
              </p:ext>
            </p:extLst>
          </p:nvPr>
        </p:nvGraphicFramePr>
        <p:xfrm>
          <a:off x="759963" y="914459"/>
          <a:ext cx="10672074" cy="5615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960935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2039</Words>
  <Application>Microsoft Office PowerPoint</Application>
  <PresentationFormat>Widescreen</PresentationFormat>
  <Paragraphs>169</Paragraphs>
  <Slides>23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9" baseType="lpstr">
      <vt:lpstr>Arial</vt:lpstr>
      <vt:lpstr>Arial Black</vt:lpstr>
      <vt:lpstr>Calibri</vt:lpstr>
      <vt:lpstr>Calibri Light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RAFAEL GUIMARAES PROTZNER PR00312140</dc:creator>
  <cp:lastModifiedBy>STENIO HENRIQUE DE LIMA SILVA PR00325317</cp:lastModifiedBy>
  <cp:revision>49</cp:revision>
  <dcterms:created xsi:type="dcterms:W3CDTF">2023-09-05T17:43:33Z</dcterms:created>
  <dcterms:modified xsi:type="dcterms:W3CDTF">2025-08-18T16:43:28Z</dcterms:modified>
</cp:coreProperties>
</file>