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9" r:id="rId3"/>
    <p:sldId id="310" r:id="rId4"/>
    <p:sldId id="308" r:id="rId5"/>
    <p:sldId id="296" r:id="rId6"/>
    <p:sldId id="307" r:id="rId7"/>
    <p:sldId id="297" r:id="rId8"/>
    <p:sldId id="298" r:id="rId9"/>
    <p:sldId id="299" r:id="rId10"/>
    <p:sldId id="301" r:id="rId11"/>
    <p:sldId id="300" r:id="rId12"/>
    <p:sldId id="305" r:id="rId13"/>
    <p:sldId id="302" r:id="rId14"/>
    <p:sldId id="304" r:id="rId15"/>
    <p:sldId id="303" r:id="rId16"/>
    <p:sldId id="306" r:id="rId17"/>
    <p:sldId id="258" r:id="rId1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758"/>
    <a:srgbClr val="E0B728"/>
    <a:srgbClr val="547D3C"/>
    <a:srgbClr val="113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59" d="100"/>
          <a:sy n="59" d="100"/>
        </p:scale>
        <p:origin x="216" y="28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Receita</a:t>
            </a:r>
            <a:r>
              <a:rPr lang="en-US" sz="3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Corrente Per Capita </a:t>
            </a:r>
            <a:r>
              <a:rPr lang="en-US" sz="3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por</a:t>
            </a:r>
            <a:r>
              <a:rPr lang="en-US" sz="3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3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Faixa</a:t>
            </a:r>
            <a:r>
              <a:rPr lang="en-US" sz="3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3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Populacional</a:t>
            </a:r>
            <a:endParaRPr lang="en-US" sz="32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Planilha2!$B$1</c:f>
              <c:strCache>
                <c:ptCount val="1"/>
                <c:pt idx="0">
                  <c:v>Receita Per Capita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Planilha2!$A$2:$A$7</c:f>
              <c:strCache>
                <c:ptCount val="6"/>
                <c:pt idx="0">
                  <c:v>Até  20 mil</c:v>
                </c:pt>
                <c:pt idx="1">
                  <c:v>20 mil  a 50 mil</c:v>
                </c:pt>
                <c:pt idx="2">
                  <c:v>50 mil  a 100 mil</c:v>
                </c:pt>
                <c:pt idx="3">
                  <c:v>100 mil  a 200 mil</c:v>
                </c:pt>
                <c:pt idx="4">
                  <c:v>200 mil  a 500 mil</c:v>
                </c:pt>
                <c:pt idx="5">
                  <c:v>Acima de 500 mil</c:v>
                </c:pt>
              </c:strCache>
            </c:strRef>
          </c:cat>
          <c:val>
            <c:numRef>
              <c:f>Planilha2!$B$2:$B$7</c:f>
              <c:numCache>
                <c:formatCode>_("R$"* #,##0.00_);_("R$"* \(#,##0.00\);_("R$"* "-"??_);_(@_)</c:formatCode>
                <c:ptCount val="6"/>
                <c:pt idx="0">
                  <c:v>7851.53</c:v>
                </c:pt>
                <c:pt idx="1">
                  <c:v>5410.99</c:v>
                </c:pt>
                <c:pt idx="2">
                  <c:v>5288.78</c:v>
                </c:pt>
                <c:pt idx="3">
                  <c:v>5702.39</c:v>
                </c:pt>
                <c:pt idx="4">
                  <c:v>5352.79</c:v>
                </c:pt>
                <c:pt idx="5">
                  <c:v>5226.5600000000004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0-4D7A-8E93-01FABBEF8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5318719"/>
        <c:axId val="1935319199"/>
      </c:barChart>
      <c:catAx>
        <c:axId val="193531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5319199"/>
        <c:crosses val="autoZero"/>
        <c:auto val="1"/>
        <c:lblAlgn val="ctr"/>
        <c:lblOffset val="100"/>
        <c:noMultiLvlLbl val="0"/>
      </c:catAx>
      <c:valAx>
        <c:axId val="193531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5318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5896"/>
            <a:ext cx="20104099" cy="113085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27228" cy="113085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1850" y="9930926"/>
            <a:ext cx="3682813" cy="91842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4481EE8-5D91-8C46-CE57-79FBC2484BED}"/>
              </a:ext>
            </a:extLst>
          </p:cNvPr>
          <p:cNvSpPr txBox="1"/>
          <p:nvPr/>
        </p:nvSpPr>
        <p:spPr>
          <a:xfrm>
            <a:off x="5130615" y="3717018"/>
            <a:ext cx="10941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</a:rPr>
              <a:t>Financiamento da Atenção Básica como Proxy da Saúde de Família (2024)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0CBD-3D54-A4F7-A974-AC250917C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072EA0AA-A457-B26E-F5DF-B44CD023E8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5237A72-F13D-93FE-72E1-80BF8E557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2741131-71F0-EF24-2EC4-0ED6F0BA3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33" y="1844675"/>
            <a:ext cx="19384633" cy="65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0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C1B25-8AF7-870A-473B-B29A6F0F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D242EC28-08FC-0EFE-4F28-47D47806A7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BBC7F763-D40C-94F7-B020-894FD862C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7739729-90D6-3F83-4AE0-ACDFC4038607}"/>
              </a:ext>
            </a:extLst>
          </p:cNvPr>
          <p:cNvSpPr txBox="1"/>
          <p:nvPr/>
        </p:nvSpPr>
        <p:spPr>
          <a:xfrm>
            <a:off x="5026933" y="2911475"/>
            <a:ext cx="100502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103758"/>
                </a:solidFill>
              </a:rPr>
              <a:t>Financiamento da Atenção Básica por Faixas e Região</a:t>
            </a:r>
          </a:p>
        </p:txBody>
      </p:sp>
    </p:spTree>
    <p:extLst>
      <p:ext uri="{BB962C8B-B14F-4D97-AF65-F5344CB8AC3E}">
        <p14:creationId xmlns:p14="http://schemas.microsoft.com/office/powerpoint/2010/main" val="176517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7AD4F-A65C-AA9A-EBD7-6293FEC05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A532E4FA-04D4-DEFF-BF2F-1FFE213282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02356067-81ED-1AAA-4790-CC6D6C817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E9E68A4-6C41-3906-3215-6EC6EDDAC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50" y="2378075"/>
            <a:ext cx="20147240" cy="63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4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530E7-1017-454F-3443-D831321B2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422640AD-7393-4FA7-C130-2951694D58F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667D5F31-44AC-16D4-00E5-983894A03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F2F6A2-34E0-F496-09D6-FF01FEA5B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5" y="2225675"/>
            <a:ext cx="19911770" cy="62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7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A8FC4-A2EE-60D8-B748-521692EA4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DA7B52A8-8393-9A00-8210-5EDCEE5858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83918844-D16A-CC41-7E40-F5DE97174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7BD3B29-0530-4147-0C09-F7FD543AD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1875"/>
            <a:ext cx="19805650" cy="60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589AC-405C-AE51-2542-9B87656B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99E5D406-AB0B-C785-1462-91B0216CD8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80AAD63C-7C77-DF97-EF66-4558A7C84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F8AF63B-FE21-98FB-9640-62E3AB1A4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57" y="1920875"/>
            <a:ext cx="19609586" cy="63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BB945-6372-C74E-65CE-00AC0638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7680B9D3-B3F7-B39C-7992-94AC6F5F37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FF3E21AC-AC84-21FB-0C51-58454F043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F8AB6F-63D8-D4CA-5264-82E6A7031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51" y="2491730"/>
            <a:ext cx="19487797" cy="61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873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797196"/>
            <a:ext cx="12107693" cy="35113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83174" y="7797196"/>
            <a:ext cx="7420915" cy="35113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12898" y="5148481"/>
            <a:ext cx="4050965" cy="101274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CDC79F4-D903-16B1-0DB9-976E3497E997}"/>
              </a:ext>
            </a:extLst>
          </p:cNvPr>
          <p:cNvSpPr txBox="1"/>
          <p:nvPr/>
        </p:nvSpPr>
        <p:spPr>
          <a:xfrm>
            <a:off x="6697493" y="5170218"/>
            <a:ext cx="5410200" cy="108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00"/>
              </a:lnSpc>
            </a:pPr>
            <a:r>
              <a:rPr lang="pt-BR" sz="8000" dirty="0">
                <a:solidFill>
                  <a:schemeClr val="bg1"/>
                </a:solidFill>
                <a:latin typeface="+mn-lt"/>
              </a:rPr>
              <a:t>Obrigado.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91207-8814-7FAF-42B3-CFB7FFF5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5B12295-D72A-30EC-77C1-D5A0A479E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74933"/>
            <a:ext cx="19431000" cy="111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9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C1829-B72B-B045-7CE5-2B997BEBC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4A8607-F49F-F8E0-1386-C0AA5A96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32491"/>
            <a:ext cx="18059400" cy="111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0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586AE-9D31-8744-F395-ADE5372F3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6EE72539-4295-5F96-7BC8-C091E355DCC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B67C4989-D6A9-99A2-BFCF-0AF315B81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ADBF42F-44B3-79FA-1C8B-16CF2DE3A7CF}"/>
              </a:ext>
            </a:extLst>
          </p:cNvPr>
          <p:cNvSpPr txBox="1"/>
          <p:nvPr/>
        </p:nvSpPr>
        <p:spPr>
          <a:xfrm>
            <a:off x="5026933" y="2911475"/>
            <a:ext cx="100502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103758"/>
                </a:solidFill>
              </a:rPr>
              <a:t>Financiamento da Atenção Básica Por Faixa Populacional</a:t>
            </a:r>
          </a:p>
        </p:txBody>
      </p:sp>
    </p:spTree>
    <p:extLst>
      <p:ext uri="{BB962C8B-B14F-4D97-AF65-F5344CB8AC3E}">
        <p14:creationId xmlns:p14="http://schemas.microsoft.com/office/powerpoint/2010/main" val="217500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BF03F-311E-F68A-1BE9-2158BC210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81859536-67DC-4BB0-D9A6-82C9C5A234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C601600-21E9-20C6-7E6E-77488D0F5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59AEA4E-8EBB-202F-9CD0-2EF2E28B4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" y="2514623"/>
            <a:ext cx="19881850" cy="65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26014-3408-BDE5-0CEE-30CB0591F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D580600-991E-3E0B-82E2-2D41467DA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39548"/>
              </p:ext>
            </p:extLst>
          </p:nvPr>
        </p:nvGraphicFramePr>
        <p:xfrm>
          <a:off x="505658" y="777875"/>
          <a:ext cx="18995191" cy="970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68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DAE6F-707B-D0F0-8FFE-E980D344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7BA524CE-7202-F8D6-BB52-8D1E309F73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4B9B7BB-456B-2081-E3FD-326511BF6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8D68183-B85A-5C69-19D2-FEF09020696C}"/>
              </a:ext>
            </a:extLst>
          </p:cNvPr>
          <p:cNvSpPr txBox="1"/>
          <p:nvPr/>
        </p:nvSpPr>
        <p:spPr>
          <a:xfrm>
            <a:off x="5026933" y="2911475"/>
            <a:ext cx="100502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103758"/>
                </a:solidFill>
              </a:rPr>
              <a:t>Financiamento da Atenção Básica com Capitais</a:t>
            </a:r>
          </a:p>
        </p:txBody>
      </p:sp>
    </p:spTree>
    <p:extLst>
      <p:ext uri="{BB962C8B-B14F-4D97-AF65-F5344CB8AC3E}">
        <p14:creationId xmlns:p14="http://schemas.microsoft.com/office/powerpoint/2010/main" val="196277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E4854-197B-4F79-8AA1-4E047479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FA5F59FC-F69B-46F8-560E-8AC605E13D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AADBB5A-287B-D369-9B28-DD71D9CDC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AEFE283-186B-E19C-F910-688F2EE99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68" y="1844675"/>
            <a:ext cx="19661364" cy="64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CBE92-26B4-569A-5313-6F8E83687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>
            <a:extLst>
              <a:ext uri="{FF2B5EF4-FFF2-40B4-BE49-F238E27FC236}">
                <a16:creationId xmlns:a16="http://schemas.microsoft.com/office/drawing/2014/main" id="{93DCF953-D86F-75D0-263B-2E2145BDAA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480" y="9448101"/>
            <a:ext cx="3757499" cy="14343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A1FCF20-69F6-55D9-4DD3-3E7457237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5" r="2092" b="18001"/>
          <a:stretch/>
        </p:blipFill>
        <p:spPr>
          <a:xfrm>
            <a:off x="0" y="9021181"/>
            <a:ext cx="20104100" cy="22881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FFB62EE-AAA6-9C7A-6195-BF24465A2B67}"/>
              </a:ext>
            </a:extLst>
          </p:cNvPr>
          <p:cNvSpPr txBox="1"/>
          <p:nvPr/>
        </p:nvSpPr>
        <p:spPr>
          <a:xfrm>
            <a:off x="5026933" y="2911475"/>
            <a:ext cx="100502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103758"/>
                </a:solidFill>
              </a:rPr>
              <a:t>Financiamento da Atenção Básica por Região</a:t>
            </a:r>
          </a:p>
        </p:txBody>
      </p:sp>
    </p:spTree>
    <p:extLst>
      <p:ext uri="{BB962C8B-B14F-4D97-AF65-F5344CB8AC3E}">
        <p14:creationId xmlns:p14="http://schemas.microsoft.com/office/powerpoint/2010/main" val="321231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49</Words>
  <Application>Microsoft Office PowerPoint</Application>
  <PresentationFormat>Personalizar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PPT_template_FNP_rasterize</dc:title>
  <dc:creator>Paulo Diego Alves Lima</dc:creator>
  <cp:lastModifiedBy>Theo Santini Antunes</cp:lastModifiedBy>
  <cp:revision>16</cp:revision>
  <dcterms:created xsi:type="dcterms:W3CDTF">2023-12-11T17:28:11Z</dcterms:created>
  <dcterms:modified xsi:type="dcterms:W3CDTF">2025-09-16T20:18:37Z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2023-12-11T00:00:00Z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2023-12-11T00:00:00Z</vt:filetime>
  </property>
  <property fmtid="{D5CDD505-2E9C-101B-9397-08002B2CF9AE}" pid="5" name="Producer">
    <vt:lpwstr>Adobe PDF library 17.00</vt:lpwstr>
  </property>
</Properties>
</file>