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7104063" cy="10234613"/>
  <p:embeddedFontLst>
    <p:embeddedFont>
      <p:font typeface="Barlow" panose="000005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hKQ/ws4Wjr+uUleZdpRiFH7fNC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C3A025-3AEF-41D4-A6A7-BBF8C5398089}">
  <a:tblStyle styleId="{6DC3A025-3AEF-41D4-A6A7-BBF8C53980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2976" y="-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1" name="Google Shape;521;p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2" name="Google Shape;6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5" name="Google Shape;6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1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2" name="Google Shape;7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5" name="Google Shape;7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2" name="Google Shape;7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7" name="Google Shape;7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7" name="Google Shape;7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9fcdd237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6" name="Google Shape;806;g39fcdd2374e_0_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495376" lvl="0" indent="-247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7" name="Google Shape;807;g39fcdd2374e_0_0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6375" y="1381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1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495376" lvl="0" indent="-247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8" name="Google Shape;828;p18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2" name="Google Shape;8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9" name="Google Shape;85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6" name="Google Shape;86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5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1" name="Google Shape;87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8" name="Google Shape;87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9" name="Google Shape;8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4" name="Google Shape;89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6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495376" lvl="0" indent="-247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0" name="Google Shape;900;p61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0" name="Google Shape;920;p6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1" name="Google Shape;921;p6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4" name="Google Shape;944;p6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5" name="Google Shape;945;p63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6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8" name="Google Shape;96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4" name="Google Shape;97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2" name="Google Shape;98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6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9" name="Google Shape;98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6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7" name="Google Shape;997;p68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6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1" name="Google Shape;102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7" name="Google Shape;10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9dfa4ab2e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39dfa4ab2e8_0_1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g39dfa4ab2e8_0_17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4" name="Google Shape;1034;p7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5" name="Google Shape;1035;p71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7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9" name="Google Shape;105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7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5" name="Google Shape;106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7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1" name="Google Shape;107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7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7" name="Google Shape;107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5" name="Google Shape;1085;p7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6" name="Google Shape;1086;p76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7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9" name="Google Shape;110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7" name="Google Shape;1117;p7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495376" lvl="0" indent="-247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8" name="Google Shape;1118;p78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7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9" name="Google Shape;1139;p79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8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3" name="Google Shape;1163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9dde56bc03_0_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6" name="Google Shape;596;g39dde56bc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8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0" name="Google Shape;117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7" name="Google Shape;117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4" name="Google Shape;1184;p8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5" name="Google Shape;1185;p83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9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9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5" name="Google Shape;1215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4" name="Google Shape;1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0" name="Google Shape;1230;p8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1" name="Google Shape;1231;p84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8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5" name="Google Shape;1255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2" name="Google Shape;1262;p8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3" name="Google Shape;1263;p86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3" name="Google Shape;1283;p8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4" name="Google Shape;1284;p87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9dfa4ab2e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g39dfa4ab2e8_0_4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3" name="Google Shape;603;g39dfa4ab2e8_0_41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7" cy="5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9" name="Google Shape;1309;p8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0" name="Google Shape;1310;p88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495376" lvl="0" indent="-247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3" name="Google Shape;633;p1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00" rIns="99050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ey thought">
  <p:cSld name="1_Key though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2"/>
          <p:cNvSpPr/>
          <p:nvPr/>
        </p:nvSpPr>
        <p:spPr>
          <a:xfrm>
            <a:off x="6963951" y="1629954"/>
            <a:ext cx="10456090" cy="1045609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92"/>
          <p:cNvSpPr/>
          <p:nvPr/>
        </p:nvSpPr>
        <p:spPr>
          <a:xfrm>
            <a:off x="17702802" y="-5270263"/>
            <a:ext cx="4619740" cy="46197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6CCEFF">
              <a:alpha val="4156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92"/>
          <p:cNvSpPr txBox="1">
            <a:spLocks noGrp="1"/>
          </p:cNvSpPr>
          <p:nvPr>
            <p:ph type="body" idx="1"/>
          </p:nvPr>
        </p:nvSpPr>
        <p:spPr>
          <a:xfrm>
            <a:off x="595567" y="304796"/>
            <a:ext cx="11000872" cy="62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9" name="Google Shape;169;p92"/>
          <p:cNvGrpSpPr/>
          <p:nvPr/>
        </p:nvGrpSpPr>
        <p:grpSpPr>
          <a:xfrm>
            <a:off x="-13124383" y="-378342"/>
            <a:ext cx="29979654" cy="685800"/>
            <a:chOff x="-13124383" y="-378342"/>
            <a:chExt cx="29979654" cy="685800"/>
          </a:xfrm>
        </p:grpSpPr>
        <p:grpSp>
          <p:nvGrpSpPr>
            <p:cNvPr id="170" name="Google Shape;170;p92"/>
            <p:cNvGrpSpPr/>
            <p:nvPr/>
          </p:nvGrpSpPr>
          <p:grpSpPr>
            <a:xfrm>
              <a:off x="-13124383" y="-378342"/>
              <a:ext cx="20445837" cy="685800"/>
              <a:chOff x="-13124383" y="-378342"/>
              <a:chExt cx="20445837" cy="685800"/>
            </a:xfrm>
          </p:grpSpPr>
          <p:pic>
            <p:nvPicPr>
              <p:cNvPr id="171" name="Google Shape;171;p92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41" b="18448"/>
              <a:stretch/>
            </p:blipFill>
            <p:spPr>
              <a:xfrm>
                <a:off x="-13124383" y="-376897"/>
                <a:ext cx="9555598" cy="6784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92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-3583753" y="-378342"/>
                <a:ext cx="5834137" cy="684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Google Shape;173;p92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2"/>
              <a:stretch/>
            </p:blipFill>
            <p:spPr>
              <a:xfrm flipH="1">
                <a:off x="2217438" y="-378342"/>
                <a:ext cx="5104016" cy="68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4" name="Google Shape;174;p92"/>
            <p:cNvPicPr preferRelativeResize="0"/>
            <p:nvPr/>
          </p:nvPicPr>
          <p:blipFill rotWithShape="1">
            <a:blip r:embed="rId2">
              <a:alphaModFix/>
            </a:blip>
            <a:srcRect l="43" t="71793" r="-41" b="18448"/>
            <a:stretch/>
          </p:blipFill>
          <p:spPr>
            <a:xfrm>
              <a:off x="7299673" y="-376897"/>
              <a:ext cx="9555598" cy="6784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" name="Google Shape;175;p92"/>
          <p:cNvGrpSpPr/>
          <p:nvPr/>
        </p:nvGrpSpPr>
        <p:grpSpPr>
          <a:xfrm>
            <a:off x="-3910806" y="6529904"/>
            <a:ext cx="38630839" cy="685800"/>
            <a:chOff x="-3910806" y="6529904"/>
            <a:chExt cx="38630839" cy="685800"/>
          </a:xfrm>
        </p:grpSpPr>
        <p:grpSp>
          <p:nvGrpSpPr>
            <p:cNvPr id="176" name="Google Shape;176;p92"/>
            <p:cNvGrpSpPr/>
            <p:nvPr/>
          </p:nvGrpSpPr>
          <p:grpSpPr>
            <a:xfrm>
              <a:off x="-3910806" y="6529904"/>
              <a:ext cx="20445855" cy="685800"/>
              <a:chOff x="-3910806" y="6529904"/>
              <a:chExt cx="20445855" cy="685800"/>
            </a:xfrm>
          </p:grpSpPr>
          <p:pic>
            <p:nvPicPr>
              <p:cNvPr id="177" name="Google Shape;177;p92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41" b="18448"/>
              <a:stretch/>
            </p:blipFill>
            <p:spPr>
              <a:xfrm>
                <a:off x="-3910806" y="6531348"/>
                <a:ext cx="9555608" cy="6784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8" name="Google Shape;178;p92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5629841" y="6529904"/>
                <a:ext cx="5834137" cy="684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92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2"/>
              <a:stretch/>
            </p:blipFill>
            <p:spPr>
              <a:xfrm flipH="1">
                <a:off x="11431033" y="6529904"/>
                <a:ext cx="5104016" cy="68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0" name="Google Shape;180;p92"/>
            <p:cNvGrpSpPr/>
            <p:nvPr/>
          </p:nvGrpSpPr>
          <p:grpSpPr>
            <a:xfrm>
              <a:off x="16513277" y="6529904"/>
              <a:ext cx="18206756" cy="685800"/>
              <a:chOff x="16513277" y="6529904"/>
              <a:chExt cx="18206756" cy="685800"/>
            </a:xfrm>
          </p:grpSpPr>
          <p:pic>
            <p:nvPicPr>
              <p:cNvPr id="181" name="Google Shape;181;p92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25005237" y="6529904"/>
                <a:ext cx="5834137" cy="684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Google Shape;182;p92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41" b="18448"/>
              <a:stretch/>
            </p:blipFill>
            <p:spPr>
              <a:xfrm>
                <a:off x="16513277" y="6531348"/>
                <a:ext cx="9555608" cy="6784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92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2"/>
              <a:stretch/>
            </p:blipFill>
            <p:spPr>
              <a:xfrm flipH="1">
                <a:off x="30830203" y="6529904"/>
                <a:ext cx="3889830" cy="68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/>
          <p:nvPr/>
        </p:nvSpPr>
        <p:spPr>
          <a:xfrm>
            <a:off x="-8780702" y="-6604875"/>
            <a:ext cx="14901705" cy="13134109"/>
          </a:xfrm>
          <a:prstGeom prst="roundRect">
            <a:avLst>
              <a:gd name="adj" fmla="val 27343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9081656" y="317651"/>
            <a:ext cx="6207840" cy="6207840"/>
          </a:xfrm>
          <a:prstGeom prst="ellipse">
            <a:avLst/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1089159" y="1897485"/>
            <a:ext cx="9990519" cy="136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body" idx="2"/>
          </p:nvPr>
        </p:nvSpPr>
        <p:spPr>
          <a:xfrm>
            <a:off x="731953" y="346367"/>
            <a:ext cx="11000868" cy="157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89" name="Google Shape;189;p23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190" name="Google Shape;190;p23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191" name="Google Shape;191;p23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2" name="Google Shape;192;p23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3" name="Google Shape;193;p23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4" name="Google Shape;194;p23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5" name="Google Shape;195;p23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196" name="Google Shape;196;p23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197" name="Google Shape;197;p23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8" name="Google Shape;198;p23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9" name="Google Shape;199;p23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0" name="Google Shape;200;p23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201" name="Google Shape;201;p23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3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3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-11000" y="-1032021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821" y="92889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776952" y="-1032021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425" y="2551988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1980" y="6228069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28050" y="6226570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8796" y="6232003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82291" y="928548"/>
            <a:ext cx="4451185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748" y="927615"/>
            <a:ext cx="3458527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9465" y="2553717"/>
            <a:ext cx="5006615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27830" y="2552543"/>
            <a:ext cx="2897199" cy="368078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/>
          <p:nvPr/>
        </p:nvSpPr>
        <p:spPr>
          <a:xfrm>
            <a:off x="3093065" y="925830"/>
            <a:ext cx="11171575" cy="53127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3765368" y="1461167"/>
            <a:ext cx="640080" cy="2389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11239063" y="3980919"/>
            <a:ext cx="640080" cy="2389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2"/>
          <p:cNvSpPr txBox="1">
            <a:spLocks noGrp="1"/>
          </p:cNvSpPr>
          <p:nvPr>
            <p:ph type="body" idx="1"/>
          </p:nvPr>
        </p:nvSpPr>
        <p:spPr>
          <a:xfrm>
            <a:off x="4389120" y="1530738"/>
            <a:ext cx="6798833" cy="2801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  <a:defRPr sz="4400" b="1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body" idx="2"/>
          </p:nvPr>
        </p:nvSpPr>
        <p:spPr>
          <a:xfrm>
            <a:off x="4294271" y="4761992"/>
            <a:ext cx="6395250" cy="625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  <a:defRPr sz="36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body" idx="3"/>
          </p:nvPr>
        </p:nvSpPr>
        <p:spPr>
          <a:xfrm>
            <a:off x="4294271" y="5257800"/>
            <a:ext cx="4825525" cy="39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7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text columns">
  <p:cSld name="1_Two text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6497652" y="1683521"/>
            <a:ext cx="5137989" cy="4452359"/>
          </a:xfrm>
          <a:prstGeom prst="round1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6"/>
          <p:cNvSpPr/>
          <p:nvPr/>
        </p:nvSpPr>
        <p:spPr>
          <a:xfrm rot="10800000">
            <a:off x="538384" y="1683520"/>
            <a:ext cx="5137989" cy="4452359"/>
          </a:xfrm>
          <a:prstGeom prst="round1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2"/>
          </p:nvPr>
        </p:nvSpPr>
        <p:spPr>
          <a:xfrm>
            <a:off x="7010399" y="2243328"/>
            <a:ext cx="3633217" cy="356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3"/>
          </p:nvPr>
        </p:nvSpPr>
        <p:spPr>
          <a:xfrm>
            <a:off x="1371600" y="2243328"/>
            <a:ext cx="3633217" cy="356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8" name="Google Shape;228;p26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229" name="Google Shape;229;p26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230" name="Google Shape;230;p26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1" name="Google Shape;231;p26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26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3" name="Google Shape;233;p26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26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235" name="Google Shape;235;p26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236" name="Google Shape;236;p26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7" name="Google Shape;237;p26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26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9" name="Google Shape;239;p26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240" name="Google Shape;240;p26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1" name="Google Shape;241;p26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26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thought">
  <p:cSld name="Key though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/>
          <p:nvPr/>
        </p:nvSpPr>
        <p:spPr>
          <a:xfrm>
            <a:off x="-5297660" y="-1401813"/>
            <a:ext cx="10888337" cy="6070294"/>
          </a:xfrm>
          <a:prstGeom prst="round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8"/>
          <p:cNvSpPr/>
          <p:nvPr/>
        </p:nvSpPr>
        <p:spPr>
          <a:xfrm>
            <a:off x="6963954" y="1629954"/>
            <a:ext cx="10456092" cy="10456092"/>
          </a:xfrm>
          <a:prstGeom prst="ellipse">
            <a:avLst/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8"/>
          <p:cNvSpPr/>
          <p:nvPr/>
        </p:nvSpPr>
        <p:spPr>
          <a:xfrm>
            <a:off x="17702801" y="-5270267"/>
            <a:ext cx="4619738" cy="4619738"/>
          </a:xfrm>
          <a:prstGeom prst="ellipse">
            <a:avLst/>
          </a:prstGeom>
          <a:solidFill>
            <a:srgbClr val="6CCEFF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8"/>
          <p:cNvSpPr txBox="1">
            <a:spLocks noGrp="1"/>
          </p:cNvSpPr>
          <p:nvPr>
            <p:ph type="body" idx="1"/>
          </p:nvPr>
        </p:nvSpPr>
        <p:spPr>
          <a:xfrm>
            <a:off x="595566" y="304800"/>
            <a:ext cx="11000868" cy="621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48" name="Google Shape;248;p28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249" name="Google Shape;249;p28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250" name="Google Shape;250;p28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251;p28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2" name="Google Shape;252;p28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3" name="Google Shape;253;p28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" name="Google Shape;254;p28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255" name="Google Shape;255;p28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256" name="Google Shape;256;p28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7" name="Google Shape;257;p28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8" name="Google Shape;258;p28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9" name="Google Shape;259;p28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260" name="Google Shape;260;p28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1" name="Google Shape;261;p28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2" name="Google Shape;262;p28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>
            <a:spLocks noGrp="1"/>
          </p:cNvSpPr>
          <p:nvPr>
            <p:ph type="pic" idx="2"/>
          </p:nvPr>
        </p:nvSpPr>
        <p:spPr>
          <a:xfrm>
            <a:off x="0" y="306981"/>
            <a:ext cx="12192000" cy="622562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grpSp>
        <p:nvGrpSpPr>
          <p:cNvPr id="265" name="Google Shape;265;p30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266" name="Google Shape;266;p30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267" name="Google Shape;267;p30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8" name="Google Shape;268;p30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30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0" name="Google Shape;270;p30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1" name="Google Shape;271;p30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272" name="Google Shape;272;p30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273" name="Google Shape;273;p30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30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Google Shape;275;p30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6" name="Google Shape;276;p30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277" name="Google Shape;277;p30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8" name="Google Shape;278;p30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9" name="Google Shape;279;p30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3">
  <p:cSld name="Photo 3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>
            <a:spLocks noGrp="1"/>
          </p:cNvSpPr>
          <p:nvPr>
            <p:ph type="pic" idx="2"/>
          </p:nvPr>
        </p:nvSpPr>
        <p:spPr>
          <a:xfrm>
            <a:off x="6096000" y="298451"/>
            <a:ext cx="6096000" cy="62293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82" name="Google Shape;282;p31"/>
          <p:cNvSpPr>
            <a:spLocks noGrp="1"/>
          </p:cNvSpPr>
          <p:nvPr>
            <p:ph type="pic" idx="3"/>
          </p:nvPr>
        </p:nvSpPr>
        <p:spPr>
          <a:xfrm>
            <a:off x="0" y="304800"/>
            <a:ext cx="6096000" cy="312420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3" name="Google Shape;283;p31"/>
          <p:cNvSpPr>
            <a:spLocks noGrp="1"/>
          </p:cNvSpPr>
          <p:nvPr>
            <p:ph type="pic" idx="4"/>
          </p:nvPr>
        </p:nvSpPr>
        <p:spPr>
          <a:xfrm>
            <a:off x="0" y="3429000"/>
            <a:ext cx="6096000" cy="3101109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grpSp>
        <p:nvGrpSpPr>
          <p:cNvPr id="284" name="Google Shape;284;p31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285" name="Google Shape;285;p31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286" name="Google Shape;286;p31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7" name="Google Shape;287;p31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31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89" name="Google Shape;289;p31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0" name="Google Shape;290;p31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291" name="Google Shape;291;p31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292" name="Google Shape;292;p31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3" name="Google Shape;293;p31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4" name="Google Shape;294;p31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Google Shape;295;p31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296" name="Google Shape;296;p31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Google Shape;297;p31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31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ert Graph">
  <p:cSld name="Insert Graph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/>
          <p:nvPr/>
        </p:nvSpPr>
        <p:spPr>
          <a:xfrm>
            <a:off x="-1620983" y="-849728"/>
            <a:ext cx="15545529" cy="2388299"/>
          </a:xfrm>
          <a:prstGeom prst="round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2"/>
          <p:cNvSpPr txBox="1">
            <a:spLocks noGrp="1"/>
          </p:cNvSpPr>
          <p:nvPr>
            <p:ph type="body" idx="1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32"/>
          <p:cNvSpPr txBox="1">
            <a:spLocks noGrp="1"/>
          </p:cNvSpPr>
          <p:nvPr>
            <p:ph type="body" idx="2"/>
          </p:nvPr>
        </p:nvSpPr>
        <p:spPr>
          <a:xfrm>
            <a:off x="6497053" y="1910954"/>
            <a:ext cx="4944098" cy="429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32"/>
          <p:cNvSpPr>
            <a:spLocks noGrp="1"/>
          </p:cNvSpPr>
          <p:nvPr>
            <p:ph type="chart" idx="3"/>
          </p:nvPr>
        </p:nvSpPr>
        <p:spPr>
          <a:xfrm>
            <a:off x="-1" y="1690601"/>
            <a:ext cx="6096000" cy="469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04" name="Google Shape;304;p32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305" name="Google Shape;305;p32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306" name="Google Shape;306;p32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7" name="Google Shape;307;p32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8" name="Google Shape;308;p32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9" name="Google Shape;309;p32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0" name="Google Shape;310;p32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311" name="Google Shape;311;p32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312" name="Google Shape;312;p32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3" name="Google Shape;313;p32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4" name="Google Shape;314;p32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5" name="Google Shape;315;p32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316" name="Google Shape;316;p32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7" name="Google Shape;317;p32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8" name="Google Shape;318;p32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" name="Google Shape;320;p34"/>
          <p:cNvCxnSpPr/>
          <p:nvPr/>
        </p:nvCxnSpPr>
        <p:spPr>
          <a:xfrm>
            <a:off x="-140677" y="3675462"/>
            <a:ext cx="12583354" cy="0"/>
          </a:xfrm>
          <a:prstGeom prst="straightConnector1">
            <a:avLst/>
          </a:prstGeom>
          <a:noFill/>
          <a:ln w="50800" cap="flat" cmpd="sng">
            <a:solidFill>
              <a:srgbClr val="00528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1" name="Google Shape;321;p34"/>
          <p:cNvSpPr/>
          <p:nvPr/>
        </p:nvSpPr>
        <p:spPr>
          <a:xfrm>
            <a:off x="10013699" y="3520205"/>
            <a:ext cx="311499" cy="311499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4"/>
          <p:cNvSpPr/>
          <p:nvPr/>
        </p:nvSpPr>
        <p:spPr>
          <a:xfrm>
            <a:off x="5943278" y="3520205"/>
            <a:ext cx="311499" cy="311499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4"/>
          <p:cNvSpPr/>
          <p:nvPr/>
        </p:nvSpPr>
        <p:spPr>
          <a:xfrm>
            <a:off x="1872858" y="3520205"/>
            <a:ext cx="311499" cy="311499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4"/>
          <p:cNvSpPr txBox="1">
            <a:spLocks noGrp="1"/>
          </p:cNvSpPr>
          <p:nvPr>
            <p:ph type="body" idx="1"/>
          </p:nvPr>
        </p:nvSpPr>
        <p:spPr>
          <a:xfrm>
            <a:off x="494454" y="3989492"/>
            <a:ext cx="3061546" cy="148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34"/>
          <p:cNvSpPr txBox="1">
            <a:spLocks noGrp="1"/>
          </p:cNvSpPr>
          <p:nvPr>
            <p:ph type="body" idx="2"/>
          </p:nvPr>
        </p:nvSpPr>
        <p:spPr>
          <a:xfrm>
            <a:off x="724325" y="2068830"/>
            <a:ext cx="2601806" cy="15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34"/>
          <p:cNvSpPr txBox="1">
            <a:spLocks noGrp="1"/>
          </p:cNvSpPr>
          <p:nvPr>
            <p:ph type="body" idx="3"/>
          </p:nvPr>
        </p:nvSpPr>
        <p:spPr>
          <a:xfrm>
            <a:off x="4601054" y="3989492"/>
            <a:ext cx="3008786" cy="148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34"/>
          <p:cNvSpPr txBox="1">
            <a:spLocks noGrp="1"/>
          </p:cNvSpPr>
          <p:nvPr>
            <p:ph type="body" idx="4"/>
          </p:nvPr>
        </p:nvSpPr>
        <p:spPr>
          <a:xfrm>
            <a:off x="4804545" y="2068830"/>
            <a:ext cx="2601806" cy="15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34"/>
          <p:cNvSpPr txBox="1">
            <a:spLocks noGrp="1"/>
          </p:cNvSpPr>
          <p:nvPr>
            <p:ph type="body" idx="5"/>
          </p:nvPr>
        </p:nvSpPr>
        <p:spPr>
          <a:xfrm>
            <a:off x="8665054" y="3989492"/>
            <a:ext cx="2998626" cy="148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34"/>
          <p:cNvSpPr txBox="1">
            <a:spLocks noGrp="1"/>
          </p:cNvSpPr>
          <p:nvPr>
            <p:ph type="body" idx="6"/>
          </p:nvPr>
        </p:nvSpPr>
        <p:spPr>
          <a:xfrm>
            <a:off x="8863465" y="2068830"/>
            <a:ext cx="2601806" cy="15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30" name="Google Shape;330;p34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331" name="Google Shape;331;p34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332" name="Google Shape;332;p34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3" name="Google Shape;333;p34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4" name="Google Shape;334;p34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5" name="Google Shape;335;p34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336" name="Google Shape;336;p34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7" name="Google Shape;337;p34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8" name="Google Shape;338;p34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39" name="Google Shape;33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49213" y="-20518"/>
            <a:ext cx="20490428" cy="20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text columns">
  <p:cSld name="3_Two text column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/>
          <p:nvPr/>
        </p:nvSpPr>
        <p:spPr>
          <a:xfrm>
            <a:off x="-1620982" y="-927100"/>
            <a:ext cx="13812982" cy="2388299"/>
          </a:xfrm>
          <a:prstGeom prst="round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5"/>
          <p:cNvSpPr/>
          <p:nvPr/>
        </p:nvSpPr>
        <p:spPr>
          <a:xfrm>
            <a:off x="52" y="1459496"/>
            <a:ext cx="3048000" cy="5073317"/>
          </a:xfrm>
          <a:prstGeom prst="round1Rect">
            <a:avLst>
              <a:gd name="adj" fmla="val 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503975" tIns="45700" rIns="503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5"/>
          <p:cNvSpPr txBox="1">
            <a:spLocks noGrp="1"/>
          </p:cNvSpPr>
          <p:nvPr>
            <p:ph type="body" idx="1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body" idx="2"/>
          </p:nvPr>
        </p:nvSpPr>
        <p:spPr>
          <a:xfrm>
            <a:off x="0" y="2243328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body" idx="3"/>
          </p:nvPr>
        </p:nvSpPr>
        <p:spPr>
          <a:xfrm>
            <a:off x="1" y="4043575"/>
            <a:ext cx="2828440" cy="268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35"/>
          <p:cNvSpPr txBox="1">
            <a:spLocks noGrp="1"/>
          </p:cNvSpPr>
          <p:nvPr>
            <p:ph type="body" idx="4"/>
          </p:nvPr>
        </p:nvSpPr>
        <p:spPr>
          <a:xfrm>
            <a:off x="0" y="3048000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35"/>
          <p:cNvSpPr txBox="1">
            <a:spLocks noGrp="1"/>
          </p:cNvSpPr>
          <p:nvPr>
            <p:ph type="body" idx="5"/>
          </p:nvPr>
        </p:nvSpPr>
        <p:spPr>
          <a:xfrm>
            <a:off x="3048000" y="2243328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5"/>
          <p:cNvSpPr txBox="1">
            <a:spLocks noGrp="1"/>
          </p:cNvSpPr>
          <p:nvPr>
            <p:ph type="body" idx="6"/>
          </p:nvPr>
        </p:nvSpPr>
        <p:spPr>
          <a:xfrm>
            <a:off x="3048001" y="4043575"/>
            <a:ext cx="2828440" cy="268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35"/>
          <p:cNvSpPr txBox="1">
            <a:spLocks noGrp="1"/>
          </p:cNvSpPr>
          <p:nvPr>
            <p:ph type="body" idx="7"/>
          </p:nvPr>
        </p:nvSpPr>
        <p:spPr>
          <a:xfrm>
            <a:off x="3048000" y="3048000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5"/>
          <p:cNvSpPr/>
          <p:nvPr/>
        </p:nvSpPr>
        <p:spPr>
          <a:xfrm>
            <a:off x="6096000" y="1459496"/>
            <a:ext cx="3048000" cy="5073317"/>
          </a:xfrm>
          <a:prstGeom prst="round1Rect">
            <a:avLst>
              <a:gd name="adj" fmla="val 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503975" tIns="45700" rIns="503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5"/>
          <p:cNvSpPr txBox="1">
            <a:spLocks noGrp="1"/>
          </p:cNvSpPr>
          <p:nvPr>
            <p:ph type="body" idx="8"/>
          </p:nvPr>
        </p:nvSpPr>
        <p:spPr>
          <a:xfrm>
            <a:off x="6095948" y="2243328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35"/>
          <p:cNvSpPr txBox="1">
            <a:spLocks noGrp="1"/>
          </p:cNvSpPr>
          <p:nvPr>
            <p:ph type="body" idx="9"/>
          </p:nvPr>
        </p:nvSpPr>
        <p:spPr>
          <a:xfrm>
            <a:off x="6095949" y="4043575"/>
            <a:ext cx="2828440" cy="268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body" idx="13"/>
          </p:nvPr>
        </p:nvSpPr>
        <p:spPr>
          <a:xfrm>
            <a:off x="6095948" y="3048000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35"/>
          <p:cNvSpPr txBox="1">
            <a:spLocks noGrp="1"/>
          </p:cNvSpPr>
          <p:nvPr>
            <p:ph type="body" idx="14"/>
          </p:nvPr>
        </p:nvSpPr>
        <p:spPr>
          <a:xfrm>
            <a:off x="9144000" y="2243328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35"/>
          <p:cNvSpPr txBox="1">
            <a:spLocks noGrp="1"/>
          </p:cNvSpPr>
          <p:nvPr>
            <p:ph type="body" idx="15"/>
          </p:nvPr>
        </p:nvSpPr>
        <p:spPr>
          <a:xfrm>
            <a:off x="9144001" y="4043575"/>
            <a:ext cx="2828440" cy="268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35"/>
          <p:cNvSpPr txBox="1">
            <a:spLocks noGrp="1"/>
          </p:cNvSpPr>
          <p:nvPr>
            <p:ph type="body" idx="16"/>
          </p:nvPr>
        </p:nvSpPr>
        <p:spPr>
          <a:xfrm>
            <a:off x="9144000" y="3048000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57" name="Google Shape;357;p35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358" name="Google Shape;358;p35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359" name="Google Shape;359;p35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0" name="Google Shape;360;p35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1" name="Google Shape;361;p35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2" name="Google Shape;362;p35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3" name="Google Shape;363;p35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364" name="Google Shape;364;p35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365" name="Google Shape;365;p35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6" name="Google Shape;366;p35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7" name="Google Shape;367;p35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8" name="Google Shape;368;p35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369" name="Google Shape;369;p35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" name="Google Shape;370;p35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35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und Photo">
  <p:cSld name="Round Pho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>
            <a:spLocks noGrp="1"/>
          </p:cNvSpPr>
          <p:nvPr>
            <p:ph type="pic" idx="2"/>
          </p:nvPr>
        </p:nvSpPr>
        <p:spPr>
          <a:xfrm>
            <a:off x="5988657" y="325091"/>
            <a:ext cx="6201838" cy="620183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412265" y="2510844"/>
            <a:ext cx="5394769" cy="333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3"/>
          </p:nvPr>
        </p:nvSpPr>
        <p:spPr>
          <a:xfrm>
            <a:off x="518159" y="422031"/>
            <a:ext cx="5308209" cy="18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24"/>
          <p:cNvGrpSpPr/>
          <p:nvPr/>
        </p:nvGrpSpPr>
        <p:grpSpPr>
          <a:xfrm>
            <a:off x="-7381955" y="-378346"/>
            <a:ext cx="29979662" cy="685800"/>
            <a:chOff x="-2466458" y="-1009402"/>
            <a:chExt cx="15064073" cy="344598"/>
          </a:xfrm>
        </p:grpSpPr>
        <p:grpSp>
          <p:nvGrpSpPr>
            <p:cNvPr id="26" name="Google Shape;26;p24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27" name="Google Shape;27;p24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4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4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" name="Google Shape;30;p24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24"/>
          <p:cNvGrpSpPr/>
          <p:nvPr/>
        </p:nvGrpSpPr>
        <p:grpSpPr>
          <a:xfrm>
            <a:off x="-15376479" y="6529904"/>
            <a:ext cx="38630834" cy="685800"/>
            <a:chOff x="-2466458" y="-1009402"/>
            <a:chExt cx="19411065" cy="344598"/>
          </a:xfrm>
        </p:grpSpPr>
        <p:grpSp>
          <p:nvGrpSpPr>
            <p:cNvPr id="32" name="Google Shape;32;p24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33" name="Google Shape;33;p24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34;p24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4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4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37" name="Google Shape;37;p24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4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39;p24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2">
  <p:cSld name="Photo 2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8"/>
          <p:cNvSpPr>
            <a:spLocks noGrp="1"/>
          </p:cNvSpPr>
          <p:nvPr>
            <p:ph type="pic" idx="2"/>
          </p:nvPr>
        </p:nvSpPr>
        <p:spPr>
          <a:xfrm>
            <a:off x="6096000" y="296563"/>
            <a:ext cx="6096000" cy="623123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74" name="Google Shape;374;p38"/>
          <p:cNvSpPr>
            <a:spLocks noGrp="1"/>
          </p:cNvSpPr>
          <p:nvPr>
            <p:ph type="pic" idx="3"/>
          </p:nvPr>
        </p:nvSpPr>
        <p:spPr>
          <a:xfrm>
            <a:off x="0" y="296563"/>
            <a:ext cx="6096000" cy="6231238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grpSp>
        <p:nvGrpSpPr>
          <p:cNvPr id="375" name="Google Shape;375;p38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376" name="Google Shape;376;p38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377" name="Google Shape;377;p38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8" name="Google Shape;378;p38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9" name="Google Shape;379;p38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0" name="Google Shape;380;p38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1" name="Google Shape;381;p38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382" name="Google Shape;382;p38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383" name="Google Shape;383;p38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4" name="Google Shape;384;p38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5" name="Google Shape;385;p38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6" name="Google Shape;386;p38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387" name="Google Shape;387;p38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8" name="Google Shape;388;p38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9" name="Google Shape;389;p38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4">
  <p:cSld name="Photo 4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>
            <a:spLocks noGrp="1"/>
          </p:cNvSpPr>
          <p:nvPr>
            <p:ph type="pic" idx="2"/>
          </p:nvPr>
        </p:nvSpPr>
        <p:spPr>
          <a:xfrm>
            <a:off x="0" y="313039"/>
            <a:ext cx="6096000" cy="31159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92" name="Google Shape;392;p39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6096000" cy="310344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93" name="Google Shape;393;p39"/>
          <p:cNvSpPr>
            <a:spLocks noGrp="1"/>
          </p:cNvSpPr>
          <p:nvPr>
            <p:ph type="pic" idx="4"/>
          </p:nvPr>
        </p:nvSpPr>
        <p:spPr>
          <a:xfrm>
            <a:off x="6096000" y="304801"/>
            <a:ext cx="6096000" cy="3124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94" name="Google Shape;394;p39"/>
          <p:cNvSpPr>
            <a:spLocks noGrp="1"/>
          </p:cNvSpPr>
          <p:nvPr>
            <p:ph type="pic" idx="5"/>
          </p:nvPr>
        </p:nvSpPr>
        <p:spPr>
          <a:xfrm>
            <a:off x="6096000" y="3429000"/>
            <a:ext cx="6096000" cy="309988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395" name="Google Shape;395;p39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396" name="Google Shape;396;p39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397" name="Google Shape;397;p39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8" name="Google Shape;398;p39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39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0" name="Google Shape;400;p39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1" name="Google Shape;401;p39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402" name="Google Shape;402;p39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403" name="Google Shape;403;p39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4" name="Google Shape;404;p39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5" name="Google Shape;405;p39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6" name="Google Shape;406;p39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407" name="Google Shape;407;p39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8" name="Google Shape;408;p39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9" name="Google Shape;409;p39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objects">
  <p:cSld name="Two columns objects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0"/>
          <p:cNvSpPr/>
          <p:nvPr/>
        </p:nvSpPr>
        <p:spPr>
          <a:xfrm>
            <a:off x="6497652" y="1683521"/>
            <a:ext cx="5137989" cy="4452359"/>
          </a:xfrm>
          <a:prstGeom prst="round1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0"/>
          <p:cNvSpPr/>
          <p:nvPr/>
        </p:nvSpPr>
        <p:spPr>
          <a:xfrm rot="10800000">
            <a:off x="538384" y="1683520"/>
            <a:ext cx="5137989" cy="4452359"/>
          </a:xfrm>
          <a:prstGeom prst="round1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0"/>
          <p:cNvSpPr txBox="1">
            <a:spLocks noGrp="1"/>
          </p:cNvSpPr>
          <p:nvPr>
            <p:ph type="body" idx="1"/>
          </p:nvPr>
        </p:nvSpPr>
        <p:spPr>
          <a:xfrm>
            <a:off x="1305827" y="2261076"/>
            <a:ext cx="3881472" cy="3508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40"/>
          <p:cNvSpPr txBox="1">
            <a:spLocks noGrp="1"/>
          </p:cNvSpPr>
          <p:nvPr>
            <p:ph type="body" idx="2"/>
          </p:nvPr>
        </p:nvSpPr>
        <p:spPr>
          <a:xfrm>
            <a:off x="7010400" y="2261076"/>
            <a:ext cx="3881472" cy="3508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40"/>
          <p:cNvSpPr txBox="1">
            <a:spLocks noGrp="1"/>
          </p:cNvSpPr>
          <p:nvPr>
            <p:ph type="body" idx="3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16" name="Google Shape;416;p40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417" name="Google Shape;417;p40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418" name="Google Shape;418;p40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9" name="Google Shape;419;p40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0" name="Google Shape;420;p40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21" name="Google Shape;421;p40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2" name="Google Shape;422;p40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423" name="Google Shape;423;p40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424" name="Google Shape;424;p40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5" name="Google Shape;425;p40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p40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7" name="Google Shape;427;p40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428" name="Google Shape;428;p40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9" name="Google Shape;429;p40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0" name="Google Shape;430;p40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photo">
  <p:cSld name="Square photo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>
            <a:spLocks noGrp="1"/>
          </p:cNvSpPr>
          <p:nvPr>
            <p:ph type="pic" idx="2"/>
          </p:nvPr>
        </p:nvSpPr>
        <p:spPr>
          <a:xfrm>
            <a:off x="6096000" y="331695"/>
            <a:ext cx="6096000" cy="619610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3" name="Google Shape;433;p41"/>
          <p:cNvSpPr/>
          <p:nvPr/>
        </p:nvSpPr>
        <p:spPr>
          <a:xfrm>
            <a:off x="-208512" y="121920"/>
            <a:ext cx="6305550" cy="1937616"/>
          </a:xfrm>
          <a:prstGeom prst="rect">
            <a:avLst/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1"/>
          <p:cNvSpPr txBox="1">
            <a:spLocks noGrp="1"/>
          </p:cNvSpPr>
          <p:nvPr>
            <p:ph type="body" idx="1"/>
          </p:nvPr>
        </p:nvSpPr>
        <p:spPr>
          <a:xfrm>
            <a:off x="412265" y="2301246"/>
            <a:ext cx="5394769" cy="371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p41"/>
          <p:cNvSpPr txBox="1">
            <a:spLocks noGrp="1"/>
          </p:cNvSpPr>
          <p:nvPr>
            <p:ph type="body" idx="3"/>
          </p:nvPr>
        </p:nvSpPr>
        <p:spPr>
          <a:xfrm>
            <a:off x="518160" y="422031"/>
            <a:ext cx="5231130" cy="18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6" name="Google Shape;436;p41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437" name="Google Shape;437;p41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438" name="Google Shape;438;p41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9" name="Google Shape;439;p41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0" name="Google Shape;440;p41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1" name="Google Shape;441;p41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2" name="Google Shape;442;p41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443" name="Google Shape;443;p41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444" name="Google Shape;444;p41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5" name="Google Shape;445;p41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" name="Google Shape;446;p41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7" name="Google Shape;447;p41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448" name="Google Shape;448;p41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9" name="Google Shape;449;p41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0" name="Google Shape;450;p41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 txBox="1">
            <a:spLocks noGrp="1"/>
          </p:cNvSpPr>
          <p:nvPr>
            <p:ph type="title"/>
          </p:nvPr>
        </p:nvSpPr>
        <p:spPr>
          <a:xfrm>
            <a:off x="838200" y="1298575"/>
            <a:ext cx="1051560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42"/>
          <p:cNvSpPr txBox="1">
            <a:spLocks noGrp="1"/>
          </p:cNvSpPr>
          <p:nvPr>
            <p:ph type="body" idx="1"/>
          </p:nvPr>
        </p:nvSpPr>
        <p:spPr>
          <a:xfrm>
            <a:off x="839788" y="21764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44"/>
          <p:cNvSpPr txBox="1">
            <a:spLocks noGrp="1"/>
          </p:cNvSpPr>
          <p:nvPr>
            <p:ph type="body" idx="1"/>
          </p:nvPr>
        </p:nvSpPr>
        <p:spPr>
          <a:xfrm>
            <a:off x="1106424" y="238645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7" name="Google Shape;477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9" name="Google Shape;479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content">
  <p:cSld name="Full page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838483" y="1793631"/>
            <a:ext cx="10515600" cy="430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/>
          <p:nvPr/>
        </p:nvSpPr>
        <p:spPr>
          <a:xfrm>
            <a:off x="-1620983" y="-849728"/>
            <a:ext cx="15545529" cy="2388299"/>
          </a:xfrm>
          <a:prstGeom prst="round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4" name="Google Shape;44;p37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45" name="Google Shape;45;p37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46" name="Google Shape;46;p37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47;p37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7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" name="Google Shape;49;p37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50;p37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51" name="Google Shape;51;p37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52" name="Google Shape;52;p37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37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7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" name="Google Shape;55;p37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56" name="Google Shape;56;p37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Google Shape;57;p37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58;p37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5" name="Google Shape;495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6" name="Google Shape;49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02" name="Google Shape;502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3" name="Google Shape;50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slide">
  <p:cSld name="Section break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595566" y="1946031"/>
            <a:ext cx="11000868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1" name="Google Shape;6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415" y="5481945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4476" y="5483674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4801" y="5481945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415" y="-1690914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4476" y="-1689185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4801" y="-1690914"/>
            <a:ext cx="2897198" cy="3680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">
  <p:cSld name="Left 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/>
          <p:nvPr/>
        </p:nvSpPr>
        <p:spPr>
          <a:xfrm>
            <a:off x="-1620982" y="-927100"/>
            <a:ext cx="13812982" cy="2388299"/>
          </a:xfrm>
          <a:prstGeom prst="round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1"/>
          </p:nvPr>
        </p:nvSpPr>
        <p:spPr>
          <a:xfrm>
            <a:off x="1772715" y="1910954"/>
            <a:ext cx="9668436" cy="429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2"/>
          </p:nvPr>
        </p:nvSpPr>
        <p:spPr>
          <a:xfrm>
            <a:off x="0" y="492369"/>
            <a:ext cx="12192000" cy="10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1" name="Google Shape;71;p27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72" name="Google Shape;72;p27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73" name="Google Shape;73;p27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Google Shape;74;p27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75;p27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" name="Google Shape;76;p27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27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78" name="Google Shape;78;p27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79" name="Google Shape;79;p27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Google Shape;80;p27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27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2" name="Google Shape;82;p27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83" name="Google Shape;83;p27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Google Shape;84;p27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27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text columns">
  <p:cSld name="4_Two text 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6"/>
          <p:cNvSpPr/>
          <p:nvPr/>
        </p:nvSpPr>
        <p:spPr>
          <a:xfrm>
            <a:off x="-1620982" y="-927100"/>
            <a:ext cx="13812982" cy="2388299"/>
          </a:xfrm>
          <a:prstGeom prst="round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6"/>
          <p:cNvSpPr/>
          <p:nvPr/>
        </p:nvSpPr>
        <p:spPr>
          <a:xfrm>
            <a:off x="52" y="1459496"/>
            <a:ext cx="3048000" cy="5073317"/>
          </a:xfrm>
          <a:prstGeom prst="round1Rect">
            <a:avLst>
              <a:gd name="adj" fmla="val 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503975" tIns="45700" rIns="503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6"/>
          <p:cNvSpPr txBox="1">
            <a:spLocks noGrp="1"/>
          </p:cNvSpPr>
          <p:nvPr>
            <p:ph type="body" idx="1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body" idx="2"/>
          </p:nvPr>
        </p:nvSpPr>
        <p:spPr>
          <a:xfrm>
            <a:off x="0" y="2068670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body" idx="3"/>
          </p:nvPr>
        </p:nvSpPr>
        <p:spPr>
          <a:xfrm>
            <a:off x="0" y="2873342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body" idx="4"/>
          </p:nvPr>
        </p:nvSpPr>
        <p:spPr>
          <a:xfrm>
            <a:off x="3048000" y="2068670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body" idx="5"/>
          </p:nvPr>
        </p:nvSpPr>
        <p:spPr>
          <a:xfrm>
            <a:off x="3048000" y="2873342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/>
          <p:nvPr/>
        </p:nvSpPr>
        <p:spPr>
          <a:xfrm>
            <a:off x="6096000" y="1459496"/>
            <a:ext cx="3048000" cy="5073317"/>
          </a:xfrm>
          <a:prstGeom prst="round1Rect">
            <a:avLst>
              <a:gd name="adj" fmla="val 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503975" tIns="45700" rIns="503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6"/>
          </p:nvPr>
        </p:nvSpPr>
        <p:spPr>
          <a:xfrm>
            <a:off x="6095948" y="2068670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body" idx="7"/>
          </p:nvPr>
        </p:nvSpPr>
        <p:spPr>
          <a:xfrm>
            <a:off x="6095948" y="2873342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body" idx="8"/>
          </p:nvPr>
        </p:nvSpPr>
        <p:spPr>
          <a:xfrm>
            <a:off x="9144000" y="2068670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9"/>
          </p:nvPr>
        </p:nvSpPr>
        <p:spPr>
          <a:xfrm>
            <a:off x="9144000" y="2873342"/>
            <a:ext cx="3030876" cy="8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>
            <a:spLocks noGrp="1"/>
          </p:cNvSpPr>
          <p:nvPr>
            <p:ph type="pic" idx="13"/>
          </p:nvPr>
        </p:nvSpPr>
        <p:spPr>
          <a:xfrm>
            <a:off x="29795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0" name="Google Shape;100;p36"/>
          <p:cNvSpPr>
            <a:spLocks noGrp="1"/>
          </p:cNvSpPr>
          <p:nvPr>
            <p:ph type="pic" idx="14"/>
          </p:nvPr>
        </p:nvSpPr>
        <p:spPr>
          <a:xfrm>
            <a:off x="335280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1" name="Google Shape;101;p36"/>
          <p:cNvSpPr>
            <a:spLocks noGrp="1"/>
          </p:cNvSpPr>
          <p:nvPr>
            <p:ph type="pic" idx="15"/>
          </p:nvPr>
        </p:nvSpPr>
        <p:spPr>
          <a:xfrm>
            <a:off x="640080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2" name="Google Shape;102;p36"/>
          <p:cNvSpPr>
            <a:spLocks noGrp="1"/>
          </p:cNvSpPr>
          <p:nvPr>
            <p:ph type="pic" idx="16"/>
          </p:nvPr>
        </p:nvSpPr>
        <p:spPr>
          <a:xfrm>
            <a:off x="944880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grpSp>
        <p:nvGrpSpPr>
          <p:cNvPr id="103" name="Google Shape;103;p36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104" name="Google Shape;104;p36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105" name="Google Shape;105;p36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36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" name="Google Shape;107;p36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8" name="Google Shape;108;p36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oogle Shape;109;p36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110" name="Google Shape;110;p36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111" name="Google Shape;111;p36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Google Shape;112;p36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" name="Google Shape;113;p36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4" name="Google Shape;114;p36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115" name="Google Shape;115;p36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36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Google Shape;117;p36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sert Graph">
  <p:cSld name="1_Insert Graph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3"/>
          <p:cNvSpPr/>
          <p:nvPr/>
        </p:nvSpPr>
        <p:spPr>
          <a:xfrm>
            <a:off x="-1620983" y="-849728"/>
            <a:ext cx="15545529" cy="2388299"/>
          </a:xfrm>
          <a:prstGeom prst="roundRect">
            <a:avLst>
              <a:gd name="adj" fmla="val 50000"/>
            </a:avLst>
          </a:prstGeom>
          <a:solidFill>
            <a:srgbClr val="FFCF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3"/>
          <p:cNvSpPr txBox="1">
            <a:spLocks noGrp="1"/>
          </p:cNvSpPr>
          <p:nvPr>
            <p:ph type="body" idx="1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body" idx="2"/>
          </p:nvPr>
        </p:nvSpPr>
        <p:spPr>
          <a:xfrm>
            <a:off x="606077" y="1910954"/>
            <a:ext cx="4944098" cy="429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>
            <a:spLocks noGrp="1"/>
          </p:cNvSpPr>
          <p:nvPr>
            <p:ph type="chart" idx="3"/>
          </p:nvPr>
        </p:nvSpPr>
        <p:spPr>
          <a:xfrm>
            <a:off x="5834364" y="1690601"/>
            <a:ext cx="6096000" cy="469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3" name="Google Shape;123;p33"/>
          <p:cNvGrpSpPr/>
          <p:nvPr/>
        </p:nvGrpSpPr>
        <p:grpSpPr>
          <a:xfrm>
            <a:off x="-13124387" y="-378346"/>
            <a:ext cx="29979662" cy="685800"/>
            <a:chOff x="-2466458" y="-1009402"/>
            <a:chExt cx="15064073" cy="344598"/>
          </a:xfrm>
        </p:grpSpPr>
        <p:grpSp>
          <p:nvGrpSpPr>
            <p:cNvPr id="124" name="Google Shape;124;p33"/>
            <p:cNvGrpSpPr/>
            <p:nvPr/>
          </p:nvGrpSpPr>
          <p:grpSpPr>
            <a:xfrm>
              <a:off x="-2466458" y="-1009402"/>
              <a:ext cx="10273553" cy="344598"/>
              <a:chOff x="7010400" y="-1820137"/>
              <a:chExt cx="26139050" cy="876765"/>
            </a:xfrm>
          </p:grpSpPr>
          <p:pic>
            <p:nvPicPr>
              <p:cNvPr id="125" name="Google Shape;125;p33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33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4" y="-1820137"/>
                <a:ext cx="7458668" cy="874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Google Shape;127;p33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8" name="Google Shape;128;p33"/>
            <p:cNvPicPr preferRelativeResize="0"/>
            <p:nvPr/>
          </p:nvPicPr>
          <p:blipFill rotWithShape="1">
            <a:blip r:embed="rId2">
              <a:alphaModFix/>
            </a:blip>
            <a:srcRect l="43" t="71793" r="-39" b="18448"/>
            <a:stretch/>
          </p:blipFill>
          <p:spPr>
            <a:xfrm>
              <a:off x="7796152" y="-1008676"/>
              <a:ext cx="4801463" cy="340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" name="Google Shape;129;p33"/>
          <p:cNvGrpSpPr/>
          <p:nvPr/>
        </p:nvGrpSpPr>
        <p:grpSpPr>
          <a:xfrm>
            <a:off x="-3910805" y="6529904"/>
            <a:ext cx="38630834" cy="685800"/>
            <a:chOff x="-2466458" y="-1009402"/>
            <a:chExt cx="19411065" cy="344598"/>
          </a:xfrm>
        </p:grpSpPr>
        <p:grpSp>
          <p:nvGrpSpPr>
            <p:cNvPr id="130" name="Google Shape;130;p33"/>
            <p:cNvGrpSpPr/>
            <p:nvPr/>
          </p:nvGrpSpPr>
          <p:grpSpPr>
            <a:xfrm>
              <a:off x="-2466458" y="-1009402"/>
              <a:ext cx="10273553" cy="344598"/>
              <a:chOff x="7010400" y="-1820134"/>
              <a:chExt cx="26139050" cy="876762"/>
            </a:xfrm>
          </p:grpSpPr>
          <p:pic>
            <p:nvPicPr>
              <p:cNvPr id="131" name="Google Shape;131;p33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90"/>
                <a:ext cx="12216384" cy="867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132;p33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9207655" y="-1820134"/>
                <a:ext cx="7458667" cy="874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Google Shape;133;p33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0"/>
              <a:stretch/>
            </p:blipFill>
            <p:spPr>
              <a:xfrm flipH="1">
                <a:off x="26624206" y="-1820133"/>
                <a:ext cx="6525244" cy="8767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4" name="Google Shape;134;p33"/>
            <p:cNvGrpSpPr/>
            <p:nvPr/>
          </p:nvGrpSpPr>
          <p:grpSpPr>
            <a:xfrm>
              <a:off x="7796152" y="-1009402"/>
              <a:ext cx="9148455" cy="344598"/>
              <a:chOff x="7010400" y="-1820134"/>
              <a:chExt cx="23276456" cy="876762"/>
            </a:xfrm>
          </p:grpSpPr>
          <p:pic>
            <p:nvPicPr>
              <p:cNvPr id="135" name="Google Shape;135;p33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7866958" y="-1820134"/>
                <a:ext cx="7458667" cy="87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Google Shape;136;p33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39" b="18448"/>
              <a:stretch/>
            </p:blipFill>
            <p:spPr>
              <a:xfrm>
                <a:off x="7010400" y="-1818289"/>
                <a:ext cx="12216383" cy="8673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" name="Google Shape;137;p33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0"/>
              <a:stretch/>
            </p:blipFill>
            <p:spPr>
              <a:xfrm flipH="1">
                <a:off x="25313898" y="-1820134"/>
                <a:ext cx="4972958" cy="8767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6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ound Photo">
  <p:cSld name="2_Round Photo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9"/>
          <p:cNvSpPr>
            <a:spLocks noGrp="1"/>
          </p:cNvSpPr>
          <p:nvPr>
            <p:ph type="pic" idx="2"/>
          </p:nvPr>
        </p:nvSpPr>
        <p:spPr>
          <a:xfrm>
            <a:off x="5988652" y="325087"/>
            <a:ext cx="6201835" cy="62018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0" name="Google Shape;140;p89"/>
          <p:cNvSpPr txBox="1">
            <a:spLocks noGrp="1"/>
          </p:cNvSpPr>
          <p:nvPr>
            <p:ph type="body" idx="1"/>
          </p:nvPr>
        </p:nvSpPr>
        <p:spPr>
          <a:xfrm>
            <a:off x="412266" y="2510841"/>
            <a:ext cx="5394767" cy="333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89"/>
          <p:cNvSpPr txBox="1">
            <a:spLocks noGrp="1"/>
          </p:cNvSpPr>
          <p:nvPr>
            <p:ph type="body" idx="3"/>
          </p:nvPr>
        </p:nvSpPr>
        <p:spPr>
          <a:xfrm>
            <a:off x="518163" y="422032"/>
            <a:ext cx="5308210" cy="185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2" name="Google Shape;142;p89"/>
          <p:cNvGrpSpPr/>
          <p:nvPr/>
        </p:nvGrpSpPr>
        <p:grpSpPr>
          <a:xfrm>
            <a:off x="-7381951" y="-378342"/>
            <a:ext cx="29979654" cy="685800"/>
            <a:chOff x="-7381951" y="-378342"/>
            <a:chExt cx="29979654" cy="685800"/>
          </a:xfrm>
        </p:grpSpPr>
        <p:grpSp>
          <p:nvGrpSpPr>
            <p:cNvPr id="143" name="Google Shape;143;p89"/>
            <p:cNvGrpSpPr/>
            <p:nvPr/>
          </p:nvGrpSpPr>
          <p:grpSpPr>
            <a:xfrm>
              <a:off x="-7381951" y="-378342"/>
              <a:ext cx="20445837" cy="685800"/>
              <a:chOff x="-7381951" y="-378342"/>
              <a:chExt cx="20445837" cy="685800"/>
            </a:xfrm>
          </p:grpSpPr>
          <p:pic>
            <p:nvPicPr>
              <p:cNvPr id="144" name="Google Shape;144;p89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41" b="18448"/>
              <a:stretch/>
            </p:blipFill>
            <p:spPr>
              <a:xfrm>
                <a:off x="-7381951" y="-376897"/>
                <a:ext cx="9555598" cy="6784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" name="Google Shape;145;p89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2158678" y="-378342"/>
                <a:ext cx="5834137" cy="684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Google Shape;146;p89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2"/>
              <a:stretch/>
            </p:blipFill>
            <p:spPr>
              <a:xfrm flipH="1">
                <a:off x="7959870" y="-378342"/>
                <a:ext cx="5104016" cy="68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7" name="Google Shape;147;p89"/>
            <p:cNvPicPr preferRelativeResize="0"/>
            <p:nvPr/>
          </p:nvPicPr>
          <p:blipFill rotWithShape="1">
            <a:blip r:embed="rId2">
              <a:alphaModFix/>
            </a:blip>
            <a:srcRect l="43" t="71793" r="-41" b="18448"/>
            <a:stretch/>
          </p:blipFill>
          <p:spPr>
            <a:xfrm>
              <a:off x="13042105" y="-376897"/>
              <a:ext cx="9555598" cy="6784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89"/>
          <p:cNvGrpSpPr/>
          <p:nvPr/>
        </p:nvGrpSpPr>
        <p:grpSpPr>
          <a:xfrm>
            <a:off x="-15376477" y="6529904"/>
            <a:ext cx="38630830" cy="685800"/>
            <a:chOff x="-15376477" y="6529904"/>
            <a:chExt cx="38630830" cy="685800"/>
          </a:xfrm>
        </p:grpSpPr>
        <p:grpSp>
          <p:nvGrpSpPr>
            <p:cNvPr id="149" name="Google Shape;149;p89"/>
            <p:cNvGrpSpPr/>
            <p:nvPr/>
          </p:nvGrpSpPr>
          <p:grpSpPr>
            <a:xfrm>
              <a:off x="-15376477" y="6529904"/>
              <a:ext cx="20445856" cy="685800"/>
              <a:chOff x="-15376477" y="6529904"/>
              <a:chExt cx="20445856" cy="685800"/>
            </a:xfrm>
          </p:grpSpPr>
          <p:pic>
            <p:nvPicPr>
              <p:cNvPr id="150" name="Google Shape;150;p89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41" b="18448"/>
              <a:stretch/>
            </p:blipFill>
            <p:spPr>
              <a:xfrm>
                <a:off x="-15376477" y="6531348"/>
                <a:ext cx="9555608" cy="6784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" name="Google Shape;151;p89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-5835837" y="6529904"/>
                <a:ext cx="5834137" cy="684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" name="Google Shape;152;p89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" b="12"/>
              <a:stretch/>
            </p:blipFill>
            <p:spPr>
              <a:xfrm flipH="1">
                <a:off x="-34637" y="6529904"/>
                <a:ext cx="5104016" cy="68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3" name="Google Shape;153;p89"/>
            <p:cNvGrpSpPr/>
            <p:nvPr/>
          </p:nvGrpSpPr>
          <p:grpSpPr>
            <a:xfrm>
              <a:off x="5047606" y="6529904"/>
              <a:ext cx="18206747" cy="685800"/>
              <a:chOff x="5047606" y="6529904"/>
              <a:chExt cx="18206747" cy="685800"/>
            </a:xfrm>
          </p:grpSpPr>
          <p:pic>
            <p:nvPicPr>
              <p:cNvPr id="154" name="Google Shape;154;p89"/>
              <p:cNvPicPr preferRelativeResize="0"/>
              <p:nvPr/>
            </p:nvPicPr>
            <p:blipFill rotWithShape="1">
              <a:blip r:embed="rId2">
                <a:alphaModFix/>
              </a:blip>
              <a:srcRect l="3566" t="40362" r="94" b="44112"/>
              <a:stretch/>
            </p:blipFill>
            <p:spPr>
              <a:xfrm>
                <a:off x="13539557" y="6529904"/>
                <a:ext cx="5834137" cy="6840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89"/>
              <p:cNvPicPr preferRelativeResize="0"/>
              <p:nvPr/>
            </p:nvPicPr>
            <p:blipFill rotWithShape="1">
              <a:blip r:embed="rId2">
                <a:alphaModFix/>
              </a:blip>
              <a:srcRect l="43" t="71793" r="-41" b="18448"/>
              <a:stretch/>
            </p:blipFill>
            <p:spPr>
              <a:xfrm>
                <a:off x="5047606" y="6531348"/>
                <a:ext cx="9555608" cy="6784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Google Shape;156;p89"/>
              <p:cNvPicPr preferRelativeResize="0"/>
              <p:nvPr/>
            </p:nvPicPr>
            <p:blipFill rotWithShape="1">
              <a:blip r:embed="rId2">
                <a:alphaModFix/>
              </a:blip>
              <a:srcRect l="265" t="81571" r="23742" b="12"/>
              <a:stretch/>
            </p:blipFill>
            <p:spPr>
              <a:xfrm flipH="1">
                <a:off x="19364523" y="6529904"/>
                <a:ext cx="3889830" cy="68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slide">
  <p:cSld name="1_Section break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0"/>
          <p:cNvSpPr txBox="1">
            <a:spLocks noGrp="1"/>
          </p:cNvSpPr>
          <p:nvPr>
            <p:ph type="body" idx="1"/>
          </p:nvPr>
        </p:nvSpPr>
        <p:spPr>
          <a:xfrm>
            <a:off x="595567" y="1946035"/>
            <a:ext cx="11000872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9" name="Google Shape;15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419" y="5481946"/>
            <a:ext cx="4342732" cy="368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4477" y="5483675"/>
            <a:ext cx="5006614" cy="36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4802" y="5481946"/>
            <a:ext cx="2897194" cy="368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419" y="-1690917"/>
            <a:ext cx="4342732" cy="368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4477" y="-1689189"/>
            <a:ext cx="5006614" cy="36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4802" y="-1690917"/>
            <a:ext cx="2897194" cy="3680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360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pos="1176">
          <p15:clr>
            <a:srgbClr val="F26B43"/>
          </p15:clr>
        </p15:guide>
        <p15:guide id="7" orient="horz" pos="4320">
          <p15:clr>
            <a:srgbClr val="F26B43"/>
          </p15:clr>
        </p15:guide>
        <p15:guide id="8" orient="horz">
          <p15:clr>
            <a:srgbClr val="F26B43"/>
          </p15:clr>
        </p15:guide>
        <p15:guide id="9" pos="7680">
          <p15:clr>
            <a:srgbClr val="F26B43"/>
          </p15:clr>
        </p15:guide>
        <p15:guide id="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8.jp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9.png"/><Relationship Id="rId18" Type="http://schemas.openxmlformats.org/officeDocument/2006/relationships/image" Target="../media/image8.png"/><Relationship Id="rId3" Type="http://schemas.openxmlformats.org/officeDocument/2006/relationships/image" Target="../media/image16.png"/><Relationship Id="rId21" Type="http://schemas.openxmlformats.org/officeDocument/2006/relationships/image" Target="../media/image34.jp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3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image" Target="../media/image62.png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fnp.org.br/noticias/item/3644-ir-fnp-faz-ressalvas-ao-pl-que-trata-da-isencao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openxmlformats.org/officeDocument/2006/relationships/hyperlink" Target="https://docs.google.com/document/d/1EMZqPRRC10Z_9mQN_tD43W62fiCFtv_j/edit" TargetMode="External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2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6383299" y="5032813"/>
            <a:ext cx="6302124" cy="19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12430778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928548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927615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1032021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92889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1032021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2551988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25537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2552543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6228069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6226570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6232003"/>
            <a:ext cx="5576161" cy="163883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"/>
          <p:cNvSpPr/>
          <p:nvPr/>
        </p:nvSpPr>
        <p:spPr>
          <a:xfrm>
            <a:off x="3098797" y="856895"/>
            <a:ext cx="9093203" cy="531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Plenária de Prefeitas e Prefeitos</a:t>
            </a:r>
            <a:endParaRPr sz="4000" b="0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p2" descr="Uma imagem contendo Padrão do plano de fundo&#10;&#10;Descrição gerada automaticamente"/>
          <p:cNvPicPr preferRelativeResize="0"/>
          <p:nvPr/>
        </p:nvPicPr>
        <p:blipFill rotWithShape="1">
          <a:blip r:embed="rId15">
            <a:alphaModFix/>
          </a:blip>
          <a:srcRect l="12401" r="55749"/>
          <a:stretch/>
        </p:blipFill>
        <p:spPr>
          <a:xfrm>
            <a:off x="4509082" y="1161528"/>
            <a:ext cx="6703877" cy="3143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"/>
          <p:cNvSpPr txBox="1">
            <a:spLocks noGrp="1"/>
          </p:cNvSpPr>
          <p:nvPr>
            <p:ph type="body" idx="1"/>
          </p:nvPr>
        </p:nvSpPr>
        <p:spPr>
          <a:xfrm>
            <a:off x="1107050" y="2389700"/>
            <a:ext cx="10227900" cy="4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700"/>
              <a:t>Fomento às </a:t>
            </a:r>
            <a:r>
              <a:rPr lang="en-US" sz="4700" b="1"/>
              <a:t>políticas culturais </a:t>
            </a:r>
            <a:r>
              <a:rPr lang="en-US" sz="4700"/>
              <a:t>locais e apoio ao Fórum de Secretários e Secretárias Municipais de Cultura </a:t>
            </a:r>
            <a:endParaRPr sz="4700"/>
          </a:p>
          <a:p>
            <a:pPr marL="3492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4700"/>
          </a:p>
        </p:txBody>
      </p:sp>
      <p:sp>
        <p:nvSpPr>
          <p:cNvPr id="661" name="Google Shape;661;p5"/>
          <p:cNvSpPr txBox="1">
            <a:spLocks noGrp="1"/>
          </p:cNvSpPr>
          <p:nvPr>
            <p:ph type="body" idx="2"/>
          </p:nvPr>
        </p:nvSpPr>
        <p:spPr>
          <a:xfrm>
            <a:off x="-152400" y="416169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6000"/>
              <a:t>FNP e Fundação Itaú </a:t>
            </a:r>
            <a:endParaRPr sz="6000"/>
          </a:p>
        </p:txBody>
      </p:sp>
      <p:pic>
        <p:nvPicPr>
          <p:cNvPr id="662" name="Google Shape;662;p5" descr="Fundação Ita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2707" y="5433531"/>
            <a:ext cx="1008300" cy="10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"/>
          <p:cNvSpPr txBox="1">
            <a:spLocks noGrp="1"/>
          </p:cNvSpPr>
          <p:nvPr>
            <p:ph type="body" idx="1"/>
          </p:nvPr>
        </p:nvSpPr>
        <p:spPr>
          <a:xfrm>
            <a:off x="1602450" y="1754273"/>
            <a:ext cx="8682300" cy="4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700" b="1"/>
              <a:t>Desenvolvimento Urbano e Inclusão produtiva </a:t>
            </a:r>
            <a:r>
              <a:rPr lang="en-US" sz="4700"/>
              <a:t>em regiões metropolitanas</a:t>
            </a:r>
            <a:endParaRPr sz="47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7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700" b="1"/>
              <a:t>Lançamento</a:t>
            </a:r>
            <a:endParaRPr sz="47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700"/>
              <a:t>02 e 03/12 em Niterói/RJ</a:t>
            </a:r>
            <a:endParaRPr sz="4700"/>
          </a:p>
          <a:p>
            <a:pPr marL="3492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4700"/>
          </a:p>
          <a:p>
            <a:pPr marL="3492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4700"/>
          </a:p>
        </p:txBody>
      </p:sp>
      <p:sp>
        <p:nvSpPr>
          <p:cNvPr id="668" name="Google Shape;668;p8"/>
          <p:cNvSpPr txBox="1">
            <a:spLocks noGrp="1"/>
          </p:cNvSpPr>
          <p:nvPr>
            <p:ph type="body" idx="2"/>
          </p:nvPr>
        </p:nvSpPr>
        <p:spPr>
          <a:xfrm>
            <a:off x="-152400" y="416169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6000"/>
              <a:t>FNP e Sebrae Nacional</a:t>
            </a:r>
            <a:endParaRPr sz="6000"/>
          </a:p>
        </p:txBody>
      </p:sp>
      <p:pic>
        <p:nvPicPr>
          <p:cNvPr id="669" name="Google Shape;669;p8" descr="Login | Sebra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4674" y="5433531"/>
            <a:ext cx="1907326" cy="10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2"/>
          </p:nvPr>
        </p:nvSpPr>
        <p:spPr>
          <a:xfrm>
            <a:off x="0" y="492369"/>
            <a:ext cx="12192000" cy="10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/>
              <a:t>FNP e Sebrae Nacional - RMs</a:t>
            </a:r>
            <a:endParaRPr/>
          </a:p>
        </p:txBody>
      </p:sp>
      <p:pic>
        <p:nvPicPr>
          <p:cNvPr id="675" name="Google Shape;675;p9" descr="Login | Sebra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4674" y="5433531"/>
            <a:ext cx="1907326" cy="10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9"/>
          <p:cNvSpPr txBox="1"/>
          <p:nvPr/>
        </p:nvSpPr>
        <p:spPr>
          <a:xfrm>
            <a:off x="3857326" y="3075359"/>
            <a:ext cx="2658977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Niterói/RJ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 Horizonte/MG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Recife/PE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Curitiba/PR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9"/>
          <p:cNvSpPr txBox="1"/>
          <p:nvPr/>
        </p:nvSpPr>
        <p:spPr>
          <a:xfrm>
            <a:off x="7803622" y="3074969"/>
            <a:ext cx="2658977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Rio de Janeiro/RJ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Contagem/MG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Olinda/PE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Piraquara/PR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São Vicente/SP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9"/>
          <p:cNvSpPr txBox="1"/>
          <p:nvPr/>
        </p:nvSpPr>
        <p:spPr>
          <a:xfrm>
            <a:off x="522977" y="3075359"/>
            <a:ext cx="320922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 Rio de Janeiro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 Belo Horizonte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 Recife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 Curitiba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 Baixada Santista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9"/>
          <p:cNvSpPr txBox="1"/>
          <p:nvPr/>
        </p:nvSpPr>
        <p:spPr>
          <a:xfrm>
            <a:off x="3345465" y="1896177"/>
            <a:ext cx="340184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Desenvolvimento Urbano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9"/>
          <p:cNvSpPr txBox="1"/>
          <p:nvPr/>
        </p:nvSpPr>
        <p:spPr>
          <a:xfrm>
            <a:off x="7659182" y="1819739"/>
            <a:ext cx="29478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Inclusão Produtiva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1" name="Google Shape;681;p9"/>
          <p:cNvCxnSpPr/>
          <p:nvPr/>
        </p:nvCxnSpPr>
        <p:spPr>
          <a:xfrm>
            <a:off x="7238198" y="2705363"/>
            <a:ext cx="0" cy="3232318"/>
          </a:xfrm>
          <a:prstGeom prst="straightConnector1">
            <a:avLst/>
          </a:prstGeom>
          <a:noFill/>
          <a:ln w="9525" cap="flat" cmpd="sng">
            <a:solidFill>
              <a:srgbClr val="FFCF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2" name="Google Shape;682;p9" descr="Imagens Linhas Curvas PNG e Vetor, com Fundo Transparente Para Download  Grátis | Pngtre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"/>
          <p:cNvSpPr txBox="1">
            <a:spLocks noGrp="1"/>
          </p:cNvSpPr>
          <p:nvPr>
            <p:ph type="body" idx="1"/>
          </p:nvPr>
        </p:nvSpPr>
        <p:spPr>
          <a:xfrm>
            <a:off x="1109400" y="1831439"/>
            <a:ext cx="9668400" cy="2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700" b="1"/>
              <a:t>Adaptação Climática </a:t>
            </a:r>
            <a:r>
              <a:rPr lang="en-US" sz="4700"/>
              <a:t>nas cidades: planejamento urbano sensível </a:t>
            </a:r>
            <a:br>
              <a:rPr lang="en-US" sz="4700"/>
            </a:br>
            <a:r>
              <a:rPr lang="en-US" sz="4700"/>
              <a:t>às águas</a:t>
            </a:r>
            <a:endParaRPr sz="47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200" b="1">
              <a:solidFill>
                <a:srgbClr val="1F386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1">
                <a:solidFill>
                  <a:srgbClr val="1F3864"/>
                </a:solidFill>
              </a:rPr>
              <a:t>Execução 2026 a 2028</a:t>
            </a:r>
            <a:endParaRPr sz="4700" b="1">
              <a:solidFill>
                <a:srgbClr val="1F3864"/>
              </a:solidFill>
            </a:endParaRPr>
          </a:p>
          <a:p>
            <a:pPr marL="3492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4700"/>
          </a:p>
        </p:txBody>
      </p:sp>
      <p:sp>
        <p:nvSpPr>
          <p:cNvPr id="688" name="Google Shape;688;p10"/>
          <p:cNvSpPr txBox="1">
            <a:spLocks noGrp="1"/>
          </p:cNvSpPr>
          <p:nvPr>
            <p:ph type="body" idx="2"/>
          </p:nvPr>
        </p:nvSpPr>
        <p:spPr>
          <a:xfrm>
            <a:off x="-152400" y="416169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300"/>
              <a:t>Consórcio PNUMA, FNP, C40 e AVSI Brasil </a:t>
            </a:r>
            <a:endParaRPr sz="4300"/>
          </a:p>
        </p:txBody>
      </p:sp>
      <p:pic>
        <p:nvPicPr>
          <p:cNvPr id="689" name="Google Shape;689;p10" descr="O QUE É PNUMA E QUAL A IMPORTÂNCIA DELE - Resiclean"/>
          <p:cNvPicPr preferRelativeResize="0"/>
          <p:nvPr/>
        </p:nvPicPr>
        <p:blipFill rotWithShape="1">
          <a:blip r:embed="rId3">
            <a:alphaModFix/>
          </a:blip>
          <a:srcRect l="26007" r="26177"/>
          <a:stretch/>
        </p:blipFill>
        <p:spPr>
          <a:xfrm>
            <a:off x="9001466" y="5463221"/>
            <a:ext cx="931635" cy="89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0" descr="Sobre o projeto - maisiguais.org"/>
          <p:cNvPicPr preferRelativeResize="0"/>
          <p:nvPr/>
        </p:nvPicPr>
        <p:blipFill rotWithShape="1">
          <a:blip r:embed="rId4">
            <a:alphaModFix/>
          </a:blip>
          <a:srcRect l="12633" t="31050" r="50000" b="34838"/>
          <a:stretch/>
        </p:blipFill>
        <p:spPr>
          <a:xfrm>
            <a:off x="11036307" y="5582653"/>
            <a:ext cx="931635" cy="61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0" descr="C40 Cities | UrbanShif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99354" y="5549096"/>
            <a:ext cx="770700" cy="7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0" descr="Identidade Marca | AVSI Brasil"/>
          <p:cNvPicPr preferRelativeResize="0"/>
          <p:nvPr/>
        </p:nvPicPr>
        <p:blipFill rotWithShape="1">
          <a:blip r:embed="rId6">
            <a:alphaModFix/>
          </a:blip>
          <a:srcRect l="11199" t="7910" r="13199" b="6400"/>
          <a:stretch/>
        </p:blipFill>
        <p:spPr>
          <a:xfrm>
            <a:off x="8043521" y="5485769"/>
            <a:ext cx="791692" cy="8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6177" y="4302493"/>
            <a:ext cx="792100" cy="7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21" y="-531014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7776952" y="-7271055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3425" y="-3687046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27830" y="-3686491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97889" y="-5090095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1"/>
          <p:cNvSpPr txBox="1"/>
          <p:nvPr/>
        </p:nvSpPr>
        <p:spPr>
          <a:xfrm>
            <a:off x="1443783" y="1474242"/>
            <a:ext cx="932243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Adaptação Climática nas Cidades: Planejamento urbano sensível à água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1"/>
          <p:cNvSpPr/>
          <p:nvPr/>
        </p:nvSpPr>
        <p:spPr>
          <a:xfrm>
            <a:off x="3096516" y="-6162675"/>
            <a:ext cx="9093203" cy="531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17436" y="-4397620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11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80969" y="-5130799"/>
            <a:ext cx="6324454" cy="156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608364" y="3270706"/>
            <a:ext cx="631116" cy="58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1"/>
          <p:cNvPicPr preferRelativeResize="0"/>
          <p:nvPr/>
        </p:nvPicPr>
        <p:blipFill rotWithShape="1">
          <a:blip r:embed="rId14">
            <a:alphaModFix/>
          </a:blip>
          <a:srcRect r="53821"/>
          <a:stretch/>
        </p:blipFill>
        <p:spPr>
          <a:xfrm>
            <a:off x="6506952" y="3340151"/>
            <a:ext cx="891795" cy="4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60765" y="3239129"/>
            <a:ext cx="521357" cy="643424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11"/>
          <p:cNvSpPr txBox="1"/>
          <p:nvPr/>
        </p:nvSpPr>
        <p:spPr>
          <a:xfrm>
            <a:off x="3704875" y="2724109"/>
            <a:ext cx="5262400" cy="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Consórcio:</a:t>
            </a:r>
            <a:endParaRPr sz="2000" b="1" i="0" u="none" strike="noStrike" cap="non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7" name="Google Shape;717;p11"/>
          <p:cNvSpPr txBox="1"/>
          <p:nvPr/>
        </p:nvSpPr>
        <p:spPr>
          <a:xfrm>
            <a:off x="4735800" y="5632925"/>
            <a:ext cx="2720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Novembro de 2025</a:t>
            </a:r>
            <a:endParaRPr sz="1400" b="1" i="0" u="none" strike="noStrike" cap="non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718" name="Google Shape;718;p11"/>
          <p:cNvGrpSpPr/>
          <p:nvPr/>
        </p:nvGrpSpPr>
        <p:grpSpPr>
          <a:xfrm>
            <a:off x="1384555" y="3997874"/>
            <a:ext cx="3693859" cy="1910627"/>
            <a:chOff x="1327555" y="4615548"/>
            <a:chExt cx="3693859" cy="1910627"/>
          </a:xfrm>
        </p:grpSpPr>
        <p:pic>
          <p:nvPicPr>
            <p:cNvPr id="719" name="Google Shape;719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327555" y="4615548"/>
              <a:ext cx="3693859" cy="1910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0" name="Google Shape;720;p11"/>
            <p:cNvSpPr txBox="1"/>
            <p:nvPr/>
          </p:nvSpPr>
          <p:spPr>
            <a:xfrm>
              <a:off x="1387405" y="4658412"/>
              <a:ext cx="3259885" cy="367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Barlow"/>
                  <a:ea typeface="Barlow"/>
                  <a:cs typeface="Barlow"/>
                  <a:sym typeface="Barlow"/>
                </a:rPr>
                <a:t>Parceiro</a:t>
              </a:r>
              <a:endPara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721" name="Google Shape;721;p11"/>
          <p:cNvGrpSpPr/>
          <p:nvPr/>
        </p:nvGrpSpPr>
        <p:grpSpPr>
          <a:xfrm>
            <a:off x="7289524" y="4040738"/>
            <a:ext cx="3259885" cy="1186804"/>
            <a:chOff x="7232524" y="4658412"/>
            <a:chExt cx="3259885" cy="1186804"/>
          </a:xfrm>
        </p:grpSpPr>
        <p:pic>
          <p:nvPicPr>
            <p:cNvPr id="722" name="Google Shape;722;p1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386819" y="5173963"/>
              <a:ext cx="2951293" cy="671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3" name="Google Shape;723;p11"/>
            <p:cNvSpPr txBox="1"/>
            <p:nvPr/>
          </p:nvSpPr>
          <p:spPr>
            <a:xfrm>
              <a:off x="7232524" y="4658412"/>
              <a:ext cx="3259885" cy="367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Barlow"/>
                  <a:ea typeface="Barlow"/>
                  <a:cs typeface="Barlow"/>
                  <a:sym typeface="Barlow"/>
                </a:rPr>
                <a:t>Financiador</a:t>
              </a:r>
              <a:endPara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724" name="Google Shape;72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0" y="-1032022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7776952" y="-1032021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561980" y="6228069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328050" y="6226570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-8796" y="6232003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1" descr="Logotipo&#10;&#10;O conteúdo gerado por IA pode estar incorreto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175042" y="2921291"/>
            <a:ext cx="1256954" cy="1255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2"/>
          <p:cNvSpPr txBox="1">
            <a:spLocks noGrp="1"/>
          </p:cNvSpPr>
          <p:nvPr>
            <p:ph type="body" idx="1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/>
              <a:t>O que é o projeto?</a:t>
            </a:r>
            <a:endParaRPr/>
          </a:p>
        </p:txBody>
      </p:sp>
      <p:sp>
        <p:nvSpPr>
          <p:cNvPr id="735" name="Google Shape;735;p12"/>
          <p:cNvSpPr txBox="1">
            <a:spLocks noGrp="1"/>
          </p:cNvSpPr>
          <p:nvPr>
            <p:ph type="body" idx="2"/>
          </p:nvPr>
        </p:nvSpPr>
        <p:spPr>
          <a:xfrm>
            <a:off x="-1" y="2068670"/>
            <a:ext cx="3148553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000"/>
              <a:t>1. Responder ao Estresse Hídrico em Contextos Urbanos Vulneráveis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736" name="Google Shape;736;p12"/>
          <p:cNvSpPr txBox="1">
            <a:spLocks noGrp="1"/>
          </p:cNvSpPr>
          <p:nvPr>
            <p:ph type="body" idx="4"/>
          </p:nvPr>
        </p:nvSpPr>
        <p:spPr>
          <a:xfrm>
            <a:off x="3048000" y="2068670"/>
            <a:ext cx="3047948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000"/>
              <a:t>2. Promover Governança Metropolitana para Adaptação Climática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000"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6"/>
          </p:nvPr>
        </p:nvSpPr>
        <p:spPr>
          <a:xfrm>
            <a:off x="6095948" y="2068670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000"/>
              <a:t>3. Inovar com Soluções Baseadas na Natureza (SBN) Inclusivas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000"/>
          </a:p>
        </p:txBody>
      </p:sp>
      <p:sp>
        <p:nvSpPr>
          <p:cNvPr id="738" name="Google Shape;738;p12"/>
          <p:cNvSpPr txBox="1">
            <a:spLocks noGrp="1"/>
          </p:cNvSpPr>
          <p:nvPr>
            <p:ph type="body" idx="8"/>
          </p:nvPr>
        </p:nvSpPr>
        <p:spPr>
          <a:xfrm>
            <a:off x="9144000" y="2068670"/>
            <a:ext cx="3030876" cy="68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000"/>
              <a:t>4. Fortalecer a Participação Social e a Cogestão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endParaRPr sz="2000"/>
          </a:p>
        </p:txBody>
      </p:sp>
      <p:pic>
        <p:nvPicPr>
          <p:cNvPr id="739" name="Google Shape;739;p12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3">
            <a:alphaModFix/>
          </a:blip>
          <a:srcRect l="13587" r="13587"/>
          <a:stretch/>
        </p:blipFill>
        <p:spPr>
          <a:xfrm>
            <a:off x="29795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740" name="Google Shape;740;p12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4">
            <a:alphaModFix/>
          </a:blip>
          <a:srcRect l="17297" r="17295"/>
          <a:stretch/>
        </p:blipFill>
        <p:spPr>
          <a:xfrm>
            <a:off x="335280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741" name="Google Shape;741;p12"/>
          <p:cNvPicPr preferRelativeResize="0">
            <a:picLocks noGrp="1"/>
          </p:cNvPicPr>
          <p:nvPr>
            <p:ph type="pic" idx="15"/>
          </p:nvPr>
        </p:nvPicPr>
        <p:blipFill rotWithShape="1">
          <a:blip r:embed="rId5">
            <a:alphaModFix/>
          </a:blip>
          <a:srcRect l="4906" r="4906"/>
          <a:stretch/>
        </p:blipFill>
        <p:spPr>
          <a:xfrm>
            <a:off x="640080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742" name="Google Shape;742;p12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6">
            <a:alphaModFix/>
          </a:blip>
          <a:srcRect l="17416" r="17417"/>
          <a:stretch/>
        </p:blipFill>
        <p:spPr>
          <a:xfrm>
            <a:off x="9448800" y="3708973"/>
            <a:ext cx="2424701" cy="246451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3"/>
          <p:cNvSpPr txBox="1">
            <a:spLocks noGrp="1"/>
          </p:cNvSpPr>
          <p:nvPr>
            <p:ph type="body" idx="1"/>
          </p:nvPr>
        </p:nvSpPr>
        <p:spPr>
          <a:xfrm>
            <a:off x="0" y="351692"/>
            <a:ext cx="12192000" cy="141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/>
              <a:t>Recorte geográfico: região metropolitana</a:t>
            </a:r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body" idx="2"/>
          </p:nvPr>
        </p:nvSpPr>
        <p:spPr>
          <a:xfrm>
            <a:off x="606077" y="1910954"/>
            <a:ext cx="4944098" cy="317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/>
              <a:t>7 Regiões Metropolitanas:</a:t>
            </a:r>
            <a:endParaRPr/>
          </a:p>
          <a:p>
            <a:pPr marL="34925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Belém</a:t>
            </a:r>
            <a:endParaRPr/>
          </a:p>
          <a:p>
            <a:pPr marL="34925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Belo Horizonte</a:t>
            </a:r>
            <a:endParaRPr/>
          </a:p>
          <a:p>
            <a:pPr marL="34925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Curitiba</a:t>
            </a:r>
            <a:endParaRPr/>
          </a:p>
          <a:p>
            <a:pPr marL="34925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Porto Alegre</a:t>
            </a:r>
            <a:endParaRPr/>
          </a:p>
          <a:p>
            <a:pPr marL="34925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Recife</a:t>
            </a:r>
            <a:endParaRPr/>
          </a:p>
          <a:p>
            <a:pPr marL="34925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Rio de Janeiro</a:t>
            </a:r>
            <a:endParaRPr/>
          </a:p>
          <a:p>
            <a:pPr marL="34925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/>
              <a:t>Salvador</a:t>
            </a:r>
            <a:endParaRPr sz="2400"/>
          </a:p>
        </p:txBody>
      </p:sp>
      <p:pic>
        <p:nvPicPr>
          <p:cNvPr id="749" name="Google Shape;74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1827" y="1769575"/>
            <a:ext cx="4519529" cy="44097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750" name="Google Shape;750;p13"/>
          <p:cNvSpPr txBox="1"/>
          <p:nvPr/>
        </p:nvSpPr>
        <p:spPr>
          <a:xfrm>
            <a:off x="606076" y="4749061"/>
            <a:ext cx="4944098" cy="317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Critérios de seleção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Vulnerabilidade socioeconômica e risco climático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Posição estratégica para SbN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Escala regional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13" descr="Marcador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3948" y="2350010"/>
            <a:ext cx="351149" cy="3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3" descr="Marcador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6597" y="3028992"/>
            <a:ext cx="351149" cy="3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3" descr="Marcador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5448" y="3380141"/>
            <a:ext cx="351149" cy="3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3" descr="Marcador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65383" y="3983893"/>
            <a:ext cx="351149" cy="3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13" descr="Marcador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6946" y="4639558"/>
            <a:ext cx="351149" cy="3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13" descr="Marcador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3276" y="5261728"/>
            <a:ext cx="351149" cy="35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4"/>
          <p:cNvSpPr txBox="1">
            <a:spLocks noGrp="1"/>
          </p:cNvSpPr>
          <p:nvPr>
            <p:ph type="body" idx="2"/>
          </p:nvPr>
        </p:nvSpPr>
        <p:spPr>
          <a:xfrm>
            <a:off x="0" y="492369"/>
            <a:ext cx="12192000" cy="10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/>
              <a:t>Principais Objetivos</a:t>
            </a:r>
            <a:endParaRPr/>
          </a:p>
        </p:txBody>
      </p:sp>
      <p:sp>
        <p:nvSpPr>
          <p:cNvPr id="762" name="Google Shape;762;p14"/>
          <p:cNvSpPr/>
          <p:nvPr/>
        </p:nvSpPr>
        <p:spPr>
          <a:xfrm>
            <a:off x="4718607" y="1778341"/>
            <a:ext cx="2788476" cy="2549236"/>
          </a:xfrm>
          <a:prstGeom prst="ellipse">
            <a:avLst/>
          </a:prstGeom>
          <a:solidFill>
            <a:srgbClr val="E1EDFB"/>
          </a:solidFill>
          <a:ln w="25400" cap="flat" cmpd="sng">
            <a:solidFill>
              <a:srgbClr val="E2EE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3" name="Google Shape;763;p14"/>
          <p:cNvPicPr preferRelativeResize="0"/>
          <p:nvPr/>
        </p:nvPicPr>
        <p:blipFill rotWithShape="1">
          <a:blip r:embed="rId3">
            <a:alphaModFix/>
          </a:blip>
          <a:srcRect l="43827" t="26650" r="44140" b="57878"/>
          <a:stretch/>
        </p:blipFill>
        <p:spPr>
          <a:xfrm>
            <a:off x="5573222" y="2019407"/>
            <a:ext cx="990601" cy="849288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14"/>
          <p:cNvSpPr txBox="1"/>
          <p:nvPr/>
        </p:nvSpPr>
        <p:spPr>
          <a:xfrm>
            <a:off x="4851620" y="2918597"/>
            <a:ext cx="2503399" cy="80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51C45"/>
                </a:solidFill>
                <a:latin typeface="Barlow"/>
                <a:ea typeface="Barlow"/>
                <a:cs typeface="Barlow"/>
                <a:sym typeface="Barlow"/>
              </a:rPr>
              <a:t>Resiliência metropolitana sensível à água</a:t>
            </a:r>
            <a:endParaRPr sz="2000" b="1" i="0" u="none" strike="noStrike" cap="none">
              <a:solidFill>
                <a:srgbClr val="051C4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1" u="none" strike="noStrike" cap="none">
              <a:solidFill>
                <a:srgbClr val="38562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65" name="Google Shape;765;p14"/>
          <p:cNvPicPr preferRelativeResize="0"/>
          <p:nvPr/>
        </p:nvPicPr>
        <p:blipFill rotWithShape="1">
          <a:blip r:embed="rId4">
            <a:alphaModFix/>
          </a:blip>
          <a:srcRect l="21415" t="6286" r="62962" b="69904"/>
          <a:stretch/>
        </p:blipFill>
        <p:spPr>
          <a:xfrm>
            <a:off x="2625976" y="1659783"/>
            <a:ext cx="1606934" cy="163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4"/>
          <p:cNvPicPr preferRelativeResize="0"/>
          <p:nvPr/>
        </p:nvPicPr>
        <p:blipFill rotWithShape="1">
          <a:blip r:embed="rId4">
            <a:alphaModFix/>
          </a:blip>
          <a:srcRect l="63827" t="5716" r="21561" b="70474"/>
          <a:stretch/>
        </p:blipFill>
        <p:spPr>
          <a:xfrm>
            <a:off x="8256923" y="1659782"/>
            <a:ext cx="1503048" cy="163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 rotWithShape="1">
          <a:blip r:embed="rId4">
            <a:alphaModFix/>
          </a:blip>
          <a:srcRect l="66505" t="50000" r="14321" b="28007"/>
          <a:stretch/>
        </p:blipFill>
        <p:spPr>
          <a:xfrm>
            <a:off x="7904146" y="3906369"/>
            <a:ext cx="1686337" cy="128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4"/>
          <p:cNvPicPr preferRelativeResize="0"/>
          <p:nvPr/>
        </p:nvPicPr>
        <p:blipFill rotWithShape="1">
          <a:blip r:embed="rId4">
            <a:alphaModFix/>
          </a:blip>
          <a:srcRect l="15371" t="50001" r="68293" b="27291"/>
          <a:stretch/>
        </p:blipFill>
        <p:spPr>
          <a:xfrm>
            <a:off x="2412393" y="3836994"/>
            <a:ext cx="1680551" cy="155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4"/>
          <p:cNvPicPr preferRelativeResize="0"/>
          <p:nvPr/>
        </p:nvPicPr>
        <p:blipFill rotWithShape="1">
          <a:blip r:embed="rId4">
            <a:alphaModFix/>
          </a:blip>
          <a:srcRect l="44074" t="74612" r="43332" b="9658"/>
          <a:stretch/>
        </p:blipFill>
        <p:spPr>
          <a:xfrm>
            <a:off x="5465145" y="5167253"/>
            <a:ext cx="1295400" cy="1078766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4"/>
          <p:cNvSpPr txBox="1"/>
          <p:nvPr/>
        </p:nvSpPr>
        <p:spPr>
          <a:xfrm>
            <a:off x="234963" y="1955872"/>
            <a:ext cx="2503399" cy="80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Avaliação 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riscos climáticos e vulnerabilidades; estratégias integradas de adaptação e plataforma de serviços climáticos</a:t>
            </a:r>
            <a:endParaRPr sz="1600" b="1" i="1" u="none" strike="noStrike" cap="none">
              <a:solidFill>
                <a:srgbClr val="38562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1" name="Google Shape;771;p14"/>
          <p:cNvSpPr txBox="1"/>
          <p:nvPr/>
        </p:nvSpPr>
        <p:spPr>
          <a:xfrm>
            <a:off x="9693983" y="2099098"/>
            <a:ext cx="19689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Pilotos demonstrativos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SbN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14"/>
          <p:cNvSpPr txBox="1"/>
          <p:nvPr/>
        </p:nvSpPr>
        <p:spPr>
          <a:xfrm>
            <a:off x="9526984" y="4289488"/>
            <a:ext cx="2001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Financiamento e inovação financeira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4"/>
          <p:cNvSpPr txBox="1"/>
          <p:nvPr/>
        </p:nvSpPr>
        <p:spPr>
          <a:xfrm>
            <a:off x="6563823" y="5390775"/>
            <a:ext cx="20015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Políticas públicas e governança metropolitana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4" name="Google Shape;774;p14"/>
          <p:cNvCxnSpPr>
            <a:stCxn id="765" idx="3"/>
          </p:cNvCxnSpPr>
          <p:nvPr/>
        </p:nvCxnSpPr>
        <p:spPr>
          <a:xfrm>
            <a:off x="4232910" y="2476248"/>
            <a:ext cx="548400" cy="1914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75" name="Google Shape;775;p14"/>
          <p:cNvCxnSpPr>
            <a:stCxn id="768" idx="3"/>
            <a:endCxn id="762" idx="3"/>
          </p:cNvCxnSpPr>
          <p:nvPr/>
        </p:nvCxnSpPr>
        <p:spPr>
          <a:xfrm rot="10800000" flipH="1">
            <a:off x="4092944" y="3954163"/>
            <a:ext cx="1034100" cy="6615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76" name="Google Shape;776;p14"/>
          <p:cNvCxnSpPr>
            <a:stCxn id="769" idx="0"/>
            <a:endCxn id="762" idx="4"/>
          </p:cNvCxnSpPr>
          <p:nvPr/>
        </p:nvCxnSpPr>
        <p:spPr>
          <a:xfrm rot="10800000">
            <a:off x="6112845" y="4327553"/>
            <a:ext cx="0" cy="8397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77" name="Google Shape;777;p14"/>
          <p:cNvCxnSpPr>
            <a:stCxn id="766" idx="1"/>
            <a:endCxn id="762" idx="6"/>
          </p:cNvCxnSpPr>
          <p:nvPr/>
        </p:nvCxnSpPr>
        <p:spPr>
          <a:xfrm flipH="1">
            <a:off x="7507223" y="2476247"/>
            <a:ext cx="749700" cy="5766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78" name="Google Shape;778;p14"/>
          <p:cNvCxnSpPr>
            <a:stCxn id="767" idx="1"/>
            <a:endCxn id="762" idx="5"/>
          </p:cNvCxnSpPr>
          <p:nvPr/>
        </p:nvCxnSpPr>
        <p:spPr>
          <a:xfrm rot="10800000">
            <a:off x="7098646" y="3954399"/>
            <a:ext cx="805500" cy="5967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79" name="Google Shape;779;p14"/>
          <p:cNvSpPr txBox="1"/>
          <p:nvPr/>
        </p:nvSpPr>
        <p:spPr>
          <a:xfrm>
            <a:off x="2293271" y="5394332"/>
            <a:ext cx="1918794" cy="80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Capacitação e disseminação de conhecimento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5"/>
          <p:cNvSpPr txBox="1">
            <a:spLocks noGrp="1"/>
          </p:cNvSpPr>
          <p:nvPr>
            <p:ph type="body" idx="1"/>
          </p:nvPr>
        </p:nvSpPr>
        <p:spPr>
          <a:xfrm>
            <a:off x="671766" y="1869831"/>
            <a:ext cx="11001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3700"/>
              <a:t>Obrigada!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sz="37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2400"/>
              <a:t>Beatriz Martins Carneiro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2000" b="0"/>
              <a:t>Representante Interina</a:t>
            </a:r>
            <a:endParaRPr sz="2000" b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2000" b="0"/>
              <a:t>Escritório do Programa das Nações Unidas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2000" b="0"/>
              <a:t>para o Meio Ambiente no Brasil</a:t>
            </a:r>
            <a:endParaRPr sz="2000" b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6"/>
          <p:cNvSpPr txBox="1">
            <a:spLocks noGrp="1"/>
          </p:cNvSpPr>
          <p:nvPr>
            <p:ph type="body" idx="1"/>
          </p:nvPr>
        </p:nvSpPr>
        <p:spPr>
          <a:xfrm>
            <a:off x="1179939" y="2043194"/>
            <a:ext cx="9668400" cy="279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700" b="1"/>
              <a:t>Informe: Governança Climática Multinível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47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790" name="Google Shape;790;p16"/>
          <p:cNvSpPr txBox="1">
            <a:spLocks noGrp="1"/>
          </p:cNvSpPr>
          <p:nvPr>
            <p:ph type="body" idx="2"/>
          </p:nvPr>
        </p:nvSpPr>
        <p:spPr>
          <a:xfrm>
            <a:off x="-152400" y="416169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300"/>
              <a:t>FNP e C40</a:t>
            </a:r>
            <a:endParaRPr sz="4300"/>
          </a:p>
        </p:txBody>
      </p:sp>
      <p:pic>
        <p:nvPicPr>
          <p:cNvPr id="791" name="Google Shape;791;p16" descr="C40 Cities | UrbanShif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2610" y="5510848"/>
            <a:ext cx="701977" cy="70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6" descr="Bloomberg Philanthrop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3411" y="5691436"/>
            <a:ext cx="1935784" cy="60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6" descr="Global Covenant of Mayors for Climate and Energy | WU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63234" y="5240142"/>
            <a:ext cx="1040905" cy="105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6" descr="Sobre o projeto - maisiguais.org"/>
          <p:cNvPicPr preferRelativeResize="0"/>
          <p:nvPr/>
        </p:nvPicPr>
        <p:blipFill rotWithShape="1">
          <a:blip r:embed="rId6">
            <a:alphaModFix/>
          </a:blip>
          <a:srcRect l="12633" t="31050" r="50000" b="34838"/>
          <a:stretch/>
        </p:blipFill>
        <p:spPr>
          <a:xfrm>
            <a:off x="10943058" y="5593499"/>
            <a:ext cx="931635" cy="6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3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22107" y="5032813"/>
            <a:ext cx="6302124" cy="19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"/>
          <p:cNvSpPr txBox="1"/>
          <p:nvPr/>
        </p:nvSpPr>
        <p:spPr>
          <a:xfrm>
            <a:off x="1077361" y="2550109"/>
            <a:ext cx="99633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Pesquisa: Emendas Impositivas de Vereadores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"/>
          <p:cNvSpPr/>
          <p:nvPr/>
        </p:nvSpPr>
        <p:spPr>
          <a:xfrm>
            <a:off x="3096516" y="-6162675"/>
            <a:ext cx="9093203" cy="531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4" cy="156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"/>
          <p:cNvSpPr txBox="1">
            <a:spLocks noGrp="1"/>
          </p:cNvSpPr>
          <p:nvPr>
            <p:ph type="body" idx="1"/>
          </p:nvPr>
        </p:nvSpPr>
        <p:spPr>
          <a:xfrm>
            <a:off x="4702386" y="2611609"/>
            <a:ext cx="7139451" cy="236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Apresenta análises das políticas, instrumentos financeiros e boas práticas necessárias para fortalecer as finanças públicas para o enfrentamento de desastres. </a:t>
            </a:r>
            <a:endParaRPr sz="4700"/>
          </a:p>
          <a:p>
            <a:pPr marL="3492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4700"/>
          </a:p>
        </p:txBody>
      </p:sp>
      <p:sp>
        <p:nvSpPr>
          <p:cNvPr id="800" name="Google Shape;800;p17"/>
          <p:cNvSpPr txBox="1">
            <a:spLocks noGrp="1"/>
          </p:cNvSpPr>
          <p:nvPr>
            <p:ph type="body" idx="2"/>
          </p:nvPr>
        </p:nvSpPr>
        <p:spPr>
          <a:xfrm>
            <a:off x="-152400" y="416169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300"/>
              <a:t>FNP,  BID e ABRASF</a:t>
            </a:r>
            <a:endParaRPr sz="4300"/>
          </a:p>
        </p:txBody>
      </p:sp>
      <p:pic>
        <p:nvPicPr>
          <p:cNvPr id="801" name="Google Shape;801;p17" descr="BID-logo-fondo-blanco - Oncologia Bras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7328" y="5699401"/>
            <a:ext cx="1566200" cy="66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7" descr="logomarca-abrasf - iGenio Agência Digit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6888" y="5269424"/>
            <a:ext cx="2266950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837" y="1304338"/>
            <a:ext cx="3879786" cy="535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g39fcdd2374e_0_0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6383298" y="5032811"/>
            <a:ext cx="6302128" cy="199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39fcdd2374e_0_0"/>
          <p:cNvPicPr preferRelativeResize="0"/>
          <p:nvPr/>
        </p:nvPicPr>
        <p:blipFill rotWithShape="1">
          <a:blip r:embed="rId3">
            <a:alphaModFix/>
          </a:blip>
          <a:srcRect l="51617" t="59334" r="-1883" b="18330"/>
          <a:stretch/>
        </p:blipFill>
        <p:spPr>
          <a:xfrm>
            <a:off x="12430774" y="5031678"/>
            <a:ext cx="6148194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g39fcdd2374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3" y="928545"/>
            <a:ext cx="4451179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39fcdd2374e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8" y="927613"/>
            <a:ext cx="3458525" cy="163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39fcdd2374e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799992" flipH="1">
            <a:off x="-11001" y="-1032026"/>
            <a:ext cx="7800434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39fcdd2374e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19" y="928893"/>
            <a:ext cx="4346801" cy="163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g39fcdd2374e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799992" flipH="1">
            <a:off x="7776954" y="-1032027"/>
            <a:ext cx="4458642" cy="19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39fcdd2374e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3" y="2551989"/>
            <a:ext cx="4342731" cy="368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g39fcdd2374e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4" y="2553718"/>
            <a:ext cx="5006614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g39fcdd2374e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2552538"/>
            <a:ext cx="2897194" cy="368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39fcdd2374e_0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4" y="6228069"/>
            <a:ext cx="3772640" cy="16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39fcdd2374e_0_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6226570"/>
            <a:ext cx="2902590" cy="164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39fcdd2374e_0_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6232001"/>
            <a:ext cx="5576156" cy="1638833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g39fcdd2374e_0_0"/>
          <p:cNvSpPr/>
          <p:nvPr/>
        </p:nvSpPr>
        <p:spPr>
          <a:xfrm>
            <a:off x="3096515" y="923928"/>
            <a:ext cx="9093300" cy="531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g39fcdd2374e_0_0"/>
          <p:cNvSpPr/>
          <p:nvPr/>
        </p:nvSpPr>
        <p:spPr>
          <a:xfrm>
            <a:off x="-8409709" y="-5040520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172C5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4" name="Google Shape;824;g39fcdd2374e_0_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80972" y="2819396"/>
            <a:ext cx="6324458" cy="156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18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22110" y="5032811"/>
            <a:ext cx="6302127" cy="199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8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6277950" y="5031678"/>
            <a:ext cx="6148197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3" y="-5310487"/>
            <a:ext cx="4451180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8" y="-5311420"/>
            <a:ext cx="3458525" cy="163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799991" flipH="1">
            <a:off x="-11001" y="-7271061"/>
            <a:ext cx="7800435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19" y="-5310140"/>
            <a:ext cx="4346801" cy="163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799991" flipH="1">
            <a:off x="7776954" y="-7271062"/>
            <a:ext cx="4458641" cy="19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3" y="-3687043"/>
            <a:ext cx="4342732" cy="368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4" y="-3685315"/>
            <a:ext cx="5006614" cy="36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5"/>
            <a:ext cx="2897194" cy="368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4" y="-10963"/>
            <a:ext cx="3772640" cy="16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3"/>
            <a:ext cx="2902589" cy="164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57" cy="163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92" y="-5090099"/>
            <a:ext cx="5651522" cy="182438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18"/>
          <p:cNvSpPr txBox="1"/>
          <p:nvPr/>
        </p:nvSpPr>
        <p:spPr>
          <a:xfrm>
            <a:off x="1759808" y="3141504"/>
            <a:ext cx="9841641" cy="104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Eduardo Pimentel</a:t>
            </a:r>
            <a:br>
              <a:rPr lang="en-US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Prefeito de Curitiba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8"/>
          <p:cNvSpPr txBox="1"/>
          <p:nvPr/>
        </p:nvSpPr>
        <p:spPr>
          <a:xfrm>
            <a:off x="1777692" y="1907301"/>
            <a:ext cx="9963146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Mobilidade Urbana: decisões com dados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18"/>
          <p:cNvSpPr/>
          <p:nvPr/>
        </p:nvSpPr>
        <p:spPr>
          <a:xfrm>
            <a:off x="3096515" y="-6162671"/>
            <a:ext cx="9093205" cy="5311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7" name="Google Shape;847;p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5" y="-4397623"/>
            <a:ext cx="5651522" cy="1824383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8"/>
          <p:cNvSpPr/>
          <p:nvPr/>
        </p:nvSpPr>
        <p:spPr>
          <a:xfrm>
            <a:off x="-8409709" y="-5040520"/>
            <a:ext cx="29011415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172C5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1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72" y="-5130798"/>
            <a:ext cx="6324456" cy="156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835" r="7834"/>
          <a:stretch/>
        </p:blipFill>
        <p:spPr>
          <a:xfrm>
            <a:off x="5988652" y="325087"/>
            <a:ext cx="7849896" cy="62018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855" name="Google Shape;855;p54"/>
          <p:cNvSpPr txBox="1">
            <a:spLocks noGrp="1"/>
          </p:cNvSpPr>
          <p:nvPr>
            <p:ph type="body" idx="4294967295"/>
          </p:nvPr>
        </p:nvSpPr>
        <p:spPr>
          <a:xfrm>
            <a:off x="273066" y="2764438"/>
            <a:ext cx="5394767" cy="300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Mapeamento por pesquisa declaratória do MCID (PEMOB) tem baixa adesão e controle de qualidade;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Recurso para gratuidade do idoso em 2021 foi distribuído com base em dados limitados;</a:t>
            </a:r>
            <a:endParaRPr sz="24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Curitiba está entre cidades que participam do projeto piloto.  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856" name="Google Shape;856;p54"/>
          <p:cNvSpPr txBox="1">
            <a:spLocks noGrp="1"/>
          </p:cNvSpPr>
          <p:nvPr>
            <p:ph type="body" idx="4294967295"/>
          </p:nvPr>
        </p:nvSpPr>
        <p:spPr>
          <a:xfrm>
            <a:off x="273066" y="422032"/>
            <a:ext cx="5533967" cy="300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Brasil não possui base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de dados atualizada e confiável sobre transporte público</a:t>
            </a:r>
            <a:endParaRPr sz="40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740" r="13740"/>
          <a:stretch/>
        </p:blipFill>
        <p:spPr>
          <a:xfrm>
            <a:off x="5988652" y="325087"/>
            <a:ext cx="8000725" cy="62018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862" name="Google Shape;862;p55"/>
          <p:cNvSpPr txBox="1">
            <a:spLocks noGrp="1"/>
          </p:cNvSpPr>
          <p:nvPr>
            <p:ph type="body" idx="4294967295"/>
          </p:nvPr>
        </p:nvSpPr>
        <p:spPr>
          <a:xfrm>
            <a:off x="257918" y="3278485"/>
            <a:ext cx="5394767" cy="324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Há governança de dados na Saúde, com o Datasus, e na Educação, com o INEP;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É necessário que os municípios estejam preparados para fornecer dados do transporte público;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Esses dados já existem: bilhetagem eletrônica, GPS, GTFS, etc. 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</p:txBody>
      </p:sp>
      <p:sp>
        <p:nvSpPr>
          <p:cNvPr id="863" name="Google Shape;863;p55"/>
          <p:cNvSpPr txBox="1">
            <a:spLocks noGrp="1"/>
          </p:cNvSpPr>
          <p:nvPr>
            <p:ph type="body" idx="4294967295"/>
          </p:nvPr>
        </p:nvSpPr>
        <p:spPr>
          <a:xfrm>
            <a:off x="273066" y="422032"/>
            <a:ext cx="5043652" cy="185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Governança e estrutura de dados é essencial para viabilizar política federal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6"/>
          <p:cNvSpPr txBox="1">
            <a:spLocks noGrp="1"/>
          </p:cNvSpPr>
          <p:nvPr>
            <p:ph type="body" idx="4294967295"/>
          </p:nvPr>
        </p:nvSpPr>
        <p:spPr>
          <a:xfrm>
            <a:off x="595567" y="1946035"/>
            <a:ext cx="11000872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Plataforma de dados de Transporte Público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57"/>
          <p:cNvPicPr preferRelativeResize="0"/>
          <p:nvPr/>
        </p:nvPicPr>
        <p:blipFill rotWithShape="1">
          <a:blip r:embed="rId3">
            <a:alphaModFix/>
          </a:blip>
          <a:srcRect r="4693"/>
          <a:stretch/>
        </p:blipFill>
        <p:spPr>
          <a:xfrm>
            <a:off x="5823284" y="1107488"/>
            <a:ext cx="6368716" cy="532848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57"/>
          <p:cNvSpPr txBox="1">
            <a:spLocks noGrp="1"/>
          </p:cNvSpPr>
          <p:nvPr>
            <p:ph type="body" idx="4294967295"/>
          </p:nvPr>
        </p:nvSpPr>
        <p:spPr>
          <a:xfrm>
            <a:off x="273066" y="422032"/>
            <a:ext cx="6026870" cy="185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Projeto piloto: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b="1">
                <a:latin typeface="Arial"/>
                <a:ea typeface="Arial"/>
                <a:cs typeface="Arial"/>
                <a:sym typeface="Arial"/>
              </a:rPr>
              <a:t>Atividades Realizadas</a:t>
            </a:r>
            <a:endParaRPr/>
          </a:p>
        </p:txBody>
      </p:sp>
      <p:sp>
        <p:nvSpPr>
          <p:cNvPr id="875" name="Google Shape;875;p57"/>
          <p:cNvSpPr txBox="1">
            <a:spLocks noGrp="1"/>
          </p:cNvSpPr>
          <p:nvPr>
            <p:ph type="body" idx="4294967295"/>
          </p:nvPr>
        </p:nvSpPr>
        <p:spPr>
          <a:xfrm>
            <a:off x="273066" y="2142851"/>
            <a:ext cx="5550218" cy="392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/>
              <a:t>O </a:t>
            </a:r>
            <a:r>
              <a:rPr lang="en-US" sz="1800" dirty="0" err="1"/>
              <a:t>projeto</a:t>
            </a:r>
            <a:r>
              <a:rPr lang="en-US" sz="1800" dirty="0"/>
              <a:t> é </a:t>
            </a:r>
            <a:r>
              <a:rPr lang="en-US" sz="1800" dirty="0" err="1"/>
              <a:t>uma</a:t>
            </a:r>
            <a:r>
              <a:rPr lang="en-US" sz="1800" dirty="0"/>
              <a:t> </a:t>
            </a:r>
            <a:r>
              <a:rPr lang="en-US" sz="1800" b="1" dirty="0" err="1"/>
              <a:t>parceria</a:t>
            </a:r>
            <a:r>
              <a:rPr lang="en-US" sz="1800" b="1" dirty="0"/>
              <a:t> do MCID com Banco Mundial e </a:t>
            </a:r>
            <a:r>
              <a:rPr lang="en-US" sz="1800" b="1" dirty="0" err="1"/>
              <a:t>apoio</a:t>
            </a:r>
            <a:r>
              <a:rPr lang="en-US" sz="1800" b="1" dirty="0"/>
              <a:t> </a:t>
            </a:r>
            <a:r>
              <a:rPr lang="en-US" sz="1800" b="1" dirty="0" err="1"/>
              <a:t>técnico</a:t>
            </a:r>
            <a:r>
              <a:rPr lang="en-US" sz="1800" b="1" dirty="0"/>
              <a:t> da FNP e</a:t>
            </a:r>
            <a:r>
              <a:rPr lang="en-US" sz="1800" dirty="0"/>
              <a:t> </a:t>
            </a:r>
            <a:r>
              <a:rPr lang="en-US" sz="1800" dirty="0" err="1"/>
              <a:t>envolveu</a:t>
            </a:r>
            <a:r>
              <a:rPr lang="en-US" sz="1800" dirty="0"/>
              <a:t> </a:t>
            </a:r>
            <a:r>
              <a:rPr lang="en-US" sz="1800" dirty="0" err="1"/>
              <a:t>piloto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14 </a:t>
            </a:r>
            <a:r>
              <a:rPr lang="en-US" sz="1800" dirty="0" err="1"/>
              <a:t>cidades</a:t>
            </a:r>
            <a:r>
              <a:rPr lang="en-US" sz="1800" dirty="0"/>
              <a:t>, </a:t>
            </a:r>
            <a:r>
              <a:rPr lang="en-US" sz="1800" dirty="0" err="1"/>
              <a:t>incluindo</a:t>
            </a:r>
            <a:r>
              <a:rPr lang="en-US" sz="1800" dirty="0"/>
              <a:t> 10 </a:t>
            </a:r>
            <a:r>
              <a:rPr lang="en-US" sz="1800" dirty="0" err="1"/>
              <a:t>capitais</a:t>
            </a:r>
            <a:r>
              <a:rPr lang="en-US" sz="1800" dirty="0"/>
              <a:t> e  </a:t>
            </a:r>
            <a:r>
              <a:rPr lang="en-US" sz="1800" b="1" dirty="0"/>
              <a:t>Curitiba entre </a:t>
            </a:r>
            <a:r>
              <a:rPr lang="en-US" sz="1800" b="1" dirty="0" err="1"/>
              <a:t>elas</a:t>
            </a:r>
            <a:r>
              <a:rPr lang="en-US" sz="1800" dirty="0"/>
              <a:t>;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/>
              <a:t>Em </a:t>
            </a:r>
            <a:r>
              <a:rPr lang="en-US" sz="1800" dirty="0" err="1"/>
              <a:t>uma</a:t>
            </a:r>
            <a:r>
              <a:rPr lang="en-US" sz="1800" dirty="0"/>
              <a:t> </a:t>
            </a:r>
            <a:r>
              <a:rPr lang="en-US" sz="1800" dirty="0" err="1"/>
              <a:t>primeira</a:t>
            </a:r>
            <a:r>
              <a:rPr lang="en-US" sz="1800" dirty="0"/>
              <a:t> </a:t>
            </a:r>
            <a:r>
              <a:rPr lang="en-US" sz="1800" dirty="0" err="1"/>
              <a:t>etapa</a:t>
            </a:r>
            <a:r>
              <a:rPr lang="en-US" sz="1800" dirty="0"/>
              <a:t> </a:t>
            </a:r>
            <a:r>
              <a:rPr lang="en-US" sz="1800" dirty="0" err="1"/>
              <a:t>foram</a:t>
            </a:r>
            <a:r>
              <a:rPr lang="en-US" sz="1800" dirty="0"/>
              <a:t> </a:t>
            </a:r>
            <a:r>
              <a:rPr lang="en-US" sz="1800" dirty="0" err="1"/>
              <a:t>elaborados</a:t>
            </a:r>
            <a:r>
              <a:rPr lang="en-US" sz="1800" dirty="0"/>
              <a:t> </a:t>
            </a:r>
            <a:r>
              <a:rPr lang="en-US" sz="1800" dirty="0" err="1"/>
              <a:t>indicadores</a:t>
            </a:r>
            <a:r>
              <a:rPr lang="en-US" sz="1800" dirty="0"/>
              <a:t> para </a:t>
            </a:r>
            <a:r>
              <a:rPr lang="en-US" sz="1800" dirty="0" err="1"/>
              <a:t>cerca</a:t>
            </a:r>
            <a:r>
              <a:rPr lang="en-US" sz="1800" dirty="0"/>
              <a:t> de </a:t>
            </a:r>
            <a:r>
              <a:rPr lang="en-US" sz="1800" b="1" dirty="0"/>
              <a:t>13 mil </a:t>
            </a:r>
            <a:r>
              <a:rPr lang="en-US" sz="1800" b="1" dirty="0" err="1"/>
              <a:t>ônibus</a:t>
            </a:r>
            <a:r>
              <a:rPr lang="en-US" sz="1800" b="1" dirty="0"/>
              <a:t>, </a:t>
            </a:r>
            <a:r>
              <a:rPr lang="en-US" sz="1800" b="1" dirty="0" err="1"/>
              <a:t>representando</a:t>
            </a:r>
            <a:r>
              <a:rPr lang="en-US" sz="1800" b="1" dirty="0"/>
              <a:t> 12% da </a:t>
            </a:r>
            <a:r>
              <a:rPr lang="en-US" sz="1800" b="1" dirty="0" err="1"/>
              <a:t>frota</a:t>
            </a:r>
            <a:r>
              <a:rPr lang="en-US" sz="1800" b="1" dirty="0"/>
              <a:t> do País</a:t>
            </a:r>
            <a:r>
              <a:rPr lang="en-US" sz="1800" dirty="0"/>
              <a:t>; 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/>
              <a:t>A </a:t>
            </a:r>
            <a:r>
              <a:rPr lang="en-US" sz="1800" b="1" dirty="0" err="1"/>
              <a:t>qualidade</a:t>
            </a:r>
            <a:r>
              <a:rPr lang="en-US" sz="1800" b="1" dirty="0"/>
              <a:t> e a </a:t>
            </a:r>
            <a:r>
              <a:rPr lang="en-US" sz="1800" b="1" dirty="0" err="1"/>
              <a:t>disponibilização</a:t>
            </a:r>
            <a:r>
              <a:rPr lang="en-US" sz="1800" b="1" dirty="0"/>
              <a:t> </a:t>
            </a:r>
            <a:r>
              <a:rPr lang="en-US" sz="1800" b="1" dirty="0" err="1"/>
              <a:t>automatizada</a:t>
            </a:r>
            <a:r>
              <a:rPr lang="en-US" sz="1800" b="1" dirty="0"/>
              <a:t> dos dados </a:t>
            </a:r>
            <a:r>
              <a:rPr lang="en-US" sz="1800" dirty="0"/>
              <a:t>varia entre as </a:t>
            </a:r>
            <a:r>
              <a:rPr lang="en-US" sz="1800" dirty="0" err="1"/>
              <a:t>cidades</a:t>
            </a:r>
            <a:r>
              <a:rPr lang="en-US" sz="1800" dirty="0"/>
              <a:t>;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 err="1"/>
              <a:t>Não</a:t>
            </a:r>
            <a:r>
              <a:rPr lang="en-US" sz="1800" dirty="0"/>
              <a:t> </a:t>
            </a:r>
            <a:r>
              <a:rPr lang="en-US" sz="1800" dirty="0" err="1"/>
              <a:t>há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construir</a:t>
            </a:r>
            <a:r>
              <a:rPr lang="en-US" sz="1800" dirty="0"/>
              <a:t> </a:t>
            </a:r>
            <a:r>
              <a:rPr lang="en-US" sz="1800" dirty="0" err="1"/>
              <a:t>política</a:t>
            </a:r>
            <a:r>
              <a:rPr lang="en-US" sz="1800" dirty="0"/>
              <a:t> </a:t>
            </a:r>
            <a:r>
              <a:rPr lang="en-US" sz="1800" dirty="0" err="1"/>
              <a:t>pública</a:t>
            </a:r>
            <a:r>
              <a:rPr lang="en-US" sz="1800" dirty="0"/>
              <a:t> </a:t>
            </a:r>
            <a:r>
              <a:rPr lang="en-US" sz="1800" dirty="0" err="1"/>
              <a:t>setorial</a:t>
            </a:r>
            <a:r>
              <a:rPr lang="en-US" sz="1800" dirty="0"/>
              <a:t> </a:t>
            </a:r>
            <a:r>
              <a:rPr lang="en-US" sz="1800" dirty="0" err="1"/>
              <a:t>sem</a:t>
            </a:r>
            <a:r>
              <a:rPr lang="en-US" sz="1800" dirty="0"/>
              <a:t> </a:t>
            </a:r>
            <a:r>
              <a:rPr lang="en-US" sz="1800" b="1" dirty="0"/>
              <a:t>dados </a:t>
            </a:r>
            <a:r>
              <a:rPr lang="en-US" sz="1800" b="1" dirty="0" err="1"/>
              <a:t>confiáveis</a:t>
            </a:r>
            <a:r>
              <a:rPr lang="en-US" sz="1800" b="1" dirty="0"/>
              <a:t> e </a:t>
            </a:r>
            <a:r>
              <a:rPr lang="en-US" sz="1800" b="1" dirty="0" err="1"/>
              <a:t>disponíveis</a:t>
            </a:r>
            <a:r>
              <a:rPr lang="en-US" sz="1800" b="1" dirty="0"/>
              <a:t> de forma </a:t>
            </a:r>
            <a:r>
              <a:rPr lang="en-US" sz="1800" b="1" dirty="0" err="1"/>
              <a:t>contínua</a:t>
            </a:r>
            <a:r>
              <a:rPr lang="en-US" sz="1800" b="1" dirty="0"/>
              <a:t> e com </a:t>
            </a:r>
            <a:r>
              <a:rPr lang="en-US" sz="1800" b="1" dirty="0" err="1"/>
              <a:t>qualidade</a:t>
            </a:r>
            <a:r>
              <a:rPr lang="en-US" sz="1800" dirty="0"/>
              <a:t>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 dirty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 dirty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 dirty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 dirty="0"/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8"/>
          <p:cNvSpPr txBox="1">
            <a:spLocks noGrp="1"/>
          </p:cNvSpPr>
          <p:nvPr>
            <p:ph type="body" idx="4294967295"/>
          </p:nvPr>
        </p:nvSpPr>
        <p:spPr>
          <a:xfrm>
            <a:off x="273066" y="1852019"/>
            <a:ext cx="6921818" cy="41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800" dirty="0" err="1"/>
              <a:t>Atividades</a:t>
            </a:r>
            <a:r>
              <a:rPr lang="en-US" sz="1800" dirty="0"/>
              <a:t> </a:t>
            </a:r>
            <a:r>
              <a:rPr lang="en-US" sz="1800" dirty="0" err="1"/>
              <a:t>coordenadas</a:t>
            </a:r>
            <a:r>
              <a:rPr lang="en-US" sz="1800" dirty="0"/>
              <a:t> </a:t>
            </a:r>
            <a:r>
              <a:rPr lang="en-US" sz="1800" dirty="0" err="1"/>
              <a:t>pelo</a:t>
            </a:r>
            <a:r>
              <a:rPr lang="en-US" sz="1800" dirty="0"/>
              <a:t> </a:t>
            </a:r>
            <a:r>
              <a:rPr lang="en-US" sz="1800" b="1" dirty="0"/>
              <a:t>Banco Mundial com </a:t>
            </a:r>
            <a:r>
              <a:rPr lang="en-US" sz="1800" b="1" dirty="0" err="1"/>
              <a:t>apoio</a:t>
            </a:r>
            <a:r>
              <a:rPr lang="en-US" sz="1800" b="1" dirty="0"/>
              <a:t> </a:t>
            </a:r>
            <a:r>
              <a:rPr lang="en-US" sz="1800" b="1" dirty="0" err="1"/>
              <a:t>técnico</a:t>
            </a:r>
            <a:r>
              <a:rPr lang="en-US" sz="1800" b="1" dirty="0"/>
              <a:t> da FNP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finalização</a:t>
            </a:r>
            <a:r>
              <a:rPr lang="en-US" sz="1800" dirty="0"/>
              <a:t> </a:t>
            </a:r>
            <a:r>
              <a:rPr lang="en-US" sz="1800" dirty="0" err="1"/>
              <a:t>até</a:t>
            </a:r>
            <a:r>
              <a:rPr lang="en-US" sz="1800" dirty="0"/>
              <a:t> </a:t>
            </a:r>
            <a:r>
              <a:rPr lang="en-US" sz="1800" b="1" dirty="0"/>
              <a:t>mar/2025</a:t>
            </a:r>
            <a:r>
              <a:rPr lang="en-US" sz="1800" dirty="0"/>
              <a:t>: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 err="1"/>
              <a:t>Avaliação</a:t>
            </a:r>
            <a:r>
              <a:rPr lang="en-US" sz="1800" dirty="0"/>
              <a:t> de </a:t>
            </a:r>
            <a:r>
              <a:rPr lang="en-US" sz="1800" b="1" dirty="0" err="1"/>
              <a:t>fundamentos</a:t>
            </a:r>
            <a:r>
              <a:rPr lang="en-US" sz="1800" b="1" dirty="0"/>
              <a:t> e de </a:t>
            </a:r>
            <a:r>
              <a:rPr lang="en-US" sz="1800" b="1" dirty="0" err="1"/>
              <a:t>instrumentos</a:t>
            </a:r>
            <a:r>
              <a:rPr lang="en-US" sz="1800" b="1" dirty="0"/>
              <a:t> </a:t>
            </a:r>
            <a:r>
              <a:rPr lang="en-US" sz="1800" b="1" dirty="0" err="1"/>
              <a:t>jurídicos</a:t>
            </a:r>
            <a:r>
              <a:rPr lang="en-US" sz="1800" b="1" dirty="0"/>
              <a:t> </a:t>
            </a:r>
            <a:r>
              <a:rPr lang="en-US" sz="1800" b="1" dirty="0" err="1"/>
              <a:t>necessários</a:t>
            </a:r>
            <a:r>
              <a:rPr lang="en-US" sz="1800" b="1" dirty="0"/>
              <a:t> para </a:t>
            </a:r>
            <a:r>
              <a:rPr lang="en-US" sz="1800" b="1" dirty="0" err="1"/>
              <a:t>garantir</a:t>
            </a:r>
            <a:r>
              <a:rPr lang="en-US" sz="1800" b="1" dirty="0"/>
              <a:t> </a:t>
            </a:r>
            <a:r>
              <a:rPr lang="en-US" sz="1800" b="1" dirty="0" err="1"/>
              <a:t>acesso</a:t>
            </a:r>
            <a:r>
              <a:rPr lang="en-US" sz="1800" b="1" dirty="0"/>
              <a:t> </a:t>
            </a:r>
            <a:r>
              <a:rPr lang="en-US" sz="1800" b="1" dirty="0" err="1"/>
              <a:t>contínuo</a:t>
            </a:r>
            <a:r>
              <a:rPr lang="en-US" sz="1800" b="1" dirty="0"/>
              <a:t> e no </a:t>
            </a:r>
            <a:r>
              <a:rPr lang="en-US" sz="1800" b="1" dirty="0" err="1"/>
              <a:t>formato</a:t>
            </a:r>
            <a:r>
              <a:rPr lang="en-US" sz="1800" b="1" dirty="0"/>
              <a:t> </a:t>
            </a:r>
            <a:r>
              <a:rPr lang="en-US" sz="1800" b="1" dirty="0" err="1"/>
              <a:t>adequado</a:t>
            </a:r>
            <a:r>
              <a:rPr lang="en-US" sz="1800" b="1" dirty="0"/>
              <a:t> </a:t>
            </a:r>
            <a:r>
              <a:rPr lang="en-US" sz="1800" b="1" dirty="0" err="1"/>
              <a:t>aos</a:t>
            </a:r>
            <a:r>
              <a:rPr lang="en-US" sz="1800" b="1" dirty="0"/>
              <a:t> dados </a:t>
            </a:r>
            <a:r>
              <a:rPr lang="en-US" sz="1800" dirty="0" err="1"/>
              <a:t>pelos</a:t>
            </a:r>
            <a:r>
              <a:rPr lang="en-US" sz="1800" dirty="0"/>
              <a:t> </a:t>
            </a:r>
            <a:r>
              <a:rPr lang="en-US" sz="1800" dirty="0" err="1"/>
              <a:t>entes</a:t>
            </a:r>
            <a:r>
              <a:rPr lang="en-US" sz="1800" dirty="0"/>
              <a:t> </a:t>
            </a:r>
            <a:r>
              <a:rPr lang="en-US" sz="1800" dirty="0" err="1"/>
              <a:t>subnacionais</a:t>
            </a:r>
            <a:r>
              <a:rPr lang="en-US" sz="1800" dirty="0"/>
              <a:t> e a </a:t>
            </a:r>
            <a:r>
              <a:rPr lang="en-US" sz="1800" dirty="0" err="1"/>
              <a:t>União</a:t>
            </a:r>
            <a:r>
              <a:rPr lang="en-US" sz="1800" dirty="0"/>
              <a:t>;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 err="1"/>
              <a:t>Definição</a:t>
            </a:r>
            <a:r>
              <a:rPr lang="en-US" sz="1800" dirty="0"/>
              <a:t> da </a:t>
            </a:r>
            <a:r>
              <a:rPr lang="en-US" sz="1800" b="1" dirty="0" err="1"/>
              <a:t>infraestrutura</a:t>
            </a:r>
            <a:r>
              <a:rPr lang="en-US" sz="1800" b="1" dirty="0"/>
              <a:t> de T.I. e </a:t>
            </a:r>
            <a:r>
              <a:rPr lang="en-US" sz="1800" b="1" dirty="0" err="1"/>
              <a:t>recursos</a:t>
            </a:r>
            <a:r>
              <a:rPr lang="en-US" sz="1800" b="1" dirty="0"/>
              <a:t> </a:t>
            </a:r>
            <a:r>
              <a:rPr lang="en-US" sz="1800" b="1" dirty="0" err="1"/>
              <a:t>humanos</a:t>
            </a:r>
            <a:r>
              <a:rPr lang="en-US" sz="1800" b="1" dirty="0"/>
              <a:t> </a:t>
            </a:r>
            <a:r>
              <a:rPr lang="en-US" sz="1800" b="1" dirty="0" err="1"/>
              <a:t>necessários</a:t>
            </a:r>
            <a:r>
              <a:rPr lang="en-US" sz="1800" b="1" dirty="0"/>
              <a:t> </a:t>
            </a:r>
            <a:r>
              <a:rPr lang="en-US" sz="1800" dirty="0"/>
              <a:t>para </a:t>
            </a:r>
            <a:r>
              <a:rPr lang="en-US" sz="1800" dirty="0" err="1"/>
              <a:t>implementação</a:t>
            </a:r>
            <a:r>
              <a:rPr lang="en-US" sz="1800" dirty="0"/>
              <a:t> </a:t>
            </a:r>
            <a:r>
              <a:rPr lang="en-US" sz="1800" dirty="0" err="1"/>
              <a:t>permanente</a:t>
            </a:r>
            <a:r>
              <a:rPr lang="en-US" sz="1800" dirty="0"/>
              <a:t> da Plataforma;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b="1" dirty="0" err="1"/>
              <a:t>Implementação</a:t>
            </a:r>
            <a:r>
              <a:rPr lang="en-US" sz="1800" b="1" dirty="0"/>
              <a:t> da Plataforma para Sistemas de TPC </a:t>
            </a:r>
            <a:r>
              <a:rPr lang="en-US" sz="1800" b="1" dirty="0" err="1"/>
              <a:t>que</a:t>
            </a:r>
            <a:r>
              <a:rPr lang="en-US" sz="1800" b="1" dirty="0"/>
              <a:t> </a:t>
            </a:r>
            <a:r>
              <a:rPr lang="en-US" sz="1800" b="1" dirty="0" err="1"/>
              <a:t>já</a:t>
            </a:r>
            <a:r>
              <a:rPr lang="en-US" sz="1800" b="1" dirty="0"/>
              <a:t> </a:t>
            </a:r>
            <a:r>
              <a:rPr lang="en-US" sz="1800" b="1" dirty="0" err="1"/>
              <a:t>disponibilizam</a:t>
            </a:r>
            <a:r>
              <a:rPr lang="en-US" sz="1800" b="1" dirty="0"/>
              <a:t> </a:t>
            </a:r>
            <a:r>
              <a:rPr lang="en-US" sz="1800" b="1" dirty="0" err="1"/>
              <a:t>os</a:t>
            </a:r>
            <a:r>
              <a:rPr lang="en-US" sz="1800" b="1" dirty="0"/>
              <a:t> dados no </a:t>
            </a:r>
            <a:r>
              <a:rPr lang="en-US" sz="1800" b="1" dirty="0" err="1"/>
              <a:t>formato</a:t>
            </a:r>
            <a:r>
              <a:rPr lang="en-US" sz="1800" b="1" dirty="0"/>
              <a:t> </a:t>
            </a:r>
            <a:r>
              <a:rPr lang="en-US" sz="1800" b="1" dirty="0" err="1"/>
              <a:t>adequado</a:t>
            </a:r>
            <a:r>
              <a:rPr lang="en-US" sz="1800" b="1" dirty="0"/>
              <a:t> para </a:t>
            </a:r>
            <a:r>
              <a:rPr lang="en-US" sz="1800" b="1" dirty="0" err="1"/>
              <a:t>atualização</a:t>
            </a:r>
            <a:r>
              <a:rPr lang="en-US" sz="1800" b="1" dirty="0"/>
              <a:t> </a:t>
            </a:r>
            <a:r>
              <a:rPr lang="en-US" sz="1800" b="1" dirty="0" err="1"/>
              <a:t>contínua</a:t>
            </a:r>
            <a:r>
              <a:rPr lang="en-US" sz="1800" b="1" dirty="0"/>
              <a:t> e </a:t>
            </a:r>
            <a:r>
              <a:rPr lang="en-US" sz="1800" b="1" dirty="0" err="1"/>
              <a:t>automatizada</a:t>
            </a:r>
            <a:r>
              <a:rPr lang="en-US" sz="1800" b="1" dirty="0"/>
              <a:t> </a:t>
            </a:r>
            <a:r>
              <a:rPr lang="en-US" sz="1800" dirty="0"/>
              <a:t>dos </a:t>
            </a:r>
            <a:r>
              <a:rPr lang="en-US" sz="1800" dirty="0" err="1"/>
              <a:t>indicadores</a:t>
            </a:r>
            <a:r>
              <a:rPr lang="en-US" sz="1800" dirty="0"/>
              <a:t>: </a:t>
            </a:r>
            <a:r>
              <a:rPr lang="en-US" sz="1800" dirty="0" err="1"/>
              <a:t>escopo</a:t>
            </a:r>
            <a:r>
              <a:rPr lang="en-US" sz="1800" dirty="0"/>
              <a:t> de 6 </a:t>
            </a:r>
            <a:r>
              <a:rPr lang="en-US" sz="1800" dirty="0" err="1"/>
              <a:t>cidades</a:t>
            </a:r>
            <a:r>
              <a:rPr lang="en-US" sz="1800" dirty="0"/>
              <a:t> </a:t>
            </a:r>
            <a:r>
              <a:rPr lang="en-US" sz="1800" dirty="0" err="1"/>
              <a:t>representando</a:t>
            </a:r>
            <a:r>
              <a:rPr lang="en-US" sz="1800" dirty="0"/>
              <a:t> </a:t>
            </a:r>
            <a:r>
              <a:rPr lang="en-US" sz="1800" dirty="0" err="1"/>
              <a:t>cerca</a:t>
            </a:r>
            <a:r>
              <a:rPr lang="en-US" sz="1800" dirty="0"/>
              <a:t> de 20% da </a:t>
            </a:r>
            <a:r>
              <a:rPr lang="en-US" sz="1800" dirty="0" err="1"/>
              <a:t>frota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operação</a:t>
            </a:r>
            <a:r>
              <a:rPr lang="en-US" sz="1800" dirty="0"/>
              <a:t> no País;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1800" dirty="0"/>
              <a:t>Esta </a:t>
            </a:r>
            <a:r>
              <a:rPr lang="en-US" sz="1800" dirty="0" err="1"/>
              <a:t>proposta</a:t>
            </a:r>
            <a:r>
              <a:rPr lang="en-US" sz="1800" dirty="0"/>
              <a:t> </a:t>
            </a:r>
            <a:r>
              <a:rPr lang="en-US" sz="1800" dirty="0" err="1"/>
              <a:t>será</a:t>
            </a:r>
            <a:r>
              <a:rPr lang="en-US" sz="1800" dirty="0"/>
              <a:t> </a:t>
            </a:r>
            <a:r>
              <a:rPr lang="en-US" sz="1800" b="1" dirty="0" err="1"/>
              <a:t>apresentada</a:t>
            </a:r>
            <a:r>
              <a:rPr lang="en-US" sz="1800" b="1" dirty="0"/>
              <a:t> para o </a:t>
            </a:r>
            <a:r>
              <a:rPr lang="en-US" sz="1800" b="1" dirty="0" err="1"/>
              <a:t>Ministério</a:t>
            </a:r>
            <a:r>
              <a:rPr lang="en-US" sz="1800" b="1" dirty="0"/>
              <a:t> das Cidades </a:t>
            </a:r>
            <a:r>
              <a:rPr lang="en-US" sz="1800" dirty="0"/>
              <a:t>e </a:t>
            </a:r>
            <a:r>
              <a:rPr lang="en-US" sz="1800" dirty="0" err="1"/>
              <a:t>serão</a:t>
            </a:r>
            <a:r>
              <a:rPr lang="en-US" sz="1800" dirty="0"/>
              <a:t> </a:t>
            </a:r>
            <a:r>
              <a:rPr lang="en-US" sz="1800" dirty="0" err="1"/>
              <a:t>discutidos</a:t>
            </a:r>
            <a:r>
              <a:rPr lang="en-US" sz="1800" dirty="0"/>
              <a:t> </a:t>
            </a:r>
            <a:r>
              <a:rPr lang="en-US" sz="1800" dirty="0" err="1"/>
              <a:t>os</a:t>
            </a:r>
            <a:r>
              <a:rPr lang="en-US" sz="1800" dirty="0"/>
              <a:t> </a:t>
            </a:r>
            <a:r>
              <a:rPr lang="en-US" sz="1800" dirty="0" err="1"/>
              <a:t>encaminhamentos</a:t>
            </a:r>
            <a:r>
              <a:rPr lang="en-US" sz="1800" dirty="0"/>
              <a:t> para </a:t>
            </a:r>
            <a:r>
              <a:rPr lang="en-US" sz="1800" dirty="0" err="1"/>
              <a:t>adoção</a:t>
            </a:r>
            <a:r>
              <a:rPr lang="en-US" sz="1800" dirty="0"/>
              <a:t> do </a:t>
            </a:r>
            <a:r>
              <a:rPr lang="en-US" sz="1800" dirty="0" err="1"/>
              <a:t>governo</a:t>
            </a:r>
            <a:r>
              <a:rPr lang="en-US" sz="1800" dirty="0"/>
              <a:t> federal e </a:t>
            </a:r>
            <a:r>
              <a:rPr lang="en-US" sz="1800" b="1" dirty="0" err="1"/>
              <a:t>parceria</a:t>
            </a:r>
            <a:r>
              <a:rPr lang="en-US" sz="1800" b="1" dirty="0"/>
              <a:t> com IBGE</a:t>
            </a:r>
            <a:r>
              <a:rPr lang="en-US" sz="1800" dirty="0"/>
              <a:t>.</a:t>
            </a:r>
            <a:endParaRPr sz="2000" dirty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000" dirty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000" dirty="0"/>
          </a:p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000" dirty="0"/>
          </a:p>
        </p:txBody>
      </p:sp>
      <p:sp>
        <p:nvSpPr>
          <p:cNvPr id="881" name="Google Shape;881;p58"/>
          <p:cNvSpPr txBox="1">
            <a:spLocks noGrp="1"/>
          </p:cNvSpPr>
          <p:nvPr>
            <p:ph type="body" idx="4294967295"/>
          </p:nvPr>
        </p:nvSpPr>
        <p:spPr>
          <a:xfrm>
            <a:off x="273066" y="422032"/>
            <a:ext cx="5892064" cy="185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Projeto piloto: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b="1">
                <a:latin typeface="Arial"/>
                <a:ea typeface="Arial"/>
                <a:cs typeface="Arial"/>
                <a:sym typeface="Arial"/>
              </a:rPr>
              <a:t>Próximos Passos</a:t>
            </a:r>
            <a:endParaRPr/>
          </a:p>
        </p:txBody>
      </p:sp>
      <p:grpSp>
        <p:nvGrpSpPr>
          <p:cNvPr id="882" name="Google Shape;882;p58"/>
          <p:cNvGrpSpPr/>
          <p:nvPr/>
        </p:nvGrpSpPr>
        <p:grpSpPr>
          <a:xfrm>
            <a:off x="7445257" y="422032"/>
            <a:ext cx="4270493" cy="6061146"/>
            <a:chOff x="7445257" y="422032"/>
            <a:chExt cx="4270493" cy="6061146"/>
          </a:xfrm>
        </p:grpSpPr>
        <p:pic>
          <p:nvPicPr>
            <p:cNvPr id="883" name="Google Shape;883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5257" y="422032"/>
              <a:ext cx="4270493" cy="6061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4" name="Google Shape;884;p58"/>
            <p:cNvSpPr/>
            <p:nvPr/>
          </p:nvSpPr>
          <p:spPr>
            <a:xfrm>
              <a:off x="11097929" y="1573730"/>
              <a:ext cx="314425" cy="14437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58"/>
            <p:cNvSpPr/>
            <p:nvPr/>
          </p:nvSpPr>
          <p:spPr>
            <a:xfrm>
              <a:off x="11078678" y="925692"/>
              <a:ext cx="433137" cy="14437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86" name="Google Shape;886;p58" descr="Logotipo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8788" y="467276"/>
            <a:ext cx="594565" cy="24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5"/>
          <p:cNvSpPr txBox="1"/>
          <p:nvPr/>
        </p:nvSpPr>
        <p:spPr>
          <a:xfrm>
            <a:off x="960120" y="914399"/>
            <a:ext cx="7365129" cy="272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Banco Nacional de dados de transporte público urbano é condição necessária, mas não suficiente, para a construção de uma política pública federativa para o setor.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0"/>
          <p:cNvSpPr txBox="1">
            <a:spLocks noGrp="1"/>
          </p:cNvSpPr>
          <p:nvPr>
            <p:ph type="body" idx="4294967295"/>
          </p:nvPr>
        </p:nvSpPr>
        <p:spPr>
          <a:xfrm>
            <a:off x="595567" y="304796"/>
            <a:ext cx="11000872" cy="62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 A pactuação federativa de recursos depende da disponibilização e acesso contínuo aos dados do sistema de transporte público.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" b="13"/>
          <a:stretch/>
        </p:blipFill>
        <p:spPr>
          <a:xfrm>
            <a:off x="7618491" y="1954923"/>
            <a:ext cx="4572004" cy="457200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568" name="Google Shape;568;p6"/>
          <p:cNvSpPr txBox="1">
            <a:spLocks noGrp="1"/>
          </p:cNvSpPr>
          <p:nvPr>
            <p:ph type="body" idx="1"/>
          </p:nvPr>
        </p:nvSpPr>
        <p:spPr>
          <a:xfrm>
            <a:off x="412265" y="1671146"/>
            <a:ext cx="7206226" cy="417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88 municípios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participantes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71% possuem emendas impositivas</a:t>
            </a:r>
            <a:endParaRPr b="1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Em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2025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/>
              <a:t>totalizaram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R$ 1,6 bi</a:t>
            </a:r>
            <a:endParaRPr b="1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Equivalente a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1,1% da RCL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42% do orçamento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do legislativo local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98%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esperam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manutenção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ou aumento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das emendas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em 2026</a:t>
            </a:r>
            <a:endParaRPr b="1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56% não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possuem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portal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de transparência pra emendas</a:t>
            </a:r>
            <a:endParaRPr/>
          </a:p>
        </p:txBody>
      </p:sp>
      <p:sp>
        <p:nvSpPr>
          <p:cNvPr id="569" name="Google Shape;569;p6"/>
          <p:cNvSpPr txBox="1">
            <a:spLocks noGrp="1"/>
          </p:cNvSpPr>
          <p:nvPr>
            <p:ph type="body" idx="3"/>
          </p:nvPr>
        </p:nvSpPr>
        <p:spPr>
          <a:xfrm>
            <a:off x="518159" y="422031"/>
            <a:ext cx="11190365" cy="117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Pesquisa FNP sobre as emendas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p61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6383298" y="5032811"/>
            <a:ext cx="6302127" cy="199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61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12430774" y="5031678"/>
            <a:ext cx="6148197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3" y="928545"/>
            <a:ext cx="4451180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8" y="927613"/>
            <a:ext cx="3458525" cy="163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799991" flipH="1">
            <a:off x="-11001" y="-1032027"/>
            <a:ext cx="7800435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19" y="928893"/>
            <a:ext cx="4346801" cy="163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6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799991" flipH="1">
            <a:off x="7776954" y="-1032028"/>
            <a:ext cx="4458641" cy="19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6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3" y="2551989"/>
            <a:ext cx="4342732" cy="368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6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4" y="2553718"/>
            <a:ext cx="5006614" cy="36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6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2552538"/>
            <a:ext cx="2897194" cy="368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6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4" y="6228069"/>
            <a:ext cx="3772640" cy="16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6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6226570"/>
            <a:ext cx="2902589" cy="164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6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6232001"/>
            <a:ext cx="5576157" cy="1638833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61"/>
          <p:cNvSpPr/>
          <p:nvPr/>
        </p:nvSpPr>
        <p:spPr>
          <a:xfrm>
            <a:off x="3096515" y="923928"/>
            <a:ext cx="9093205" cy="5311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61"/>
          <p:cNvSpPr/>
          <p:nvPr/>
        </p:nvSpPr>
        <p:spPr>
          <a:xfrm>
            <a:off x="-8409709" y="-5040520"/>
            <a:ext cx="29011415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172C5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7" name="Google Shape;917;p6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80972" y="2819396"/>
            <a:ext cx="6324456" cy="156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62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22107" y="5032813"/>
            <a:ext cx="6302124" cy="19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62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6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62"/>
          <p:cNvSpPr txBox="1"/>
          <p:nvPr/>
        </p:nvSpPr>
        <p:spPr>
          <a:xfrm>
            <a:off x="1694675" y="2717850"/>
            <a:ext cx="102762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Reforma Tributária e os municípios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62"/>
          <p:cNvSpPr/>
          <p:nvPr/>
        </p:nvSpPr>
        <p:spPr>
          <a:xfrm>
            <a:off x="3096516" y="-6162675"/>
            <a:ext cx="9093203" cy="531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9" name="Google Shape;939;p6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62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1" name="Google Shape;941;p6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4" cy="156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63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63"/>
          <p:cNvPicPr preferRelativeResize="0"/>
          <p:nvPr/>
        </p:nvPicPr>
        <p:blipFill rotWithShape="1">
          <a:blip r:embed="rId3">
            <a:alphaModFix/>
          </a:blip>
          <a:srcRect l="51617" t="59334" r="-1882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63"/>
          <p:cNvSpPr txBox="1"/>
          <p:nvPr/>
        </p:nvSpPr>
        <p:spPr>
          <a:xfrm>
            <a:off x="1698485" y="2747732"/>
            <a:ext cx="5050322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A Nova Cosip </a:t>
            </a:r>
            <a:endParaRPr sz="4800" b="1" i="0" u="none" strike="noStrike" cap="none">
              <a:solidFill>
                <a:srgbClr val="0063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63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3" name="Google Shape;963;p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63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5" name="Google Shape;965;p6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1" cy="1563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4"/>
          <p:cNvSpPr txBox="1">
            <a:spLocks noGrp="1"/>
          </p:cNvSpPr>
          <p:nvPr>
            <p:ph type="body" idx="3"/>
          </p:nvPr>
        </p:nvSpPr>
        <p:spPr>
          <a:xfrm>
            <a:off x="518159" y="422031"/>
            <a:ext cx="111903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lang="en-US" sz="3800"/>
              <a:t>Conquista da FNP: A nova Cosip no Art. 149-A da Constituição</a:t>
            </a:r>
            <a:endParaRPr/>
          </a:p>
        </p:txBody>
      </p:sp>
      <p:pic>
        <p:nvPicPr>
          <p:cNvPr id="971" name="Google Shape;97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969" y="1695546"/>
            <a:ext cx="11089556" cy="4046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65"/>
          <p:cNvSpPr txBox="1">
            <a:spLocks noGrp="1"/>
          </p:cNvSpPr>
          <p:nvPr>
            <p:ph type="body" idx="3"/>
          </p:nvPr>
        </p:nvSpPr>
        <p:spPr>
          <a:xfrm>
            <a:off x="292495" y="644573"/>
            <a:ext cx="118995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en-US" sz="3100"/>
              <a:t>A FNP propôs o texto que regulamenta a alteração Constitucional da Cosip, já aprovado pela Câmara e pelo Senado</a:t>
            </a:r>
            <a:endParaRPr/>
          </a:p>
        </p:txBody>
      </p:sp>
      <p:pic>
        <p:nvPicPr>
          <p:cNvPr id="977" name="Google Shape;97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974" y="1945757"/>
            <a:ext cx="5363685" cy="446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2660" y="1945757"/>
            <a:ext cx="6160045" cy="3273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4770" y="5219735"/>
            <a:ext cx="5217369" cy="1301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 txBox="1">
            <a:spLocks noGrp="1"/>
          </p:cNvSpPr>
          <p:nvPr>
            <p:ph type="body" idx="1"/>
          </p:nvPr>
        </p:nvSpPr>
        <p:spPr>
          <a:xfrm>
            <a:off x="256775" y="1587500"/>
            <a:ext cx="7906200" cy="47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Monitoramento de segurança em vias e espaços públicos.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Implementação e operação de câmeras, sensores, radares e sistemas de vigilância.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Desenvolvimento e manutenção de centros integrados de operação e controle.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Integração com sistemas de gestão municipal para segurança e prevenção de desastres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 Sistemas de alerta e integração de informações e inteligência estratégica.</a:t>
            </a:r>
            <a:endParaRPr/>
          </a:p>
        </p:txBody>
      </p:sp>
      <p:sp>
        <p:nvSpPr>
          <p:cNvPr id="985" name="Google Shape;985;p66"/>
          <p:cNvSpPr txBox="1">
            <a:spLocks noGrp="1"/>
          </p:cNvSpPr>
          <p:nvPr>
            <p:ph type="body" idx="3"/>
          </p:nvPr>
        </p:nvSpPr>
        <p:spPr>
          <a:xfrm>
            <a:off x="835659" y="307439"/>
            <a:ext cx="111903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lang="en-US" sz="3800"/>
              <a:t>Novas possibilidades de uso da nova Cosip</a:t>
            </a:r>
            <a:endParaRPr sz="3800"/>
          </a:p>
        </p:txBody>
      </p:sp>
      <p:pic>
        <p:nvPicPr>
          <p:cNvPr id="986" name="Google Shape;986;p6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94" r="16687"/>
          <a:stretch/>
        </p:blipFill>
        <p:spPr>
          <a:xfrm>
            <a:off x="7901627" y="1482980"/>
            <a:ext cx="4270200" cy="4270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Google Shape;99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75" y="325425"/>
            <a:ext cx="4965724" cy="6207148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67"/>
          <p:cNvSpPr txBox="1"/>
          <p:nvPr/>
        </p:nvSpPr>
        <p:spPr>
          <a:xfrm>
            <a:off x="5639234" y="507678"/>
            <a:ext cx="61833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FNP promoverá em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14/11 (sexta)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debate técnico sobre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nova COSIP e a ampliação do seu uso.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solidFill>
                  <a:schemeClr val="dk1"/>
                </a:solidFill>
              </a:rPr>
              <a:t>Inscrições gratuitas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p67"/>
          <p:cNvPicPr preferRelativeResize="0"/>
          <p:nvPr/>
        </p:nvPicPr>
        <p:blipFill rotWithShape="1">
          <a:blip r:embed="rId4">
            <a:alphaModFix/>
          </a:blip>
          <a:srcRect l="62430" t="21859" b="7648"/>
          <a:stretch/>
        </p:blipFill>
        <p:spPr>
          <a:xfrm>
            <a:off x="7471100" y="3653143"/>
            <a:ext cx="2802912" cy="2958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68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68"/>
          <p:cNvPicPr preferRelativeResize="0"/>
          <p:nvPr/>
        </p:nvPicPr>
        <p:blipFill rotWithShape="1">
          <a:blip r:embed="rId3">
            <a:alphaModFix/>
          </a:blip>
          <a:srcRect l="51617" t="59334" r="-1882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6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6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6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6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6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6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68"/>
          <p:cNvSpPr txBox="1"/>
          <p:nvPr/>
        </p:nvSpPr>
        <p:spPr>
          <a:xfrm>
            <a:off x="3787122" y="2464069"/>
            <a:ext cx="9963300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Lançamento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Multi Cidades </a:t>
            </a:r>
            <a:endParaRPr sz="4800" b="1" i="0" u="none" strike="noStrike" cap="none">
              <a:solidFill>
                <a:srgbClr val="0063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68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5" name="Google Shape;1015;p6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68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7" name="Google Shape;1017;p6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1" cy="156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6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-1037329">
            <a:off x="751145" y="608813"/>
            <a:ext cx="4707071" cy="573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06645">
            <a:off x="5832775" y="-91888"/>
            <a:ext cx="5543950" cy="67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69"/>
          <p:cNvSpPr txBox="1"/>
          <p:nvPr/>
        </p:nvSpPr>
        <p:spPr>
          <a:xfrm>
            <a:off x="533400" y="1300900"/>
            <a:ext cx="49695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21ª edição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reúne dados atualizados das finanças municipais de 2024 e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revela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com clareza, os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desafios atuais e as tendências que definirão o futuro da gestão pública no país.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7021">
            <a:off x="1180649" y="370004"/>
            <a:ext cx="4687671" cy="5715116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70"/>
          <p:cNvSpPr txBox="1"/>
          <p:nvPr/>
        </p:nvSpPr>
        <p:spPr>
          <a:xfrm>
            <a:off x="6710436" y="1402830"/>
            <a:ext cx="49695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versão completa com outras análises, tabelas e rankings está disponível na versão online.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Acesse </a:t>
            </a:r>
            <a:r>
              <a:rPr lang="en-US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www.fnp.org.br </a:t>
            </a:r>
            <a:endParaRPr sz="33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1" name="Google Shape;1031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3350" y="4503759"/>
            <a:ext cx="551332" cy="55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39dfa4ab2e8_0_17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39dfa4ab2e8_0_17"/>
          <p:cNvPicPr preferRelativeResize="0"/>
          <p:nvPr/>
        </p:nvPicPr>
        <p:blipFill rotWithShape="1">
          <a:blip r:embed="rId3">
            <a:alphaModFix/>
          </a:blip>
          <a:srcRect l="51617" t="59334" r="-1882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39dfa4ab2e8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39dfa4ab2e8_0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39dfa4ab2e8_0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39dfa4ab2e8_0_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39dfa4ab2e8_0_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39dfa4ab2e8_0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39dfa4ab2e8_0_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39dfa4ab2e8_0_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39dfa4ab2e8_0_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39dfa4ab2e8_0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39dfa4ab2e8_0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39dfa4ab2e8_0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39dfa4ab2e8_0_17"/>
          <p:cNvSpPr txBox="1"/>
          <p:nvPr/>
        </p:nvSpPr>
        <p:spPr>
          <a:xfrm>
            <a:off x="1296302" y="2747842"/>
            <a:ext cx="9963300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Limite para Emendas Individuais</a:t>
            </a:r>
            <a:endParaRPr sz="4800" b="1" i="0" u="none" strike="noStrike" cap="none">
              <a:solidFill>
                <a:srgbClr val="0063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39dfa4ab2e8_0_17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g39dfa4ab2e8_0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39dfa4ab2e8_0_17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" name="Google Shape;593;g39dfa4ab2e8_0_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6" cy="156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71"/>
          <p:cNvPicPr preferRelativeResize="0"/>
          <p:nvPr/>
        </p:nvPicPr>
        <p:blipFill rotWithShape="1">
          <a:blip r:embed="rId3">
            <a:alphaModFix/>
          </a:blip>
          <a:srcRect l="5628" r="5878" b="6089"/>
          <a:stretch/>
        </p:blipFill>
        <p:spPr>
          <a:xfrm>
            <a:off x="7972332" y="4023818"/>
            <a:ext cx="4067884" cy="112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71"/>
          <p:cNvPicPr preferRelativeResize="0"/>
          <p:nvPr/>
        </p:nvPicPr>
        <p:blipFill rotWithShape="1">
          <a:blip r:embed="rId4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71"/>
          <p:cNvPicPr preferRelativeResize="0"/>
          <p:nvPr/>
        </p:nvPicPr>
        <p:blipFill rotWithShape="1">
          <a:blip r:embed="rId4">
            <a:alphaModFix/>
          </a:blip>
          <a:srcRect l="51617" t="59334" r="-1882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7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7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7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7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7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71"/>
          <p:cNvSpPr txBox="1"/>
          <p:nvPr/>
        </p:nvSpPr>
        <p:spPr>
          <a:xfrm>
            <a:off x="504450" y="2099327"/>
            <a:ext cx="11183100" cy="20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Lançamento - Guia para implementação da Reforma Tributária para estados e municípios</a:t>
            </a:r>
            <a:endParaRPr sz="4800" b="1" i="0" u="none" strike="noStrike" cap="none">
              <a:solidFill>
                <a:srgbClr val="0063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71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4" name="Google Shape;1054;p7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71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6" name="Google Shape;1056;p7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380969" y="-5130799"/>
            <a:ext cx="6324451" cy="1563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0234"/>
            <a:ext cx="6789632" cy="483753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062" name="Google Shape;1062;p72"/>
          <p:cNvSpPr txBox="1"/>
          <p:nvPr/>
        </p:nvSpPr>
        <p:spPr>
          <a:xfrm>
            <a:off x="6939266" y="807771"/>
            <a:ext cx="5064892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Iniciativa do Pré-Comitê Gestor do IBS.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Guia atualizado constantemente para apoiar gestoras/res na promoção de 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administrações tributárias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mais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modernas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transparentes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eficientes.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3350" y="4503759"/>
            <a:ext cx="551332" cy="55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2650" y="268013"/>
            <a:ext cx="9231928" cy="6483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3350" y="4503759"/>
            <a:ext cx="551332" cy="55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74"/>
          <p:cNvPicPr preferRelativeResize="0"/>
          <p:nvPr/>
        </p:nvPicPr>
        <p:blipFill rotWithShape="1">
          <a:blip r:embed="rId4">
            <a:alphaModFix/>
          </a:blip>
          <a:srcRect t="15332" b="11385"/>
          <a:stretch/>
        </p:blipFill>
        <p:spPr>
          <a:xfrm>
            <a:off x="752688" y="297713"/>
            <a:ext cx="11145145" cy="5930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Google Shape;107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3350" y="4503759"/>
            <a:ext cx="551332" cy="55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75"/>
          <p:cNvPicPr preferRelativeResize="0"/>
          <p:nvPr/>
        </p:nvPicPr>
        <p:blipFill rotWithShape="1">
          <a:blip r:embed="rId4">
            <a:alphaModFix/>
          </a:blip>
          <a:srcRect t="6262" b="7597"/>
          <a:stretch/>
        </p:blipFill>
        <p:spPr>
          <a:xfrm>
            <a:off x="2454918" y="235704"/>
            <a:ext cx="9631770" cy="5775457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75"/>
          <p:cNvSpPr txBox="1"/>
          <p:nvPr/>
        </p:nvSpPr>
        <p:spPr>
          <a:xfrm>
            <a:off x="212651" y="1774618"/>
            <a:ext cx="3351375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 guia possui um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painel interativo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que permite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acesso direto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dinâmico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às versões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mais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recentes e detalhadas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documento.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2" name="Google Shape;1082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732567" y="5083382"/>
            <a:ext cx="831460" cy="831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76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76"/>
          <p:cNvPicPr preferRelativeResize="0"/>
          <p:nvPr/>
        </p:nvPicPr>
        <p:blipFill rotWithShape="1">
          <a:blip r:embed="rId3">
            <a:alphaModFix/>
          </a:blip>
          <a:srcRect l="51617" t="59334" r="-1882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7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7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7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7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7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76"/>
          <p:cNvSpPr txBox="1"/>
          <p:nvPr/>
        </p:nvSpPr>
        <p:spPr>
          <a:xfrm>
            <a:off x="847350" y="2286275"/>
            <a:ext cx="104973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Conquista FNP - </a:t>
            </a:r>
            <a:r>
              <a:rPr lang="en-US" sz="4800" b="0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representação das capitais, médias e grandes cidades </a:t>
            </a:r>
            <a:endParaRPr sz="4800" b="0" i="0" u="none" strike="noStrike" cap="none">
              <a:solidFill>
                <a:srgbClr val="0063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76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4" name="Google Shape;1104;p7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76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6" name="Google Shape;1106;p7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1" cy="1563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7"/>
          <p:cNvSpPr txBox="1">
            <a:spLocks noGrp="1"/>
          </p:cNvSpPr>
          <p:nvPr>
            <p:ph type="body" idx="1"/>
          </p:nvPr>
        </p:nvSpPr>
        <p:spPr>
          <a:xfrm>
            <a:off x="412265" y="1766839"/>
            <a:ext cx="7206226" cy="417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FNP indicará 13</a:t>
            </a:r>
            <a:r>
              <a:rPr lang="en-US"/>
              <a:t> representantes para o Conselho Superior do CGIBS com </a:t>
            </a:r>
            <a:r>
              <a:rPr lang="en-US" b="1"/>
              <a:t>mandato até 31/03/27.</a:t>
            </a:r>
            <a:endParaRPr b="1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Indicações</a:t>
            </a:r>
            <a:r>
              <a:rPr lang="en-US"/>
              <a:t> devem ser aprovadas em Assembleia da FNP e</a:t>
            </a:r>
            <a:r>
              <a:rPr lang="en-US" b="1"/>
              <a:t>m até 15 dias após a sanção da lei.</a:t>
            </a:r>
            <a:endParaRPr b="1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A partir de 1º/04/27,</a:t>
            </a:r>
            <a:r>
              <a:rPr lang="en-US"/>
              <a:t> a FNP deverá apresentar, a cada 2 anos, </a:t>
            </a:r>
            <a:r>
              <a:rPr lang="en-US" b="1"/>
              <a:t>pelo menos 2 chapas para eleição de 13 representantes.</a:t>
            </a:r>
            <a:endParaRPr b="1"/>
          </a:p>
          <a:p>
            <a:pPr marL="3429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112" name="Google Shape;1112;p77"/>
          <p:cNvSpPr txBox="1">
            <a:spLocks noGrp="1"/>
          </p:cNvSpPr>
          <p:nvPr>
            <p:ph type="body" idx="3"/>
          </p:nvPr>
        </p:nvSpPr>
        <p:spPr>
          <a:xfrm>
            <a:off x="779434" y="495606"/>
            <a:ext cx="6839057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Senado cumpre acordo</a:t>
            </a:r>
            <a:endParaRPr/>
          </a:p>
        </p:txBody>
      </p:sp>
      <p:pic>
        <p:nvPicPr>
          <p:cNvPr id="1113" name="Google Shape;111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1359" y="534100"/>
            <a:ext cx="4440652" cy="305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1350" y="3363459"/>
            <a:ext cx="4440662" cy="2960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1120;p78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6383298" y="5032811"/>
            <a:ext cx="6302127" cy="199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78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12430774" y="5031678"/>
            <a:ext cx="6148197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3" y="928545"/>
            <a:ext cx="4451180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8" y="927613"/>
            <a:ext cx="3458525" cy="163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799991" flipH="1">
            <a:off x="-11001" y="-1032027"/>
            <a:ext cx="7800435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19" y="928893"/>
            <a:ext cx="4346801" cy="163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7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799991" flipH="1">
            <a:off x="7776954" y="-1032028"/>
            <a:ext cx="4458641" cy="19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7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3" y="2551989"/>
            <a:ext cx="4342732" cy="368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7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4" y="2553718"/>
            <a:ext cx="5006614" cy="36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7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2552538"/>
            <a:ext cx="2897194" cy="368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7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4" y="6228069"/>
            <a:ext cx="3772640" cy="16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7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6226570"/>
            <a:ext cx="2902589" cy="164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7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6232001"/>
            <a:ext cx="5576157" cy="1638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78"/>
          <p:cNvSpPr/>
          <p:nvPr/>
        </p:nvSpPr>
        <p:spPr>
          <a:xfrm>
            <a:off x="3096515" y="923928"/>
            <a:ext cx="9093205" cy="5311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78"/>
          <p:cNvSpPr/>
          <p:nvPr/>
        </p:nvSpPr>
        <p:spPr>
          <a:xfrm>
            <a:off x="-8409709" y="-5040520"/>
            <a:ext cx="29011415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172C5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7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80972" y="2819396"/>
            <a:ext cx="6324456" cy="156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79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22107" y="5032813"/>
            <a:ext cx="6302124" cy="19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79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7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7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7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7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7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79"/>
          <p:cNvSpPr txBox="1"/>
          <p:nvPr/>
        </p:nvSpPr>
        <p:spPr>
          <a:xfrm>
            <a:off x="344724" y="2456308"/>
            <a:ext cx="1124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79"/>
          <p:cNvSpPr txBox="1"/>
          <p:nvPr/>
        </p:nvSpPr>
        <p:spPr>
          <a:xfrm>
            <a:off x="344724" y="2819143"/>
            <a:ext cx="13107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IRPF, Precatórios e agenda legislativa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79"/>
          <p:cNvSpPr/>
          <p:nvPr/>
        </p:nvSpPr>
        <p:spPr>
          <a:xfrm>
            <a:off x="3096516" y="-6162675"/>
            <a:ext cx="9093203" cy="531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8" name="Google Shape;1158;p7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20" cy="1824386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79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0" name="Google Shape;1160;p7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4" cy="156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80"/>
          <p:cNvSpPr txBox="1"/>
          <p:nvPr/>
        </p:nvSpPr>
        <p:spPr>
          <a:xfrm>
            <a:off x="92225" y="418450"/>
            <a:ext cx="11547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IRPF - A</a:t>
            </a:r>
            <a:r>
              <a:rPr lang="en-US" sz="4000" b="1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udiência pública</a:t>
            </a: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 Senado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6" name="Google Shape;1166;p80" title="54870424415_3b20b5b3b3_c.jpg"/>
          <p:cNvPicPr preferRelativeResize="0"/>
          <p:nvPr/>
        </p:nvPicPr>
        <p:blipFill rotWithShape="1">
          <a:blip r:embed="rId4">
            <a:alphaModFix/>
          </a:blip>
          <a:srcRect l="19537" t="10040" r="9544" b="13372"/>
          <a:stretch/>
        </p:blipFill>
        <p:spPr>
          <a:xfrm>
            <a:off x="-2898750" y="1541625"/>
            <a:ext cx="6741426" cy="48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80"/>
          <p:cNvSpPr txBox="1"/>
          <p:nvPr/>
        </p:nvSpPr>
        <p:spPr>
          <a:xfrm>
            <a:off x="4223260" y="1892499"/>
            <a:ext cx="7605000" cy="385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FNP estima perdas de R$ 4,8 bi/ano </a:t>
            </a: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os municípios.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impacto deriva de retenções de IR a menor de servidores.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FNP defende que a compensação corresponda ao valor das perdas.</a:t>
            </a:r>
            <a:endParaRPr sz="3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9dde56bc03_0_0"/>
          <p:cNvSpPr txBox="1"/>
          <p:nvPr/>
        </p:nvSpPr>
        <p:spPr>
          <a:xfrm>
            <a:off x="271175" y="1668525"/>
            <a:ext cx="11227200" cy="4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ADI 7869 -  Min. Alexandre de Moraes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STF determinou, por meio de liminar de 22/09/25 , que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emendas individuais devem ser de até 1,55% da 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RCL, garantindo simetria com o percentual da Câmara dos Deputados.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decisão analisou a Emenda Constitucional 59, da Paraíba, que aumenta o limite para 2% da RCL.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âmbito federal, o total é de 2%, dividido entre Câmara (1,55%) e Senado (0,45%).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decisão prevê, ainda, que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50% do valor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das emendas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deverá ser aplicado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saúde.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ADI está na pauta do plenário virtual do STF para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julgamento de 31/10 a 10/11. 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39dde56bc03_0_0"/>
          <p:cNvSpPr txBox="1"/>
          <p:nvPr/>
        </p:nvSpPr>
        <p:spPr>
          <a:xfrm>
            <a:off x="271175" y="499247"/>
            <a:ext cx="11547600" cy="79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Limite para emendas individuais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81"/>
          <p:cNvSpPr txBox="1"/>
          <p:nvPr/>
        </p:nvSpPr>
        <p:spPr>
          <a:xfrm>
            <a:off x="432467" y="482245"/>
            <a:ext cx="12192000" cy="84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Compensação via FPM prejudica cidades populosas</a:t>
            </a:r>
            <a:endParaRPr sz="2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3" name="Google Shape;1173;p81" title="WhatsApp Image 2025-10-30 at 10.58.1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0460" y="2693702"/>
            <a:ext cx="9431079" cy="3761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81"/>
          <p:cNvSpPr txBox="1"/>
          <p:nvPr/>
        </p:nvSpPr>
        <p:spPr>
          <a:xfrm>
            <a:off x="956930" y="1637092"/>
            <a:ext cx="9431079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a compensação for de R$ 3,5 bi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(Valor estimado pela Secretaria da Receita Federal) </a:t>
            </a:r>
            <a:endParaRPr sz="105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Google Shape;1179;p82" title="WhatsApp Image 2025-10-30 at 10.58.1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0884" y="2559528"/>
            <a:ext cx="10086350" cy="40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82"/>
          <p:cNvSpPr txBox="1"/>
          <p:nvPr/>
        </p:nvSpPr>
        <p:spPr>
          <a:xfrm>
            <a:off x="2229077" y="1600043"/>
            <a:ext cx="74982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a compensação for de R$ 8,5 bi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(Valor estimado pela Secretaria da Receita Federal)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82"/>
          <p:cNvSpPr txBox="1"/>
          <p:nvPr/>
        </p:nvSpPr>
        <p:spPr>
          <a:xfrm>
            <a:off x="275649" y="437626"/>
            <a:ext cx="12192000" cy="84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Compensação via FPM prejudica cidades populosas</a:t>
            </a:r>
            <a:endParaRPr sz="2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83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83"/>
          <p:cNvPicPr preferRelativeResize="0"/>
          <p:nvPr/>
        </p:nvPicPr>
        <p:blipFill rotWithShape="1">
          <a:blip r:embed="rId3">
            <a:alphaModFix/>
          </a:blip>
          <a:srcRect l="51617" t="59333" r="-1882" b="18331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8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8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8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8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8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83"/>
          <p:cNvSpPr txBox="1"/>
          <p:nvPr/>
        </p:nvSpPr>
        <p:spPr>
          <a:xfrm>
            <a:off x="344724" y="2456308"/>
            <a:ext cx="1124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83"/>
          <p:cNvSpPr txBox="1"/>
          <p:nvPr/>
        </p:nvSpPr>
        <p:spPr>
          <a:xfrm>
            <a:off x="894350" y="2815313"/>
            <a:ext cx="3744557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Precatórios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83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4" name="Google Shape;1204;p8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83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6" name="Google Shape;1206;p8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6" cy="156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93"/>
          <p:cNvSpPr txBox="1"/>
          <p:nvPr/>
        </p:nvSpPr>
        <p:spPr>
          <a:xfrm>
            <a:off x="1433704" y="5083545"/>
            <a:ext cx="96721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CONQUISTA DA PEC 66/23</a:t>
            </a:r>
            <a:br>
              <a:rPr lang="en-US" sz="4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EC 136</a:t>
            </a:r>
            <a:endParaRPr/>
          </a:p>
        </p:txBody>
      </p:sp>
      <p:pic>
        <p:nvPicPr>
          <p:cNvPr id="1212" name="Google Shape;1212;p93"/>
          <p:cNvPicPr preferRelativeResize="0"/>
          <p:nvPr/>
        </p:nvPicPr>
        <p:blipFill rotWithShape="1">
          <a:blip r:embed="rId3">
            <a:alphaModFix/>
          </a:blip>
          <a:srcRect t="22983" b="5755"/>
          <a:stretch/>
        </p:blipFill>
        <p:spPr>
          <a:xfrm>
            <a:off x="1086099" y="1069106"/>
            <a:ext cx="10019801" cy="4014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94"/>
          <p:cNvSpPr/>
          <p:nvPr/>
        </p:nvSpPr>
        <p:spPr>
          <a:xfrm>
            <a:off x="1" y="0"/>
            <a:ext cx="3922129" cy="6957357"/>
          </a:xfrm>
          <a:prstGeom prst="rect">
            <a:avLst/>
          </a:prstGeom>
          <a:solidFill>
            <a:srgbClr val="FFCF36"/>
          </a:solidFill>
          <a:ln w="25400" cap="flat" cmpd="sng">
            <a:solidFill>
              <a:srgbClr val="FFC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8" name="Google Shape;1218;p94" descr="FNP defende parcelamento de precatórios como medida vital para saúde financeira de municípios"/>
          <p:cNvPicPr preferRelativeResize="0"/>
          <p:nvPr/>
        </p:nvPicPr>
        <p:blipFill rotWithShape="1">
          <a:blip r:embed="rId3">
            <a:alphaModFix/>
          </a:blip>
          <a:srcRect l="22560" t="24297" r="9690" b="17671"/>
          <a:stretch/>
        </p:blipFill>
        <p:spPr>
          <a:xfrm>
            <a:off x="1" y="3986561"/>
            <a:ext cx="3922129" cy="25195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19" name="Google Shape;1219;p94"/>
          <p:cNvGraphicFramePr/>
          <p:nvPr/>
        </p:nvGraphicFramePr>
        <p:xfrm>
          <a:off x="4143384" y="17841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{6DC3A025-3AEF-41D4-A6A7-BBF8C5398089}</a:tableStyleId>
              </a:tblPr>
              <a:tblGrid>
                <a:gridCol w="392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Estoque de precatórios em mora (% da RCL)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endParaRPr sz="2100" u="none" strike="noStrike" cap="none"/>
                    </a:p>
                  </a:txBody>
                  <a:tcPr marL="76150" marR="76150" marT="38075" marB="38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Percentual mínimo da RCL a ser destinado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endParaRPr sz="2100" b="1" u="none" strike="noStrike" cap="none"/>
                    </a:p>
                  </a:txBody>
                  <a:tcPr marL="76150" marR="76150" marT="38075" marB="380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Sem estoque </a:t>
                      </a:r>
                      <a:r>
                        <a:rPr lang="en-US" sz="2100" u="none" strike="noStrike" cap="none"/>
                        <a:t>ou até </a:t>
                      </a:r>
                      <a:r>
                        <a:rPr lang="en-US" sz="2100" b="1" u="none" strike="noStrike" cap="none"/>
                        <a:t>15%</a:t>
                      </a:r>
                      <a:endParaRPr sz="2100" u="none" strike="noStrike" cap="none"/>
                    </a:p>
                  </a:txBody>
                  <a:tcPr marL="76150" marR="76150" marT="38075" marB="38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1%</a:t>
                      </a:r>
                      <a:endParaRPr sz="2100" u="none" strike="noStrike" cap="none"/>
                    </a:p>
                  </a:txBody>
                  <a:tcPr marL="76150" marR="76150" marT="38075" marB="380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strike="noStrike" cap="none"/>
                        <a:t>&gt; 15% e ≤ 25%</a:t>
                      </a:r>
                      <a:endParaRPr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1,5%</a:t>
                      </a:r>
                      <a:endParaRPr sz="2100" u="none" strike="noStrike" cap="none"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strike="noStrike" cap="none"/>
                        <a:t>&gt; 25% e ≤ 35%</a:t>
                      </a:r>
                      <a:endParaRPr/>
                    </a:p>
                  </a:txBody>
                  <a:tcPr marL="76150" marR="76150" marT="38075" marB="38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2%</a:t>
                      </a:r>
                      <a:endParaRPr sz="2100" u="none" strike="noStrike" cap="none"/>
                    </a:p>
                  </a:txBody>
                  <a:tcPr marL="76150" marR="76150" marT="38075" marB="380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&gt; 35% e ≤ 45%</a:t>
                      </a:r>
                      <a:endParaRPr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2,5%</a:t>
                      </a:r>
                      <a:endParaRPr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strike="noStrike" cap="none"/>
                        <a:t>&gt; 45% e ≤ 55%</a:t>
                      </a:r>
                      <a:endParaRPr/>
                    </a:p>
                  </a:txBody>
                  <a:tcPr marL="76150" marR="76150" marT="38075" marB="38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3%</a:t>
                      </a:r>
                      <a:endParaRPr sz="2100" u="none" strike="noStrike" cap="none"/>
                    </a:p>
                  </a:txBody>
                  <a:tcPr marL="76150" marR="76150" marT="38075" marB="380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strike="noStrike" cap="none"/>
                        <a:t>&gt; 55% e ≤ 65%</a:t>
                      </a:r>
                      <a:endParaRPr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3,5%</a:t>
                      </a:r>
                      <a:endParaRPr sz="2100" u="none" strike="noStrike" cap="none"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strike="noStrike" cap="none"/>
                        <a:t>&gt; 65% e ≤ 75%</a:t>
                      </a:r>
                      <a:endParaRPr/>
                    </a:p>
                  </a:txBody>
                  <a:tcPr marL="76150" marR="76150" marT="38075" marB="38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4%</a:t>
                      </a:r>
                      <a:endParaRPr sz="2100" u="none" strike="noStrike" cap="none"/>
                    </a:p>
                  </a:txBody>
                  <a:tcPr marL="76150" marR="76150" marT="38075" marB="380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strike="noStrike" cap="none"/>
                        <a:t>&gt; 75% e ≤ 85%</a:t>
                      </a:r>
                      <a:endParaRPr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4,5%</a:t>
                      </a:r>
                      <a:endParaRPr sz="2100" u="none" strike="noStrike" cap="none"/>
                    </a:p>
                  </a:txBody>
                  <a:tcPr marL="76150" marR="76150" marT="38075" marB="38075" anchor="ctr">
                    <a:solidFill>
                      <a:srgbClr val="FC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strike="noStrike" cap="none"/>
                        <a:t>Superior a 85%</a:t>
                      </a:r>
                      <a:endParaRPr/>
                    </a:p>
                  </a:txBody>
                  <a:tcPr marL="76150" marR="76150" marT="38075" marB="380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/>
                        <a:t>5%</a:t>
                      </a:r>
                      <a:endParaRPr sz="2100" u="none" strike="noStrike" cap="none"/>
                    </a:p>
                  </a:txBody>
                  <a:tcPr marL="76150" marR="76150" marT="38075" marB="3807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20" name="Google Shape;1220;p94"/>
          <p:cNvSpPr txBox="1"/>
          <p:nvPr/>
        </p:nvSpPr>
        <p:spPr>
          <a:xfrm>
            <a:off x="4450279" y="658137"/>
            <a:ext cx="62325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Faixas de pagamento</a:t>
            </a:r>
            <a:endParaRPr/>
          </a:p>
        </p:txBody>
      </p:sp>
      <p:pic>
        <p:nvPicPr>
          <p:cNvPr id="1221" name="Google Shape;1221;p94" descr="Interface gráfica do usuário, Site"/>
          <p:cNvPicPr preferRelativeResize="0"/>
          <p:nvPr/>
        </p:nvPicPr>
        <p:blipFill rotWithShape="1">
          <a:blip r:embed="rId4">
            <a:alphaModFix/>
          </a:blip>
          <a:srcRect t="27805" b="35122"/>
          <a:stretch/>
        </p:blipFill>
        <p:spPr>
          <a:xfrm>
            <a:off x="1" y="1396197"/>
            <a:ext cx="3922129" cy="259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7"/>
          <p:cNvSpPr txBox="1"/>
          <p:nvPr/>
        </p:nvSpPr>
        <p:spPr>
          <a:xfrm>
            <a:off x="644400" y="552300"/>
            <a:ext cx="11547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Precatórios - Aplicação imediata da EC 136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7"/>
          <p:cNvSpPr txBox="1"/>
          <p:nvPr/>
        </p:nvSpPr>
        <p:spPr>
          <a:xfrm>
            <a:off x="644400" y="1445938"/>
            <a:ext cx="11066100" cy="485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TJSP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queria aplicar a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 136 só em 2026.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São Paulo/SP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Santo André/SP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conseguiram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liminar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CNJ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obrigando TJSP aplicar as novas regras.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evitar que esse entendimento influencie outros tribunais e assegurar a aplicação imediata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 EC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FNP ingressou como parte interessada no CNJ;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FNP solicitou audiências e requereu participação no Grupo de Trabalho que discutirá as novas regras.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Google Shape;1233;p84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84"/>
          <p:cNvPicPr preferRelativeResize="0"/>
          <p:nvPr/>
        </p:nvPicPr>
        <p:blipFill rotWithShape="1">
          <a:blip r:embed="rId3">
            <a:alphaModFix/>
          </a:blip>
          <a:srcRect l="51617" t="59333" r="-1882" b="18331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8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8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8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8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8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8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8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84"/>
          <p:cNvSpPr txBox="1"/>
          <p:nvPr/>
        </p:nvSpPr>
        <p:spPr>
          <a:xfrm>
            <a:off x="344724" y="2456308"/>
            <a:ext cx="1124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84"/>
          <p:cNvSpPr txBox="1"/>
          <p:nvPr/>
        </p:nvSpPr>
        <p:spPr>
          <a:xfrm>
            <a:off x="894350" y="2815313"/>
            <a:ext cx="7591728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Agenda Legislativa - FNP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84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0" name="Google Shape;1250;p8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84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2" name="Google Shape;1252;p8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6" cy="156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85"/>
          <p:cNvSpPr txBox="1"/>
          <p:nvPr/>
        </p:nvSpPr>
        <p:spPr>
          <a:xfrm>
            <a:off x="644400" y="552300"/>
            <a:ext cx="11547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 Legislativa - FNP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8" name="Google Shape;1258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125" y="1347425"/>
            <a:ext cx="7259551" cy="520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85"/>
          <p:cNvSpPr txBox="1"/>
          <p:nvPr/>
        </p:nvSpPr>
        <p:spPr>
          <a:xfrm>
            <a:off x="7940750" y="2930675"/>
            <a:ext cx="3755700" cy="2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Acompanhe as pautas prioritárias da FNP em </a:t>
            </a:r>
            <a:r>
              <a:rPr lang="en-US"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www.fnp.org.br</a:t>
            </a:r>
            <a:endParaRPr sz="2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86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6383299" y="5032813"/>
            <a:ext cx="6302124" cy="19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86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12430778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928548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927615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1032021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92889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8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1032021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8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2551988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8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25537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8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2552543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8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6228069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8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6226570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8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6232003"/>
            <a:ext cx="5576161" cy="1638835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86"/>
          <p:cNvSpPr/>
          <p:nvPr/>
        </p:nvSpPr>
        <p:spPr>
          <a:xfrm>
            <a:off x="3096516" y="923925"/>
            <a:ext cx="9093203" cy="531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86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0" name="Google Shape;1280;p8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80969" y="2819401"/>
            <a:ext cx="6324454" cy="156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87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87"/>
          <p:cNvPicPr preferRelativeResize="0"/>
          <p:nvPr/>
        </p:nvPicPr>
        <p:blipFill rotWithShape="1">
          <a:blip r:embed="rId3">
            <a:alphaModFix/>
          </a:blip>
          <a:srcRect l="51617" t="59333" r="-1882" b="18331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8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8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8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8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8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8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87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1" name="Google Shape;1301;p8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87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3" name="Google Shape;1303;p8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6" cy="1563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87"/>
          <p:cNvSpPr txBox="1"/>
          <p:nvPr/>
        </p:nvSpPr>
        <p:spPr>
          <a:xfrm>
            <a:off x="1596335" y="3668884"/>
            <a:ext cx="8635428" cy="136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https://docs.google.com/document/d/1EMZqPRRC10Z_9mQN_tD43W62fiCFtv_j/edit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87"/>
          <p:cNvSpPr txBox="1"/>
          <p:nvPr/>
        </p:nvSpPr>
        <p:spPr>
          <a:xfrm>
            <a:off x="493590" y="2067744"/>
            <a:ext cx="11130842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A mensagem das prefeitas e prefeitos da FNP para a COP 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6" name="Google Shape;1306;p87"/>
          <p:cNvPicPr preferRelativeResize="0"/>
          <p:nvPr/>
        </p:nvPicPr>
        <p:blipFill rotWithShape="1">
          <a:blip r:embed="rId18">
            <a:alphaModFix/>
          </a:blip>
          <a:srcRect l="33281" t="21685" r="28832" b="26091"/>
          <a:stretch/>
        </p:blipFill>
        <p:spPr>
          <a:xfrm rot="-2700000">
            <a:off x="9714525" y="4079300"/>
            <a:ext cx="583499" cy="804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g39dfa4ab2e8_0_41"/>
          <p:cNvPicPr preferRelativeResize="0"/>
          <p:nvPr/>
        </p:nvPicPr>
        <p:blipFill rotWithShape="1">
          <a:blip r:embed="rId3">
            <a:alphaModFix/>
          </a:blip>
          <a:srcRect t="59209" r="48474" b="18332"/>
          <a:stretch/>
        </p:blipFill>
        <p:spPr>
          <a:xfrm>
            <a:off x="-22107" y="5032813"/>
            <a:ext cx="6302122" cy="19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39dfa4ab2e8_0_41"/>
          <p:cNvPicPr preferRelativeResize="0"/>
          <p:nvPr/>
        </p:nvPicPr>
        <p:blipFill rotWithShape="1">
          <a:blip r:embed="rId3">
            <a:alphaModFix/>
          </a:blip>
          <a:srcRect l="51617" t="59334" r="-1882" b="18330"/>
          <a:stretch/>
        </p:blipFill>
        <p:spPr>
          <a:xfrm>
            <a:off x="6277952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9dfa4ab2e8_0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-5310486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39dfa4ab2e8_0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-5311419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39dfa4ab2e8_0_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7271055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39dfa4ab2e8_0_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-5310142"/>
            <a:ext cx="4346803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39dfa4ab2e8_0_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7271055"/>
            <a:ext cx="4458644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39dfa4ab2e8_0_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-3687046"/>
            <a:ext cx="4342738" cy="368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39dfa4ab2e8_0_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-36853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39dfa4ab2e8_0_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-3686491"/>
            <a:ext cx="2897199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39dfa4ab2e8_0_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-10965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39dfa4ab2e8_0_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-12464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39dfa4ab2e8_0_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-7031"/>
            <a:ext cx="5576161" cy="163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39dfa4ab2e8_0_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97889" y="-5090095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39dfa4ab2e8_0_41"/>
          <p:cNvSpPr txBox="1"/>
          <p:nvPr/>
        </p:nvSpPr>
        <p:spPr>
          <a:xfrm>
            <a:off x="1534022" y="2754753"/>
            <a:ext cx="105975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635E"/>
                </a:solidFill>
                <a:latin typeface="Arial"/>
                <a:ea typeface="Arial"/>
                <a:cs typeface="Arial"/>
                <a:sym typeface="Arial"/>
              </a:rPr>
              <a:t>Emendas: Rastreabilidade e Transparência</a:t>
            </a:r>
            <a:endParaRPr sz="4800" b="1" i="0" u="none" strike="noStrike" cap="none">
              <a:solidFill>
                <a:srgbClr val="0063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39dfa4ab2e8_0_41"/>
          <p:cNvSpPr/>
          <p:nvPr/>
        </p:nvSpPr>
        <p:spPr>
          <a:xfrm>
            <a:off x="3096516" y="-6162675"/>
            <a:ext cx="9093300" cy="53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g39dfa4ab2e8_0_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17436" y="-4397620"/>
            <a:ext cx="5651519" cy="18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39dfa4ab2e8_0_41"/>
          <p:cNvSpPr/>
          <p:nvPr/>
        </p:nvSpPr>
        <p:spPr>
          <a:xfrm>
            <a:off x="-8446695" y="-5029191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g39dfa4ab2e8_0_4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80969" y="-5130799"/>
            <a:ext cx="6324456" cy="156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88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6383299" y="5032813"/>
            <a:ext cx="6302124" cy="19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88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12430778" y="5031676"/>
            <a:ext cx="6148200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2" y="928548"/>
            <a:ext cx="4451183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9" y="927615"/>
            <a:ext cx="3458525" cy="163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1000" y="-1032021"/>
            <a:ext cx="7800438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21" y="928892"/>
            <a:ext cx="4346802" cy="16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8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7776952" y="-1032021"/>
            <a:ext cx="4458645" cy="196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8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5" y="2551988"/>
            <a:ext cx="4342737" cy="3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8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6" y="2553717"/>
            <a:ext cx="5006612" cy="367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8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2552543"/>
            <a:ext cx="2897198" cy="368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8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0" y="6228069"/>
            <a:ext cx="3772640" cy="16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8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6226570"/>
            <a:ext cx="2902590" cy="164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8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6232003"/>
            <a:ext cx="5576161" cy="163883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88"/>
          <p:cNvSpPr/>
          <p:nvPr/>
        </p:nvSpPr>
        <p:spPr>
          <a:xfrm>
            <a:off x="3096516" y="923925"/>
            <a:ext cx="9093203" cy="5311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88"/>
          <p:cNvSpPr/>
          <p:nvPr/>
        </p:nvSpPr>
        <p:spPr>
          <a:xfrm>
            <a:off x="-8409708" y="-5040516"/>
            <a:ext cx="29011417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7" name="Google Shape;1327;p8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80969" y="2819401"/>
            <a:ext cx="6324454" cy="156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9"/>
          <p:cNvSpPr txBox="1"/>
          <p:nvPr/>
        </p:nvSpPr>
        <p:spPr>
          <a:xfrm>
            <a:off x="382050" y="1555400"/>
            <a:ext cx="11427900" cy="4723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ADPF 854 - Min. Flávio Dino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partir de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1º/1/26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estados e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municipios deverão seguir o padrão federal de transparência e rastreabilidade nas emendas parlamentares.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municípios só poderão executar emendas após comprovar ao Tribunal de Contas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cumprem as exigências de transparência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tribunais de contas deverão adotar providências para permitir o cumprimento dessas medidas, espelhando-se ao modelo federal.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TCU,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CGU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o Ministério da Gestão e da Inovação em Serviços Públicos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(MGI)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deverão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apoiar tecnicamente os entes.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STF fará uma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audiência em março/26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apresentar 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primeiros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das medidas adotadas.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9"/>
          <p:cNvSpPr txBox="1"/>
          <p:nvPr/>
        </p:nvSpPr>
        <p:spPr>
          <a:xfrm>
            <a:off x="129471" y="655851"/>
            <a:ext cx="11547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Emendas: Rastreabilidade e Transparência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1"/>
          <p:cNvPicPr preferRelativeResize="0"/>
          <p:nvPr/>
        </p:nvPicPr>
        <p:blipFill rotWithShape="1">
          <a:blip r:embed="rId3">
            <a:alphaModFix/>
          </a:blip>
          <a:srcRect t="59211" r="48476" b="18331"/>
          <a:stretch/>
        </p:blipFill>
        <p:spPr>
          <a:xfrm>
            <a:off x="-6383298" y="5032811"/>
            <a:ext cx="6302127" cy="199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"/>
          <p:cNvPicPr preferRelativeResize="0"/>
          <p:nvPr/>
        </p:nvPicPr>
        <p:blipFill rotWithShape="1">
          <a:blip r:embed="rId3">
            <a:alphaModFix/>
          </a:blip>
          <a:srcRect l="51619" t="59334" r="-1885" b="18330"/>
          <a:stretch/>
        </p:blipFill>
        <p:spPr>
          <a:xfrm>
            <a:off x="12430774" y="5031678"/>
            <a:ext cx="6148197" cy="19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293" y="928545"/>
            <a:ext cx="4451180" cy="162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748" y="927613"/>
            <a:ext cx="3458525" cy="163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799991" flipH="1">
            <a:off x="-11001" y="-1032027"/>
            <a:ext cx="7800435" cy="19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19" y="928893"/>
            <a:ext cx="4346801" cy="163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799991" flipH="1">
            <a:off x="7776954" y="-1032028"/>
            <a:ext cx="4458641" cy="19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23" y="2551989"/>
            <a:ext cx="4342732" cy="368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64" y="2553718"/>
            <a:ext cx="5006614" cy="36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27830" y="2552538"/>
            <a:ext cx="2897194" cy="368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61984" y="6228069"/>
            <a:ext cx="3772640" cy="16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28050" y="6226570"/>
            <a:ext cx="2902589" cy="164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796" y="6232001"/>
            <a:ext cx="5576157" cy="1638833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1"/>
          <p:cNvSpPr/>
          <p:nvPr/>
        </p:nvSpPr>
        <p:spPr>
          <a:xfrm>
            <a:off x="3096515" y="923928"/>
            <a:ext cx="9093205" cy="5311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1"/>
          <p:cNvSpPr/>
          <p:nvPr/>
        </p:nvSpPr>
        <p:spPr>
          <a:xfrm>
            <a:off x="-8409709" y="-5040520"/>
            <a:ext cx="29011415" cy="16916400"/>
          </a:xfrm>
          <a:custGeom>
            <a:avLst/>
            <a:gdLst/>
            <a:ahLst/>
            <a:cxnLst/>
            <a:rect l="l" t="t" r="r" b="b"/>
            <a:pathLst>
              <a:path w="29011417" h="16916400" extrusionOk="0">
                <a:moveTo>
                  <a:pt x="0" y="0"/>
                </a:moveTo>
                <a:lnTo>
                  <a:pt x="29011417" y="0"/>
                </a:lnTo>
                <a:lnTo>
                  <a:pt x="29011417" y="16916400"/>
                </a:lnTo>
                <a:lnTo>
                  <a:pt x="0" y="16916400"/>
                </a:lnTo>
                <a:lnTo>
                  <a:pt x="0" y="0"/>
                </a:lnTo>
                <a:close/>
                <a:moveTo>
                  <a:pt x="8409709" y="5040516"/>
                </a:moveTo>
                <a:lnTo>
                  <a:pt x="8409709" y="11898516"/>
                </a:lnTo>
                <a:lnTo>
                  <a:pt x="20609317" y="11898516"/>
                </a:lnTo>
                <a:lnTo>
                  <a:pt x="20609317" y="5040516"/>
                </a:lnTo>
                <a:lnTo>
                  <a:pt x="8409709" y="5040516"/>
                </a:ln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172C5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80972" y="2819396"/>
            <a:ext cx="6324456" cy="156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"/>
          <p:cNvSpPr txBox="1">
            <a:spLocks noGrp="1"/>
          </p:cNvSpPr>
          <p:nvPr>
            <p:ph type="body" idx="1"/>
          </p:nvPr>
        </p:nvSpPr>
        <p:spPr>
          <a:xfrm>
            <a:off x="671766" y="1869831"/>
            <a:ext cx="110010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/>
              <a:t>Parcerias Institucionais da FNP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1710</Words>
  <Application>Microsoft Office PowerPoint</Application>
  <PresentationFormat>Widescreen</PresentationFormat>
  <Paragraphs>253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4" baseType="lpstr">
      <vt:lpstr>Arial</vt:lpstr>
      <vt:lpstr>Calibri</vt:lpstr>
      <vt:lpstr>Barlow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Ingrid Freitas</cp:lastModifiedBy>
  <cp:revision>1</cp:revision>
  <dcterms:created xsi:type="dcterms:W3CDTF">2025-10-01T19:50:01Z</dcterms:created>
  <dcterms:modified xsi:type="dcterms:W3CDTF">2025-11-04T09:17:53Z</dcterms:modified>
</cp:coreProperties>
</file>