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76" r:id="rId2"/>
    <p:sldId id="404" r:id="rId3"/>
    <p:sldId id="495" r:id="rId4"/>
    <p:sldId id="494" r:id="rId5"/>
    <p:sldId id="423" r:id="rId6"/>
    <p:sldId id="424" r:id="rId7"/>
    <p:sldId id="425" r:id="rId8"/>
    <p:sldId id="438" r:id="rId9"/>
    <p:sldId id="440" r:id="rId10"/>
    <p:sldId id="445" r:id="rId11"/>
    <p:sldId id="446" r:id="rId12"/>
    <p:sldId id="447" r:id="rId13"/>
    <p:sldId id="427" r:id="rId14"/>
    <p:sldId id="431" r:id="rId15"/>
    <p:sldId id="432" r:id="rId16"/>
    <p:sldId id="473" r:id="rId17"/>
    <p:sldId id="474" r:id="rId18"/>
    <p:sldId id="475" r:id="rId19"/>
    <p:sldId id="476" r:id="rId20"/>
    <p:sldId id="502" r:id="rId21"/>
    <p:sldId id="260" r:id="rId22"/>
    <p:sldId id="275" r:id="rId23"/>
    <p:sldId id="348" r:id="rId24"/>
    <p:sldId id="453" r:id="rId25"/>
    <p:sldId id="454" r:id="rId26"/>
    <p:sldId id="511" r:id="rId27"/>
    <p:sldId id="458" r:id="rId28"/>
    <p:sldId id="459" r:id="rId29"/>
    <p:sldId id="460" r:id="rId30"/>
    <p:sldId id="461" r:id="rId31"/>
    <p:sldId id="277" r:id="rId32"/>
    <p:sldId id="501" r:id="rId33"/>
    <p:sldId id="519" r:id="rId34"/>
    <p:sldId id="520" r:id="rId35"/>
    <p:sldId id="488" r:id="rId36"/>
    <p:sldId id="477" r:id="rId37"/>
    <p:sldId id="457" r:id="rId38"/>
    <p:sldId id="492" r:id="rId39"/>
    <p:sldId id="481" r:id="rId40"/>
    <p:sldId id="480" r:id="rId41"/>
    <p:sldId id="483" r:id="rId42"/>
    <p:sldId id="482" r:id="rId43"/>
    <p:sldId id="484" r:id="rId44"/>
    <p:sldId id="479" r:id="rId45"/>
    <p:sldId id="486" r:id="rId46"/>
    <p:sldId id="485" r:id="rId47"/>
    <p:sldId id="496" r:id="rId48"/>
    <p:sldId id="498" r:id="rId49"/>
    <p:sldId id="497" r:id="rId50"/>
    <p:sldId id="489" r:id="rId51"/>
    <p:sldId id="490" r:id="rId52"/>
    <p:sldId id="491" r:id="rId53"/>
    <p:sldId id="503" r:id="rId54"/>
    <p:sldId id="504" r:id="rId55"/>
    <p:sldId id="505" r:id="rId56"/>
    <p:sldId id="506" r:id="rId57"/>
    <p:sldId id="507" r:id="rId58"/>
    <p:sldId id="508" r:id="rId59"/>
    <p:sldId id="499" r:id="rId60"/>
    <p:sldId id="456" r:id="rId61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539D"/>
    <a:srgbClr val="396832"/>
    <a:srgbClr val="274889"/>
    <a:srgbClr val="4F9046"/>
    <a:srgbClr val="E6DA68"/>
    <a:srgbClr val="CFA12A"/>
    <a:srgbClr val="DBB24D"/>
    <a:srgbClr val="6D6E70"/>
    <a:srgbClr val="4370C9"/>
    <a:srgbClr val="B1D88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67" autoAdjust="0"/>
    <p:restoredTop sz="93768" autoAdjust="0"/>
  </p:normalViewPr>
  <p:slideViewPr>
    <p:cSldViewPr>
      <p:cViewPr varScale="1">
        <p:scale>
          <a:sx n="97" d="100"/>
          <a:sy n="97" d="100"/>
        </p:scale>
        <p:origin x="-97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ole.dino\Documents\Avalia&#231;&#227;o%20EMDS\Gr&#225;ficos%20pesquisa%20satisfa&#231;&#227;o%20EMD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ole.dino\Documents\Avalia&#231;&#227;o%20EMDS\Gr&#225;ficos%20pesquisa%20satisfa&#231;&#227;o%20EMD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ole.dino\Documents\Avalia&#231;&#227;o%20EMDS\Gr&#225;ficos%20pesquisa%20satisfa&#231;&#227;o%20EMDS%20-%20prefeitos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paula.aguiar\Downloads\Gr&#225;ficos%20-%20metas%20de%20inscri&#231;&#245;es%20IV%20EMD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0.14450757699521005"/>
          <c:y val="4.7636727845299015E-2"/>
          <c:w val="0.79324931875658833"/>
          <c:h val="0.81307021686873071"/>
        </c:manualLayout>
      </c:layout>
      <c:barChart>
        <c:barDir val="col"/>
        <c:grouping val="clustered"/>
        <c:ser>
          <c:idx val="0"/>
          <c:order val="0"/>
          <c:tx>
            <c:strRef>
              <c:f>Plan1!$B$277</c:f>
              <c:strCache>
                <c:ptCount val="1"/>
                <c:pt idx="0">
                  <c:v>qr</c:v>
                </c:pt>
              </c:strCache>
            </c:strRef>
          </c:tx>
          <c:spPr>
            <a:solidFill>
              <a:srgbClr val="DEA90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endParaRPr lang="en-US" dirty="0">
                      <a:latin typeface="Arial" pitchFamily="34" charset="0"/>
                      <a:cs typeface="Arial" pitchFamily="34" charset="0"/>
                    </a:endParaRPr>
                  </a:p>
                  <a:p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0,4%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endParaRPr lang="en-US" dirty="0">
                      <a:latin typeface="Arial" pitchFamily="34" charset="0"/>
                      <a:cs typeface="Arial" pitchFamily="34" charset="0"/>
                    </a:endParaRPr>
                  </a:p>
                  <a:p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1,5%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10,2%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42,7%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45,3%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Plan1!$A$278:$A$282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Plan1!$B$278:$B$282</c:f>
              <c:numCache>
                <c:formatCode>General</c:formatCode>
                <c:ptCount val="5"/>
                <c:pt idx="0">
                  <c:v>3</c:v>
                </c:pt>
                <c:pt idx="1">
                  <c:v>10</c:v>
                </c:pt>
                <c:pt idx="2">
                  <c:v>70</c:v>
                </c:pt>
                <c:pt idx="3">
                  <c:v>294</c:v>
                </c:pt>
                <c:pt idx="4">
                  <c:v>312</c:v>
                </c:pt>
              </c:numCache>
            </c:numRef>
          </c:val>
        </c:ser>
        <c:axId val="41079552"/>
        <c:axId val="41081088"/>
      </c:barChart>
      <c:catAx>
        <c:axId val="410795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>
                <a:latin typeface="Arial" pitchFamily="34" charset="0"/>
                <a:cs typeface="Arial" pitchFamily="34" charset="0"/>
              </a:defRPr>
            </a:pPr>
            <a:endParaRPr lang="pt-BR"/>
          </a:p>
        </c:txPr>
        <c:crossAx val="41081088"/>
        <c:crosses val="autoZero"/>
        <c:auto val="1"/>
        <c:lblAlgn val="ctr"/>
        <c:lblOffset val="100"/>
      </c:catAx>
      <c:valAx>
        <c:axId val="41081088"/>
        <c:scaling>
          <c:orientation val="minMax"/>
        </c:scaling>
        <c:delete val="1"/>
        <c:axPos val="l"/>
        <c:numFmt formatCode="General" sourceLinked="1"/>
        <c:tickLblPos val="none"/>
        <c:crossAx val="41079552"/>
        <c:crosses val="autoZero"/>
        <c:crossBetween val="between"/>
      </c:valAx>
      <c:spPr>
        <a:ln>
          <a:noFill/>
        </a:ln>
      </c:spPr>
    </c:plotArea>
    <c:plotVisOnly val="1"/>
    <c:dispBlanksAs val="gap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>
        <c:manualLayout>
          <c:layoutTarget val="inner"/>
          <c:xMode val="edge"/>
          <c:yMode val="edge"/>
          <c:x val="0.2488113851750294"/>
          <c:y val="0.12091914808725369"/>
          <c:w val="0.56912396527358489"/>
          <c:h val="0.83130466837712702"/>
        </c:manualLayout>
      </c:layout>
      <c:pieChart>
        <c:varyColors val="1"/>
        <c:ser>
          <c:idx val="0"/>
          <c:order val="0"/>
          <c:explosion val="5"/>
          <c:dPt>
            <c:idx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spPr>
              <a:solidFill>
                <a:srgbClr val="C00000"/>
              </a:solidFill>
            </c:spPr>
          </c:dPt>
          <c:dPt>
            <c:idx val="2"/>
            <c:spPr>
              <a:solidFill>
                <a:schemeClr val="bg1">
                  <a:lumMod val="85000"/>
                </a:schemeClr>
              </a:solidFill>
            </c:spPr>
          </c:dPt>
          <c:dLbls>
            <c:dLbl>
              <c:idx val="0"/>
              <c:layout>
                <c:manualLayout>
                  <c:x val="3.6329497274380012E-3"/>
                  <c:y val="-0.2724719101123598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Sim 
96,1%</a:t>
                    </a:r>
                  </a:p>
                </c:rich>
              </c:tx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6175651120533014E-2"/>
                  <c:y val="5.33707865168539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Não 
0,4%</a:t>
                    </a:r>
                  </a:p>
                </c:rich>
              </c:tx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5756208358571169"/>
                  <c:y val="5.33707865168539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Talvez 
2,7%</a:t>
                    </a:r>
                  </a:p>
                </c:rich>
              </c:tx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CatName val="1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Plan1!$A$297:$A$299</c:f>
              <c:strCache>
                <c:ptCount val="3"/>
                <c:pt idx="0">
                  <c:v>Sim [658]</c:v>
                </c:pt>
                <c:pt idx="1">
                  <c:v>Não [3]</c:v>
                </c:pt>
                <c:pt idx="2">
                  <c:v>Talvez [23]</c:v>
                </c:pt>
              </c:strCache>
            </c:strRef>
          </c:cat>
          <c:val>
            <c:numRef>
              <c:f>Plan1!$B$297:$B$299</c:f>
              <c:numCache>
                <c:formatCode>General</c:formatCode>
                <c:ptCount val="3"/>
                <c:pt idx="0">
                  <c:v>658</c:v>
                </c:pt>
                <c:pt idx="1">
                  <c:v>3</c:v>
                </c:pt>
                <c:pt idx="2">
                  <c:v>23</c:v>
                </c:pt>
              </c:numCache>
            </c:numRef>
          </c:val>
        </c:ser>
        <c:firstSliceAng val="0"/>
      </c:pieChart>
    </c:plotArea>
    <c:plotVisOnly val="1"/>
    <c:dispBlanksAs val="zero"/>
  </c:chart>
  <c:spPr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0.12339325637498623"/>
          <c:y val="7.7205991530101534E-2"/>
          <c:w val="0.87956474190723499"/>
          <c:h val="0.75300160396619364"/>
        </c:manualLayout>
      </c:layout>
      <c:barChart>
        <c:barDir val="col"/>
        <c:grouping val="clustered"/>
        <c:ser>
          <c:idx val="0"/>
          <c:order val="0"/>
          <c:tx>
            <c:strRef>
              <c:f>Plan1!$B$147</c:f>
              <c:strCache>
                <c:ptCount val="1"/>
                <c:pt idx="0">
                  <c:v>qr</c:v>
                </c:pt>
              </c:strCache>
            </c:strRef>
          </c:tx>
          <c:spPr>
            <a:solidFill>
              <a:srgbClr val="0070C0"/>
            </a:solidFill>
          </c:spPr>
          <c:dPt>
            <c:idx val="3"/>
            <c:spPr>
              <a:solidFill>
                <a:srgbClr val="0069B8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Plan1!$A$148:$A$152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Plan1!$B$148:$B$152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9.4000000000000028E-2</c:v>
                </c:pt>
                <c:pt idx="3">
                  <c:v>0.35800000000000032</c:v>
                </c:pt>
                <c:pt idx="4">
                  <c:v>0.54700000000000004</c:v>
                </c:pt>
              </c:numCache>
            </c:numRef>
          </c:val>
        </c:ser>
        <c:axId val="48094592"/>
        <c:axId val="48108672"/>
      </c:barChart>
      <c:catAx>
        <c:axId val="480945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>
                <a:latin typeface="Arial" pitchFamily="34" charset="0"/>
                <a:cs typeface="Arial" pitchFamily="34" charset="0"/>
              </a:defRPr>
            </a:pPr>
            <a:endParaRPr lang="pt-BR"/>
          </a:p>
        </c:txPr>
        <c:crossAx val="48108672"/>
        <c:crosses val="autoZero"/>
        <c:auto val="1"/>
        <c:lblAlgn val="ctr"/>
        <c:lblOffset val="100"/>
      </c:catAx>
      <c:valAx>
        <c:axId val="48108672"/>
        <c:scaling>
          <c:orientation val="minMax"/>
        </c:scaling>
        <c:delete val="1"/>
        <c:axPos val="l"/>
        <c:numFmt formatCode="0%" sourceLinked="1"/>
        <c:tickLblPos val="none"/>
        <c:crossAx val="48094592"/>
        <c:crosses val="autoZero"/>
        <c:crossBetween val="between"/>
      </c:valAx>
      <c:spPr>
        <a:ln>
          <a:noFill/>
        </a:ln>
      </c:spPr>
    </c:plotArea>
    <c:plotVisOnly val="1"/>
    <c:dispBlanksAs val="gap"/>
  </c:chart>
  <c:spPr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>
        <c:manualLayout>
          <c:layoutTarget val="inner"/>
          <c:xMode val="edge"/>
          <c:yMode val="edge"/>
          <c:x val="1.952740578960499E-2"/>
          <c:y val="2.2040467446951092E-2"/>
          <c:w val="0.9647534614542147"/>
          <c:h val="0.86422836489701049"/>
        </c:manualLayout>
      </c:layout>
      <c:lineChart>
        <c:grouping val="standard"/>
        <c:ser>
          <c:idx val="0"/>
          <c:order val="0"/>
          <c:tx>
            <c:strRef>
              <c:f>Gráficos!$B$33</c:f>
              <c:strCache>
                <c:ptCount val="1"/>
                <c:pt idx="0">
                  <c:v>III EMDS</c:v>
                </c:pt>
              </c:strCache>
            </c:strRef>
          </c:tx>
          <c:spPr>
            <a:ln>
              <a:solidFill>
                <a:srgbClr val="D07E06"/>
              </a:solidFill>
            </a:ln>
          </c:spPr>
          <c:marker>
            <c:spPr>
              <a:solidFill>
                <a:srgbClr val="D07E06"/>
              </a:solidFill>
              <a:ln>
                <a:solidFill>
                  <a:srgbClr val="D07E06"/>
                </a:solidFill>
              </a:ln>
            </c:spPr>
          </c:marker>
          <c:dLbls>
            <c:dLbl>
              <c:idx val="0"/>
              <c:layout>
                <c:manualLayout>
                  <c:x val="-1.7431872285194879E-2"/>
                  <c:y val="-4.923078513411212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443980070997635E-2"/>
                  <c:y val="-4.923078513411212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6472655033701806E-2"/>
                  <c:y val="-0.11076926655175216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4085606600508231E-2"/>
                  <c:y val="-0.11897439740743708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3299504176871222E-2"/>
                  <c:y val="-0.11076926655175216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7859199354173934E-3"/>
                  <c:y val="8.2051308556855239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7.7858880778588924E-3"/>
                  <c:y val="4.1025654278426804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9.7323600973236567E-3"/>
                  <c:y val="1.230769628352797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5.8394160583942114E-3"/>
                  <c:y val="-1.230769628352797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D07E06"/>
                    </a:solidFill>
                  </a:defRPr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Gráficos!$A$34:$A$42</c:f>
              <c:strCache>
                <c:ptCount val="9"/>
                <c:pt idx="0">
                  <c:v>50 dias</c:v>
                </c:pt>
                <c:pt idx="1">
                  <c:v>43 dias</c:v>
                </c:pt>
                <c:pt idx="2">
                  <c:v>36 dias</c:v>
                </c:pt>
                <c:pt idx="3">
                  <c:v>29 dias </c:v>
                </c:pt>
                <c:pt idx="4">
                  <c:v>22 dias</c:v>
                </c:pt>
                <c:pt idx="5">
                  <c:v>15 dias</c:v>
                </c:pt>
                <c:pt idx="6">
                  <c:v>8 dias</c:v>
                </c:pt>
                <c:pt idx="7">
                  <c:v>1 dia</c:v>
                </c:pt>
                <c:pt idx="8">
                  <c:v>EMDS</c:v>
                </c:pt>
              </c:strCache>
            </c:strRef>
          </c:cat>
          <c:val>
            <c:numRef>
              <c:f>Gráficos!$B$34:$B$42</c:f>
              <c:numCache>
                <c:formatCode>#,##0</c:formatCode>
                <c:ptCount val="9"/>
                <c:pt idx="0">
                  <c:v>434</c:v>
                </c:pt>
                <c:pt idx="1">
                  <c:v>501</c:v>
                </c:pt>
                <c:pt idx="2">
                  <c:v>833</c:v>
                </c:pt>
                <c:pt idx="3">
                  <c:v>1229</c:v>
                </c:pt>
                <c:pt idx="4">
                  <c:v>1730</c:v>
                </c:pt>
                <c:pt idx="5">
                  <c:v>2760</c:v>
                </c:pt>
                <c:pt idx="6">
                  <c:v>4110</c:v>
                </c:pt>
                <c:pt idx="7">
                  <c:v>6714</c:v>
                </c:pt>
                <c:pt idx="8">
                  <c:v>9458</c:v>
                </c:pt>
              </c:numCache>
            </c:numRef>
          </c:val>
        </c:ser>
        <c:ser>
          <c:idx val="1"/>
          <c:order val="1"/>
          <c:tx>
            <c:strRef>
              <c:f>Gráficos!$C$33</c:f>
              <c:strCache>
                <c:ptCount val="1"/>
                <c:pt idx="0">
                  <c:v>II EMDS</c:v>
                </c:pt>
              </c:strCache>
            </c:strRef>
          </c:tx>
          <c:spPr>
            <a:ln>
              <a:solidFill>
                <a:srgbClr val="4473D0"/>
              </a:solidFill>
            </a:ln>
          </c:spPr>
          <c:marker>
            <c:spPr>
              <a:solidFill>
                <a:srgbClr val="4473D0"/>
              </a:solidFill>
              <a:ln>
                <a:solidFill>
                  <a:srgbClr val="4473D0"/>
                </a:solidFill>
              </a:ln>
            </c:spPr>
          </c:marker>
          <c:dLbls>
            <c:dLbl>
              <c:idx val="0"/>
              <c:layout>
                <c:manualLayout>
                  <c:x val="-1.4880259314881426E-2"/>
                  <c:y val="-8.205130855685496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4180421386681927E-2"/>
                  <c:y val="-8.205130855685496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4180421386681927E-2"/>
                  <c:y val="-7.384617770116785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9760518629762492E-2"/>
                  <c:y val="-9.435900484038116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rgbClr val="3D6AA1"/>
                    </a:solidFill>
                  </a:defRPr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Gráficos!$A$34:$A$42</c:f>
              <c:strCache>
                <c:ptCount val="9"/>
                <c:pt idx="0">
                  <c:v>50 dias</c:v>
                </c:pt>
                <c:pt idx="1">
                  <c:v>43 dias</c:v>
                </c:pt>
                <c:pt idx="2">
                  <c:v>36 dias</c:v>
                </c:pt>
                <c:pt idx="3">
                  <c:v>29 dias </c:v>
                </c:pt>
                <c:pt idx="4">
                  <c:v>22 dias</c:v>
                </c:pt>
                <c:pt idx="5">
                  <c:v>15 dias</c:v>
                </c:pt>
                <c:pt idx="6">
                  <c:v>8 dias</c:v>
                </c:pt>
                <c:pt idx="7">
                  <c:v>1 dia</c:v>
                </c:pt>
                <c:pt idx="8">
                  <c:v>EMDS</c:v>
                </c:pt>
              </c:strCache>
            </c:strRef>
          </c:cat>
          <c:val>
            <c:numRef>
              <c:f>Gráficos!$C$34:$C$42</c:f>
              <c:numCache>
                <c:formatCode>#,##0</c:formatCode>
                <c:ptCount val="9"/>
                <c:pt idx="0">
                  <c:v>572</c:v>
                </c:pt>
                <c:pt idx="1">
                  <c:v>615</c:v>
                </c:pt>
                <c:pt idx="2">
                  <c:v>675</c:v>
                </c:pt>
                <c:pt idx="3">
                  <c:v>837</c:v>
                </c:pt>
                <c:pt idx="4">
                  <c:v>1001</c:v>
                </c:pt>
                <c:pt idx="5">
                  <c:v>1338</c:v>
                </c:pt>
                <c:pt idx="6">
                  <c:v>1885</c:v>
                </c:pt>
                <c:pt idx="7">
                  <c:v>3062</c:v>
                </c:pt>
                <c:pt idx="8">
                  <c:v>3365</c:v>
                </c:pt>
              </c:numCache>
            </c:numRef>
          </c:val>
        </c:ser>
        <c:ser>
          <c:idx val="2"/>
          <c:order val="2"/>
          <c:tx>
            <c:strRef>
              <c:f>Gráficos!$D$33</c:f>
              <c:strCache>
                <c:ptCount val="1"/>
                <c:pt idx="0">
                  <c:v>META</c:v>
                </c:pt>
              </c:strCache>
            </c:strRef>
          </c:tx>
          <c:spPr>
            <a:ln>
              <a:solidFill>
                <a:srgbClr val="627A32"/>
              </a:solidFill>
            </a:ln>
          </c:spPr>
          <c:marker>
            <c:spPr>
              <a:solidFill>
                <a:srgbClr val="627A32"/>
              </a:solidFill>
              <a:ln>
                <a:solidFill>
                  <a:srgbClr val="627A32"/>
                </a:solidFill>
              </a:ln>
            </c:spPr>
          </c:marker>
          <c:dLbls>
            <c:dLbl>
              <c:idx val="0"/>
              <c:layout>
                <c:manualLayout>
                  <c:x val="-1.7258903916583839E-2"/>
                  <c:y val="-0.12307696283528097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4612622619341606E-2"/>
                  <c:y val="-0.11897439740743708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2398542554758956E-2"/>
                  <c:y val="-0.13538465911880768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4258574969119091E-2"/>
                  <c:y val="-0.12717985129976866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4682372370287639E-2"/>
                  <c:y val="-0.11487183197959451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0875912408759055E-2"/>
                  <c:y val="-4.512821970626927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5.0608272506082706E-2"/>
                  <c:y val="-4.512821970626920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5.8394160583941923E-2"/>
                  <c:y val="-4.923078513411212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1.1678832116788381E-2"/>
                  <c:y val="-4.102565427842658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425222"/>
                    </a:solidFill>
                  </a:defRPr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Gráficos!$A$34:$A$42</c:f>
              <c:strCache>
                <c:ptCount val="9"/>
                <c:pt idx="0">
                  <c:v>50 dias</c:v>
                </c:pt>
                <c:pt idx="1">
                  <c:v>43 dias</c:v>
                </c:pt>
                <c:pt idx="2">
                  <c:v>36 dias</c:v>
                </c:pt>
                <c:pt idx="3">
                  <c:v>29 dias </c:v>
                </c:pt>
                <c:pt idx="4">
                  <c:v>22 dias</c:v>
                </c:pt>
                <c:pt idx="5">
                  <c:v>15 dias</c:v>
                </c:pt>
                <c:pt idx="6">
                  <c:v>8 dias</c:v>
                </c:pt>
                <c:pt idx="7">
                  <c:v>1 dia</c:v>
                </c:pt>
                <c:pt idx="8">
                  <c:v>EMDS</c:v>
                </c:pt>
              </c:strCache>
            </c:strRef>
          </c:cat>
          <c:val>
            <c:numRef>
              <c:f>Gráficos!$D$34:$D$42</c:f>
              <c:numCache>
                <c:formatCode>#,##0</c:formatCode>
                <c:ptCount val="9"/>
                <c:pt idx="0">
                  <c:v>728</c:v>
                </c:pt>
                <c:pt idx="1">
                  <c:v>833</c:v>
                </c:pt>
                <c:pt idx="2">
                  <c:v>1300</c:v>
                </c:pt>
                <c:pt idx="3">
                  <c:v>1855</c:v>
                </c:pt>
                <c:pt idx="4">
                  <c:v>2516</c:v>
                </c:pt>
                <c:pt idx="5">
                  <c:v>3846</c:v>
                </c:pt>
                <c:pt idx="6">
                  <c:v>5634</c:v>
                </c:pt>
                <c:pt idx="7">
                  <c:v>9160</c:v>
                </c:pt>
                <c:pt idx="8">
                  <c:v>12000</c:v>
                </c:pt>
              </c:numCache>
            </c:numRef>
          </c:val>
        </c:ser>
        <c:marker val="1"/>
        <c:axId val="59271040"/>
        <c:axId val="59272576"/>
      </c:lineChart>
      <c:catAx>
        <c:axId val="5927104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100" b="1"/>
            </a:pPr>
            <a:endParaRPr lang="pt-BR"/>
          </a:p>
        </c:txPr>
        <c:crossAx val="59272576"/>
        <c:crosses val="autoZero"/>
        <c:auto val="1"/>
        <c:lblAlgn val="ctr"/>
        <c:lblOffset val="100"/>
      </c:catAx>
      <c:valAx>
        <c:axId val="59272576"/>
        <c:scaling>
          <c:orientation val="minMax"/>
        </c:scaling>
        <c:delete val="1"/>
        <c:axPos val="l"/>
        <c:numFmt formatCode="#,##0" sourceLinked="1"/>
        <c:tickLblPos val="none"/>
        <c:crossAx val="592710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5.7211286089238977E-2"/>
          <c:y val="0.12424140373291875"/>
          <c:w val="0.55504304583676356"/>
          <c:h val="0.17184419037971024"/>
        </c:manualLayout>
      </c:layout>
      <c:txPr>
        <a:bodyPr/>
        <a:lstStyle/>
        <a:p>
          <a:pPr>
            <a:defRPr lang="pt-BR" sz="11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0.49213</cdr:x>
      <cdr:y>0.17857</cdr:y>
    </cdr:from>
    <cdr:to>
      <cdr:x>0.57087</cdr:x>
      <cdr:y>0.23167</cdr:y>
    </cdr:to>
    <cdr:sp macro="" textlink="">
      <cdr:nvSpPr>
        <cdr:cNvPr id="3" name="Retângulo 2"/>
        <cdr:cNvSpPr/>
      </cdr:nvSpPr>
      <cdr:spPr>
        <a:xfrm xmlns:a="http://schemas.openxmlformats.org/drawingml/2006/main">
          <a:off x="4499992" y="720080"/>
          <a:ext cx="720080" cy="2141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0.48425</cdr:x>
      <cdr:y>0.17857</cdr:y>
    </cdr:from>
    <cdr:to>
      <cdr:x>0.7205</cdr:x>
      <cdr:y>0.23214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4427984" y="720080"/>
          <a:ext cx="2160240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 lang="pt-BR" sz="11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r>
            <a:rPr lang="pt-BR" b="1" kern="1200" dirty="0" smtClean="0">
              <a:solidFill>
                <a:prstClr val="black"/>
              </a:solidFill>
            </a:rPr>
            <a:t>Meta de inscrições – IV EMDS</a:t>
          </a:r>
          <a:endParaRPr lang="pt-BR" b="1" kern="1200" dirty="0">
            <a:solidFill>
              <a:prstClr val="black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C4A95-A57D-4A91-B9CB-CEF9A9383A06}" type="datetimeFigureOut">
              <a:rPr lang="pt-BR" smtClean="0"/>
              <a:pPr/>
              <a:t>21/09/2016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8AE2A-C784-44D6-B1E1-4FE9AB7FF3A6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784082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299E-6905-40C2-97B0-6D6ECC484A9B}" type="datetimeFigureOut">
              <a:rPr lang="pt-BR" smtClean="0"/>
              <a:pPr/>
              <a:t>21/09/2016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299E-6905-40C2-97B0-6D6ECC484A9B}" type="datetimeFigureOut">
              <a:rPr lang="pt-BR" smtClean="0"/>
              <a:pPr/>
              <a:t>21/09/2016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299E-6905-40C2-97B0-6D6ECC484A9B}" type="datetimeFigureOut">
              <a:rPr lang="pt-BR" smtClean="0"/>
              <a:pPr/>
              <a:t>21/09/2016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299E-6905-40C2-97B0-6D6ECC484A9B}" type="datetimeFigureOut">
              <a:rPr lang="pt-BR" smtClean="0"/>
              <a:pPr/>
              <a:t>21/09/2016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299E-6905-40C2-97B0-6D6ECC484A9B}" type="datetimeFigureOut">
              <a:rPr lang="pt-BR" smtClean="0"/>
              <a:pPr/>
              <a:t>21/09/2016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299E-6905-40C2-97B0-6D6ECC484A9B}" type="datetimeFigureOut">
              <a:rPr lang="pt-BR" smtClean="0"/>
              <a:pPr/>
              <a:t>21/09/2016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299E-6905-40C2-97B0-6D6ECC484A9B}" type="datetimeFigureOut">
              <a:rPr lang="pt-BR" smtClean="0"/>
              <a:pPr/>
              <a:t>21/09/2016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299E-6905-40C2-97B0-6D6ECC484A9B}" type="datetimeFigureOut">
              <a:rPr lang="pt-BR" smtClean="0"/>
              <a:pPr/>
              <a:t>21/09/2016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299E-6905-40C2-97B0-6D6ECC484A9B}" type="datetimeFigureOut">
              <a:rPr lang="pt-BR" smtClean="0"/>
              <a:pPr/>
              <a:t>21/09/2016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299E-6905-40C2-97B0-6D6ECC484A9B}" type="datetimeFigureOut">
              <a:rPr lang="pt-BR" smtClean="0"/>
              <a:pPr/>
              <a:t>21/09/2016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299E-6905-40C2-97B0-6D6ECC484A9B}" type="datetimeFigureOut">
              <a:rPr lang="pt-BR" smtClean="0"/>
              <a:pPr/>
              <a:t>21/09/2016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4299E-6905-40C2-97B0-6D6ECC484A9B}" type="datetimeFigureOut">
              <a:rPr lang="pt-BR" smtClean="0"/>
              <a:pPr/>
              <a:t>21/09/2016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jpeg"/><Relationship Id="rId3" Type="http://schemas.openxmlformats.org/officeDocument/2006/relationships/image" Target="../media/image30.png"/><Relationship Id="rId21" Type="http://schemas.openxmlformats.org/officeDocument/2006/relationships/image" Target="../media/image48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6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media" Target="file:///\\fnp-srv01\publico\FNP%20Administrativo\2016\8.%20IV%20EMDS\1.%20Apresenta&#231;&#245;es\Conselho%20Consultivo\1&#170;%20Reuni&#227;o%20do%20Conselho%20Consultivo\V&#237;deo%20Comercial%20IV%20EMDS%20-%20Ingl&#234;s%20-%202min.mp4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file:///\\fnp-srv01\publico\FNP%20Administrativo\2016\8.%20IV%20EMDS(PA)\Governanca\Conselho_Consultivo\Apresentacoes\1&#170;_Reuni&#227;o_Conselho_Consultivo_RJ\V&#237;deo%20Comercial%20IV%20EMDS%20-%20Ingl&#234;s%20-%202min.mp4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np.org.b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file:///\\fnp-srv01\publico\FNP%20Administrativo\2016\8.%20IV%20EMDS\1.%20Apresenta&#231;&#245;es\Conselho%20Consultivo\1&#170;%20Reuni&#227;o%20do%20Conselho%20Consultivo\III%20EMDS%202015%20port.%208%20min.mp4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file:///\\fnp-srv01\publico\FNP%20Administrativo\2016\8.%20IV%20EMDS(PA)\Governanca\Conselho_Consultivo\Apresentacoes\1&#170;_Reuni&#227;o_Conselho_Consultivo_RJ\III%20EMDS%202015%20port.%208%20min.mp4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fnp-srv01\publico\FNP Administrativo\2016\2.COMUNICAÇÃO\IV EMDS\LOGOS IV EMDS\iv_emds_pt_b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34109"/>
            <a:ext cx="3168352" cy="5731195"/>
          </a:xfrm>
          <a:prstGeom prst="rect">
            <a:avLst/>
          </a:prstGeom>
          <a:noFill/>
        </p:spPr>
      </p:pic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1037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4725144"/>
            <a:ext cx="3747819" cy="1616358"/>
          </a:xfrm>
          <a:prstGeom prst="rect">
            <a:avLst/>
          </a:prstGeom>
          <a:noFill/>
        </p:spPr>
      </p:pic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3203848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 rot="10800000">
            <a:off x="3707904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>
            <a:off x="4248040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4788024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5292080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5796136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4499992" y="1484784"/>
            <a:ext cx="4324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Reunião do </a:t>
            </a:r>
          </a:p>
          <a:p>
            <a:pPr algn="ctr"/>
            <a:r>
              <a:rPr lang="pt-BR" sz="2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Conselho Consultivo do IV EMDS</a:t>
            </a:r>
          </a:p>
          <a:p>
            <a:pPr algn="ctr"/>
            <a:r>
              <a:rPr lang="pt-BR" sz="2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23/09/2016 </a:t>
            </a:r>
          </a:p>
          <a:p>
            <a:pPr algn="ctr"/>
            <a:r>
              <a:rPr lang="pt-BR" sz="2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Rio de Janeiro/RJ</a:t>
            </a:r>
            <a:endParaRPr lang="pt-BR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6322" name="AutoShape 2" descr="Resultado de imagem para logo sebr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6324" name="AutoShape 4" descr="Resultado de imagem para logo sebr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6326" name="AutoShape 6" descr="Resultado de imagem para logo sebr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6328" name="Picture 8" descr="https://siglaportfolio.files.wordpress.com/2014/10/logo-sebrae-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9199" y="3645024"/>
            <a:ext cx="1507609" cy="846664"/>
          </a:xfrm>
          <a:prstGeom prst="rect">
            <a:avLst/>
          </a:prstGeom>
          <a:noFill/>
        </p:spPr>
      </p:pic>
      <p:sp>
        <p:nvSpPr>
          <p:cNvPr id="36" name="CaixaDeTexto 35"/>
          <p:cNvSpPr txBox="1"/>
          <p:nvPr/>
        </p:nvSpPr>
        <p:spPr>
          <a:xfrm rot="16200000">
            <a:off x="4183360" y="5257800"/>
            <a:ext cx="720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Realização</a:t>
            </a:r>
            <a:endParaRPr lang="pt-BR" sz="900" dirty="0"/>
          </a:p>
        </p:txBody>
      </p:sp>
      <p:sp>
        <p:nvSpPr>
          <p:cNvPr id="37" name="CaixaDeTexto 36"/>
          <p:cNvSpPr txBox="1"/>
          <p:nvPr/>
        </p:nvSpPr>
        <p:spPr>
          <a:xfrm rot="16200000">
            <a:off x="4184348" y="3883647"/>
            <a:ext cx="720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Parceria</a:t>
            </a:r>
            <a:endParaRPr lang="pt-BR" sz="900" dirty="0"/>
          </a:p>
        </p:txBody>
      </p:sp>
      <p:sp>
        <p:nvSpPr>
          <p:cNvPr id="49154" name="AutoShape 2" descr="Imagem inline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9" name="Picture 1" descr="C:\Users\paula.aguiar\Desktop\unna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9359" y="3717032"/>
            <a:ext cx="2837260" cy="676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D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6" name="Picture 2" descr="\\fnp-srv01\publico\FNP Administrativo\2015\COMUNICAÇÃO\Informativos 2015\informativo 78\Informativo 78 Folder\Links\Sandro-Damasceno-6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09482"/>
            <a:ext cx="3600000" cy="2371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" descr="\\fnp-srv01\publico\FNP Administrativo\2015\COMUNICAÇÃO\Informativos 2015\informativo 78\Informativo 78 Folder\Links\Sandro Damasceno - 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924" y="1412775"/>
            <a:ext cx="3600000" cy="239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CaixaDeTexto 26"/>
          <p:cNvSpPr txBox="1"/>
          <p:nvPr/>
        </p:nvSpPr>
        <p:spPr>
          <a:xfrm>
            <a:off x="388538" y="980728"/>
            <a:ext cx="231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396832"/>
                </a:solidFill>
              </a:rPr>
              <a:t>Praça de Boas Práticas</a:t>
            </a:r>
            <a:endParaRPr lang="pt-BR" b="1" dirty="0">
              <a:solidFill>
                <a:srgbClr val="396832"/>
              </a:solidFill>
            </a:endParaRPr>
          </a:p>
        </p:txBody>
      </p:sp>
      <p:sp>
        <p:nvSpPr>
          <p:cNvPr id="22" name="Fluxograma: Operação manual 21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Fluxograma: Operação manual 30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Fluxograma: Operação manual 31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Fluxograma: Operação manual 32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4" name="Fluxograma: Operação manual 33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Fluxograma: Operação manual 34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Fluxograma: Operação manual 35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CaixaDeTexto 7"/>
          <p:cNvSpPr txBox="1">
            <a:spLocks noChangeArrowheads="1"/>
          </p:cNvSpPr>
          <p:nvPr/>
        </p:nvSpPr>
        <p:spPr bwMode="auto">
          <a:xfrm>
            <a:off x="4283968" y="974913"/>
            <a:ext cx="4224411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274889"/>
                </a:solidFill>
              </a:rPr>
              <a:t>1 - Fundação Abrinq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2 – ICLEI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3 - CAIXA / UN-habitat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4 – PNUD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5 - Fundação Banco do Brasil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6 - Sebrae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7 - Presidência da República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8 - Smart City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9 - Mercocidades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10 - Instituto Votorantim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11 – ITDP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12 - Rede OP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13 - ISPS - Cidades Sustentáveis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14 – BID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15 – WEGO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16 - CONASEMS – Conselho Nacional de Secretarias Municipais de Saúde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17 - Eletrobrás (apenas oficina)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18 - União Europeia no Brasil | LIPOR – Serviço Intermunicipalizado de Gestão de Resíduos do Grande Porto (apenas oficina)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19 - STIF - Sindicato dos Transportes da região Ile de France (apenas oficina)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20 - Telefônica 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21 - Agenda Pública </a:t>
            </a:r>
            <a:endParaRPr lang="pt-BR" sz="1600" b="1" dirty="0">
              <a:solidFill>
                <a:srgbClr val="274889"/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323528" y="188640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III </a:t>
            </a:r>
            <a:r>
              <a:rPr lang="pt-BR" sz="3200" b="1" dirty="0">
                <a:solidFill>
                  <a:srgbClr val="2D539D"/>
                </a:solidFill>
              </a:rPr>
              <a:t>EMDS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1907704" y="476672"/>
            <a:ext cx="360040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1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D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Fluxograma: Operação manual 7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Fluxograma: Operação manual 8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Fluxograma: Operação manual 9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Fluxograma: Operação manual 10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Fluxograma: Operação manual 11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luxograma: Operação manual 12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Fluxograma: Operação manual 13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Fluxograma: Operação manual 14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luxograma: Operação manual 15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Fluxograma: Operação manual 16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Fluxograma: Operação manual 17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74650" y="1454150"/>
            <a:ext cx="8780463" cy="48243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1ª Conferência Internacional Cidades Sustentáveis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Apoio Tecnológico aos Municípios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Atuação dos municípios na proteção da infância: avanços e desafios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Cidades e Clima - Desafios e Financiamento de Infraestruturas Sustentáveis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Encontro Anual do Fórum de Secretários e Dirigentes Municipais de Desenvolvimento Econômico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Encontro Nacional de Gestores Públicos Municipais de Agricultura Familiar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Encontro Nacional de Secretários de Finanças Municipais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Encontro Nacional dos Prefeitos do g100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Fórum Nacional dos Gestores de Juventude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III Encontro Nacional das Cidades Fronteiriças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Novo Portal das Transferências Voluntárias do Governo Federal e Nova Relação de Parcerias com o Estado: Fomento e Colaboração - Lei n° 13.019/2014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O Papel dos Municípios no Cadastro Ambiental Rural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Oficina sobre o Índice de Gestão Descentralizada: Recursos Financeiros para o Aprimoramento e Qualificação da Assistência Social Municipal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Oficina: A Mobilidade Urbana e o Direito à Cidade</a:t>
            </a:r>
          </a:p>
          <a:p>
            <a:pPr marL="342900" indent="-342900">
              <a:defRPr/>
            </a:pPr>
            <a:endParaRPr lang="pt-BR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67544" y="908720"/>
            <a:ext cx="1852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274889"/>
                </a:solidFill>
              </a:rPr>
              <a:t>Eventos Parceiros</a:t>
            </a:r>
            <a:endParaRPr lang="pt-BR" b="1" dirty="0">
              <a:solidFill>
                <a:srgbClr val="274889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23528" y="188640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III </a:t>
            </a:r>
            <a:r>
              <a:rPr lang="pt-BR" sz="3200" b="1" dirty="0">
                <a:solidFill>
                  <a:srgbClr val="2D539D"/>
                </a:solidFill>
              </a:rPr>
              <a:t>EMDS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1907704" y="476672"/>
            <a:ext cx="360040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2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D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98438" y="1322388"/>
            <a:ext cx="8780462" cy="49705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Oficina</a:t>
            </a:r>
            <a:r>
              <a:rPr lang="pt-BR" sz="1400" dirty="0">
                <a:solidFill>
                  <a:srgbClr val="274889"/>
                </a:solidFill>
              </a:rPr>
              <a:t>: PMAT </a:t>
            </a:r>
            <a:r>
              <a:rPr lang="pt-BR" sz="1400" dirty="0" smtClean="0">
                <a:solidFill>
                  <a:srgbClr val="274889"/>
                </a:solidFill>
              </a:rPr>
              <a:t>Automático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Política </a:t>
            </a:r>
            <a:r>
              <a:rPr lang="pt-BR" sz="1400" dirty="0">
                <a:solidFill>
                  <a:srgbClr val="274889"/>
                </a:solidFill>
              </a:rPr>
              <a:t>de Direitos Humanos para os Municípios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Políticas para os assentamentos e regularização de </a:t>
            </a:r>
            <a:r>
              <a:rPr lang="pt-BR" sz="1400" dirty="0" smtClean="0">
                <a:solidFill>
                  <a:srgbClr val="274889"/>
                </a:solidFill>
              </a:rPr>
              <a:t>terras</a:t>
            </a:r>
            <a:endParaRPr lang="pt-BR" sz="1400" dirty="0">
              <a:solidFill>
                <a:srgbClr val="274889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Reunião com Estados e Municípios beneficiados pela construção da Ferrovia Alto Araguaia MT/Jataí - GO/ Uberlândia – MG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Reunião da Associação Nacional de Órgãos Municipais de Meio Ambiente – ANAMMA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Reunião do Fórum Nacional de Secretários e Dirigentes de Ciência, Tecnologia e Inovação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Reunião extraordinária do Fórum Nacional de Secretários e Dirigentes Públicos de Transporte Urbano e Trânsito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Reunião Ordinária do Fórum Nacional de Secretários e Gestores Municipais de Relações Internacionais – FONARI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Reunião para Instituição do Fórum Nacional de Secretários Municipais de Licenciamentos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Reunião Técnica sobre a Organização da Sub-rede Analítica (controle de qualidade) e Coleta de Amostras para Monitoramento Laboratorial de Alimentos – ANVISA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Seminário Brasil Mais Simples 2015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Seminário Nacional da Rede de Gestores de Políticas Públicas de Economia Solidária: Desenvolvimento Sustentável com Trabalho Decente e Solidário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Reunião do Conselho Nacional de Secretários Municipais de Saúde – Conasems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Constituição da Comissão Executiva Nacional do Fórum de Secretários e Dirigentes Municipais de Desenvolvimento Econômico</a:t>
            </a:r>
          </a:p>
        </p:txBody>
      </p:sp>
      <p:sp>
        <p:nvSpPr>
          <p:cNvPr id="9" name="Retângulo 8"/>
          <p:cNvSpPr/>
          <p:nvPr/>
        </p:nvSpPr>
        <p:spPr>
          <a:xfrm>
            <a:off x="467544" y="836712"/>
            <a:ext cx="1852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274889"/>
                </a:solidFill>
              </a:rPr>
              <a:t>Eventos Parceiros</a:t>
            </a:r>
            <a:endParaRPr lang="pt-BR" b="1" dirty="0">
              <a:solidFill>
                <a:srgbClr val="274889"/>
              </a:solidFill>
            </a:endParaRPr>
          </a:p>
        </p:txBody>
      </p:sp>
      <p:sp>
        <p:nvSpPr>
          <p:cNvPr id="5" name="Fluxograma: Operação manual 4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Fluxograma: Operação manual 5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Fluxograma: Operação manual 6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Fluxograma: Operação manual 7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Fluxograma: Operação manual 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Fluxograma: Operação manual 11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luxograma: Operação manual 12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Fluxograma: Operação manual 13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Fluxograma: Operação manual 14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luxograma: Operação manual 15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Fluxograma: Operação manual 16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Fluxograma: Operação manual 17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23528" y="188640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III </a:t>
            </a:r>
            <a:r>
              <a:rPr lang="pt-BR" sz="3200" b="1" dirty="0">
                <a:solidFill>
                  <a:srgbClr val="2D539D"/>
                </a:solidFill>
              </a:rPr>
              <a:t>EMDS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1907704" y="476672"/>
            <a:ext cx="360040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2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D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9" name="Picture 1" descr="\\fnp-srv01\publico\FNP Administrativo\2016\2.COMUNICAÇÃO\IV EMDS\Folder Internacional\totem-bandei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4003" y="0"/>
            <a:ext cx="2343051" cy="6858000"/>
          </a:xfrm>
          <a:prstGeom prst="rect">
            <a:avLst/>
          </a:prstGeom>
          <a:noFill/>
        </p:spPr>
      </p:pic>
      <p:pic>
        <p:nvPicPr>
          <p:cNvPr id="20" name="Picture 2" descr="\\fnp-srv01\publico\FNP Administrativo\2016\2.COMUNICAÇÃO\IV EMDS\Folder Internacional\totem-bandeira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8312" y="0"/>
            <a:ext cx="2315688" cy="6858000"/>
          </a:xfrm>
          <a:prstGeom prst="rect">
            <a:avLst/>
          </a:prstGeom>
          <a:noFill/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95536" y="260648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pt-BR" sz="3200" b="1" dirty="0">
                <a:solidFill>
                  <a:srgbClr val="2D539D"/>
                </a:solidFill>
              </a:rPr>
              <a:t>Resumo do III EMDS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724394" y="2671947"/>
            <a:ext cx="262444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396832"/>
                </a:solidFill>
              </a:rPr>
              <a:t> 17 delegações estrangeiras dos cinco continentes</a:t>
            </a:r>
          </a:p>
          <a:p>
            <a:endParaRPr lang="pt-BR" dirty="0"/>
          </a:p>
        </p:txBody>
      </p:sp>
      <p:sp>
        <p:nvSpPr>
          <p:cNvPr id="13" name="Fluxograma: Operação manual 12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Fluxograma: Operação manual 13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Fluxograma: Operação manual 14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luxograma: Operação manual 15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Fluxograma: Operação manual 16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Fluxograma: Operação manual 17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Fluxograma: Operação manual 30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Fluxograma: Operação manual 31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Fluxograma: Operação manual 32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4" name="Fluxograma: Operação manual 33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3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D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95536" y="260648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pt-BR" sz="3200" b="1" dirty="0">
                <a:solidFill>
                  <a:srgbClr val="2D539D"/>
                </a:solidFill>
              </a:rPr>
              <a:t>Resumo do III EMDS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467544" y="836712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rgbClr val="396832"/>
                </a:solidFill>
              </a:rPr>
              <a:t> Pesquisa de avaliação</a:t>
            </a:r>
          </a:p>
          <a:p>
            <a:pPr algn="ctr">
              <a:defRPr/>
            </a:pPr>
            <a:r>
              <a:rPr lang="pt-BR" b="1" dirty="0">
                <a:solidFill>
                  <a:srgbClr val="396832"/>
                </a:solidFill>
              </a:rPr>
              <a:t>Participantes </a:t>
            </a:r>
          </a:p>
        </p:txBody>
      </p:sp>
      <p:sp>
        <p:nvSpPr>
          <p:cNvPr id="26" name="CaixaDeTexto 15"/>
          <p:cNvSpPr txBox="1">
            <a:spLocks noChangeArrowheads="1"/>
          </p:cNvSpPr>
          <p:nvPr/>
        </p:nvSpPr>
        <p:spPr bwMode="auto">
          <a:xfrm>
            <a:off x="467544" y="1772816"/>
            <a:ext cx="38340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D539D"/>
                </a:solidFill>
              </a:rPr>
              <a:t>Qual o seu grau de satisfação com o III EMDS?</a:t>
            </a:r>
            <a:endParaRPr lang="pt-BR" dirty="0">
              <a:solidFill>
                <a:srgbClr val="2D539D"/>
              </a:solidFill>
            </a:endParaRPr>
          </a:p>
          <a:p>
            <a:endParaRPr lang="pt-BR" dirty="0"/>
          </a:p>
        </p:txBody>
      </p:sp>
      <p:graphicFrame>
        <p:nvGraphicFramePr>
          <p:cNvPr id="27" name="Gráfico 26"/>
          <p:cNvGraphicFramePr/>
          <p:nvPr/>
        </p:nvGraphicFramePr>
        <p:xfrm>
          <a:off x="323529" y="2835834"/>
          <a:ext cx="3792560" cy="3329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" name="Retângulo 6"/>
          <p:cNvSpPr>
            <a:spLocks noChangeArrowheads="1"/>
          </p:cNvSpPr>
          <p:nvPr/>
        </p:nvSpPr>
        <p:spPr bwMode="auto">
          <a:xfrm>
            <a:off x="4599903" y="1772816"/>
            <a:ext cx="4144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D539D"/>
                </a:solidFill>
              </a:rPr>
              <a:t>Você voltaria em uma próxima edição do EMDS?</a:t>
            </a:r>
            <a:endParaRPr lang="pt-BR" dirty="0">
              <a:solidFill>
                <a:srgbClr val="2D539D"/>
              </a:solidFill>
            </a:endParaRPr>
          </a:p>
        </p:txBody>
      </p:sp>
      <p:graphicFrame>
        <p:nvGraphicFramePr>
          <p:cNvPr id="39" name="Gráfico 38"/>
          <p:cNvGraphicFramePr/>
          <p:nvPr/>
        </p:nvGraphicFramePr>
        <p:xfrm>
          <a:off x="4067944" y="2492896"/>
          <a:ext cx="5688632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Fluxograma: Operação manual 14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luxograma: Operação manual 15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Fluxograma: Operação manual 16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Retângulo 30"/>
          <p:cNvSpPr/>
          <p:nvPr/>
        </p:nvSpPr>
        <p:spPr>
          <a:xfrm>
            <a:off x="3995936" y="476672"/>
            <a:ext cx="360040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2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-24"/>
            <a:ext cx="9144000" cy="6858024"/>
          </a:xfrm>
          <a:prstGeom prst="rect">
            <a:avLst/>
          </a:prstGeom>
          <a:solidFill>
            <a:srgbClr val="E6D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95536" y="260648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pt-BR" sz="3200" b="1" dirty="0">
                <a:solidFill>
                  <a:srgbClr val="2D539D"/>
                </a:solidFill>
              </a:rPr>
              <a:t>Resumo do III EMDS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467544" y="836712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rgbClr val="396832"/>
                </a:solidFill>
              </a:rPr>
              <a:t> Pesquisa de avaliação</a:t>
            </a:r>
          </a:p>
          <a:p>
            <a:pPr algn="ctr">
              <a:defRPr/>
            </a:pPr>
            <a:r>
              <a:rPr lang="pt-BR" b="1" dirty="0" smtClean="0">
                <a:solidFill>
                  <a:srgbClr val="396832"/>
                </a:solidFill>
              </a:rPr>
              <a:t>Prefeitos </a:t>
            </a:r>
            <a:endParaRPr lang="pt-BR" b="1" dirty="0">
              <a:solidFill>
                <a:srgbClr val="396832"/>
              </a:solidFill>
            </a:endParaRPr>
          </a:p>
        </p:txBody>
      </p:sp>
      <p:sp>
        <p:nvSpPr>
          <p:cNvPr id="26" name="CaixaDeTexto 15"/>
          <p:cNvSpPr txBox="1">
            <a:spLocks noChangeArrowheads="1"/>
          </p:cNvSpPr>
          <p:nvPr/>
        </p:nvSpPr>
        <p:spPr bwMode="auto">
          <a:xfrm>
            <a:off x="588406" y="1772816"/>
            <a:ext cx="3713163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dirty="0">
                <a:solidFill>
                  <a:srgbClr val="2D539D"/>
                </a:solidFill>
              </a:rPr>
              <a:t>Qual o seu grau de satisfação com o III EMDS?</a:t>
            </a:r>
            <a:endParaRPr lang="pt-BR" dirty="0">
              <a:solidFill>
                <a:srgbClr val="2D539D"/>
              </a:solidFill>
            </a:endParaRPr>
          </a:p>
          <a:p>
            <a:endParaRPr lang="pt-BR" dirty="0"/>
          </a:p>
        </p:txBody>
      </p:sp>
      <p:sp>
        <p:nvSpPr>
          <p:cNvPr id="36" name="Retângulo 6"/>
          <p:cNvSpPr>
            <a:spLocks noChangeArrowheads="1"/>
          </p:cNvSpPr>
          <p:nvPr/>
        </p:nvSpPr>
        <p:spPr bwMode="auto">
          <a:xfrm>
            <a:off x="4730558" y="1804793"/>
            <a:ext cx="42339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rgbClr val="2D539D"/>
                </a:solidFill>
              </a:rPr>
              <a:t>O senhor voltaria </a:t>
            </a:r>
            <a:r>
              <a:rPr lang="pt-BR" b="1" dirty="0">
                <a:solidFill>
                  <a:srgbClr val="2D539D"/>
                </a:solidFill>
              </a:rPr>
              <a:t>em uma próxima edição do EMDS?</a:t>
            </a:r>
            <a:endParaRPr lang="pt-BR" dirty="0">
              <a:solidFill>
                <a:srgbClr val="2D539D"/>
              </a:solidFill>
            </a:endParaRPr>
          </a:p>
        </p:txBody>
      </p:sp>
      <p:graphicFrame>
        <p:nvGraphicFramePr>
          <p:cNvPr id="15" name="Gráfico 14"/>
          <p:cNvGraphicFramePr/>
          <p:nvPr/>
        </p:nvGraphicFramePr>
        <p:xfrm>
          <a:off x="179512" y="2564904"/>
          <a:ext cx="4176464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6" name="Picture 7" descr="C:\Users\rafaele.stacheira\Desktop\Imagem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0975" y="2132856"/>
            <a:ext cx="5923593" cy="4287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luxograma: Operação manual 16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Fluxograma: Operação manual 30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Retângulo 31"/>
          <p:cNvSpPr/>
          <p:nvPr/>
        </p:nvSpPr>
        <p:spPr>
          <a:xfrm>
            <a:off x="3995936" y="476672"/>
            <a:ext cx="360040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95536" y="116632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Apoiadores do III EMDS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17" name="Fluxograma: Operação manual 16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Fluxograma: Operação manual 30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Retângulo 31"/>
          <p:cNvSpPr/>
          <p:nvPr/>
        </p:nvSpPr>
        <p:spPr>
          <a:xfrm>
            <a:off x="4499992" y="404664"/>
            <a:ext cx="360040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Picture 2" descr="\\fnp-srv01\publico\FNP Administrativo\2016\8. IV EMDS\1. Apresentações\Comissão Organizadora\logo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692696"/>
            <a:ext cx="4752528" cy="5753433"/>
          </a:xfrm>
          <a:prstGeom prst="rect">
            <a:avLst/>
          </a:prstGeom>
          <a:noFill/>
        </p:spPr>
      </p:pic>
      <p:pic>
        <p:nvPicPr>
          <p:cNvPr id="24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95536" y="116632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Apoiadores do III EMDS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17" name="Fluxograma: Operação manual 16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Fluxograma: Operação manual 30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Retângulo 31"/>
          <p:cNvSpPr/>
          <p:nvPr/>
        </p:nvSpPr>
        <p:spPr>
          <a:xfrm>
            <a:off x="4499992" y="404664"/>
            <a:ext cx="360040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4" name="Picture 2" descr="\\fnp-srv01\publico\FNP Administrativo\2016\8. IV EMDS\1. Apresentações\Comissão Organizadora\logo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692696"/>
            <a:ext cx="5400600" cy="5702683"/>
          </a:xfrm>
          <a:prstGeom prst="rect">
            <a:avLst/>
          </a:prstGeom>
          <a:noFill/>
        </p:spPr>
      </p:pic>
      <p:pic>
        <p:nvPicPr>
          <p:cNvPr id="26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95536" y="116632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Apoiadores do III EMDS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17" name="Fluxograma: Operação manual 16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Fluxograma: Operação manual 30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Retângulo 31"/>
          <p:cNvSpPr/>
          <p:nvPr/>
        </p:nvSpPr>
        <p:spPr>
          <a:xfrm>
            <a:off x="4499992" y="404664"/>
            <a:ext cx="360040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6" name="Picture 2" descr="\\fnp-srv01\publico\FNP Administrativo\2016\8. IV EMDS\1. Apresentações\Comissão Organizadora\logo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8160" y="620687"/>
            <a:ext cx="5462111" cy="5745157"/>
          </a:xfrm>
          <a:prstGeom prst="rect">
            <a:avLst/>
          </a:prstGeom>
          <a:noFill/>
        </p:spPr>
      </p:pic>
      <p:pic>
        <p:nvPicPr>
          <p:cNvPr id="24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95536" y="116632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Apoiadores do III EMDS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17" name="Fluxograma: Operação manual 16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Fluxograma: Operação manual 30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Retângulo 31"/>
          <p:cNvSpPr/>
          <p:nvPr/>
        </p:nvSpPr>
        <p:spPr>
          <a:xfrm>
            <a:off x="4499992" y="404664"/>
            <a:ext cx="360040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6" name="Picture 2" descr="\\fnp-srv01\publico\FNP Administrativo\2016\8. IV EMDS\1. Apresentações\Comissão Organizadora\logos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548680"/>
            <a:ext cx="5544616" cy="5842198"/>
          </a:xfrm>
          <a:prstGeom prst="rect">
            <a:avLst/>
          </a:prstGeom>
          <a:noFill/>
        </p:spPr>
      </p:pic>
      <p:pic>
        <p:nvPicPr>
          <p:cNvPr id="24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>
            <a:off x="2699792" y="1772816"/>
            <a:ext cx="630019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 algn="r"/>
            <a:r>
              <a:rPr lang="pt-BR" sz="2400" b="1" dirty="0" smtClean="0">
                <a:solidFill>
                  <a:srgbClr val="6D6E70"/>
                </a:solidFill>
              </a:rPr>
              <a:t>Sumário:</a:t>
            </a:r>
          </a:p>
          <a:p>
            <a:pPr marL="266700" indent="-266700" algn="r"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A FNP</a:t>
            </a:r>
          </a:p>
          <a:p>
            <a:pPr marL="266700" indent="-266700" algn="r"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Histórico do I, II e III EMDS</a:t>
            </a:r>
          </a:p>
          <a:p>
            <a:pPr marL="266700" indent="-266700" algn="r">
              <a:buFontTx/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Apoiadores do III EMDS</a:t>
            </a:r>
          </a:p>
          <a:p>
            <a:pPr marL="266700" indent="-266700" algn="r"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IV EMDS</a:t>
            </a:r>
          </a:p>
          <a:p>
            <a:pPr marL="266700" indent="-266700" algn="r">
              <a:buFontTx/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Governança</a:t>
            </a:r>
          </a:p>
          <a:p>
            <a:pPr marL="266700" indent="-266700" algn="r"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Calendário de reuniões</a:t>
            </a:r>
          </a:p>
          <a:p>
            <a:pPr marL="266700" indent="-266700" algn="r">
              <a:buFontTx/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Quadro preliminar de programação</a:t>
            </a:r>
          </a:p>
          <a:p>
            <a:pPr marL="266700" indent="-266700" algn="r"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Estratégias de captação</a:t>
            </a:r>
          </a:p>
          <a:p>
            <a:pPr marL="266700" indent="-266700" algn="r"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Subtítulo e Eixos Temáticos</a:t>
            </a:r>
          </a:p>
          <a:p>
            <a:pPr marL="266700" indent="-266700" algn="r"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Estratégias de mobilização</a:t>
            </a:r>
          </a:p>
          <a:p>
            <a:pPr marL="266700" indent="-266700" algn="r"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Sugestões para o IV EMDS</a:t>
            </a:r>
          </a:p>
          <a:p>
            <a:pPr marL="266700" indent="-266700" algn="r"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Apoio institucional</a:t>
            </a:r>
          </a:p>
          <a:p>
            <a:pPr marL="266700" indent="-266700" algn="r">
              <a:buAutoNum type="arabicPeriod"/>
            </a:pPr>
            <a:endParaRPr lang="pt-BR" sz="2400" dirty="0" smtClean="0">
              <a:solidFill>
                <a:srgbClr val="6D6E70"/>
              </a:solidFill>
            </a:endParaRPr>
          </a:p>
          <a:p>
            <a:pPr marL="266700" indent="-266700" algn="r"/>
            <a:r>
              <a:rPr lang="pt-BR" sz="2400" dirty="0" smtClean="0">
                <a:solidFill>
                  <a:srgbClr val="6D6E70"/>
                </a:solidFill>
              </a:rPr>
              <a:t>  </a:t>
            </a:r>
          </a:p>
          <a:p>
            <a:pPr marL="266700" indent="-266700" algn="r">
              <a:buAutoNum type="arabicPeriod"/>
            </a:pPr>
            <a:endParaRPr lang="pt-BR" sz="2400" dirty="0" smtClean="0">
              <a:solidFill>
                <a:srgbClr val="6D6E70"/>
              </a:solidFill>
            </a:endParaRPr>
          </a:p>
        </p:txBody>
      </p:sp>
      <p:pic>
        <p:nvPicPr>
          <p:cNvPr id="31746" name="Picture 2" descr="\\fnp-srv01\publico\FNP Administrativo\2016\2.COMUNICAÇÃO\IV EMDS\LOGOS IV EMDS\iv_emds_horizontal_pt_b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6912768" cy="1550527"/>
          </a:xfrm>
          <a:prstGeom prst="rect">
            <a:avLst/>
          </a:prstGeom>
          <a:noFill/>
        </p:spPr>
      </p:pic>
      <p:sp>
        <p:nvSpPr>
          <p:cNvPr id="33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34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35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36" name="Fluxograma: Operação manual 35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Fluxograma: Operação manual 36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Fluxograma: Operação manual 37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Fluxograma: Operação manual 38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Fluxograma: Operação manual 39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Fluxograma: Operação manual 40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Fluxograma: Operação manual 41"/>
          <p:cNvSpPr/>
          <p:nvPr/>
        </p:nvSpPr>
        <p:spPr>
          <a:xfrm>
            <a:off x="3203848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3" name="Fluxograma: Operação manual 42"/>
          <p:cNvSpPr/>
          <p:nvPr/>
        </p:nvSpPr>
        <p:spPr>
          <a:xfrm rot="10800000">
            <a:off x="3707904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Fluxograma: Operação manual 43"/>
          <p:cNvSpPr/>
          <p:nvPr/>
        </p:nvSpPr>
        <p:spPr>
          <a:xfrm>
            <a:off x="4248040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Fluxograma: Operação manual 44"/>
          <p:cNvSpPr/>
          <p:nvPr/>
        </p:nvSpPr>
        <p:spPr>
          <a:xfrm rot="10800000">
            <a:off x="4788024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Fluxograma: Operação manual 45"/>
          <p:cNvSpPr/>
          <p:nvPr/>
        </p:nvSpPr>
        <p:spPr>
          <a:xfrm>
            <a:off x="5292080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7" name="Fluxograma: Operação manual 46"/>
          <p:cNvSpPr/>
          <p:nvPr/>
        </p:nvSpPr>
        <p:spPr>
          <a:xfrm rot="10800000">
            <a:off x="5796136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8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932040" y="0"/>
            <a:ext cx="4211961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/>
            <a:r>
              <a:rPr lang="pt-BR" sz="3200" b="1" dirty="0" smtClean="0">
                <a:solidFill>
                  <a:srgbClr val="274889"/>
                </a:solidFill>
              </a:rPr>
              <a:t>Repercussão na mídia</a:t>
            </a:r>
          </a:p>
        </p:txBody>
      </p:sp>
      <p:pic>
        <p:nvPicPr>
          <p:cNvPr id="28" name="Imagem 27"/>
          <p:cNvPicPr/>
          <p:nvPr/>
        </p:nvPicPr>
        <p:blipFill>
          <a:blip r:embed="rId2" cstate="print"/>
          <a:srcRect l="9011" t="9713" r="10071" b="34879"/>
          <a:stretch>
            <a:fillRect/>
          </a:stretch>
        </p:blipFill>
        <p:spPr bwMode="auto">
          <a:xfrm rot="21298431">
            <a:off x="230669" y="422570"/>
            <a:ext cx="2107877" cy="1260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Imagem 30"/>
          <p:cNvPicPr/>
          <p:nvPr/>
        </p:nvPicPr>
        <p:blipFill>
          <a:blip r:embed="rId3" cstate="print"/>
          <a:srcRect l="9364" t="6843" r="11661" b="39956"/>
          <a:stretch>
            <a:fillRect/>
          </a:stretch>
        </p:blipFill>
        <p:spPr bwMode="auto">
          <a:xfrm>
            <a:off x="2051720" y="476673"/>
            <a:ext cx="2407158" cy="129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agem 28"/>
          <p:cNvPicPr/>
          <p:nvPr/>
        </p:nvPicPr>
        <p:blipFill>
          <a:blip r:embed="rId4" cstate="print"/>
          <a:srcRect l="4947" t="6843" r="37279" b="28918"/>
          <a:stretch>
            <a:fillRect/>
          </a:stretch>
        </p:blipFill>
        <p:spPr bwMode="auto">
          <a:xfrm rot="745726">
            <a:off x="3567803" y="359787"/>
            <a:ext cx="1760952" cy="156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agem 29"/>
          <p:cNvPicPr/>
          <p:nvPr/>
        </p:nvPicPr>
        <p:blipFill>
          <a:blip r:embed="rId5" cstate="print"/>
          <a:srcRect l="8304" t="9272" r="37632" b="31346"/>
          <a:stretch>
            <a:fillRect/>
          </a:stretch>
        </p:blipFill>
        <p:spPr bwMode="auto">
          <a:xfrm rot="21124619">
            <a:off x="5095978" y="511327"/>
            <a:ext cx="1647871" cy="144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Imagem 32"/>
          <p:cNvPicPr/>
          <p:nvPr/>
        </p:nvPicPr>
        <p:blipFill>
          <a:blip r:embed="rId6" cstate="print"/>
          <a:srcRect l="9187" t="5960" r="9717" b="27373"/>
          <a:stretch>
            <a:fillRect/>
          </a:stretch>
        </p:blipFill>
        <p:spPr bwMode="auto">
          <a:xfrm rot="606596">
            <a:off x="5962424" y="642971"/>
            <a:ext cx="2005453" cy="125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Imagem 33"/>
          <p:cNvPicPr/>
          <p:nvPr/>
        </p:nvPicPr>
        <p:blipFill>
          <a:blip r:embed="rId7" cstate="print"/>
          <a:srcRect l="6360" t="9492" r="39046" b="13466"/>
          <a:stretch>
            <a:fillRect/>
          </a:stretch>
        </p:blipFill>
        <p:spPr bwMode="auto">
          <a:xfrm rot="21396636">
            <a:off x="331425" y="1764545"/>
            <a:ext cx="1675310" cy="157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Imagem 34"/>
          <p:cNvPicPr/>
          <p:nvPr/>
        </p:nvPicPr>
        <p:blipFill>
          <a:blip r:embed="rId8" cstate="print"/>
          <a:srcRect l="2297" t="8168" r="41873" b="28697"/>
          <a:stretch>
            <a:fillRect/>
          </a:stretch>
        </p:blipFill>
        <p:spPr bwMode="auto">
          <a:xfrm rot="21030075">
            <a:off x="1826933" y="1482356"/>
            <a:ext cx="1864990" cy="1794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Imagem 35"/>
          <p:cNvPicPr/>
          <p:nvPr/>
        </p:nvPicPr>
        <p:blipFill>
          <a:blip r:embed="rId9" cstate="print"/>
          <a:srcRect l="9187" t="8830" r="37809" b="30756"/>
          <a:stretch>
            <a:fillRect/>
          </a:stretch>
        </p:blipFill>
        <p:spPr bwMode="auto">
          <a:xfrm rot="327335">
            <a:off x="3541445" y="1702268"/>
            <a:ext cx="2162175" cy="197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Imagem 36"/>
          <p:cNvPicPr/>
          <p:nvPr/>
        </p:nvPicPr>
        <p:blipFill>
          <a:blip r:embed="rId10" cstate="print"/>
          <a:srcRect t="8609" r="53534" b="31788"/>
          <a:stretch>
            <a:fillRect/>
          </a:stretch>
        </p:blipFill>
        <p:spPr bwMode="auto">
          <a:xfrm>
            <a:off x="5364088" y="1844825"/>
            <a:ext cx="1540569" cy="18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Imagem 37"/>
          <p:cNvPicPr/>
          <p:nvPr/>
        </p:nvPicPr>
        <p:blipFill>
          <a:blip r:embed="rId11" cstate="print"/>
          <a:srcRect l="9011" t="8830" r="36396" b="31788"/>
          <a:stretch>
            <a:fillRect/>
          </a:stretch>
        </p:blipFill>
        <p:spPr bwMode="auto">
          <a:xfrm rot="642120">
            <a:off x="6940643" y="1807579"/>
            <a:ext cx="2074073" cy="158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Imagem 39"/>
          <p:cNvPicPr/>
          <p:nvPr/>
        </p:nvPicPr>
        <p:blipFill>
          <a:blip r:embed="rId12" cstate="print"/>
          <a:srcRect l="5300" t="6843" r="36572" b="7506"/>
          <a:stretch>
            <a:fillRect/>
          </a:stretch>
        </p:blipFill>
        <p:spPr bwMode="auto">
          <a:xfrm rot="20832862">
            <a:off x="1982756" y="4127477"/>
            <a:ext cx="1598735" cy="215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Imagem 40"/>
          <p:cNvPicPr/>
          <p:nvPr/>
        </p:nvPicPr>
        <p:blipFill>
          <a:blip r:embed="rId13" cstate="print"/>
          <a:srcRect l="6714" t="5298" r="11131" b="5298"/>
          <a:stretch>
            <a:fillRect/>
          </a:stretch>
        </p:blipFill>
        <p:spPr bwMode="auto">
          <a:xfrm>
            <a:off x="3347864" y="4171087"/>
            <a:ext cx="2105025" cy="1833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Imagem 41"/>
          <p:cNvPicPr/>
          <p:nvPr/>
        </p:nvPicPr>
        <p:blipFill>
          <a:blip r:embed="rId14" cstate="print"/>
          <a:srcRect l="2827" t="8609" r="27915" b="24503"/>
          <a:stretch>
            <a:fillRect/>
          </a:stretch>
        </p:blipFill>
        <p:spPr bwMode="auto">
          <a:xfrm rot="21097259">
            <a:off x="111794" y="3232430"/>
            <a:ext cx="2368700" cy="170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Imagem 42"/>
          <p:cNvPicPr/>
          <p:nvPr/>
        </p:nvPicPr>
        <p:blipFill>
          <a:blip r:embed="rId15" cstate="print"/>
          <a:srcRect l="9011" t="16336" r="35336" b="28035"/>
          <a:stretch>
            <a:fillRect/>
          </a:stretch>
        </p:blipFill>
        <p:spPr bwMode="auto">
          <a:xfrm rot="878927">
            <a:off x="6984824" y="3672942"/>
            <a:ext cx="2148259" cy="170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Imagem 43"/>
          <p:cNvPicPr/>
          <p:nvPr/>
        </p:nvPicPr>
        <p:blipFill>
          <a:blip r:embed="rId16" cstate="print"/>
          <a:srcRect l="7937" t="6270" r="10405" b="17251"/>
          <a:stretch>
            <a:fillRect/>
          </a:stretch>
        </p:blipFill>
        <p:spPr>
          <a:xfrm>
            <a:off x="4932040" y="4132287"/>
            <a:ext cx="1918146" cy="1152128"/>
          </a:xfrm>
          <a:prstGeom prst="rect">
            <a:avLst/>
          </a:prstGeom>
        </p:spPr>
      </p:pic>
      <p:pic>
        <p:nvPicPr>
          <p:cNvPr id="45" name="Imagem 44" descr="C:\Users\paloma.santos\AppData\Local\Microsoft\Windows\Temporary Internet Files\Content.Word\Nova Imagem.bmp"/>
          <p:cNvPicPr/>
          <p:nvPr/>
        </p:nvPicPr>
        <p:blipFill>
          <a:blip r:embed="rId17" cstate="print"/>
          <a:srcRect b="17647"/>
          <a:stretch>
            <a:fillRect/>
          </a:stretch>
        </p:blipFill>
        <p:spPr bwMode="auto">
          <a:xfrm>
            <a:off x="2555776" y="5068391"/>
            <a:ext cx="2412677" cy="150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Imagem 45"/>
          <p:cNvPicPr/>
          <p:nvPr/>
        </p:nvPicPr>
        <p:blipFill>
          <a:blip r:embed="rId18" cstate="print"/>
          <a:srcRect t="7837" r="2293" b="26295"/>
          <a:stretch>
            <a:fillRect/>
          </a:stretch>
        </p:blipFill>
        <p:spPr>
          <a:xfrm>
            <a:off x="4860033" y="5284415"/>
            <a:ext cx="3024336" cy="1080120"/>
          </a:xfrm>
          <a:prstGeom prst="rect">
            <a:avLst/>
          </a:prstGeom>
        </p:spPr>
      </p:pic>
      <p:pic>
        <p:nvPicPr>
          <p:cNvPr id="47" name="Imagem 46"/>
          <p:cNvPicPr/>
          <p:nvPr/>
        </p:nvPicPr>
        <p:blipFill>
          <a:blip r:embed="rId19" cstate="print"/>
          <a:srcRect l="2998" t="5643" r="3704" b="4702"/>
          <a:stretch>
            <a:fillRect/>
          </a:stretch>
        </p:blipFill>
        <p:spPr>
          <a:xfrm rot="202537">
            <a:off x="6119752" y="5140481"/>
            <a:ext cx="2486397" cy="1281909"/>
          </a:xfrm>
          <a:prstGeom prst="rect">
            <a:avLst/>
          </a:prstGeom>
        </p:spPr>
      </p:pic>
      <p:pic>
        <p:nvPicPr>
          <p:cNvPr id="48" name="Imagem 47"/>
          <p:cNvPicPr/>
          <p:nvPr/>
        </p:nvPicPr>
        <p:blipFill>
          <a:blip r:embed="rId20" cstate="print"/>
          <a:srcRect t="5077" r="13958" b="5519"/>
          <a:stretch>
            <a:fillRect/>
          </a:stretch>
        </p:blipFill>
        <p:spPr bwMode="auto">
          <a:xfrm rot="448444">
            <a:off x="7197862" y="5611359"/>
            <a:ext cx="1829941" cy="190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Imagem 49"/>
          <p:cNvPicPr/>
          <p:nvPr/>
        </p:nvPicPr>
        <p:blipFill>
          <a:blip r:embed="rId21" cstate="print"/>
          <a:srcRect l="2117" t="16304" r="35781" b="15343"/>
          <a:stretch>
            <a:fillRect/>
          </a:stretch>
        </p:blipFill>
        <p:spPr bwMode="auto">
          <a:xfrm>
            <a:off x="3563888" y="5860479"/>
            <a:ext cx="2664296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Imagem 50" descr="C:\Users\paloma.santos\AppData\Local\Microsoft\Windows\Temporary Internet Files\Content.Word\Nova Imagem (1).bmp"/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948264" y="620689"/>
            <a:ext cx="1935857" cy="1381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Imagem 51"/>
          <p:cNvPicPr/>
          <p:nvPr/>
        </p:nvPicPr>
        <p:blipFill>
          <a:blip r:embed="rId23" cstate="print"/>
          <a:srcRect t="11389" r="32862" b="15232"/>
          <a:stretch>
            <a:fillRect/>
          </a:stretch>
        </p:blipFill>
        <p:spPr bwMode="auto">
          <a:xfrm>
            <a:off x="7504975" y="4204295"/>
            <a:ext cx="1639025" cy="141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Imagem 52"/>
          <p:cNvPicPr/>
          <p:nvPr/>
        </p:nvPicPr>
        <p:blipFill>
          <a:blip r:embed="rId24" cstate="print"/>
          <a:srcRect l="12014" t="6181" r="32332" b="21551"/>
          <a:stretch>
            <a:fillRect/>
          </a:stretch>
        </p:blipFill>
        <p:spPr bwMode="auto">
          <a:xfrm>
            <a:off x="4932040" y="6004495"/>
            <a:ext cx="1849363" cy="146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Imagem 53"/>
          <p:cNvPicPr/>
          <p:nvPr/>
        </p:nvPicPr>
        <p:blipFill>
          <a:blip r:embed="rId25" cstate="print"/>
          <a:srcRect t="5740" r="10247" b="4194"/>
          <a:stretch>
            <a:fillRect/>
          </a:stretch>
        </p:blipFill>
        <p:spPr bwMode="auto">
          <a:xfrm rot="20963548">
            <a:off x="-55073" y="4961965"/>
            <a:ext cx="1933860" cy="154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paula.aguiar\Downloads\IIIEMDS (2)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971600" y="2564904"/>
            <a:ext cx="7380312" cy="1676770"/>
          </a:xfrm>
          <a:prstGeom prst="rect">
            <a:avLst/>
          </a:prstGeom>
          <a:noFill/>
        </p:spPr>
      </p:pic>
      <p:pic>
        <p:nvPicPr>
          <p:cNvPr id="49" name="Imagem 48"/>
          <p:cNvPicPr/>
          <p:nvPr/>
        </p:nvPicPr>
        <p:blipFill>
          <a:blip r:embed="rId27" cstate="print"/>
          <a:srcRect l="10071" t="17660" r="41343" b="31704"/>
          <a:stretch>
            <a:fillRect/>
          </a:stretch>
        </p:blipFill>
        <p:spPr bwMode="auto">
          <a:xfrm>
            <a:off x="1331640" y="5788471"/>
            <a:ext cx="252412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36512" y="0"/>
            <a:ext cx="9180512" cy="6858000"/>
          </a:xfrm>
          <a:prstGeom prst="rect">
            <a:avLst/>
          </a:prstGeom>
          <a:solidFill>
            <a:srgbClr val="4F9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Fluxograma: Operação manual 34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Fluxograma: Operação manual 35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Fluxograma: Operação manual 36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Fluxograma: Operação manual 37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Fluxograma: Operação manual 38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Fluxograma: Operação manual 39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Fluxograma: Operação manual 40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Fluxograma: Operação manual 41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1691680" y="1196752"/>
            <a:ext cx="59046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0" b="1" dirty="0" smtClean="0">
                <a:solidFill>
                  <a:schemeClr val="bg1"/>
                </a:solidFill>
              </a:rPr>
              <a:t>IV</a:t>
            </a:r>
            <a:r>
              <a:rPr lang="pt-BR" sz="6600" b="1" dirty="0" smtClean="0">
                <a:solidFill>
                  <a:schemeClr val="bg1"/>
                </a:solidFill>
              </a:rPr>
              <a:t> </a:t>
            </a:r>
            <a:r>
              <a:rPr lang="pt-BR" sz="14000" b="1" dirty="0" smtClean="0">
                <a:solidFill>
                  <a:schemeClr val="bg1"/>
                </a:solidFill>
              </a:rPr>
              <a:t>EMDS</a:t>
            </a:r>
            <a:endParaRPr lang="pt-BR" sz="14000" b="1" dirty="0">
              <a:solidFill>
                <a:schemeClr val="bg1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1835696" y="1412784"/>
            <a:ext cx="5256584" cy="72000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/>
          <p:cNvSpPr/>
          <p:nvPr/>
        </p:nvSpPr>
        <p:spPr>
          <a:xfrm>
            <a:off x="1979712" y="5229200"/>
            <a:ext cx="5256584" cy="72000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8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\\fnp-srv01\publico\FNP Administrativo\2016\2.COMUNICAÇÃO\IV EMDS\LOGOS IV EMDS\iv_emds_horizontal_pt_b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4494500" cy="1008112"/>
          </a:xfrm>
          <a:prstGeom prst="rect">
            <a:avLst/>
          </a:prstGeom>
          <a:noFill/>
        </p:spPr>
      </p:pic>
      <p:sp>
        <p:nvSpPr>
          <p:cNvPr id="21" name="Fluxograma: Operação manual 20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Fluxograma: Operação manual 30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Fluxograma: Operação manual 31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34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35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36" name="Fluxograma: Operação manual 35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Fluxograma: Operação manual 36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Fluxograma: Operação manual 37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Fluxograma: Operação manual 38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Fluxograma: Operação manual 39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Fluxograma: Operação manual 40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Fluxograma: Operação manual 41"/>
          <p:cNvSpPr/>
          <p:nvPr/>
        </p:nvSpPr>
        <p:spPr>
          <a:xfrm>
            <a:off x="3203848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3" name="Fluxograma: Operação manual 42"/>
          <p:cNvSpPr/>
          <p:nvPr/>
        </p:nvSpPr>
        <p:spPr>
          <a:xfrm rot="10800000">
            <a:off x="3707904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Fluxograma: Operação manual 43"/>
          <p:cNvSpPr/>
          <p:nvPr/>
        </p:nvSpPr>
        <p:spPr>
          <a:xfrm>
            <a:off x="4248040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Fluxograma: Operação manual 44"/>
          <p:cNvSpPr/>
          <p:nvPr/>
        </p:nvSpPr>
        <p:spPr>
          <a:xfrm rot="10800000">
            <a:off x="4788024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Fluxograma: Operação manual 45"/>
          <p:cNvSpPr/>
          <p:nvPr/>
        </p:nvSpPr>
        <p:spPr>
          <a:xfrm>
            <a:off x="5292080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7" name="Fluxograma: Operação manual 46"/>
          <p:cNvSpPr/>
          <p:nvPr/>
        </p:nvSpPr>
        <p:spPr>
          <a:xfrm rot="10800000">
            <a:off x="5796136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8" name="CaixaDeTexto 47"/>
          <p:cNvSpPr txBox="1"/>
          <p:nvPr/>
        </p:nvSpPr>
        <p:spPr>
          <a:xfrm>
            <a:off x="539552" y="1484784"/>
            <a:ext cx="828092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b="1" dirty="0" smtClean="0">
                <a:solidFill>
                  <a:srgbClr val="396832"/>
                </a:solidFill>
              </a:rPr>
              <a:t>Objetivos do IV EMDS: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dirty="0" smtClean="0">
                <a:solidFill>
                  <a:srgbClr val="274889"/>
                </a:solidFill>
              </a:rPr>
              <a:t> Promover o diálogo com a nova geração de prefeitas e prefeitos eleitos e reeleitos;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dirty="0" smtClean="0">
                <a:solidFill>
                  <a:srgbClr val="274889"/>
                </a:solidFill>
              </a:rPr>
              <a:t> Debater alternativas para o enfrentamento da crise econômica e política do país,  incentivando o desenvolvimento local e a geração de emprego e renda;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dirty="0" smtClean="0">
                <a:solidFill>
                  <a:srgbClr val="274889"/>
                </a:solidFill>
              </a:rPr>
              <a:t> Oferecer informações relevantes aos governantes e gestores locais, disseminando boas práticas;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dirty="0" smtClean="0">
                <a:solidFill>
                  <a:srgbClr val="274889"/>
                </a:solidFill>
              </a:rPr>
              <a:t> Apontar possibilidades que auxiliem no equacionamento da grave situação fiscal dos municípios brasileiros, qualificando os gastos e incentivando a transparência;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b="1" dirty="0" smtClean="0">
                <a:solidFill>
                  <a:srgbClr val="396832"/>
                </a:solidFill>
              </a:rPr>
              <a:t>Objetivos  institucionais: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dirty="0" smtClean="0">
                <a:solidFill>
                  <a:srgbClr val="274889"/>
                </a:solidFill>
              </a:rPr>
              <a:t> Fortalecer a FNP, fidelizando e ampliando o número de associados e agregando instituições parceiras nacionais e internacionais 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dirty="0" smtClean="0">
                <a:solidFill>
                  <a:srgbClr val="274889"/>
                </a:solidFill>
              </a:rPr>
              <a:t> Consolidar o EMDS como o maior e mais importante evento sobre sustentabilidade urbana do Brasil.</a:t>
            </a:r>
            <a:endParaRPr lang="pt-BR" sz="2000" dirty="0">
              <a:solidFill>
                <a:srgbClr val="274889"/>
              </a:solidFill>
            </a:endParaRPr>
          </a:p>
        </p:txBody>
      </p:sp>
      <p:pic>
        <p:nvPicPr>
          <p:cNvPr id="49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48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7504" y="146431"/>
            <a:ext cx="648072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DBCA24"/>
                </a:solidFill>
              </a:rPr>
              <a:t>Local</a:t>
            </a:r>
            <a:endParaRPr lang="pt-BR" sz="3200" b="1" dirty="0">
              <a:solidFill>
                <a:srgbClr val="DBCA24"/>
              </a:solidFill>
            </a:endParaRPr>
          </a:p>
        </p:txBody>
      </p:sp>
      <p:sp>
        <p:nvSpPr>
          <p:cNvPr id="12" name="Fluxograma: Operação manual 11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luxograma: Operação manual 12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Fluxograma: Operação manual 13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Fluxograma: Operação manual 14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luxograma: Operação manual 15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Fluxograma: Operação manual 16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Fluxograma: Operação manual 17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Retângulo 22"/>
          <p:cNvSpPr/>
          <p:nvPr/>
        </p:nvSpPr>
        <p:spPr>
          <a:xfrm>
            <a:off x="1187624" y="476672"/>
            <a:ext cx="3600400" cy="72008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5" name="Picture 2" descr="http://www.copa2014.gov.br/sites/default/files/galeria/brasilia_aerea_arenaestadionacional-5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6768751" cy="3384376"/>
          </a:xfrm>
          <a:prstGeom prst="rect">
            <a:avLst/>
          </a:prstGeom>
          <a:noFill/>
        </p:spPr>
      </p:pic>
      <p:sp>
        <p:nvSpPr>
          <p:cNvPr id="26" name="CaixaDeTexto 25"/>
          <p:cNvSpPr txBox="1"/>
          <p:nvPr/>
        </p:nvSpPr>
        <p:spPr>
          <a:xfrm>
            <a:off x="395536" y="620688"/>
            <a:ext cx="575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ctr"/>
            <a:r>
              <a:rPr lang="pt-BR" b="1" dirty="0" smtClean="0">
                <a:solidFill>
                  <a:schemeClr val="bg1"/>
                </a:solidFill>
              </a:rPr>
              <a:t>Estádio Nacional Mané Garrincha - Brasília/DF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7" name="Picture 2" descr="C:\Users\paula.aguiar\Downloads\imag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789040"/>
            <a:ext cx="3491880" cy="2618911"/>
          </a:xfrm>
          <a:prstGeom prst="rect">
            <a:avLst/>
          </a:prstGeom>
          <a:noFill/>
        </p:spPr>
      </p:pic>
      <p:pic>
        <p:nvPicPr>
          <p:cNvPr id="28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  <p:pic>
        <p:nvPicPr>
          <p:cNvPr id="29697" name="Picture 1" descr="C:\Users\paula.aguiar\Desktop\unna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869160"/>
            <a:ext cx="4074569" cy="970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48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7504" y="146431"/>
            <a:ext cx="648072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DBCA24"/>
                </a:solidFill>
              </a:rPr>
              <a:t>Local</a:t>
            </a:r>
            <a:endParaRPr lang="pt-BR" sz="3200" b="1" dirty="0">
              <a:solidFill>
                <a:srgbClr val="DBCA24"/>
              </a:solidFill>
            </a:endParaRPr>
          </a:p>
        </p:txBody>
      </p:sp>
      <p:sp>
        <p:nvSpPr>
          <p:cNvPr id="12" name="Fluxograma: Operação manual 11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luxograma: Operação manual 12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Fluxograma: Operação manual 13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Fluxograma: Operação manual 14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luxograma: Operação manual 15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Fluxograma: Operação manual 16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Fluxograma: Operação manual 17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Retângulo 22"/>
          <p:cNvSpPr/>
          <p:nvPr/>
        </p:nvSpPr>
        <p:spPr>
          <a:xfrm>
            <a:off x="1187624" y="476672"/>
            <a:ext cx="3600400" cy="72008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395536" y="620688"/>
            <a:ext cx="575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ctr"/>
            <a:r>
              <a:rPr lang="pt-BR" b="1" dirty="0" smtClean="0">
                <a:solidFill>
                  <a:schemeClr val="bg1"/>
                </a:solidFill>
              </a:rPr>
              <a:t>Estádio Nacional Mané Garrincha - Brasília/DF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5" name="Picture 3" descr="\\fnp-srv01\publico\FNP Administrativo\2016\8. IV EMDS\12. Estádio Mané Garrincha\Fotos\fotos para apresentação\DSC006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45024"/>
            <a:ext cx="3131840" cy="2348880"/>
          </a:xfrm>
          <a:prstGeom prst="rect">
            <a:avLst/>
          </a:prstGeom>
          <a:noFill/>
        </p:spPr>
      </p:pic>
      <p:pic>
        <p:nvPicPr>
          <p:cNvPr id="27" name="Picture 6" descr="\\fnp-srv01\publico\FNP Administrativo\2016\8. IV EMDS\12. Estádio Mané Garrincha\Fotos\fotos para apresentação\IMG_3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124744"/>
            <a:ext cx="3072341" cy="2304256"/>
          </a:xfrm>
          <a:prstGeom prst="rect">
            <a:avLst/>
          </a:prstGeom>
          <a:noFill/>
        </p:spPr>
      </p:pic>
      <p:pic>
        <p:nvPicPr>
          <p:cNvPr id="29" name="Picture 8" descr="\\fnp-srv01\publico\FNP Administrativo\2016\8. IV EMDS\12. Estádio Mané Garrincha\Fotos\fotos para apresentação\IMG_39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663026"/>
            <a:ext cx="3240360" cy="2430270"/>
          </a:xfrm>
          <a:prstGeom prst="rect">
            <a:avLst/>
          </a:prstGeom>
          <a:noFill/>
        </p:spPr>
      </p:pic>
      <p:pic>
        <p:nvPicPr>
          <p:cNvPr id="30" name="Picture 10" descr="\\fnp-srv01\publico\FNP Administrativo\2016\8. IV EMDS\12. Estádio Mané Garrincha\Fotos\fotos para apresentação\IMG_39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124744"/>
            <a:ext cx="3059832" cy="2294874"/>
          </a:xfrm>
          <a:prstGeom prst="rect">
            <a:avLst/>
          </a:prstGeom>
          <a:noFill/>
        </p:spPr>
      </p:pic>
      <p:pic>
        <p:nvPicPr>
          <p:cNvPr id="31" name="Picture 2" descr="http://i0.statig.com.br/bancodeimagens/ct/i9/k6/cti9k6nrlctxmwmbqyzzh6x8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861048"/>
            <a:ext cx="3420093" cy="248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1340768"/>
            <a:ext cx="3475192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  <p:pic>
        <p:nvPicPr>
          <p:cNvPr id="33" name="Picture 1" descr="C:\Users\paula.aguiar\Desktop\unname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8" y="260648"/>
            <a:ext cx="2261542" cy="538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48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7504" y="146431"/>
            <a:ext cx="648072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DBCA24"/>
                </a:solidFill>
              </a:rPr>
              <a:t>Local</a:t>
            </a:r>
            <a:endParaRPr lang="pt-BR" sz="3200" b="1" dirty="0">
              <a:solidFill>
                <a:srgbClr val="DBCA24"/>
              </a:solidFill>
            </a:endParaRPr>
          </a:p>
        </p:txBody>
      </p:sp>
      <p:sp>
        <p:nvSpPr>
          <p:cNvPr id="12" name="Fluxograma: Operação manual 11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luxograma: Operação manual 12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Fluxograma: Operação manual 13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Fluxograma: Operação manual 14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luxograma: Operação manual 15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Fluxograma: Operação manual 16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Fluxograma: Operação manual 17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Retângulo 22"/>
          <p:cNvSpPr/>
          <p:nvPr/>
        </p:nvSpPr>
        <p:spPr>
          <a:xfrm>
            <a:off x="1187624" y="476672"/>
            <a:ext cx="3600400" cy="72008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395536" y="620688"/>
            <a:ext cx="575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ctr"/>
            <a:r>
              <a:rPr lang="pt-BR" b="1" dirty="0" smtClean="0">
                <a:solidFill>
                  <a:schemeClr val="bg1"/>
                </a:solidFill>
              </a:rPr>
              <a:t>Estádio Nacional Mané Garrincha - Brasília/DF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8" name="Picture 4" descr="\\fnp-srv01\publico\FNP Administrativo\2016\8. IV EMDS\12. Estádio Mané Garrincha\Fotos\fotos para apresentação\DSC006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68760"/>
            <a:ext cx="3456384" cy="2592288"/>
          </a:xfrm>
          <a:prstGeom prst="rect">
            <a:avLst/>
          </a:prstGeom>
          <a:noFill/>
        </p:spPr>
      </p:pic>
      <p:pic>
        <p:nvPicPr>
          <p:cNvPr id="33" name="Picture 5" descr="\\fnp-srv01\publico\FNP Administrativo\2016\8. IV EMDS\12. Estádio Mané Garrincha\Fotos\fotos para apresentação\IMG_39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242138"/>
            <a:ext cx="3491880" cy="2618910"/>
          </a:xfrm>
          <a:prstGeom prst="rect">
            <a:avLst/>
          </a:prstGeom>
          <a:noFill/>
        </p:spPr>
      </p:pic>
      <p:pic>
        <p:nvPicPr>
          <p:cNvPr id="34" name="Picture 7" descr="\\fnp-srv01\publico\FNP Administrativo\2016\8. IV EMDS\12. Estádio Mané Garrincha\Fotos\fotos para apresentação\IMG_39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124744"/>
            <a:ext cx="3360373" cy="2520280"/>
          </a:xfrm>
          <a:prstGeom prst="rect">
            <a:avLst/>
          </a:prstGeom>
          <a:noFill/>
        </p:spPr>
      </p:pic>
      <p:pic>
        <p:nvPicPr>
          <p:cNvPr id="35" name="Picture 12" descr="\\fnp-srv01\publico\FNP Administrativo\2016\8. IV EMDS\12. Estádio Mané Garrincha\Fotos\fotos para apresentação\IMG_39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5064"/>
            <a:ext cx="3528392" cy="2646294"/>
          </a:xfrm>
          <a:prstGeom prst="rect">
            <a:avLst/>
          </a:prstGeom>
          <a:noFill/>
        </p:spPr>
      </p:pic>
      <p:pic>
        <p:nvPicPr>
          <p:cNvPr id="36" name="Picture 13" descr="https://fotografandosonhos.files.wordpress.com/2013/06/2505201353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3782334"/>
            <a:ext cx="3707904" cy="259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11" descr="\\fnp-srv01\publico\FNP Administrativo\2016\8. IV EMDS\12. Estádio Mané Garrincha\Fotos\fotos para apresentação\IMG_39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3236979"/>
            <a:ext cx="1440160" cy="1920213"/>
          </a:xfrm>
          <a:prstGeom prst="rect">
            <a:avLst/>
          </a:prstGeom>
          <a:noFill/>
        </p:spPr>
      </p:pic>
      <p:pic>
        <p:nvPicPr>
          <p:cNvPr id="25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  <p:pic>
        <p:nvPicPr>
          <p:cNvPr id="27649" name="Picture 1" descr="C:\Users\paula.aguiar\Desktop\unname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5589240"/>
            <a:ext cx="2261542" cy="538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4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5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6" name="Fluxograma: Operação manual 35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Fluxograma: Operação manual 36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Fluxograma: Operação manual 37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Fluxograma: Operação manual 38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Fluxograma: Operação manual 39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Fluxograma: Operação manual 40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251520" y="62068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274889"/>
                </a:solidFill>
              </a:rPr>
              <a:t>IV EMDS</a:t>
            </a:r>
            <a:endParaRPr lang="pt-BR" sz="3600" dirty="0">
              <a:solidFill>
                <a:srgbClr val="274889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5508104" y="10734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>
                <a:solidFill>
                  <a:srgbClr val="274889"/>
                </a:solidFill>
                <a:latin typeface="+mj-lt"/>
              </a:rPr>
              <a:t>Planta de Situação</a:t>
            </a:r>
            <a:endParaRPr lang="pt-BR" b="1" dirty="0">
              <a:solidFill>
                <a:srgbClr val="274889"/>
              </a:solidFill>
              <a:latin typeface="+mj-lt"/>
            </a:endParaRPr>
          </a:p>
        </p:txBody>
      </p:sp>
      <p:cxnSp>
        <p:nvCxnSpPr>
          <p:cNvPr id="22" name="Conector reto 21"/>
          <p:cNvCxnSpPr/>
          <p:nvPr/>
        </p:nvCxnSpPr>
        <p:spPr>
          <a:xfrm>
            <a:off x="4211960" y="404664"/>
            <a:ext cx="4752528" cy="0"/>
          </a:xfrm>
          <a:prstGeom prst="line">
            <a:avLst/>
          </a:prstGeom>
          <a:ln w="38100" cmpd="sng">
            <a:solidFill>
              <a:srgbClr val="2748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m 23" descr="mapa de acess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8208912" cy="5807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BB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7504" y="146431"/>
            <a:ext cx="648072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Estrutura de Governança do IV EMDS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2217779" y="1812733"/>
            <a:ext cx="2115127" cy="862674"/>
          </a:xfrm>
          <a:prstGeom prst="roundRect">
            <a:avLst/>
          </a:prstGeom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Coordenação</a:t>
            </a:r>
            <a:r>
              <a:rPr lang="pt-BR" b="1" dirty="0" smtClean="0">
                <a:solidFill>
                  <a:sysClr val="windowText" lastClr="000000"/>
                </a:solidFill>
              </a:rPr>
              <a:t> </a:t>
            </a:r>
            <a:r>
              <a:rPr lang="pt-BR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Política</a:t>
            </a:r>
            <a:endParaRPr lang="pt-BR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de cantos arredondados 7"/>
          <p:cNvSpPr/>
          <p:nvPr/>
        </p:nvSpPr>
        <p:spPr>
          <a:xfrm>
            <a:off x="491011" y="3146462"/>
            <a:ext cx="2124364" cy="591127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Conselho</a:t>
            </a:r>
            <a:r>
              <a:rPr lang="pt-BR" b="1" dirty="0" smtClean="0">
                <a:solidFill>
                  <a:sysClr val="windowText" lastClr="000000"/>
                </a:solidFill>
              </a:rPr>
              <a:t> </a:t>
            </a:r>
            <a:r>
              <a:rPr lang="pt-BR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Consultivo</a:t>
            </a:r>
            <a:endParaRPr lang="pt-BR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1557811" y="4919843"/>
            <a:ext cx="2115127" cy="609600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Comissão</a:t>
            </a:r>
            <a:r>
              <a:rPr lang="pt-BR" b="1" dirty="0" smtClean="0">
                <a:solidFill>
                  <a:sysClr val="windowText" lastClr="000000"/>
                </a:solidFill>
              </a:rPr>
              <a:t> </a:t>
            </a:r>
            <a:r>
              <a:rPr lang="pt-BR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Organizadora</a:t>
            </a:r>
            <a:endParaRPr lang="pt-BR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3954600" y="5529443"/>
            <a:ext cx="2115127" cy="609600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Coordenação</a:t>
            </a:r>
            <a:r>
              <a:rPr lang="pt-BR" b="1" dirty="0" smtClean="0">
                <a:solidFill>
                  <a:sysClr val="windowText" lastClr="000000"/>
                </a:solidFill>
              </a:rPr>
              <a:t> </a:t>
            </a:r>
            <a:r>
              <a:rPr lang="pt-BR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Técnica</a:t>
            </a:r>
            <a:endParaRPr lang="pt-BR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Conector reto 10"/>
          <p:cNvCxnSpPr>
            <a:stCxn id="6" idx="2"/>
          </p:cNvCxnSpPr>
          <p:nvPr/>
        </p:nvCxnSpPr>
        <p:spPr>
          <a:xfrm>
            <a:off x="3275343" y="2675407"/>
            <a:ext cx="0" cy="17014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/>
          <p:cNvCxnSpPr>
            <a:stCxn id="8" idx="3"/>
          </p:cNvCxnSpPr>
          <p:nvPr/>
        </p:nvCxnSpPr>
        <p:spPr>
          <a:xfrm>
            <a:off x="2615375" y="3442026"/>
            <a:ext cx="83033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2434444" y="4264061"/>
            <a:ext cx="28009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2615375" y="4165257"/>
            <a:ext cx="0" cy="7545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/>
          <p:cNvCxnSpPr>
            <a:endCxn id="10" idx="0"/>
          </p:cNvCxnSpPr>
          <p:nvPr/>
        </p:nvCxnSpPr>
        <p:spPr>
          <a:xfrm>
            <a:off x="5012164" y="4165257"/>
            <a:ext cx="0" cy="13641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tângulo de cantos arredondados 17"/>
          <p:cNvSpPr/>
          <p:nvPr/>
        </p:nvSpPr>
        <p:spPr>
          <a:xfrm>
            <a:off x="6087131" y="2065807"/>
            <a:ext cx="2115127" cy="6096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Conselho Curador</a:t>
            </a:r>
            <a:endParaRPr lang="pt-BR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4332906" y="2361369"/>
            <a:ext cx="1755019" cy="18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6069727" y="5640675"/>
            <a:ext cx="8510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tângulo de cantos arredondados 20"/>
          <p:cNvSpPr/>
          <p:nvPr/>
        </p:nvSpPr>
        <p:spPr>
          <a:xfrm>
            <a:off x="6427782" y="5332223"/>
            <a:ext cx="2115127" cy="97709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Grupo de Trabalho Prefeitura de Belo Horizonte</a:t>
            </a:r>
            <a:endParaRPr lang="pt-BR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tângulo de cantos arredondados 21"/>
          <p:cNvSpPr/>
          <p:nvPr/>
        </p:nvSpPr>
        <p:spPr>
          <a:xfrm rot="711377">
            <a:off x="6807782" y="756885"/>
            <a:ext cx="2132531" cy="101879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 rot="711377">
            <a:off x="6984476" y="815097"/>
            <a:ext cx="1757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Auditoria financeira independente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4" name="Fluxograma: Operação manual 23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Fluxograma: Operação manual 30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Fluxograma: Operação manual 31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Fluxograma: Operação manual 32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4" name="Fluxograma: Operação manual 33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Fluxograma: Operação manual 34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Retângulo 35"/>
          <p:cNvSpPr/>
          <p:nvPr/>
        </p:nvSpPr>
        <p:spPr>
          <a:xfrm>
            <a:off x="6480720" y="404664"/>
            <a:ext cx="241176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7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BB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Espaço Reservado para Conteúdo 17"/>
          <p:cNvSpPr txBox="1">
            <a:spLocks/>
          </p:cNvSpPr>
          <p:nvPr/>
        </p:nvSpPr>
        <p:spPr>
          <a:xfrm>
            <a:off x="251520" y="836712"/>
            <a:ext cx="8640960" cy="2808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 smtClean="0">
                <a:ln>
                  <a:noFill/>
                </a:ln>
                <a:solidFill>
                  <a:srgbClr val="39683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Coordenação</a:t>
            </a:r>
            <a:r>
              <a:rPr kumimoji="0" lang="pt-BR" b="1" i="0" u="none" strike="noStrike" kern="1200" cap="none" spc="0" normalizeH="0" baseline="0" noProof="0" dirty="0" smtClean="0">
                <a:ln>
                  <a:noFill/>
                </a:ln>
                <a:solidFill>
                  <a:srgbClr val="396832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</a:t>
            </a:r>
            <a:r>
              <a:rPr kumimoji="0" lang="pt-BR" b="1" i="0" u="none" strike="noStrike" kern="1200" cap="none" spc="0" normalizeH="0" baseline="0" noProof="0" dirty="0" smtClean="0">
                <a:ln>
                  <a:noFill/>
                </a:ln>
                <a:solidFill>
                  <a:srgbClr val="39683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Política – </a:t>
            </a:r>
            <a:r>
              <a:rPr kumimoji="0" lang="pt-BR" i="0" u="none" strike="noStrike" kern="1200" cap="none" spc="0" normalizeH="0" baseline="0" noProof="0" dirty="0" smtClean="0">
                <a:ln>
                  <a:noFill/>
                </a:ln>
                <a:solidFill>
                  <a:srgbClr val="39683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Prefeitos </a:t>
            </a:r>
            <a:r>
              <a:rPr kumimoji="0" lang="pt-BR" i="0" u="none" strike="noStrike" kern="1200" cap="none" spc="0" normalizeH="0" baseline="0" noProof="0" dirty="0" smtClean="0">
                <a:ln>
                  <a:noFill/>
                </a:ln>
                <a:solidFill>
                  <a:srgbClr val="396832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responsáveis pelas decisões estratégicas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 smtClean="0">
              <a:ln>
                <a:noFill/>
              </a:ln>
              <a:solidFill>
                <a:srgbClr val="1E376A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Marcio Lacerda, 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 Belo Horizonte/MG e presidente.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Maguito Villela,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Aparecida de Goiânia/GO e 2º vice-presidente.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Vladimir Azevedo, 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 Divinópolis/MG e vice-presidente de Gestão Pública.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Jairo Jorge, 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</a:t>
            </a:r>
            <a:r>
              <a:rPr kumimoji="0" 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Canoas/RS e vice-presidente de Reforma Federativa.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Vinicius Farah, 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 Três Rios/RJ e vice-presidente de Desenvolvimento Econômico.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Maria Antonieta,  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 Guarujá/SP e vice-presidente de Finanças Públicas.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 smtClean="0">
              <a:ln>
                <a:noFill/>
              </a:ln>
              <a:solidFill>
                <a:srgbClr val="1E376A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7504" y="146431"/>
            <a:ext cx="648072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Estrutura de Governança do IV EMDS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pic>
        <p:nvPicPr>
          <p:cNvPr id="10" name="Picture 2" descr="\\fnp-srv01\publico\FNP Administrativo\2016\2.COMUNICAÇÃO\Diretoria FNP\prefeitos\lacer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232" y="3397978"/>
            <a:ext cx="1512448" cy="2088232"/>
          </a:xfrm>
          <a:prstGeom prst="rect">
            <a:avLst/>
          </a:prstGeom>
          <a:noFill/>
        </p:spPr>
      </p:pic>
      <p:pic>
        <p:nvPicPr>
          <p:cNvPr id="11" name="Picture 3" descr="\\fnp-srv01\publico\FNP Administrativo\2016\2.COMUNICAÇÃO\Diretoria FNP\prefeitos\magui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0200" y="4237006"/>
            <a:ext cx="1365057" cy="1888389"/>
          </a:xfrm>
          <a:prstGeom prst="rect">
            <a:avLst/>
          </a:prstGeom>
          <a:noFill/>
        </p:spPr>
      </p:pic>
      <p:pic>
        <p:nvPicPr>
          <p:cNvPr id="12" name="Picture 4" descr="\\fnp-srv01\publico\FNP Administrativo\2016\2.COMUNICAÇÃO\Diretoria FNP\prefeitos\vladimir azeved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3045" y="4190065"/>
            <a:ext cx="1470152" cy="1975239"/>
          </a:xfrm>
          <a:prstGeom prst="rect">
            <a:avLst/>
          </a:prstGeom>
          <a:noFill/>
        </p:spPr>
      </p:pic>
      <p:pic>
        <p:nvPicPr>
          <p:cNvPr id="13" name="Picture 5" descr="\\fnp-srv01\publico\FNP Administrativo\2016\2.COMUNICAÇÃO\Diretoria FNP\prefeitos\jairo jo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469985"/>
            <a:ext cx="1448726" cy="2001174"/>
          </a:xfrm>
          <a:prstGeom prst="rect">
            <a:avLst/>
          </a:prstGeom>
          <a:noFill/>
        </p:spPr>
      </p:pic>
      <p:pic>
        <p:nvPicPr>
          <p:cNvPr id="14" name="Picture 6" descr="\\fnp-srv01\publico\FNP Administrativo\2016\2.COMUNICAÇÃO\Diretoria FNP\prefeitos\vinicius fara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9244" y="4190065"/>
            <a:ext cx="1394756" cy="1948794"/>
          </a:xfrm>
          <a:prstGeom prst="rect">
            <a:avLst/>
          </a:prstGeom>
          <a:noFill/>
        </p:spPr>
      </p:pic>
      <p:pic>
        <p:nvPicPr>
          <p:cNvPr id="15" name="Picture 7" descr="\\fnp-srv01\publico\FNP Administrativo\2016\2.COMUNICAÇÃO\Diretoria FNP\prefeitos\maria antoniet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3541993"/>
            <a:ext cx="1410081" cy="1839867"/>
          </a:xfrm>
          <a:prstGeom prst="rect">
            <a:avLst/>
          </a:prstGeom>
          <a:noFill/>
        </p:spPr>
      </p:pic>
      <p:sp>
        <p:nvSpPr>
          <p:cNvPr id="18" name="Fluxograma: Operação manual 17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Retângulo 29"/>
          <p:cNvSpPr/>
          <p:nvPr/>
        </p:nvSpPr>
        <p:spPr>
          <a:xfrm>
            <a:off x="6480720" y="404664"/>
            <a:ext cx="241176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1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BB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7504" y="146431"/>
            <a:ext cx="648072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Estrutura de Governança do IV EMDS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10" name="Espaço Reservado para Conteúdo 17"/>
          <p:cNvSpPr txBox="1">
            <a:spLocks/>
          </p:cNvSpPr>
          <p:nvPr/>
        </p:nvSpPr>
        <p:spPr>
          <a:xfrm>
            <a:off x="251520" y="764704"/>
            <a:ext cx="8543651" cy="54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b="1" dirty="0" smtClean="0">
                <a:solidFill>
                  <a:srgbClr val="396832"/>
                </a:solidFill>
                <a:latin typeface="+mj-lt"/>
                <a:ea typeface="+mj-ea"/>
                <a:cs typeface="+mj-cs"/>
              </a:rPr>
              <a:t>Conselho Curador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Composto por representantes dos principais parceiros/financiadores.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Tem a função de validar estratégias e sugerir temas para o debate,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 palestrantes e moderadores.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dirty="0" smtClean="0">
              <a:solidFill>
                <a:srgbClr val="1E376A"/>
              </a:solidFill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b="1" dirty="0" smtClean="0">
                <a:solidFill>
                  <a:srgbClr val="1E376A"/>
                </a:solidFill>
                <a:cs typeface="Arial" pitchFamily="34" charset="0"/>
              </a:rPr>
              <a:t>Confirmados: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Sebrae - Serviço Brasileiro de Apoio às Micro e Pequenas Empresas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GDF - Governo do Distrito Federal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WRI - World Resources </a:t>
            </a:r>
            <a:r>
              <a:rPr lang="pt-BR" dirty="0" err="1" smtClean="0">
                <a:solidFill>
                  <a:srgbClr val="1E376A"/>
                </a:solidFill>
                <a:cs typeface="Arial" pitchFamily="34" charset="0"/>
              </a:rPr>
              <a:t>Institute</a:t>
            </a:r>
            <a:endParaRPr lang="pt-BR" dirty="0" smtClean="0">
              <a:solidFill>
                <a:srgbClr val="1E376A"/>
              </a:solidFill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UE - União Europeia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dirty="0" smtClean="0">
              <a:solidFill>
                <a:srgbClr val="1E376A"/>
              </a:solidFill>
              <a:cs typeface="Arial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endParaRPr kumimoji="0" lang="pt-BR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endParaRPr lang="pt-BR" b="1" dirty="0" smtClean="0">
              <a:solidFill>
                <a:srgbClr val="396832"/>
              </a:solidFill>
              <a:latin typeface="+mj-lt"/>
              <a:ea typeface="+mj-ea"/>
              <a:cs typeface="+mj-cs"/>
            </a:endParaRPr>
          </a:p>
          <a:p>
            <a:r>
              <a:rPr lang="pt-BR" b="1" dirty="0" smtClean="0">
                <a:solidFill>
                  <a:srgbClr val="396832"/>
                </a:solidFill>
                <a:latin typeface="+mj-lt"/>
                <a:ea typeface="+mj-ea"/>
                <a:cs typeface="+mj-cs"/>
              </a:rPr>
              <a:t>Conselho Consultivo </a:t>
            </a:r>
          </a:p>
          <a:p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Composto por patrocinadores, apoiadores institucionais e parceiros do evento.</a:t>
            </a:r>
          </a:p>
          <a:p>
            <a:pPr>
              <a:spcBef>
                <a:spcPct val="20000"/>
              </a:spcBef>
              <a:spcAft>
                <a:spcPts val="0"/>
              </a:spcAft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Tem a função de contribuir com o conteúdo, organização e colaborar na mobilização.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pt-B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uxograma: Operação manual 8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Fluxograma: Operação manual 10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Fluxograma: Operação manual 11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luxograma: Operação manual 12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Fluxograma: Operação manual 13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Fluxograma: Operação manual 14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Fluxograma: Operação manual 17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16"/>
          <p:cNvSpPr/>
          <p:nvPr/>
        </p:nvSpPr>
        <p:spPr>
          <a:xfrm>
            <a:off x="6480720" y="404664"/>
            <a:ext cx="241176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4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  <p:pic>
        <p:nvPicPr>
          <p:cNvPr id="24578" name="Picture 2" descr="wri_c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221088"/>
            <a:ext cx="2027997" cy="936000"/>
          </a:xfrm>
          <a:prstGeom prst="rect">
            <a:avLst/>
          </a:prstGeom>
          <a:noFill/>
        </p:spPr>
      </p:pic>
      <p:pic>
        <p:nvPicPr>
          <p:cNvPr id="24580" name="Picture 4" descr="União Europeia_c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4221088"/>
            <a:ext cx="1325998" cy="936000"/>
          </a:xfrm>
          <a:prstGeom prst="rect">
            <a:avLst/>
          </a:prstGeom>
          <a:noFill/>
        </p:spPr>
      </p:pic>
      <p:pic>
        <p:nvPicPr>
          <p:cNvPr id="24584" name="Picture 8" descr="Sebrae_cc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676263" y="4221088"/>
            <a:ext cx="1327785" cy="937260"/>
          </a:xfrm>
          <a:prstGeom prst="rect">
            <a:avLst/>
          </a:prstGeom>
          <a:noFill/>
        </p:spPr>
      </p:pic>
      <p:pic>
        <p:nvPicPr>
          <p:cNvPr id="25" name="Picture 1" descr="C:\Users\paula.aguiar\Desktop\unnam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221088"/>
            <a:ext cx="3927786" cy="93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6885384"/>
          </a:xfrm>
          <a:prstGeom prst="rect">
            <a:avLst/>
          </a:prstGeom>
          <a:solidFill>
            <a:srgbClr val="B1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Retângulo de cantos arredondados 37"/>
          <p:cNvSpPr/>
          <p:nvPr/>
        </p:nvSpPr>
        <p:spPr>
          <a:xfrm>
            <a:off x="3059832" y="2060848"/>
            <a:ext cx="2808312" cy="1656184"/>
          </a:xfrm>
          <a:prstGeom prst="roundRect">
            <a:avLst/>
          </a:prstGeom>
          <a:solidFill>
            <a:srgbClr val="1E376A">
              <a:alpha val="0"/>
            </a:srgbClr>
          </a:solidFill>
          <a:ln w="44450">
            <a:solidFill>
              <a:srgbClr val="CFA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107504" y="179929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2D539D"/>
                </a:solidFill>
              </a:rPr>
              <a:t>Frente Nacional de Prefeitos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179512" y="705470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É dirigida exclusivamente por prefeitos e prefeitas em efetivo exercício de mandatos. 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Tem entre seus filiados Municípios e Consórcios  Públicos.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2771800" y="162880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A FNP prioriza sua atuação em 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3347864" y="1844824"/>
            <a:ext cx="2160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 smtClean="0">
                <a:solidFill>
                  <a:srgbClr val="396832"/>
                </a:solidFill>
              </a:rPr>
              <a:t>400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3347864" y="386104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que representam 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3059832" y="306896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2D539D"/>
                </a:solidFill>
              </a:rPr>
              <a:t>Municípios</a:t>
            </a:r>
          </a:p>
        </p:txBody>
      </p:sp>
      <p:sp>
        <p:nvSpPr>
          <p:cNvPr id="41" name="Retângulo de cantos arredondados 40"/>
          <p:cNvSpPr/>
          <p:nvPr/>
        </p:nvSpPr>
        <p:spPr>
          <a:xfrm>
            <a:off x="3563888" y="4365104"/>
            <a:ext cx="1800200" cy="1440160"/>
          </a:xfrm>
          <a:prstGeom prst="roundRect">
            <a:avLst/>
          </a:prstGeom>
          <a:solidFill>
            <a:srgbClr val="1E376A">
              <a:alpha val="0"/>
            </a:srgbClr>
          </a:solidFill>
          <a:ln w="44450">
            <a:solidFill>
              <a:srgbClr val="CFA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de cantos arredondados 42"/>
          <p:cNvSpPr/>
          <p:nvPr/>
        </p:nvSpPr>
        <p:spPr>
          <a:xfrm>
            <a:off x="5868144" y="4365104"/>
            <a:ext cx="1800200" cy="1440160"/>
          </a:xfrm>
          <a:prstGeom prst="roundRect">
            <a:avLst/>
          </a:prstGeom>
          <a:solidFill>
            <a:srgbClr val="1E376A">
              <a:alpha val="0"/>
            </a:srgbClr>
          </a:solidFill>
          <a:ln w="44450">
            <a:solidFill>
              <a:srgbClr val="CFA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de cantos arredondados 43"/>
          <p:cNvSpPr/>
          <p:nvPr/>
        </p:nvSpPr>
        <p:spPr>
          <a:xfrm>
            <a:off x="1331640" y="4365104"/>
            <a:ext cx="1800200" cy="1440160"/>
          </a:xfrm>
          <a:prstGeom prst="roundRect">
            <a:avLst/>
          </a:prstGeom>
          <a:solidFill>
            <a:srgbClr val="1E376A">
              <a:alpha val="0"/>
            </a:srgbClr>
          </a:solidFill>
          <a:ln w="44450">
            <a:solidFill>
              <a:srgbClr val="CFA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CaixaDeTexto 47"/>
          <p:cNvSpPr txBox="1"/>
          <p:nvPr/>
        </p:nvSpPr>
        <p:spPr>
          <a:xfrm>
            <a:off x="1187624" y="4286706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solidFill>
                  <a:srgbClr val="396832"/>
                </a:solidFill>
              </a:rPr>
              <a:t>60</a:t>
            </a:r>
            <a:r>
              <a:rPr lang="pt-BR" sz="3600" b="1" dirty="0" smtClean="0">
                <a:solidFill>
                  <a:srgbClr val="396832"/>
                </a:solidFill>
              </a:rPr>
              <a:t>%</a:t>
            </a:r>
          </a:p>
        </p:txBody>
      </p:sp>
      <p:sp>
        <p:nvSpPr>
          <p:cNvPr id="49" name="CaixaDeTexto 48"/>
          <p:cNvSpPr txBox="1"/>
          <p:nvPr/>
        </p:nvSpPr>
        <p:spPr>
          <a:xfrm>
            <a:off x="1259632" y="5271591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2D539D"/>
                </a:solidFill>
              </a:rPr>
              <a:t>da População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3419872" y="4293096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solidFill>
                  <a:srgbClr val="396832"/>
                </a:solidFill>
              </a:rPr>
              <a:t>75</a:t>
            </a:r>
            <a:r>
              <a:rPr lang="pt-BR" sz="3600" b="1" dirty="0" smtClean="0">
                <a:solidFill>
                  <a:srgbClr val="396832"/>
                </a:solidFill>
              </a:rPr>
              <a:t>%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3563888" y="5277981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2D539D"/>
                </a:solidFill>
              </a:rPr>
              <a:t>do PIB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5724128" y="4293096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solidFill>
                  <a:srgbClr val="396832"/>
                </a:solidFill>
              </a:rPr>
              <a:t>100</a:t>
            </a:r>
            <a:r>
              <a:rPr lang="pt-BR" sz="3600" b="1" dirty="0" smtClean="0">
                <a:solidFill>
                  <a:srgbClr val="396832"/>
                </a:solidFill>
              </a:rPr>
              <a:t>%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5940152" y="5277981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2D539D"/>
                </a:solidFill>
              </a:rPr>
              <a:t>das Capitais</a:t>
            </a:r>
          </a:p>
        </p:txBody>
      </p:sp>
      <p:sp>
        <p:nvSpPr>
          <p:cNvPr id="31" name="Fluxograma: Operação manual 30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Fluxograma: Operação manual 31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Fluxograma: Operação manual 32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luxograma: Operação manual 33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Fluxograma: Operação manual 34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Fluxograma: Operação manual 35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Fluxograma: Operação manual 4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Fluxograma: Operação manual 44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Fluxograma: Operação manual 45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Fluxograma: Operação manual 46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Fluxograma: Operação manual 53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Fluxograma: Operação manual 54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etângulo 55"/>
          <p:cNvSpPr/>
          <p:nvPr/>
        </p:nvSpPr>
        <p:spPr>
          <a:xfrm>
            <a:off x="5148064" y="476672"/>
            <a:ext cx="3600400" cy="72008"/>
          </a:xfrm>
          <a:prstGeom prst="rect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9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BB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7504" y="146431"/>
            <a:ext cx="648072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Estrutura de Governança do IV EMDS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9" name="Espaço Reservado para Conteúdo 17"/>
          <p:cNvSpPr txBox="1">
            <a:spLocks/>
          </p:cNvSpPr>
          <p:nvPr/>
        </p:nvSpPr>
        <p:spPr>
          <a:xfrm>
            <a:off x="251520" y="620688"/>
            <a:ext cx="8507288" cy="5729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b="1" dirty="0" smtClean="0">
                <a:solidFill>
                  <a:srgbClr val="396832"/>
                </a:solidFill>
                <a:latin typeface="+mj-lt"/>
                <a:ea typeface="+mj-ea"/>
                <a:cs typeface="+mj-cs"/>
              </a:rPr>
              <a:t>Comissão Organizadora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Composta por representantes dos municípios e consórcios adimplentes da FNP, presidentes de Fóruns e Redes de Secretários Municipais e representantes do Conselho Curador.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Tem como missão debater e preparar o evento, subsidiando a coordenação política e a direção da entidade para a tomada das decisões estratégicas.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algn="just">
              <a:spcBef>
                <a:spcPct val="20000"/>
              </a:spcBef>
            </a:pPr>
            <a:r>
              <a:rPr lang="pt-BR" b="1" dirty="0" smtClean="0">
                <a:solidFill>
                  <a:srgbClr val="396832"/>
                </a:solidFill>
                <a:latin typeface="+mj-lt"/>
                <a:ea typeface="+mj-ea"/>
                <a:cs typeface="+mj-cs"/>
              </a:rPr>
              <a:t>Coordenação Técnica</a:t>
            </a:r>
          </a:p>
          <a:p>
            <a:pPr algn="just">
              <a:spcBef>
                <a:spcPct val="20000"/>
              </a:spcBef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Composta pela equipe técnica da FNP.</a:t>
            </a:r>
          </a:p>
          <a:p>
            <a:pPr algn="just">
              <a:spcBef>
                <a:spcPct val="20000"/>
              </a:spcBef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Sua principal tarefa é operacionalizar o EMDS, a partir das diretrizes da Coordenação Política e da Comissão Organizadora.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b="1" dirty="0" smtClean="0">
                <a:solidFill>
                  <a:srgbClr val="396832"/>
                </a:solidFill>
                <a:latin typeface="+mj-lt"/>
                <a:ea typeface="+mj-ea"/>
                <a:cs typeface="+mj-cs"/>
              </a:rPr>
              <a:t>Grupo de Trabalho da PBH</a:t>
            </a:r>
          </a:p>
          <a:p>
            <a:pPr marR="0" lvl="0" indent="0" algn="just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Composto pela equipe técnica da Prefeitura de Belo Horizonte.</a:t>
            </a:r>
          </a:p>
          <a:p>
            <a:pPr marR="0" lvl="0" indent="0" algn="just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Trabalhará assessorando diretamente o presidente, nas propostas de conteúdos, em parceria com a equipe técnica da FNP.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43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uxograma: Operação manual 9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Fluxograma: Operação manual 10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Fluxograma: Operação manual 11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luxograma: Operação manual 12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Fluxograma: Operação manual 13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Fluxograma: Operação manual 14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Fluxograma: Operação manual 17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16"/>
          <p:cNvSpPr/>
          <p:nvPr/>
        </p:nvSpPr>
        <p:spPr>
          <a:xfrm>
            <a:off x="6480720" y="404664"/>
            <a:ext cx="241176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4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6885384"/>
          </a:xfrm>
          <a:prstGeom prst="rect">
            <a:avLst/>
          </a:prstGeom>
          <a:solidFill>
            <a:srgbClr val="B1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273587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Fluxograma: Operação manual 37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Fluxograma: Operação manual 38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Fluxograma: Operação manual 39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Fluxograma: Operação manual 40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Fluxograma: Operação manual 41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3" name="Fluxograma: Operação manual 42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Fluxograma: Operação manual 43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Fluxograma: Operação manual 44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Fluxograma: Operação manual 45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7" name="Fluxograma: Operação manual 46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8" name="Fluxograma: Operação manual 47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9" name="Fluxograma: Operação manual 48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07504" y="146431"/>
            <a:ext cx="648072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Calendário de reuniões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211960" y="476672"/>
            <a:ext cx="4464496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683570" y="2873759"/>
            <a:ext cx="1584176" cy="936104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21" name="Tabela 20"/>
          <p:cNvGraphicFramePr>
            <a:graphicFrameLocks noGrp="1"/>
          </p:cNvGraphicFramePr>
          <p:nvPr/>
        </p:nvGraphicFramePr>
        <p:xfrm>
          <a:off x="179512" y="764704"/>
          <a:ext cx="8784980" cy="5493430"/>
        </p:xfrm>
        <a:graphic>
          <a:graphicData uri="http://schemas.openxmlformats.org/drawingml/2006/table">
            <a:tbl>
              <a:tblPr/>
              <a:tblGrid>
                <a:gridCol w="1224138"/>
                <a:gridCol w="541578"/>
                <a:gridCol w="501376"/>
                <a:gridCol w="501376"/>
                <a:gridCol w="501376"/>
                <a:gridCol w="501376"/>
                <a:gridCol w="501376"/>
                <a:gridCol w="501376"/>
                <a:gridCol w="501376"/>
                <a:gridCol w="501376"/>
                <a:gridCol w="501376"/>
                <a:gridCol w="501376"/>
                <a:gridCol w="501376"/>
                <a:gridCol w="501376"/>
                <a:gridCol w="501376"/>
                <a:gridCol w="501376"/>
              </a:tblGrid>
              <a:tr h="2280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Atividades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2017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2803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Abr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Mai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Jun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Jul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Ago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Set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Out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Nov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Dez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Jan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Fev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Mar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Abr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Mai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Jun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</a:tr>
              <a:tr h="20529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</a:tr>
              <a:tr h="55831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Lançamento </a:t>
                      </a:r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das Inscrições do </a:t>
                      </a:r>
                    </a:p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IV 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EMDS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05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70ª RG (2)</a:t>
                      </a:r>
                    </a:p>
                    <a:p>
                      <a:pPr algn="ctr" fontAlgn="ctr"/>
                      <a:endParaRPr lang="pt-BR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20529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</a:tr>
              <a:tr h="63506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Coordenação Política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DF (11)</a:t>
                      </a:r>
                      <a:endParaRPr lang="pt-BR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BH (30)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5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70ª RG (1º)</a:t>
                      </a:r>
                    </a:p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BH </a:t>
                      </a:r>
                      <a:r>
                        <a:rPr lang="pt-BR" sz="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ou</a:t>
                      </a:r>
                      <a:r>
                        <a:rPr lang="pt-BR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DF</a:t>
                      </a:r>
                    </a:p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(20 ou 23) 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DF (7)</a:t>
                      </a:r>
                      <a:endParaRPr lang="pt-BR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</a:tr>
              <a:tr h="24254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</a:tr>
              <a:tr h="55211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Conselho Curador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DF (9)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SP (30)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DF (22)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DF (23)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24254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</a:tr>
              <a:tr h="55211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Comissão Organizadora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pt-BR" sz="105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5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BH (01)</a:t>
                      </a:r>
                    </a:p>
                    <a:p>
                      <a:pPr algn="ctr" fontAlgn="ctr"/>
                      <a:endParaRPr lang="pt-BR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70ª RG </a:t>
                      </a:r>
                      <a:r>
                        <a:rPr lang="pt-BR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(30)</a:t>
                      </a:r>
                      <a:endParaRPr lang="pt-BR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SP (8)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DF (15)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DF (29)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</a:tr>
              <a:tr h="20529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</a:tr>
              <a:tr h="62190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Conselho Consultivo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BH (26)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SP (02)  DF (16)  RJ (23)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DF (22)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DF (9)    SP (7)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20529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</a:tr>
              <a:tr h="81158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Reuniões</a:t>
                      </a:r>
                      <a:r>
                        <a:rPr lang="pt-BR" sz="12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Preparatórias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pt-BR" sz="1050" b="1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pt-BR" sz="1050" b="1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(27)</a:t>
                      </a:r>
                      <a:r>
                        <a:rPr lang="pt-BR" sz="105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(3)</a:t>
                      </a:r>
                    </a:p>
                    <a:p>
                      <a:pPr algn="ctr" fontAlgn="ctr"/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(10)</a:t>
                      </a:r>
                    </a:p>
                    <a:p>
                      <a:pPr algn="ctr" fontAlgn="ctr"/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(17</a:t>
                      </a:r>
                      <a:r>
                        <a:rPr lang="pt-BR" sz="105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)</a:t>
                      </a:r>
                      <a:endParaRPr lang="pt-BR" sz="1050" b="1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(3)</a:t>
                      </a:r>
                    </a:p>
                    <a:p>
                      <a:pPr algn="ctr" fontAlgn="ctr"/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(10)</a:t>
                      </a:r>
                    </a:p>
                    <a:p>
                      <a:pPr algn="ctr" fontAlgn="ctr"/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(17 )</a:t>
                      </a:r>
                    </a:p>
                    <a:p>
                      <a:pPr algn="ctr" fontAlgn="ctr"/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(24)</a:t>
                      </a:r>
                    </a:p>
                    <a:p>
                      <a:pPr algn="ctr" fontAlgn="ctr"/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(31)</a:t>
                      </a:r>
                      <a:r>
                        <a:rPr lang="pt-BR" sz="105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</a:t>
                      </a:r>
                      <a:r>
                        <a:rPr lang="pt-BR" sz="105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7)</a:t>
                      </a:r>
                      <a:endParaRPr lang="pt-BR" sz="1050" b="1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</a:tr>
            </a:tbl>
          </a:graphicData>
        </a:graphic>
      </p:graphicFrame>
      <p:cxnSp>
        <p:nvCxnSpPr>
          <p:cNvPr id="23" name="Conector reto 22"/>
          <p:cNvCxnSpPr/>
          <p:nvPr/>
        </p:nvCxnSpPr>
        <p:spPr>
          <a:xfrm>
            <a:off x="1403650" y="2153679"/>
            <a:ext cx="0" cy="10081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1403650" y="3521831"/>
            <a:ext cx="0" cy="10081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179514" y="6258135"/>
            <a:ext cx="12961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BB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7504" y="146431"/>
            <a:ext cx="8208912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1ª  rodada de Reuniões do Conselho Consultivo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9" name="Espaço Reservado para Conteúdo 17"/>
          <p:cNvSpPr txBox="1">
            <a:spLocks/>
          </p:cNvSpPr>
          <p:nvPr/>
        </p:nvSpPr>
        <p:spPr>
          <a:xfrm>
            <a:off x="251520" y="620688"/>
            <a:ext cx="8507288" cy="5729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43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Fluxograma: Operação manual 18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Retângulo 30"/>
          <p:cNvSpPr/>
          <p:nvPr/>
        </p:nvSpPr>
        <p:spPr>
          <a:xfrm flipV="1">
            <a:off x="8244408" y="430953"/>
            <a:ext cx="648072" cy="45719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26" name="Picture 2" descr="\\fnp-srv01\publico\FNP Administrativo\2016\2.COMUNICAÇÃO\Jornal FNP\Jornal 94\Contracapa\Conselho Consultivo B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3322443" cy="2207297"/>
          </a:xfrm>
          <a:prstGeom prst="rect">
            <a:avLst/>
          </a:prstGeom>
          <a:noFill/>
        </p:spPr>
      </p:pic>
      <p:pic>
        <p:nvPicPr>
          <p:cNvPr id="1027" name="Picture 3" descr="\\fnp-srv01\publico\FNP Administrativo\2016\2.COMUNICAÇÃO\Jornal FNP\Jornal 94\Contracapa\Conselho Consultivo S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268760"/>
            <a:ext cx="3384376" cy="2250250"/>
          </a:xfrm>
          <a:prstGeom prst="rect">
            <a:avLst/>
          </a:prstGeom>
          <a:noFill/>
        </p:spPr>
      </p:pic>
      <p:sp>
        <p:nvSpPr>
          <p:cNvPr id="36" name="CaixaDeTexto 35"/>
          <p:cNvSpPr txBox="1"/>
          <p:nvPr/>
        </p:nvSpPr>
        <p:spPr>
          <a:xfrm>
            <a:off x="899592" y="980728"/>
            <a:ext cx="2868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rgbClr val="396832"/>
                </a:solidFill>
              </a:rPr>
              <a:t>Belo Horizonte/MG – 26/08/2016 </a:t>
            </a:r>
            <a:r>
              <a:rPr lang="pt-BR" sz="1400" b="1" dirty="0" smtClean="0">
                <a:solidFill>
                  <a:srgbClr val="396832"/>
                </a:solidFill>
                <a:sym typeface="Wingdings"/>
              </a:rPr>
              <a:t></a:t>
            </a:r>
            <a:r>
              <a:rPr lang="pt-BR" sz="1400" b="1" dirty="0" smtClean="0">
                <a:solidFill>
                  <a:srgbClr val="396832"/>
                </a:solidFill>
              </a:rPr>
              <a:t> </a:t>
            </a:r>
            <a:endParaRPr lang="pt-BR" sz="1400" b="1" dirty="0">
              <a:solidFill>
                <a:srgbClr val="396832"/>
              </a:solidFill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5364088" y="980728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 smtClean="0">
                <a:solidFill>
                  <a:srgbClr val="396832"/>
                </a:solidFill>
              </a:rPr>
              <a:t>São Paulo/SP – 02/09/2016</a:t>
            </a:r>
            <a:r>
              <a:rPr lang="pt-BR" sz="1400" b="1" dirty="0" smtClean="0">
                <a:solidFill>
                  <a:srgbClr val="396832"/>
                </a:solidFill>
                <a:sym typeface="Wingdings"/>
              </a:rPr>
              <a:t> </a:t>
            </a:r>
            <a:endParaRPr lang="pt-BR" sz="1400" b="1" dirty="0" smtClean="0">
              <a:solidFill>
                <a:srgbClr val="396832"/>
              </a:solidFill>
            </a:endParaRPr>
          </a:p>
        </p:txBody>
      </p:sp>
      <p:sp>
        <p:nvSpPr>
          <p:cNvPr id="39" name="CaixaDeTexto 38"/>
          <p:cNvSpPr txBox="1"/>
          <p:nvPr/>
        </p:nvSpPr>
        <p:spPr>
          <a:xfrm rot="16200000">
            <a:off x="7514455" y="4643263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rgbClr val="2D539D"/>
                </a:solidFill>
              </a:rPr>
              <a:t>Rio de Janeiro – 23/09/2016 </a:t>
            </a:r>
            <a:endParaRPr lang="pt-BR" sz="1400" b="1" dirty="0">
              <a:solidFill>
                <a:srgbClr val="2D539D"/>
              </a:solidFill>
            </a:endParaRPr>
          </a:p>
        </p:txBody>
      </p:sp>
      <p:pic>
        <p:nvPicPr>
          <p:cNvPr id="1029" name="Picture 5" descr="Resultado de imagem para palácio da cidade rio de janeiro rj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629493"/>
            <a:ext cx="4464496" cy="2713713"/>
          </a:xfrm>
          <a:prstGeom prst="rect">
            <a:avLst/>
          </a:prstGeom>
          <a:noFill/>
        </p:spPr>
      </p:pic>
      <p:sp>
        <p:nvSpPr>
          <p:cNvPr id="40" name="CaixaDeTexto 39"/>
          <p:cNvSpPr txBox="1"/>
          <p:nvPr/>
        </p:nvSpPr>
        <p:spPr>
          <a:xfrm>
            <a:off x="395536" y="5857527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rgbClr val="396832"/>
                </a:solidFill>
              </a:rPr>
              <a:t>Brasília – 15/09/2016</a:t>
            </a:r>
            <a:r>
              <a:rPr lang="pt-BR" sz="1400" b="1" dirty="0" smtClean="0">
                <a:solidFill>
                  <a:srgbClr val="396832"/>
                </a:solidFill>
                <a:sym typeface="Wingdings"/>
              </a:rPr>
              <a:t> </a:t>
            </a:r>
            <a:endParaRPr lang="pt-BR" sz="1400" b="1" dirty="0">
              <a:solidFill>
                <a:srgbClr val="396832"/>
              </a:solidFill>
            </a:endParaRPr>
          </a:p>
        </p:txBody>
      </p:sp>
      <p:pic>
        <p:nvPicPr>
          <p:cNvPr id="27650" name="Picture 2" descr="Resultado de imagem para prefeitura do rio de janeir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688546"/>
            <a:ext cx="1224136" cy="676558"/>
          </a:xfrm>
          <a:prstGeom prst="rect">
            <a:avLst/>
          </a:prstGeom>
          <a:noFill/>
        </p:spPr>
      </p:pic>
      <p:pic>
        <p:nvPicPr>
          <p:cNvPr id="2" name="Picture 2" descr="\\fnp-srv01\publico\FNP Administrativo\2016\2.COMUNICAÇÃO(PA)\Banco de Imagens\09 - Setembro\16_Reunião Conselho Consultivo IV EMDS - BSB\IMG_81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645024"/>
            <a:ext cx="3348372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6885384"/>
          </a:xfrm>
          <a:prstGeom prst="rect">
            <a:avLst/>
          </a:prstGeom>
          <a:solidFill>
            <a:srgbClr val="B1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273587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10"/>
          <p:cNvSpPr txBox="1">
            <a:spLocks noChangeArrowheads="1"/>
          </p:cNvSpPr>
          <p:nvPr/>
        </p:nvSpPr>
        <p:spPr bwMode="auto">
          <a:xfrm>
            <a:off x="-324544" y="116632"/>
            <a:ext cx="74888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eaLnBrk="1" hangingPunct="1"/>
            <a:r>
              <a:rPr lang="pt-BR" sz="3200" b="1" dirty="0" smtClean="0">
                <a:solidFill>
                  <a:schemeClr val="bg1"/>
                </a:solidFill>
              </a:rPr>
              <a:t>Reuniões de preparação do IV EMDS</a:t>
            </a:r>
            <a:endParaRPr lang="pt-BR" sz="6000" b="1" dirty="0">
              <a:solidFill>
                <a:srgbClr val="396832"/>
              </a:solidFill>
            </a:endParaRPr>
          </a:p>
        </p:txBody>
      </p:sp>
      <p:sp>
        <p:nvSpPr>
          <p:cNvPr id="38" name="Fluxograma: Operação manual 37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Fluxograma: Operação manual 38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Fluxograma: Operação manual 39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Fluxograma: Operação manual 40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Fluxograma: Operação manual 41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Fluxograma: Operação manual 42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Fluxograma: Operação manual 43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Fluxograma: Operação manual 44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Fluxograma: Operação manual 45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Fluxograma: Operação manual 46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Fluxograma: Operação manual 47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Fluxograma: Operação manual 48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7380312" y="404664"/>
            <a:ext cx="1440160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9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  <p:sp>
        <p:nvSpPr>
          <p:cNvPr id="31" name="CaixaDeTexto 30"/>
          <p:cNvSpPr txBox="1"/>
          <p:nvPr/>
        </p:nvSpPr>
        <p:spPr>
          <a:xfrm>
            <a:off x="6516216" y="-27384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smtClean="0">
                <a:solidFill>
                  <a:srgbClr val="396832"/>
                </a:solidFill>
                <a:sym typeface="Wingdings"/>
              </a:rPr>
              <a:t></a:t>
            </a:r>
            <a:endParaRPr lang="pt-BR" sz="5400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323528" y="105273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>Coordenação Política – 11/04/2016</a:t>
            </a:r>
            <a:endParaRPr lang="pt-BR" dirty="0">
              <a:solidFill>
                <a:srgbClr val="002060"/>
              </a:solidFill>
            </a:endParaRPr>
          </a:p>
        </p:txBody>
      </p:sp>
      <p:pic>
        <p:nvPicPr>
          <p:cNvPr id="2050" name="Picture 2" descr="\\fnp-srv01\publico\FNP Administrativo\2016\2.COMUNICAÇÃO(PA)\Banco de Imagens\04 - Abril\11 - Reunião do Conselho Político do IV EMDS\DSC_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4571999" cy="3039893"/>
          </a:xfrm>
          <a:prstGeom prst="rect">
            <a:avLst/>
          </a:prstGeom>
          <a:noFill/>
        </p:spPr>
      </p:pic>
      <p:pic>
        <p:nvPicPr>
          <p:cNvPr id="2051" name="Picture 3" descr="\\fnp-srv01\publico\FNP Administrativo\2016\2.COMUNICAÇÃO(PA)\Banco de Imagens\06 - Junho\30 - Reunião da Coordenação Política do IV EMDS\Manhã\DSC_49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212976"/>
            <a:ext cx="4553494" cy="3024336"/>
          </a:xfrm>
          <a:prstGeom prst="rect">
            <a:avLst/>
          </a:prstGeom>
          <a:noFill/>
        </p:spPr>
      </p:pic>
      <p:sp>
        <p:nvSpPr>
          <p:cNvPr id="33" name="CaixaDeTexto 32"/>
          <p:cNvSpPr txBox="1"/>
          <p:nvPr/>
        </p:nvSpPr>
        <p:spPr>
          <a:xfrm>
            <a:off x="5292080" y="284364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>Coordenação Política – 30/06/2016</a:t>
            </a:r>
            <a:endParaRPr lang="pt-BR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6885384"/>
          </a:xfrm>
          <a:prstGeom prst="rect">
            <a:avLst/>
          </a:prstGeom>
          <a:solidFill>
            <a:srgbClr val="B1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273587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10"/>
          <p:cNvSpPr txBox="1">
            <a:spLocks noChangeArrowheads="1"/>
          </p:cNvSpPr>
          <p:nvPr/>
        </p:nvSpPr>
        <p:spPr bwMode="auto">
          <a:xfrm>
            <a:off x="-324544" y="116632"/>
            <a:ext cx="74888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eaLnBrk="1" hangingPunct="1"/>
            <a:r>
              <a:rPr lang="pt-BR" sz="3200" b="1" dirty="0" smtClean="0">
                <a:solidFill>
                  <a:schemeClr val="bg1"/>
                </a:solidFill>
              </a:rPr>
              <a:t>Reuniões de preparação do IV EMDS</a:t>
            </a:r>
            <a:endParaRPr lang="pt-BR" sz="6000" b="1" dirty="0">
              <a:solidFill>
                <a:srgbClr val="396832"/>
              </a:solidFill>
            </a:endParaRPr>
          </a:p>
        </p:txBody>
      </p:sp>
      <p:sp>
        <p:nvSpPr>
          <p:cNvPr id="38" name="Fluxograma: Operação manual 37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Fluxograma: Operação manual 38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Fluxograma: Operação manual 39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Fluxograma: Operação manual 40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Fluxograma: Operação manual 41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Fluxograma: Operação manual 42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Fluxograma: Operação manual 43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Fluxograma: Operação manual 44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Fluxograma: Operação manual 45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Fluxograma: Operação manual 46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Fluxograma: Operação manual 47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Fluxograma: Operação manual 48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7380312" y="404664"/>
            <a:ext cx="1440160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9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  <p:sp>
        <p:nvSpPr>
          <p:cNvPr id="31" name="CaixaDeTexto 30"/>
          <p:cNvSpPr txBox="1"/>
          <p:nvPr/>
        </p:nvSpPr>
        <p:spPr>
          <a:xfrm>
            <a:off x="6516216" y="-27384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smtClean="0">
                <a:solidFill>
                  <a:srgbClr val="396832"/>
                </a:solidFill>
                <a:sym typeface="Wingdings"/>
              </a:rPr>
              <a:t></a:t>
            </a:r>
            <a:endParaRPr lang="pt-BR" sz="5400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323528" y="105273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>Comissão Organizadora –  1º/ 07/2016</a:t>
            </a:r>
            <a:endParaRPr lang="pt-BR" dirty="0">
              <a:solidFill>
                <a:srgbClr val="002060"/>
              </a:solidFill>
            </a:endParaRPr>
          </a:p>
        </p:txBody>
      </p:sp>
      <p:pic>
        <p:nvPicPr>
          <p:cNvPr id="3074" name="Picture 2" descr="\\fnp-srv01\publico\FNP Administrativo\2016\2.COMUNICAÇÃO(PA)\Banco de Imagens\07 - Julho\1 - Reunião da Comisão Organizadora do IV EMDS\DSC_5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7200800" cy="47826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6885384"/>
          </a:xfrm>
          <a:prstGeom prst="rect">
            <a:avLst/>
          </a:prstGeom>
          <a:solidFill>
            <a:srgbClr val="B1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273587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Fluxograma: Operação manual 37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Fluxograma: Operação manual 38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Fluxograma: Operação manual 39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Fluxograma: Operação manual 40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Fluxograma: Operação manual 41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3" name="Fluxograma: Operação manual 42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Fluxograma: Operação manual 43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Fluxograma: Operação manual 44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Fluxograma: Operação manual 45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7" name="Fluxograma: Operação manual 46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8" name="Fluxograma: Operação manual 47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9" name="Fluxograma: Operação manual 48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07504" y="146431"/>
            <a:ext cx="648072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Convergência de agendas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572000" y="476672"/>
            <a:ext cx="4104456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>
            <a:off x="827584" y="1290240"/>
            <a:ext cx="75608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solidFill>
                  <a:srgbClr val="274889"/>
                </a:solidFill>
              </a:rPr>
              <a:t>O IV EMDS e suas reuniões preparatórias são espaços disponíveis para a realização de encontros, reuniões e atividades dos parceiros e apoiadores institucionais.</a:t>
            </a:r>
          </a:p>
        </p:txBody>
      </p:sp>
      <p:pic>
        <p:nvPicPr>
          <p:cNvPr id="20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6885384"/>
          </a:xfrm>
          <a:prstGeom prst="rect">
            <a:avLst/>
          </a:prstGeom>
          <a:solidFill>
            <a:srgbClr val="B1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273587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Fluxograma: Operação manual 37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Fluxograma: Operação manual 38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Fluxograma: Operação manual 39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Fluxograma: Operação manual 40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Fluxograma: Operação manual 41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3" name="Fluxograma: Operação manual 42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Fluxograma: Operação manual 43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Fluxograma: Operação manual 44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Fluxograma: Operação manual 45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7" name="Fluxograma: Operação manual 46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8" name="Fluxograma: Operação manual 47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07504" y="146431"/>
            <a:ext cx="648072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Quadro preliminar de programação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6228184" y="404664"/>
            <a:ext cx="1584176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6" name="Picture 2" descr="\\fnp-srv01\publico\FNP Administrativo\2016\2.COMUNICAÇÃO\IV EMDS\quadro programação\quadro programação_co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38690"/>
            <a:ext cx="8424936" cy="6318702"/>
          </a:xfrm>
          <a:prstGeom prst="rect">
            <a:avLst/>
          </a:prstGeom>
          <a:noFill/>
        </p:spPr>
      </p:pic>
      <p:pic>
        <p:nvPicPr>
          <p:cNvPr id="20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44624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539552" y="1268760"/>
            <a:ext cx="77768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r"/>
            <a:endParaRPr lang="pt-BR" sz="2800" b="1" dirty="0" smtClean="0">
              <a:solidFill>
                <a:srgbClr val="274889"/>
              </a:solidFill>
            </a:endParaRPr>
          </a:p>
          <a:p>
            <a:pPr marL="174625" indent="-174625" algn="ctr"/>
            <a:r>
              <a:rPr lang="pt-BR" sz="9600" b="1" dirty="0" smtClean="0">
                <a:solidFill>
                  <a:srgbClr val="274889"/>
                </a:solidFill>
              </a:rPr>
              <a:t>Estratégias</a:t>
            </a:r>
          </a:p>
          <a:p>
            <a:pPr marL="174625" indent="-174625" algn="ctr"/>
            <a:r>
              <a:rPr lang="pt-BR" sz="9600" b="1" dirty="0" smtClean="0">
                <a:solidFill>
                  <a:srgbClr val="274889"/>
                </a:solidFill>
              </a:rPr>
              <a:t> de Captação</a:t>
            </a:r>
          </a:p>
          <a:p>
            <a:pPr marL="266700" indent="-266700" algn="r"/>
            <a:endParaRPr lang="pt-BR" sz="2000" dirty="0" smtClean="0"/>
          </a:p>
          <a:p>
            <a:pPr marL="228600" indent="-228600" algn="r"/>
            <a:endParaRPr lang="pt-BR" sz="2000" b="1" dirty="0" smtClean="0"/>
          </a:p>
          <a:p>
            <a:pPr marL="87313" indent="-87313" algn="r"/>
            <a:endParaRPr lang="pt-BR" sz="2000" b="1" dirty="0" smtClean="0"/>
          </a:p>
          <a:p>
            <a:pPr marL="228600" indent="-228600" algn="r"/>
            <a:endParaRPr lang="pt-BR" sz="2000" b="1" dirty="0"/>
          </a:p>
        </p:txBody>
      </p:sp>
      <p:sp>
        <p:nvSpPr>
          <p:cNvPr id="34" name="Retângulo 33"/>
          <p:cNvSpPr/>
          <p:nvPr/>
        </p:nvSpPr>
        <p:spPr>
          <a:xfrm>
            <a:off x="1260352" y="1412784"/>
            <a:ext cx="6480000" cy="72000"/>
          </a:xfrm>
          <a:prstGeom prst="rect">
            <a:avLst/>
          </a:prstGeom>
          <a:solidFill>
            <a:srgbClr val="4F9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Retângulo 34"/>
          <p:cNvSpPr/>
          <p:nvPr/>
        </p:nvSpPr>
        <p:spPr>
          <a:xfrm>
            <a:off x="1404368" y="5013176"/>
            <a:ext cx="6480000" cy="72000"/>
          </a:xfrm>
          <a:prstGeom prst="rect">
            <a:avLst/>
          </a:prstGeom>
          <a:solidFill>
            <a:srgbClr val="4F9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5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467544" y="980728"/>
            <a:ext cx="842493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r"/>
            <a:endParaRPr lang="pt-BR" sz="4000" b="1" dirty="0" smtClean="0">
              <a:solidFill>
                <a:srgbClr val="274889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BR" sz="4000" dirty="0" smtClean="0">
                <a:solidFill>
                  <a:srgbClr val="274889"/>
                </a:solidFill>
              </a:rPr>
              <a:t>O IV EMDS será a principal oportunidade para dialogar com a nova geração de prefeitos e prefeitas eleitos e reeleitos.</a:t>
            </a:r>
          </a:p>
          <a:p>
            <a:pPr marL="266700" indent="-266700" algn="r"/>
            <a:endParaRPr lang="pt-BR" sz="1600" dirty="0" smtClean="0"/>
          </a:p>
          <a:p>
            <a:pPr marL="228600" indent="-228600" algn="r"/>
            <a:endParaRPr lang="pt-BR" sz="2000" b="1" dirty="0" smtClean="0"/>
          </a:p>
          <a:p>
            <a:pPr marL="87313" indent="-87313" algn="r"/>
            <a:endParaRPr lang="pt-BR" sz="2000" b="1" dirty="0" smtClean="0"/>
          </a:p>
          <a:p>
            <a:pPr marL="228600" indent="-228600" algn="r"/>
            <a:endParaRPr lang="pt-BR" sz="2000" b="1" dirty="0"/>
          </a:p>
        </p:txBody>
      </p:sp>
      <p:pic>
        <p:nvPicPr>
          <p:cNvPr id="18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179512" y="476672"/>
            <a:ext cx="42484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3200" b="1" dirty="0" smtClean="0">
                <a:solidFill>
                  <a:srgbClr val="274889"/>
                </a:solidFill>
              </a:rPr>
              <a:t> Material de apoio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pt-BR" sz="3200" b="1" dirty="0" smtClean="0"/>
          </a:p>
        </p:txBody>
      </p:sp>
      <p:pic>
        <p:nvPicPr>
          <p:cNvPr id="27" name="Picture 2" descr="\\fnp-srv01\publico\FNP Administrativo\2016\2.COMUNICAÇÃO\IV EMDS\capa livro baix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933056"/>
            <a:ext cx="2345519" cy="2345519"/>
          </a:xfrm>
          <a:prstGeom prst="rect">
            <a:avLst/>
          </a:prstGeom>
          <a:noFill/>
        </p:spPr>
      </p:pic>
      <p:sp>
        <p:nvSpPr>
          <p:cNvPr id="33" name="CaixaDeTexto 32"/>
          <p:cNvSpPr txBox="1"/>
          <p:nvPr/>
        </p:nvSpPr>
        <p:spPr>
          <a:xfrm>
            <a:off x="6228184" y="3429000"/>
            <a:ext cx="205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Livro do III EMDS</a:t>
            </a:r>
            <a:endParaRPr lang="pt-BR" sz="2000" dirty="0"/>
          </a:p>
        </p:txBody>
      </p:sp>
      <p:sp>
        <p:nvSpPr>
          <p:cNvPr id="36" name="CaixaDeTexto 35"/>
          <p:cNvSpPr txBox="1"/>
          <p:nvPr/>
        </p:nvSpPr>
        <p:spPr>
          <a:xfrm>
            <a:off x="4860032" y="476672"/>
            <a:ext cx="2661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Pendrive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37" name="CaixaDeTexto 36"/>
          <p:cNvSpPr txBox="1"/>
          <p:nvPr/>
        </p:nvSpPr>
        <p:spPr>
          <a:xfrm>
            <a:off x="1475656" y="1340768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Caneca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844824"/>
            <a:ext cx="2016224" cy="1782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CaixaDeTexto 39"/>
          <p:cNvSpPr txBox="1"/>
          <p:nvPr/>
        </p:nvSpPr>
        <p:spPr>
          <a:xfrm>
            <a:off x="2267744" y="393305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Apresentação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2672" y="923319"/>
            <a:ext cx="1795999" cy="111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22038">
            <a:off x="5486433" y="1897538"/>
            <a:ext cx="1964812" cy="118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paula.aguiar\Downloads\Print capa apresentação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4365104"/>
            <a:ext cx="3018120" cy="2276872"/>
          </a:xfrm>
          <a:prstGeom prst="rect">
            <a:avLst/>
          </a:prstGeom>
          <a:noFill/>
        </p:spPr>
      </p:pic>
      <p:pic>
        <p:nvPicPr>
          <p:cNvPr id="28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1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107504" y="179929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2D539D"/>
                </a:solidFill>
              </a:rPr>
              <a:t>Frente Nacional de Prefeitos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1864421" y="908720"/>
            <a:ext cx="5260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Diretoria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sz="2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Executiva - eleita em abril de 2015</a:t>
            </a:r>
          </a:p>
        </p:txBody>
      </p:sp>
      <p:pic>
        <p:nvPicPr>
          <p:cNvPr id="24" name="83AF8B09-481D-4724-9B12-06E353A3A30B" descr="28E92A76-352D-4FD4-8CB2-E7A02F9808B9@fn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918865"/>
            <a:ext cx="4260416" cy="152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913E85B8-973C-4A48-A20A-53DC5109F127" descr="B8774DA8-F81A-464F-8B80-2B9CE62C2B5A@fn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179" y="1330943"/>
            <a:ext cx="4241585" cy="1454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81B47922-5181-4E9B-B73B-51110C43E579" descr="C3629136-64A3-41E4-8510-9E5937A1FCE1@fn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4541860"/>
            <a:ext cx="4241584" cy="147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luxograma: Operação manual 12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luxograma: Operação manual 13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luxograma: Operação manual 14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luxograma: Operação manual 20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Fluxograma: Operação manual 28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Fluxograma: Operação manual 30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Fluxograma: Operação manual 31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Fluxograma: Operação manual 32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luxograma: Operação manual 33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5148064" y="476672"/>
            <a:ext cx="3600400" cy="72008"/>
          </a:xfrm>
          <a:prstGeom prst="rect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bruna.lima\Desktop\Textos Bruna\Sem títul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3929065"/>
            <a:ext cx="2742004" cy="2978114"/>
          </a:xfrm>
          <a:prstGeom prst="rect">
            <a:avLst/>
          </a:prstGeom>
          <a:noFill/>
        </p:spPr>
      </p:pic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179512" y="476672"/>
            <a:ext cx="42484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3200" b="1" dirty="0" smtClean="0">
                <a:solidFill>
                  <a:srgbClr val="274889"/>
                </a:solidFill>
              </a:rPr>
              <a:t> Material de apoio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pt-BR" sz="3200" b="1" dirty="0" smtClean="0"/>
          </a:p>
        </p:txBody>
      </p:sp>
      <p:pic>
        <p:nvPicPr>
          <p:cNvPr id="28" name="Picture 5" descr="C:\Users\paula.aguiar\Downloads\Print 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284" y="1774867"/>
            <a:ext cx="2587564" cy="1617226"/>
          </a:xfrm>
          <a:prstGeom prst="rect">
            <a:avLst/>
          </a:prstGeom>
          <a:noFill/>
        </p:spPr>
      </p:pic>
      <p:sp>
        <p:nvSpPr>
          <p:cNvPr id="29" name="CaixaDeTexto 28"/>
          <p:cNvSpPr txBox="1"/>
          <p:nvPr/>
        </p:nvSpPr>
        <p:spPr>
          <a:xfrm>
            <a:off x="5220072" y="332656"/>
            <a:ext cx="2637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000" dirty="0" smtClean="0"/>
              <a:t>Proposta Comercial</a:t>
            </a:r>
            <a:endParaRPr lang="pt-BR" sz="2000" dirty="0"/>
          </a:p>
        </p:txBody>
      </p:sp>
      <p:sp>
        <p:nvSpPr>
          <p:cNvPr id="31" name="CaixaDeTexto 30"/>
          <p:cNvSpPr txBox="1"/>
          <p:nvPr/>
        </p:nvSpPr>
        <p:spPr>
          <a:xfrm rot="21569062">
            <a:off x="850460" y="1349509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Vídeo Comercial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41" name="Picture 3" descr="C:\Users\paula.aguiar\Downloads\Capa do EMD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149080"/>
            <a:ext cx="2609890" cy="2420888"/>
          </a:xfrm>
          <a:prstGeom prst="rect">
            <a:avLst/>
          </a:prstGeom>
          <a:noFill/>
        </p:spPr>
      </p:pic>
      <p:sp>
        <p:nvSpPr>
          <p:cNvPr id="42" name="CaixaDeTexto 41"/>
          <p:cNvSpPr txBox="1"/>
          <p:nvPr/>
        </p:nvSpPr>
        <p:spPr>
          <a:xfrm rot="12401">
            <a:off x="933558" y="3706815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Site do IV EMDS</a:t>
            </a:r>
            <a:endParaRPr lang="pt-BR" dirty="0"/>
          </a:p>
        </p:txBody>
      </p:sp>
      <p:sp>
        <p:nvSpPr>
          <p:cNvPr id="46" name="CaixaDeTexto 45"/>
          <p:cNvSpPr txBox="1"/>
          <p:nvPr/>
        </p:nvSpPr>
        <p:spPr>
          <a:xfrm>
            <a:off x="5292080" y="3501008"/>
            <a:ext cx="1274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Fanpage</a:t>
            </a:r>
            <a:endParaRPr lang="pt-BR" sz="2000" dirty="0"/>
          </a:p>
        </p:txBody>
      </p:sp>
      <p:pic>
        <p:nvPicPr>
          <p:cNvPr id="2050" name="Picture 2" descr="C:\Users\paula.aguiar\Downloads\download_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764704"/>
            <a:ext cx="1800200" cy="2452172"/>
          </a:xfrm>
          <a:prstGeom prst="rect">
            <a:avLst/>
          </a:prstGeom>
          <a:noFill/>
        </p:spPr>
      </p:pic>
      <p:pic>
        <p:nvPicPr>
          <p:cNvPr id="27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36512" y="0"/>
            <a:ext cx="9180512" cy="6858000"/>
          </a:xfrm>
          <a:prstGeom prst="rect">
            <a:avLst/>
          </a:prstGeom>
          <a:solidFill>
            <a:srgbClr val="2748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Fluxograma: Operação manual 34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Fluxograma: Operação manual 35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Fluxograma: Operação manual 36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Fluxograma: Operação manual 37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Fluxograma: Operação manual 38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Fluxograma: Operação manual 39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Fluxograma: Operação manual 40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Fluxograma: Operação manual 41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1187624" y="1556792"/>
            <a:ext cx="66247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ctr"/>
            <a:r>
              <a:rPr lang="pt-BR" sz="7200" b="1" dirty="0" smtClean="0">
                <a:solidFill>
                  <a:schemeClr val="bg1"/>
                </a:solidFill>
              </a:rPr>
              <a:t>Subtítulo e Eixos Temáticos do</a:t>
            </a:r>
          </a:p>
          <a:p>
            <a:pPr marL="266700" indent="-266700" algn="ctr"/>
            <a:r>
              <a:rPr lang="pt-BR" sz="7200" b="1" dirty="0" smtClean="0">
                <a:solidFill>
                  <a:schemeClr val="bg1"/>
                </a:solidFill>
              </a:rPr>
              <a:t> IV EMDS 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1835696" y="1412784"/>
            <a:ext cx="5256584" cy="72000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/>
          <p:cNvSpPr/>
          <p:nvPr/>
        </p:nvSpPr>
        <p:spPr>
          <a:xfrm>
            <a:off x="1979712" y="5229200"/>
            <a:ext cx="5256584" cy="72000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8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uxograma: Operação manual 11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luxograma: Operação manual 12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Fluxograma: Operação manual 13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Fluxograma: Operação manual 14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luxograma: Operação manual 15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Fluxograma: Operação manual 16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Fluxograma: Operação manual 17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Elipse 24"/>
          <p:cNvSpPr/>
          <p:nvPr/>
        </p:nvSpPr>
        <p:spPr>
          <a:xfrm>
            <a:off x="3203848" y="2708920"/>
            <a:ext cx="2664296" cy="1512168"/>
          </a:xfrm>
          <a:prstGeom prst="ellipse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251520" y="26064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dirty="0" smtClean="0"/>
              <a:t> </a:t>
            </a:r>
            <a:r>
              <a:rPr lang="pt-BR" b="1" dirty="0" smtClean="0">
                <a:solidFill>
                  <a:srgbClr val="274889"/>
                </a:solidFill>
              </a:rPr>
              <a:t>IV Encontro dos Municípios com o Desenvolvimento Sustentável</a:t>
            </a:r>
            <a:endParaRPr lang="pt-BR" b="1" dirty="0">
              <a:solidFill>
                <a:srgbClr val="274889"/>
              </a:solidFill>
            </a:endParaRPr>
          </a:p>
        </p:txBody>
      </p:sp>
      <p:sp>
        <p:nvSpPr>
          <p:cNvPr id="30" name="Retângulo de cantos arredondados 29"/>
          <p:cNvSpPr/>
          <p:nvPr/>
        </p:nvSpPr>
        <p:spPr>
          <a:xfrm>
            <a:off x="6012160" y="1268760"/>
            <a:ext cx="2160240" cy="1368152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6072198" y="1428736"/>
            <a:ext cx="20002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Cidades inteligentes, </a:t>
            </a:r>
          </a:p>
          <a:p>
            <a:pPr lvl="0" algn="ctr"/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inovadoras, </a:t>
            </a:r>
          </a:p>
          <a:p>
            <a:pPr lvl="0" algn="ctr"/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democráticas e transparentes</a:t>
            </a:r>
          </a:p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6147792" y="4492858"/>
            <a:ext cx="20246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Repactuação federativa, </a:t>
            </a:r>
          </a:p>
          <a:p>
            <a:pPr lvl="0" algn="ctr"/>
            <a:r>
              <a:rPr lang="pt-BR" sz="1600" dirty="0" err="1" smtClean="0">
                <a:solidFill>
                  <a:schemeClr val="accent1">
                    <a:lumMod val="50000"/>
                  </a:schemeClr>
                </a:solidFill>
              </a:rPr>
              <a:t>consorciamento</a:t>
            </a: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 e desenvolvimento regional</a:t>
            </a:r>
          </a:p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Retângulo de cantos arredondados 32"/>
          <p:cNvSpPr/>
          <p:nvPr/>
        </p:nvSpPr>
        <p:spPr>
          <a:xfrm>
            <a:off x="755576" y="1988840"/>
            <a:ext cx="2160240" cy="1368152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Retângulo de cantos arredondados 33"/>
          <p:cNvSpPr/>
          <p:nvPr/>
        </p:nvSpPr>
        <p:spPr>
          <a:xfrm>
            <a:off x="755576" y="4005064"/>
            <a:ext cx="2160240" cy="1368152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Retângulo de cantos arredondados 34"/>
          <p:cNvSpPr/>
          <p:nvPr/>
        </p:nvSpPr>
        <p:spPr>
          <a:xfrm>
            <a:off x="3419872" y="4653136"/>
            <a:ext cx="2160240" cy="1368152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971600" y="4149080"/>
            <a:ext cx="16561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Agenda urbana global e mudanças climáticas</a:t>
            </a:r>
          </a:p>
          <a:p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3491880" y="4769857"/>
            <a:ext cx="2016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Qualidade e eficiência na gestão pública e a judicialização da escassez </a:t>
            </a:r>
          </a:p>
          <a:p>
            <a:endParaRPr lang="pt-BR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785786" y="2000240"/>
            <a:ext cx="20574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Incentivo à economia local, empreendedorismo, emprego, </a:t>
            </a:r>
          </a:p>
          <a:p>
            <a:pPr algn="ctr"/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trabalho e renda</a:t>
            </a:r>
            <a:endParaRPr lang="pt-BR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Retângulo de cantos arredondados 38"/>
          <p:cNvSpPr/>
          <p:nvPr/>
        </p:nvSpPr>
        <p:spPr>
          <a:xfrm>
            <a:off x="3347864" y="980728"/>
            <a:ext cx="2160240" cy="1368152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3419872" y="1240884"/>
            <a:ext cx="2016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Serviços e políticas públicas como direitos da cidadania</a:t>
            </a:r>
          </a:p>
          <a:p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Retângulo de cantos arredondados 40"/>
          <p:cNvSpPr/>
          <p:nvPr/>
        </p:nvSpPr>
        <p:spPr>
          <a:xfrm>
            <a:off x="6084168" y="4420850"/>
            <a:ext cx="2160240" cy="1368152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3347864" y="2887776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</a:rPr>
              <a:t>Reinventar o financiamento e a governança das cidades</a:t>
            </a:r>
          </a:p>
          <a:p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6651848" y="3284984"/>
            <a:ext cx="2024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Direito à Cidade</a:t>
            </a:r>
          </a:p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4" name="Retângulo de cantos arredondados 43"/>
          <p:cNvSpPr/>
          <p:nvPr/>
        </p:nvSpPr>
        <p:spPr>
          <a:xfrm>
            <a:off x="6588224" y="2852936"/>
            <a:ext cx="2160240" cy="1368152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5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BB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spaço Reservado para Conteúdo 17"/>
          <p:cNvSpPr txBox="1">
            <a:spLocks/>
          </p:cNvSpPr>
          <p:nvPr/>
        </p:nvSpPr>
        <p:spPr>
          <a:xfrm>
            <a:off x="251520" y="620688"/>
            <a:ext cx="8507288" cy="5729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43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Fluxograma: Operação manual 18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1187624" y="1556792"/>
            <a:ext cx="66247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ctr"/>
            <a:r>
              <a:rPr lang="pt-BR" sz="7200" b="1" dirty="0" smtClean="0">
                <a:solidFill>
                  <a:schemeClr val="bg1"/>
                </a:solidFill>
              </a:rPr>
              <a:t>Estratégias </a:t>
            </a:r>
          </a:p>
          <a:p>
            <a:pPr marL="266700" indent="-266700" algn="ctr"/>
            <a:r>
              <a:rPr lang="pt-BR" sz="7200" b="1" dirty="0" smtClean="0">
                <a:solidFill>
                  <a:schemeClr val="bg1"/>
                </a:solidFill>
              </a:rPr>
              <a:t>de </a:t>
            </a:r>
          </a:p>
          <a:p>
            <a:pPr marL="266700" indent="-266700" algn="ctr"/>
            <a:r>
              <a:rPr lang="pt-BR" sz="7200" b="1" dirty="0" smtClean="0">
                <a:solidFill>
                  <a:schemeClr val="bg1"/>
                </a:solidFill>
              </a:rPr>
              <a:t>Mobilização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1835696" y="1412784"/>
            <a:ext cx="5256584" cy="72000"/>
          </a:xfrm>
          <a:prstGeom prst="rect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Retângulo 35"/>
          <p:cNvSpPr/>
          <p:nvPr/>
        </p:nvSpPr>
        <p:spPr>
          <a:xfrm>
            <a:off x="1979712" y="5229200"/>
            <a:ext cx="5256584" cy="72000"/>
          </a:xfrm>
          <a:prstGeom prst="rect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1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3203848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 rot="10800000">
            <a:off x="3707904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>
            <a:off x="4248040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4788024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5292080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5796136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771800" y="1124744"/>
            <a:ext cx="3035234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904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Público-alvo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4F904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539552" y="1535588"/>
            <a:ext cx="8208911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lvl="0" indent="-269875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rgbClr val="2D539D"/>
                </a:solidFill>
                <a:latin typeface="+mj-lt"/>
                <a:ea typeface="Calibri" pitchFamily="34" charset="0"/>
                <a:cs typeface="Times New Roman" pitchFamily="18" charset="0"/>
              </a:rPr>
              <a:t>Prefeitos e prefeitas, especialmente dos municípios acima de 80 mil habitantes</a:t>
            </a:r>
            <a:endParaRPr lang="pt-BR" dirty="0" smtClean="0">
              <a:solidFill>
                <a:srgbClr val="2D539D"/>
              </a:solidFill>
              <a:latin typeface="+mj-lt"/>
              <a:cs typeface="Arial" pitchFamily="34" charset="0"/>
            </a:endParaRPr>
          </a:p>
          <a:p>
            <a:pPr marL="269875" lvl="0" indent="-269875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rgbClr val="2D539D"/>
                </a:solidFill>
                <a:latin typeface="+mj-lt"/>
                <a:ea typeface="Calibri" pitchFamily="34" charset="0"/>
                <a:cs typeface="Times New Roman" pitchFamily="18" charset="0"/>
              </a:rPr>
              <a:t>Secretários, dirigentes e gestores municipais</a:t>
            </a:r>
            <a:endParaRPr lang="pt-BR" dirty="0" smtClean="0">
              <a:solidFill>
                <a:srgbClr val="2D539D"/>
              </a:solidFill>
              <a:latin typeface="+mj-lt"/>
              <a:cs typeface="Arial" pitchFamily="34" charset="0"/>
            </a:endParaRPr>
          </a:p>
          <a:p>
            <a:pPr marL="269875" lvl="0" indent="-269875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rgbClr val="2D539D"/>
                </a:solidFill>
                <a:latin typeface="+mj-lt"/>
                <a:ea typeface="Calibri" pitchFamily="34" charset="0"/>
                <a:cs typeface="Times New Roman" pitchFamily="18" charset="0"/>
              </a:rPr>
              <a:t>Fóruns e Redes de Secretários e Dirigentes Públicos</a:t>
            </a:r>
          </a:p>
          <a:p>
            <a:pPr marL="269875" lvl="0" indent="-269875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rgbClr val="2D539D"/>
                </a:solidFill>
                <a:latin typeface="+mj-lt"/>
                <a:ea typeface="Calibri" pitchFamily="34" charset="0"/>
                <a:cs typeface="Times New Roman" pitchFamily="18" charset="0"/>
              </a:rPr>
              <a:t>Conselheiros municipais</a:t>
            </a:r>
          </a:p>
          <a:p>
            <a:pPr marL="269875" lvl="0" indent="-269875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rgbClr val="2D539D"/>
                </a:solidFill>
                <a:latin typeface="+mj-lt"/>
                <a:ea typeface="Calibri" pitchFamily="34" charset="0"/>
                <a:cs typeface="Times New Roman" pitchFamily="18" charset="0"/>
              </a:rPr>
              <a:t>Entidades internacionais atuantes no desenvolvimento das cidades</a:t>
            </a:r>
          </a:p>
          <a:p>
            <a:pPr marL="269875" lvl="0" indent="-269875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rgbClr val="2D539D"/>
                </a:solidFill>
                <a:latin typeface="+mj-lt"/>
                <a:ea typeface="Calibri" pitchFamily="34" charset="0"/>
                <a:cs typeface="Times New Roman" pitchFamily="18" charset="0"/>
              </a:rPr>
              <a:t>Agentes de desenvolvimento</a:t>
            </a:r>
            <a:endParaRPr lang="pt-BR" dirty="0" smtClean="0">
              <a:solidFill>
                <a:srgbClr val="2D539D"/>
              </a:solidFill>
              <a:latin typeface="+mj-lt"/>
              <a:cs typeface="Arial" pitchFamily="34" charset="0"/>
            </a:endParaRPr>
          </a:p>
          <a:p>
            <a:pPr marL="269875" lvl="0" indent="-269875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rgbClr val="2D539D"/>
                </a:solidFill>
                <a:latin typeface="+mj-lt"/>
                <a:ea typeface="Calibri" pitchFamily="34" charset="0"/>
                <a:cs typeface="Times New Roman" pitchFamily="18" charset="0"/>
              </a:rPr>
              <a:t>Gestores e técnicos de consórcios públicos</a:t>
            </a:r>
            <a:endParaRPr lang="pt-BR" dirty="0" smtClean="0">
              <a:solidFill>
                <a:srgbClr val="2D539D"/>
              </a:solidFill>
              <a:latin typeface="+mj-lt"/>
              <a:cs typeface="Arial" pitchFamily="34" charset="0"/>
            </a:endParaRPr>
          </a:p>
          <a:p>
            <a:pPr marL="269875" lvl="0" indent="-269875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rgbClr val="2D539D"/>
                </a:solidFill>
                <a:latin typeface="+mj-lt"/>
                <a:ea typeface="Calibri" pitchFamily="34" charset="0"/>
                <a:cs typeface="Times New Roman" pitchFamily="18" charset="0"/>
              </a:rPr>
              <a:t>Empreendedores</a:t>
            </a:r>
          </a:p>
          <a:p>
            <a:pPr marL="269875" lvl="0" indent="-269875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rgbClr val="2D539D"/>
                </a:solidFill>
                <a:latin typeface="+mj-lt"/>
                <a:ea typeface="Calibri" pitchFamily="34" charset="0"/>
                <a:cs typeface="Times New Roman" pitchFamily="18" charset="0"/>
              </a:rPr>
              <a:t>Entidades de classe e empresariais</a:t>
            </a:r>
          </a:p>
          <a:p>
            <a:pPr marL="269875" lvl="0" indent="-269875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rgbClr val="2D539D"/>
                </a:solidFill>
                <a:latin typeface="+mj-lt"/>
                <a:ea typeface="Calibri" pitchFamily="34" charset="0"/>
                <a:cs typeface="Times New Roman" pitchFamily="18" charset="0"/>
              </a:rPr>
              <a:t>Pesquisadores e gestores públicos federais e estaduais</a:t>
            </a:r>
          </a:p>
          <a:p>
            <a:pPr marL="269875" lvl="0" indent="-269875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rgbClr val="2D539D"/>
                </a:solidFill>
                <a:latin typeface="+mj-lt"/>
                <a:cs typeface="Times New Roman" pitchFamily="18" charset="0"/>
              </a:rPr>
              <a:t>Acadêmicos (professores e estudantes)</a:t>
            </a:r>
            <a:endParaRPr lang="pt-BR" dirty="0" smtClean="0">
              <a:solidFill>
                <a:srgbClr val="2D539D"/>
              </a:solidFill>
              <a:latin typeface="+mj-lt"/>
              <a:cs typeface="Arial" pitchFamily="34" charset="0"/>
            </a:endParaRPr>
          </a:p>
          <a:p>
            <a:pPr marL="177800" indent="-177800">
              <a:buAutoNum type="arabicPeriod"/>
            </a:pPr>
            <a:endParaRPr lang="pt-BR" dirty="0" smtClean="0">
              <a:latin typeface="+mj-lt"/>
            </a:endParaRPr>
          </a:p>
          <a:p>
            <a:pPr marL="228600" indent="-228600"/>
            <a:endParaRPr lang="pt-BR" dirty="0" smtClean="0">
              <a:latin typeface="+mj-lt"/>
            </a:endParaRPr>
          </a:p>
          <a:p>
            <a:pPr marL="228600" indent="-228600">
              <a:buAutoNum type="arabicPeriod"/>
            </a:pPr>
            <a:endParaRPr lang="pt-BR" dirty="0">
              <a:latin typeface="+mj-lt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79512" y="404664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/>
            <a:r>
              <a:rPr lang="pt-BR" sz="3200" b="1" dirty="0" smtClean="0">
                <a:solidFill>
                  <a:srgbClr val="274889"/>
                </a:solidFill>
              </a:rPr>
              <a:t>Estratégias de Mobilização</a:t>
            </a:r>
          </a:p>
        </p:txBody>
      </p:sp>
      <p:pic>
        <p:nvPicPr>
          <p:cNvPr id="32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aixaDeTexto 10"/>
          <p:cNvSpPr txBox="1">
            <a:spLocks noChangeArrowheads="1"/>
          </p:cNvSpPr>
          <p:nvPr/>
        </p:nvSpPr>
        <p:spPr bwMode="auto">
          <a:xfrm>
            <a:off x="2339752" y="908720"/>
            <a:ext cx="38589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eaLnBrk="1" hangingPunct="1"/>
            <a:r>
              <a:rPr lang="pt-BR" sz="2000" b="1" dirty="0" smtClean="0">
                <a:solidFill>
                  <a:srgbClr val="4F9046"/>
                </a:solidFill>
                <a:latin typeface="+mj-lt"/>
              </a:rPr>
              <a:t>Mapa de mobilização nacional</a:t>
            </a:r>
            <a:endParaRPr lang="pt-BR" sz="2000" b="1" dirty="0">
              <a:solidFill>
                <a:srgbClr val="4F9046"/>
              </a:solidFill>
              <a:latin typeface="+mj-lt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535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3203848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 rot="10800000">
            <a:off x="3707904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>
            <a:off x="4248040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4788024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5292080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5796136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79512" y="404664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/>
            <a:r>
              <a:rPr lang="pt-BR" sz="3200" b="1" dirty="0" smtClean="0">
                <a:solidFill>
                  <a:srgbClr val="274889"/>
                </a:solidFill>
              </a:rPr>
              <a:t>Estratégias de Mobilização</a:t>
            </a:r>
          </a:p>
        </p:txBody>
      </p:sp>
      <p:pic>
        <p:nvPicPr>
          <p:cNvPr id="33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3203848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 rot="10800000">
            <a:off x="3707904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>
            <a:off x="4248040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4788024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5292080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5796136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79512" y="404664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/>
            <a:r>
              <a:rPr lang="pt-BR" sz="3200" b="1" dirty="0" smtClean="0">
                <a:solidFill>
                  <a:srgbClr val="274889"/>
                </a:solidFill>
              </a:rPr>
              <a:t>Estratégias de Mobilização</a:t>
            </a:r>
          </a:p>
        </p:txBody>
      </p:sp>
      <p:sp>
        <p:nvSpPr>
          <p:cNvPr id="32" name="Retângulo de cantos arredondados 31"/>
          <p:cNvSpPr/>
          <p:nvPr/>
        </p:nvSpPr>
        <p:spPr>
          <a:xfrm rot="713375">
            <a:off x="6594376" y="326716"/>
            <a:ext cx="2349439" cy="114434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39552" y="1205880"/>
            <a:ext cx="77768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904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Histórico de inscrições e metas para o IV</a:t>
            </a:r>
            <a:r>
              <a:rPr kumimoji="0" lang="pt-BR" sz="2000" b="1" i="0" u="none" strike="noStrike" kern="1200" cap="none" spc="0" normalizeH="0" noProof="0" dirty="0" smtClean="0">
                <a:ln>
                  <a:noFill/>
                </a:ln>
                <a:solidFill>
                  <a:srgbClr val="4F904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EMDS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baseline="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10 mil participantes e </a:t>
            </a:r>
            <a:r>
              <a:rPr lang="pt-BR" sz="2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500 prefeitas e prefeitos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5" name="Gráfico 34"/>
          <p:cNvGraphicFramePr/>
          <p:nvPr/>
        </p:nvGraphicFramePr>
        <p:xfrm>
          <a:off x="0" y="1916832"/>
          <a:ext cx="914400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" name="CaixaDeTexto 37"/>
          <p:cNvSpPr txBox="1"/>
          <p:nvPr/>
        </p:nvSpPr>
        <p:spPr>
          <a:xfrm rot="713375">
            <a:off x="6508600" y="541012"/>
            <a:ext cx="2502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chemeClr val="bg1"/>
                </a:solidFill>
              </a:rPr>
              <a:t>Lançamento das inscrições na 70ª Reunião Geral da FNP – novembro 2016</a:t>
            </a:r>
            <a:endParaRPr lang="pt-BR" sz="1600" dirty="0">
              <a:solidFill>
                <a:schemeClr val="bg1"/>
              </a:solidFill>
            </a:endParaRPr>
          </a:p>
        </p:txBody>
      </p:sp>
      <p:pic>
        <p:nvPicPr>
          <p:cNvPr id="36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36512" y="0"/>
            <a:ext cx="9180512" cy="6858000"/>
          </a:xfrm>
          <a:prstGeom prst="rect">
            <a:avLst/>
          </a:prstGeom>
          <a:solidFill>
            <a:srgbClr val="2748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Fluxograma: Operação manual 34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Fluxograma: Operação manual 35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Fluxograma: Operação manual 36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Fluxograma: Operação manual 37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Fluxograma: Operação manual 38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Fluxograma: Operação manual 39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Fluxograma: Operação manual 40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Fluxograma: Operação manual 41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1187624" y="1700808"/>
            <a:ext cx="66247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ctr"/>
            <a:r>
              <a:rPr lang="pt-BR" sz="7200" b="1" dirty="0" smtClean="0">
                <a:solidFill>
                  <a:schemeClr val="bg1"/>
                </a:solidFill>
              </a:rPr>
              <a:t>Sugestões </a:t>
            </a:r>
          </a:p>
          <a:p>
            <a:pPr marL="266700" indent="-266700" algn="ctr"/>
            <a:r>
              <a:rPr lang="pt-BR" sz="7200" b="1" dirty="0" smtClean="0">
                <a:solidFill>
                  <a:schemeClr val="bg1"/>
                </a:solidFill>
              </a:rPr>
              <a:t>para o</a:t>
            </a:r>
          </a:p>
          <a:p>
            <a:pPr marL="266700" indent="-266700" algn="ctr"/>
            <a:r>
              <a:rPr lang="pt-BR" sz="7200" b="1" dirty="0" smtClean="0">
                <a:solidFill>
                  <a:schemeClr val="bg1"/>
                </a:solidFill>
              </a:rPr>
              <a:t> IV EMDS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1835696" y="1412784"/>
            <a:ext cx="5256584" cy="72000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/>
          <p:cNvSpPr/>
          <p:nvPr/>
        </p:nvSpPr>
        <p:spPr>
          <a:xfrm>
            <a:off x="1979712" y="5229200"/>
            <a:ext cx="5256584" cy="72000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8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ula.aguiar\Downloads\Print EMD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8280920" cy="5264562"/>
          </a:xfrm>
          <a:prstGeom prst="rect">
            <a:avLst/>
          </a:prstGeom>
          <a:noFill/>
        </p:spPr>
      </p:pic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3203848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 rot="10800000">
            <a:off x="3707904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>
            <a:off x="4248040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4788024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5292080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5796136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79512" y="404664"/>
            <a:ext cx="684076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/>
            <a:r>
              <a:rPr lang="pt-BR" sz="3200" b="1" dirty="0" smtClean="0">
                <a:solidFill>
                  <a:srgbClr val="274889"/>
                </a:solidFill>
              </a:rPr>
              <a:t>Como fazer sugestões para o IV EMDS</a:t>
            </a:r>
          </a:p>
        </p:txBody>
      </p:sp>
      <p:sp>
        <p:nvSpPr>
          <p:cNvPr id="5122" name="AutoShape 2" descr="Exibindo form-indicacao-palestrant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6" name="CaixaDeTexto 35"/>
          <p:cNvSpPr txBox="1"/>
          <p:nvPr/>
        </p:nvSpPr>
        <p:spPr>
          <a:xfrm>
            <a:off x="323528" y="908720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396832"/>
                </a:solidFill>
              </a:rPr>
              <a:t>Indicações de palestrantes, potenciais apoiadores e patrocinadores</a:t>
            </a:r>
          </a:p>
          <a:p>
            <a:pPr algn="ctr"/>
            <a:r>
              <a:rPr lang="pt-BR" sz="2400" b="1" dirty="0" smtClean="0">
                <a:solidFill>
                  <a:srgbClr val="396832"/>
                </a:solidFill>
              </a:rPr>
              <a:t>www.emds.fnp.org.br</a:t>
            </a:r>
          </a:p>
        </p:txBody>
      </p:sp>
      <p:sp>
        <p:nvSpPr>
          <p:cNvPr id="2" name="AutoShape 2" descr="blob:https://web.whatsapp.com/2db913a1-0725-46f1-bd35-caeda8cd5d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4754" name="AutoShape 2" descr="blob:https://web.whatsapp.com/2db913a1-0725-46f1-bd35-caeda8cd5d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4756" name="AutoShape 4" descr="blob:https://web.whatsapp.com/2db913a1-0725-46f1-bd35-caeda8cd5d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2" name="Seta para a direita 31"/>
          <p:cNvSpPr/>
          <p:nvPr/>
        </p:nvSpPr>
        <p:spPr>
          <a:xfrm rot="6731430">
            <a:off x="7576832" y="2821864"/>
            <a:ext cx="2256693" cy="449103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1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9864" y="0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3203848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 rot="10800000">
            <a:off x="3707904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>
            <a:off x="4248040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4788024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5292080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5796136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79512" y="404664"/>
            <a:ext cx="684076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/>
            <a:r>
              <a:rPr lang="pt-BR" sz="3200" b="1" dirty="0" smtClean="0">
                <a:solidFill>
                  <a:srgbClr val="274889"/>
                </a:solidFill>
              </a:rPr>
              <a:t>Como fazer sugestões para o IV EMDS</a:t>
            </a:r>
          </a:p>
        </p:txBody>
      </p:sp>
      <p:sp>
        <p:nvSpPr>
          <p:cNvPr id="5122" name="AutoShape 2" descr="Exibindo form-indicacao-palestrant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126" name="Picture 6" descr="C:\Users\paula.aguiar\Desktop\form-indicacao-palestran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772816"/>
            <a:ext cx="4320480" cy="6612256"/>
          </a:xfrm>
          <a:prstGeom prst="rect">
            <a:avLst/>
          </a:prstGeom>
          <a:noFill/>
        </p:spPr>
      </p:pic>
      <p:sp>
        <p:nvSpPr>
          <p:cNvPr id="36" name="CaixaDeTexto 35"/>
          <p:cNvSpPr txBox="1"/>
          <p:nvPr/>
        </p:nvSpPr>
        <p:spPr>
          <a:xfrm>
            <a:off x="323528" y="908720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396832"/>
                </a:solidFill>
              </a:rPr>
              <a:t>Indicações de palestrantes, potenciais apoiadores e patrocinadores</a:t>
            </a:r>
          </a:p>
          <a:p>
            <a:pPr algn="ctr"/>
            <a:r>
              <a:rPr lang="pt-BR" sz="2400" b="1" dirty="0" smtClean="0">
                <a:solidFill>
                  <a:srgbClr val="396832"/>
                </a:solidFill>
              </a:rPr>
              <a:t>www.emds.fnp.org.br</a:t>
            </a:r>
          </a:p>
        </p:txBody>
      </p:sp>
      <p:pic>
        <p:nvPicPr>
          <p:cNvPr id="5125" name="Picture 5" descr="C:\Users\paula.aguiar\Desktop\form-indicacao-empre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9464" y="1772816"/>
            <a:ext cx="4824536" cy="5598719"/>
          </a:xfrm>
          <a:prstGeom prst="rect">
            <a:avLst/>
          </a:prstGeom>
          <a:noFill/>
        </p:spPr>
      </p:pic>
      <p:sp>
        <p:nvSpPr>
          <p:cNvPr id="2" name="AutoShape 2" descr="blob:https://web.whatsapp.com/2db913a1-0725-46f1-bd35-caeda8cd5d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1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9864" y="0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885384"/>
          </a:xfrm>
          <a:prstGeom prst="rect">
            <a:avLst/>
          </a:prstGeom>
          <a:solidFill>
            <a:srgbClr val="B1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1691680" y="1822752"/>
            <a:ext cx="590465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solidFill>
                  <a:srgbClr val="274889"/>
                </a:solidFill>
              </a:rPr>
              <a:t>Histórico do </a:t>
            </a:r>
            <a:r>
              <a:rPr lang="pt-BR" sz="14000" b="1" dirty="0" smtClean="0">
                <a:solidFill>
                  <a:srgbClr val="274889"/>
                </a:solidFill>
              </a:rPr>
              <a:t>EMDS</a:t>
            </a:r>
            <a:endParaRPr lang="pt-BR" sz="14000" b="1" dirty="0">
              <a:solidFill>
                <a:srgbClr val="274889"/>
              </a:solidFill>
            </a:endParaRPr>
          </a:p>
        </p:txBody>
      </p:sp>
      <p:sp>
        <p:nvSpPr>
          <p:cNvPr id="42" name="Fluxograma: Operação manual 4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Fluxograma: Operação manual 44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Fluxograma: Operação manual 45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7" name="Fluxograma: Operação manual 46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4" name="Fluxograma: Operação manual 53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5" name="Fluxograma: Operação manual 54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6" name="Retângulo 55"/>
          <p:cNvSpPr/>
          <p:nvPr/>
        </p:nvSpPr>
        <p:spPr>
          <a:xfrm>
            <a:off x="1835696" y="1678736"/>
            <a:ext cx="5256584" cy="72008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Retângulo 20"/>
          <p:cNvSpPr/>
          <p:nvPr/>
        </p:nvSpPr>
        <p:spPr>
          <a:xfrm>
            <a:off x="1907704" y="4847088"/>
            <a:ext cx="5256584" cy="72008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0" y="-27383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539552" y="-27383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>
            <a:off x="1079688" y="-27383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 rot="10800000">
            <a:off x="1619672" y="-25920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>
            <a:off x="2159808" y="-25919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 rot="10800000">
            <a:off x="2699792" y="-25920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9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36512" y="0"/>
            <a:ext cx="9180512" cy="6858000"/>
          </a:xfrm>
          <a:prstGeom prst="rect">
            <a:avLst/>
          </a:prstGeom>
          <a:solidFill>
            <a:srgbClr val="4F9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Fluxograma: Operação manual 34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Fluxograma: Operação manual 35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Fluxograma: Operação manual 36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Fluxograma: Operação manual 37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Fluxograma: Operação manual 38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Fluxograma: Operação manual 39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Fluxograma: Operação manual 40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Fluxograma: Operação manual 41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539552" y="1052736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 smtClean="0">
                <a:solidFill>
                  <a:schemeClr val="bg1"/>
                </a:solidFill>
              </a:rPr>
              <a:t>Apoio Institucional</a:t>
            </a:r>
          </a:p>
          <a:p>
            <a:pPr algn="ctr"/>
            <a:r>
              <a:rPr lang="pt-BR" sz="9600" b="1" dirty="0" smtClean="0">
                <a:solidFill>
                  <a:srgbClr val="2D539D"/>
                </a:solidFill>
              </a:rPr>
              <a:t>IV EMDS</a:t>
            </a:r>
            <a:endParaRPr lang="pt-BR" sz="9600" b="1" dirty="0">
              <a:solidFill>
                <a:srgbClr val="2D539D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1835696" y="1052736"/>
            <a:ext cx="5256584" cy="72000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/>
          <p:cNvSpPr/>
          <p:nvPr/>
        </p:nvSpPr>
        <p:spPr>
          <a:xfrm>
            <a:off x="1979712" y="5445232"/>
            <a:ext cx="5256584" cy="72000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8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251520" y="836712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396832"/>
                </a:solidFill>
              </a:rPr>
              <a:t>O que se espera do apoiador?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5652121" y="0"/>
            <a:ext cx="349188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/>
            <a:r>
              <a:rPr lang="pt-BR" sz="3200" b="1" dirty="0" smtClean="0">
                <a:solidFill>
                  <a:srgbClr val="274889"/>
                </a:solidFill>
              </a:rPr>
              <a:t>Apoio Institucional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395536" y="1628800"/>
            <a:ext cx="8496944" cy="4542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800" dirty="0" smtClean="0">
                <a:solidFill>
                  <a:srgbClr val="396832"/>
                </a:solidFill>
              </a:rPr>
              <a:t> </a:t>
            </a:r>
            <a:r>
              <a:rPr lang="pt-BR" sz="2800" dirty="0" smtClean="0">
                <a:solidFill>
                  <a:srgbClr val="2D539D"/>
                </a:solidFill>
              </a:rPr>
              <a:t>Divulgar matérias jornalísticas sobre  o IV EMDS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800" dirty="0" smtClean="0">
                <a:solidFill>
                  <a:srgbClr val="396832"/>
                </a:solidFill>
              </a:rPr>
              <a:t> </a:t>
            </a:r>
            <a:r>
              <a:rPr lang="pt-BR" sz="2800" dirty="0" smtClean="0">
                <a:solidFill>
                  <a:srgbClr val="2D539D"/>
                </a:solidFill>
              </a:rPr>
              <a:t>Compartilhar e curtir postagens nas Redes Sociais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800" dirty="0" smtClean="0">
                <a:solidFill>
                  <a:srgbClr val="396832"/>
                </a:solidFill>
              </a:rPr>
              <a:t> </a:t>
            </a:r>
            <a:r>
              <a:rPr lang="pt-BR" sz="2800" dirty="0" smtClean="0">
                <a:solidFill>
                  <a:srgbClr val="2D539D"/>
                </a:solidFill>
              </a:rPr>
              <a:t>Indicar palestrantes e temas para debates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800" dirty="0" smtClean="0">
                <a:solidFill>
                  <a:srgbClr val="396832"/>
                </a:solidFill>
              </a:rPr>
              <a:t> </a:t>
            </a:r>
            <a:r>
              <a:rPr lang="pt-BR" sz="2800" dirty="0" smtClean="0">
                <a:solidFill>
                  <a:srgbClr val="2D539D"/>
                </a:solidFill>
              </a:rPr>
              <a:t>Mobilizar colaboradores e parceiros para participar do IV EMDS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800" dirty="0" smtClean="0">
                <a:solidFill>
                  <a:srgbClr val="396832"/>
                </a:solidFill>
              </a:rPr>
              <a:t> </a:t>
            </a:r>
            <a:r>
              <a:rPr lang="pt-BR" sz="2800" dirty="0" smtClean="0">
                <a:solidFill>
                  <a:srgbClr val="2D539D"/>
                </a:solidFill>
              </a:rPr>
              <a:t>Abrir portas com parceiros e/ou associados para possibilidades de patrocínios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26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5652121" y="0"/>
            <a:ext cx="349188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/>
            <a:r>
              <a:rPr lang="pt-BR" sz="3200" b="1" dirty="0" smtClean="0">
                <a:solidFill>
                  <a:srgbClr val="274889"/>
                </a:solidFill>
              </a:rPr>
              <a:t>Apoio Institucional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251520" y="836712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396832"/>
                </a:solidFill>
              </a:rPr>
              <a:t>Contrapartidas da FNP para os apoiadores: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251520" y="1484784"/>
            <a:ext cx="8496944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274889"/>
                </a:solidFill>
              </a:rPr>
              <a:t> </a:t>
            </a:r>
            <a:r>
              <a:rPr lang="pt-BR" sz="2400" dirty="0" smtClean="0">
                <a:solidFill>
                  <a:srgbClr val="396832"/>
                </a:solidFill>
              </a:rPr>
              <a:t>Assento no Conselho Consultivo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274889"/>
                </a:solidFill>
              </a:rPr>
              <a:t> </a:t>
            </a:r>
            <a:r>
              <a:rPr lang="pt-BR" sz="2400" dirty="0" smtClean="0">
                <a:solidFill>
                  <a:srgbClr val="396832"/>
                </a:solidFill>
              </a:rPr>
              <a:t>Logo no site do EMDS com hiperlink para página do apoiador </a:t>
            </a:r>
            <a:endParaRPr lang="pt-BR" sz="2400" dirty="0" smtClean="0">
              <a:solidFill>
                <a:srgbClr val="2D539D"/>
              </a:solidFill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274889"/>
                </a:solidFill>
              </a:rPr>
              <a:t> </a:t>
            </a:r>
            <a:r>
              <a:rPr lang="pt-BR" sz="2400" dirty="0" smtClean="0">
                <a:solidFill>
                  <a:srgbClr val="396832"/>
                </a:solidFill>
              </a:rPr>
              <a:t>Lista atualizada dos apoiadores no Jornal FNP, a partir de dezembro de 2016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274889"/>
                </a:solidFill>
              </a:rPr>
              <a:t> </a:t>
            </a:r>
            <a:r>
              <a:rPr lang="pt-BR" sz="2400" dirty="0" smtClean="0">
                <a:solidFill>
                  <a:srgbClr val="396832"/>
                </a:solidFill>
              </a:rPr>
              <a:t>Card individual na Fanpage do EMDS no Facebook com o logo do apoiador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274889"/>
                </a:solidFill>
              </a:rPr>
              <a:t> </a:t>
            </a:r>
            <a:r>
              <a:rPr lang="pt-BR" sz="2400" dirty="0" smtClean="0">
                <a:solidFill>
                  <a:srgbClr val="396832"/>
                </a:solidFill>
              </a:rPr>
              <a:t>Logo no livro do IV EMDS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274889"/>
                </a:solidFill>
              </a:rPr>
              <a:t> </a:t>
            </a:r>
            <a:r>
              <a:rPr lang="pt-BR" sz="2400" dirty="0" smtClean="0">
                <a:solidFill>
                  <a:srgbClr val="396832"/>
                </a:solidFill>
              </a:rPr>
              <a:t>Logo com hiperlink no aplicativo do EMDS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274889"/>
                </a:solidFill>
              </a:rPr>
              <a:t> </a:t>
            </a:r>
            <a:r>
              <a:rPr lang="pt-BR" sz="2400" dirty="0" smtClean="0">
                <a:solidFill>
                  <a:srgbClr val="396832"/>
                </a:solidFill>
              </a:rPr>
              <a:t>Condições especiais para exposição em estande na Expo Cidades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274889"/>
                </a:solidFill>
              </a:rPr>
              <a:t> </a:t>
            </a:r>
            <a:r>
              <a:rPr lang="pt-BR" sz="2400" dirty="0" smtClean="0">
                <a:solidFill>
                  <a:srgbClr val="396832"/>
                </a:solidFill>
              </a:rPr>
              <a:t>Possibilidade de distribuição de material no Bureau de publicações do IV EMDS</a:t>
            </a:r>
            <a:endParaRPr lang="pt-BR" sz="2800" dirty="0"/>
          </a:p>
        </p:txBody>
      </p:sp>
      <p:pic>
        <p:nvPicPr>
          <p:cNvPr id="26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563888" y="0"/>
            <a:ext cx="5580113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 algn="r"/>
            <a:r>
              <a:rPr lang="pt-BR" sz="3200" b="1" dirty="0" smtClean="0">
                <a:solidFill>
                  <a:srgbClr val="274889"/>
                </a:solidFill>
              </a:rPr>
              <a:t>Apoio Institucional – IV EMDS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432048" y="591071"/>
            <a:ext cx="8711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solidFill>
                  <a:srgbClr val="396832"/>
                </a:solidFill>
              </a:rPr>
              <a:t>67 Instituições e 8 fóruns de secretários municipais já estão confirmados</a:t>
            </a:r>
          </a:p>
        </p:txBody>
      </p:sp>
      <p:pic>
        <p:nvPicPr>
          <p:cNvPr id="26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  <p:sp>
        <p:nvSpPr>
          <p:cNvPr id="29" name="Seta para a direita 28"/>
          <p:cNvSpPr/>
          <p:nvPr/>
        </p:nvSpPr>
        <p:spPr>
          <a:xfrm>
            <a:off x="0" y="764704"/>
            <a:ext cx="467544" cy="144016"/>
          </a:xfrm>
          <a:prstGeom prst="rightArrow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323528" y="1196752"/>
            <a:ext cx="864096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1.    ABDE - Associação Brasileira de  Instituições Financeiras de Desenvolvimento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2.    ACNUR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3.    AFD - Agência Francesa de Desenvolvimento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4.    AICE - Associação Internacional de Cidades Educadoras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5.    Aliança de Cidades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6.    AMUSUH - Ass. </a:t>
            </a:r>
            <a:r>
              <a:rPr lang="pt-BR" dirty="0" err="1" smtClean="0">
                <a:solidFill>
                  <a:srgbClr val="002060"/>
                </a:solidFill>
              </a:rPr>
              <a:t>Munc</a:t>
            </a:r>
            <a:r>
              <a:rPr lang="pt-BR" dirty="0" smtClean="0">
                <a:solidFill>
                  <a:srgbClr val="002060"/>
                </a:solidFill>
              </a:rPr>
              <a:t>. Sedes Usinas Hidroelétricas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7.    Aprendiz 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8.    Associação Brasileira da Infraestrutura e Indústria de Base -ABDIB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9.    Associação Brasileira de Câmaras Municipais -ABRACAM 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10. Associação Brasileira de Empresas de Limpeza Pública e Resíduos Especiais - </a:t>
            </a:r>
            <a:r>
              <a:rPr lang="pt-BR" dirty="0" err="1" smtClean="0">
                <a:solidFill>
                  <a:srgbClr val="002060"/>
                </a:solidFill>
              </a:rPr>
              <a:t>Abrelpe</a:t>
            </a:r>
            <a:endParaRPr lang="pt-BR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11. Associação Brasileira de Municípios - ABM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12. Associação dos Municípios do Estado do </a:t>
            </a:r>
            <a:r>
              <a:rPr lang="pt-BR" dirty="0" err="1" smtClean="0">
                <a:solidFill>
                  <a:srgbClr val="002060"/>
                </a:solidFill>
              </a:rPr>
              <a:t>Espiríto</a:t>
            </a:r>
            <a:r>
              <a:rPr lang="pt-BR" dirty="0" smtClean="0">
                <a:solidFill>
                  <a:srgbClr val="002060"/>
                </a:solidFill>
              </a:rPr>
              <a:t> Santo – AMUNES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563888" y="0"/>
            <a:ext cx="5580113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 algn="r"/>
            <a:r>
              <a:rPr lang="pt-BR" sz="3200" b="1" dirty="0" smtClean="0">
                <a:solidFill>
                  <a:srgbClr val="274889"/>
                </a:solidFill>
              </a:rPr>
              <a:t>Apoio Institucional – IV EMDS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432048" y="591071"/>
            <a:ext cx="8711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solidFill>
                  <a:srgbClr val="396832"/>
                </a:solidFill>
              </a:rPr>
              <a:t>67 Instituições e 8 fóruns de secretários municipais já estão confirmados</a:t>
            </a:r>
          </a:p>
        </p:txBody>
      </p:sp>
      <p:pic>
        <p:nvPicPr>
          <p:cNvPr id="26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  <p:sp>
        <p:nvSpPr>
          <p:cNvPr id="29" name="Seta para a direita 28"/>
          <p:cNvSpPr/>
          <p:nvPr/>
        </p:nvSpPr>
        <p:spPr>
          <a:xfrm>
            <a:off x="0" y="764704"/>
            <a:ext cx="467544" cy="144016"/>
          </a:xfrm>
          <a:prstGeom prst="rightArrow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323528" y="1196752"/>
            <a:ext cx="864096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13. Associação Estadual de Municípios do Rio de Janeiro - AEMERJ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14. Associação Mineira de Municípios - AMM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15. ASTEPS (Associação de Startups e Empreendedores Digitais)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16. Brasil Saúde &amp; Ação - BRASA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17. Câmara de Comércio do </a:t>
            </a:r>
            <a:r>
              <a:rPr lang="pt-BR" dirty="0" err="1" smtClean="0">
                <a:solidFill>
                  <a:srgbClr val="002060"/>
                </a:solidFill>
              </a:rPr>
              <a:t>Mercosul</a:t>
            </a:r>
            <a:r>
              <a:rPr lang="pt-BR" dirty="0" smtClean="0">
                <a:solidFill>
                  <a:srgbClr val="002060"/>
                </a:solidFill>
              </a:rPr>
              <a:t> e União Latino América (CCM-ULA)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18. Cities </a:t>
            </a:r>
            <a:r>
              <a:rPr lang="pt-BR" dirty="0" err="1" smtClean="0">
                <a:solidFill>
                  <a:srgbClr val="002060"/>
                </a:solidFill>
              </a:rPr>
              <a:t>Latin</a:t>
            </a:r>
            <a:r>
              <a:rPr lang="pt-BR" dirty="0" smtClean="0">
                <a:solidFill>
                  <a:srgbClr val="002060"/>
                </a:solidFill>
              </a:rPr>
              <a:t> America - CDP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19. Colegiado Nacional de Gestores Municipais de Assistência Social - CONGEMAS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20. Conselho de Arquitetura e Urbanismo do Brasil - CAU/BR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21. Conselho Empresarial Brasileiro para o Desenvolvimento Sustentável - CEBDS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22. Conselho Federal da Ordem dos Advogados do Brasil - OAB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23. </a:t>
            </a:r>
            <a:r>
              <a:rPr lang="pt-BR" dirty="0" err="1" smtClean="0">
                <a:solidFill>
                  <a:srgbClr val="002060"/>
                </a:solidFill>
              </a:rPr>
              <a:t>Ecpat</a:t>
            </a:r>
            <a:r>
              <a:rPr lang="pt-BR" dirty="0" smtClean="0">
                <a:solidFill>
                  <a:srgbClr val="002060"/>
                </a:solidFill>
              </a:rPr>
              <a:t> Brasil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24. </a:t>
            </a:r>
            <a:r>
              <a:rPr lang="pt-BR" dirty="0" err="1" smtClean="0">
                <a:solidFill>
                  <a:srgbClr val="002060"/>
                </a:solidFill>
              </a:rPr>
              <a:t>Endeavor</a:t>
            </a:r>
            <a:r>
              <a:rPr lang="pt-BR" dirty="0" smtClean="0">
                <a:solidFill>
                  <a:srgbClr val="002060"/>
                </a:solidFill>
              </a:rPr>
              <a:t> Brasil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563888" y="0"/>
            <a:ext cx="5580113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 algn="r"/>
            <a:r>
              <a:rPr lang="pt-BR" sz="3200" b="1" dirty="0" smtClean="0">
                <a:solidFill>
                  <a:srgbClr val="274889"/>
                </a:solidFill>
              </a:rPr>
              <a:t>Apoio Institucional – IV EMDS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432048" y="591071"/>
            <a:ext cx="8711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solidFill>
                  <a:srgbClr val="396832"/>
                </a:solidFill>
              </a:rPr>
              <a:t>67 Instituições e 8 fóruns de secretários municipais já estão confirmados</a:t>
            </a:r>
          </a:p>
        </p:txBody>
      </p:sp>
      <p:pic>
        <p:nvPicPr>
          <p:cNvPr id="26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  <p:sp>
        <p:nvSpPr>
          <p:cNvPr id="29" name="Seta para a direita 28"/>
          <p:cNvSpPr/>
          <p:nvPr/>
        </p:nvSpPr>
        <p:spPr>
          <a:xfrm>
            <a:off x="0" y="764704"/>
            <a:ext cx="467544" cy="144016"/>
          </a:xfrm>
          <a:prstGeom prst="rightArrow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323528" y="1196752"/>
            <a:ext cx="864096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25. Escola Nacional de Administração Pública - </a:t>
            </a:r>
            <a:r>
              <a:rPr lang="pt-BR" dirty="0" err="1" smtClean="0">
                <a:solidFill>
                  <a:srgbClr val="002060"/>
                </a:solidFill>
              </a:rPr>
              <a:t>Enap</a:t>
            </a:r>
            <a:endParaRPr lang="pt-BR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26. Escritório das Nações Unidas para Serviços de Projetos - UNOPS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27. FALP - Fórum Mundial de Autoridades Locais de Periferia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28. Federação Goiana de </a:t>
            </a:r>
            <a:r>
              <a:rPr lang="pt-BR" dirty="0" err="1" smtClean="0">
                <a:solidFill>
                  <a:srgbClr val="002060"/>
                </a:solidFill>
              </a:rPr>
              <a:t>Municipios</a:t>
            </a:r>
            <a:r>
              <a:rPr lang="pt-BR" dirty="0" smtClean="0">
                <a:solidFill>
                  <a:srgbClr val="002060"/>
                </a:solidFill>
              </a:rPr>
              <a:t> - FGM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29. Federação Latino-Americana de Cidades Turísticas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2060"/>
                </a:solidFill>
              </a:rPr>
              <a:t>30. </a:t>
            </a:r>
            <a:r>
              <a:rPr lang="en-US" dirty="0" err="1" smtClean="0">
                <a:solidFill>
                  <a:srgbClr val="002060"/>
                </a:solidFill>
              </a:rPr>
              <a:t>Fetranspor</a:t>
            </a:r>
            <a:endParaRPr lang="pt-BR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2060"/>
                </a:solidFill>
              </a:rPr>
              <a:t>31. FMDV - </a:t>
            </a:r>
            <a:r>
              <a:rPr lang="en-US" dirty="0" err="1" smtClean="0">
                <a:solidFill>
                  <a:srgbClr val="002060"/>
                </a:solidFill>
              </a:rPr>
              <a:t>Fonds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Mondial</a:t>
            </a:r>
            <a:r>
              <a:rPr lang="en-US" dirty="0" smtClean="0">
                <a:solidFill>
                  <a:srgbClr val="002060"/>
                </a:solidFill>
              </a:rPr>
              <a:t> pour le </a:t>
            </a:r>
            <a:r>
              <a:rPr lang="en-US" dirty="0" err="1" smtClean="0">
                <a:solidFill>
                  <a:srgbClr val="002060"/>
                </a:solidFill>
              </a:rPr>
              <a:t>Développement</a:t>
            </a:r>
            <a:r>
              <a:rPr lang="en-US" dirty="0" smtClean="0">
                <a:solidFill>
                  <a:srgbClr val="002060"/>
                </a:solidFill>
              </a:rPr>
              <a:t> des </a:t>
            </a:r>
            <a:r>
              <a:rPr lang="en-US" dirty="0" err="1" smtClean="0">
                <a:solidFill>
                  <a:srgbClr val="002060"/>
                </a:solidFill>
              </a:rPr>
              <a:t>Villes</a:t>
            </a:r>
            <a:endParaRPr lang="pt-BR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32. FNPETI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33. Frente Mineira de Prefeitos - FMP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34. Fundação </a:t>
            </a:r>
            <a:r>
              <a:rPr lang="pt-BR" dirty="0" err="1" smtClean="0">
                <a:solidFill>
                  <a:srgbClr val="002060"/>
                </a:solidFill>
              </a:rPr>
              <a:t>Abrinq</a:t>
            </a:r>
            <a:r>
              <a:rPr lang="pt-BR" dirty="0" smtClean="0">
                <a:solidFill>
                  <a:srgbClr val="002060"/>
                </a:solidFill>
              </a:rPr>
              <a:t> / </a:t>
            </a:r>
            <a:r>
              <a:rPr lang="pt-BR" dirty="0" err="1" smtClean="0">
                <a:solidFill>
                  <a:srgbClr val="002060"/>
                </a:solidFill>
              </a:rPr>
              <a:t>Save</a:t>
            </a:r>
            <a:r>
              <a:rPr lang="pt-BR" dirty="0" smtClean="0">
                <a:solidFill>
                  <a:srgbClr val="002060"/>
                </a:solidFill>
              </a:rPr>
              <a:t> </a:t>
            </a:r>
            <a:r>
              <a:rPr lang="pt-BR" dirty="0" err="1" smtClean="0">
                <a:solidFill>
                  <a:srgbClr val="002060"/>
                </a:solidFill>
              </a:rPr>
              <a:t>The</a:t>
            </a:r>
            <a:r>
              <a:rPr lang="pt-BR" dirty="0" smtClean="0">
                <a:solidFill>
                  <a:srgbClr val="002060"/>
                </a:solidFill>
              </a:rPr>
              <a:t> </a:t>
            </a:r>
            <a:r>
              <a:rPr lang="pt-BR" dirty="0" err="1" smtClean="0">
                <a:solidFill>
                  <a:srgbClr val="002060"/>
                </a:solidFill>
              </a:rPr>
              <a:t>Children</a:t>
            </a:r>
            <a:endParaRPr lang="pt-BR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35. Fundação AVINA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36. Fundação Banco do Brasil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563888" y="0"/>
            <a:ext cx="5580113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 algn="r"/>
            <a:r>
              <a:rPr lang="pt-BR" sz="3200" b="1" dirty="0" smtClean="0">
                <a:solidFill>
                  <a:srgbClr val="274889"/>
                </a:solidFill>
              </a:rPr>
              <a:t>Apoio Institucional – IV EMDS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432048" y="591071"/>
            <a:ext cx="8711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solidFill>
                  <a:srgbClr val="396832"/>
                </a:solidFill>
              </a:rPr>
              <a:t>67 Instituições e 8 fóruns de secretários municipais já estão confirmados</a:t>
            </a:r>
          </a:p>
        </p:txBody>
      </p:sp>
      <p:pic>
        <p:nvPicPr>
          <p:cNvPr id="26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  <p:sp>
        <p:nvSpPr>
          <p:cNvPr id="29" name="Seta para a direita 28"/>
          <p:cNvSpPr/>
          <p:nvPr/>
        </p:nvSpPr>
        <p:spPr>
          <a:xfrm>
            <a:off x="0" y="764704"/>
            <a:ext cx="467544" cy="144016"/>
          </a:xfrm>
          <a:prstGeom prst="rightArrow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323528" y="1196752"/>
            <a:ext cx="864096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37. Fundação Cultural Palmares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38. Fundação SM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39. Greenpeace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40. ICLEI - </a:t>
            </a:r>
            <a:r>
              <a:rPr lang="pt-BR" dirty="0" err="1" smtClean="0">
                <a:solidFill>
                  <a:srgbClr val="002060"/>
                </a:solidFill>
              </a:rPr>
              <a:t>International</a:t>
            </a:r>
            <a:r>
              <a:rPr lang="pt-BR" dirty="0" smtClean="0">
                <a:solidFill>
                  <a:srgbClr val="002060"/>
                </a:solidFill>
              </a:rPr>
              <a:t> </a:t>
            </a:r>
            <a:r>
              <a:rPr lang="pt-BR" dirty="0" err="1" smtClean="0">
                <a:solidFill>
                  <a:srgbClr val="002060"/>
                </a:solidFill>
              </a:rPr>
              <a:t>Council</a:t>
            </a:r>
            <a:r>
              <a:rPr lang="pt-BR" dirty="0" smtClean="0">
                <a:solidFill>
                  <a:srgbClr val="002060"/>
                </a:solidFill>
              </a:rPr>
              <a:t> for Local </a:t>
            </a:r>
            <a:r>
              <a:rPr lang="pt-BR" dirty="0" err="1" smtClean="0">
                <a:solidFill>
                  <a:srgbClr val="002060"/>
                </a:solidFill>
              </a:rPr>
              <a:t>Environmental</a:t>
            </a:r>
            <a:r>
              <a:rPr lang="pt-BR" dirty="0" smtClean="0">
                <a:solidFill>
                  <a:srgbClr val="002060"/>
                </a:solidFill>
              </a:rPr>
              <a:t> </a:t>
            </a:r>
            <a:r>
              <a:rPr lang="pt-BR" dirty="0" err="1" smtClean="0">
                <a:solidFill>
                  <a:srgbClr val="002060"/>
                </a:solidFill>
              </a:rPr>
              <a:t>Initiatives</a:t>
            </a:r>
            <a:endParaRPr lang="pt-BR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41. Instituto de Políticas de Transporte e Desenvolvimento  - ITDP Brasil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42. Instituto Direito à Cidade (UFSCar/ Universidade Federal de São Carlos) - IDC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43. Instituto de Arquitetos do Brasil - IAB / MG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44. Instituto Igarapé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45. Instituto MDT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46. Instituto Mobilize Brasil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47. Instituto Trata Brasil Saneamento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48. </a:t>
            </a:r>
            <a:r>
              <a:rPr lang="pt-BR" dirty="0" err="1" smtClean="0">
                <a:solidFill>
                  <a:srgbClr val="002060"/>
                </a:solidFill>
              </a:rPr>
              <a:t>Mercocidades</a:t>
            </a:r>
            <a:endParaRPr lang="pt-BR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563888" y="0"/>
            <a:ext cx="5580113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 algn="r"/>
            <a:r>
              <a:rPr lang="pt-BR" sz="3200" b="1" dirty="0" smtClean="0">
                <a:solidFill>
                  <a:srgbClr val="274889"/>
                </a:solidFill>
              </a:rPr>
              <a:t>Apoio Institucional – IV EMDS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432048" y="591071"/>
            <a:ext cx="8711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solidFill>
                  <a:srgbClr val="396832"/>
                </a:solidFill>
              </a:rPr>
              <a:t>67 Instituições e 8 fóruns de secretários municipais já estão confirmados</a:t>
            </a:r>
          </a:p>
        </p:txBody>
      </p:sp>
      <p:pic>
        <p:nvPicPr>
          <p:cNvPr id="26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  <p:sp>
        <p:nvSpPr>
          <p:cNvPr id="29" name="Seta para a direita 28"/>
          <p:cNvSpPr/>
          <p:nvPr/>
        </p:nvSpPr>
        <p:spPr>
          <a:xfrm>
            <a:off x="0" y="764704"/>
            <a:ext cx="467544" cy="144016"/>
          </a:xfrm>
          <a:prstGeom prst="rightArrow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323528" y="1196752"/>
            <a:ext cx="864096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49. Oficina Municipal - Escola de Cidadania e Gestão Pública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50. OIDP - Observatório Internacional de Democracia Participativa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51. OIT - Organização Internacional do Trabalho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52. ONU-HABITAT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53. PNUD - Programa das Nações Unidas para o Desenvolvimento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54. PNUMA - Programa das Nações Unidas para o Meio Ambiente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55. Programa Município Verde Azul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56. Projeto ECOPHALT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2060"/>
                </a:solidFill>
              </a:rPr>
              <a:t>57. Smart City Expo &amp; World Congress</a:t>
            </a:r>
            <a:endParaRPr lang="pt-BR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2060"/>
                </a:solidFill>
              </a:rPr>
              <a:t>58. </a:t>
            </a:r>
            <a:r>
              <a:rPr lang="en-US" dirty="0" err="1" smtClean="0">
                <a:solidFill>
                  <a:srgbClr val="002060"/>
                </a:solidFill>
              </a:rPr>
              <a:t>Sobratema</a:t>
            </a:r>
            <a:endParaRPr lang="pt-BR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59. UNESCO - Organização das Nações Unidas para a Educação, a Ciência e a Cultura 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60. Vetor Brasil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563888" y="0"/>
            <a:ext cx="5580113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 algn="r"/>
            <a:r>
              <a:rPr lang="pt-BR" sz="3200" b="1" dirty="0" smtClean="0">
                <a:solidFill>
                  <a:srgbClr val="274889"/>
                </a:solidFill>
              </a:rPr>
              <a:t>Apoio Institucional – IV EMDS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432048" y="591071"/>
            <a:ext cx="8711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solidFill>
                  <a:srgbClr val="396832"/>
                </a:solidFill>
              </a:rPr>
              <a:t>67 Instituições e 8 fóruns de secretários municipais já estão confirmados</a:t>
            </a:r>
          </a:p>
        </p:txBody>
      </p:sp>
      <p:pic>
        <p:nvPicPr>
          <p:cNvPr id="26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  <p:sp>
        <p:nvSpPr>
          <p:cNvPr id="29" name="Seta para a direita 28"/>
          <p:cNvSpPr/>
          <p:nvPr/>
        </p:nvSpPr>
        <p:spPr>
          <a:xfrm>
            <a:off x="0" y="764704"/>
            <a:ext cx="467544" cy="144016"/>
          </a:xfrm>
          <a:prstGeom prst="rightArrow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323528" y="1196752"/>
            <a:ext cx="864096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61. </a:t>
            </a:r>
            <a:r>
              <a:rPr lang="pt-BR" dirty="0" err="1" smtClean="0">
                <a:solidFill>
                  <a:srgbClr val="002060"/>
                </a:solidFill>
              </a:rPr>
              <a:t>VivaRio</a:t>
            </a:r>
            <a:r>
              <a:rPr lang="pt-BR" dirty="0" smtClean="0">
                <a:solidFill>
                  <a:srgbClr val="002060"/>
                </a:solidFill>
              </a:rPr>
              <a:t> 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62. WWF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63. ABIFER - Associação Brasileira da Indústria Ferroviária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64. AEAMESP - Associação dos Engenheiros e Arquitetos de Metrô 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65. ANPTRILHOS - Associação Nacional dos Transportadores de Passageiros sobre Trilhos 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66. CNTTT - Confederação Nacional dos Trabalhadores em Transporte Terrestre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67. Instituto de Energia e Meio Ambiente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323528" y="4293096"/>
            <a:ext cx="8640960" cy="260071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b="1" dirty="0" smtClean="0">
                <a:solidFill>
                  <a:srgbClr val="002060"/>
                </a:solidFill>
              </a:rPr>
              <a:t>Fóruns Nacionais de Secretários Municipais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 smtClean="0">
                <a:solidFill>
                  <a:srgbClr val="002060"/>
                </a:solidFill>
              </a:rPr>
              <a:t>ABRASF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 smtClean="0">
                <a:solidFill>
                  <a:srgbClr val="002060"/>
                </a:solidFill>
              </a:rPr>
              <a:t>FNTT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 smtClean="0">
                <a:solidFill>
                  <a:srgbClr val="002060"/>
                </a:solidFill>
              </a:rPr>
              <a:t>ASSEMAE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 smtClean="0">
                <a:solidFill>
                  <a:srgbClr val="002060"/>
                </a:solidFill>
              </a:rPr>
              <a:t>UNDIME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pt-BR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pt-BR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 err="1" smtClean="0">
                <a:solidFill>
                  <a:srgbClr val="002060"/>
                </a:solidFill>
              </a:rPr>
              <a:t>C&amp;T</a:t>
            </a:r>
            <a:endParaRPr lang="pt-BR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 smtClean="0">
                <a:solidFill>
                  <a:srgbClr val="002060"/>
                </a:solidFill>
              </a:rPr>
              <a:t>FONARI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 smtClean="0">
                <a:solidFill>
                  <a:srgbClr val="002060"/>
                </a:solidFill>
              </a:rPr>
              <a:t>FONSEMT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 smtClean="0">
                <a:solidFill>
                  <a:srgbClr val="002060"/>
                </a:solidFill>
              </a:rPr>
              <a:t>CB27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7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7504" y="146431"/>
            <a:ext cx="648072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DBCA24"/>
                </a:solidFill>
              </a:rPr>
              <a:t>IV EMDS</a:t>
            </a:r>
            <a:endParaRPr lang="pt-BR" sz="3200" b="1" dirty="0">
              <a:solidFill>
                <a:srgbClr val="DBCA24"/>
              </a:solidFill>
            </a:endParaRPr>
          </a:p>
        </p:txBody>
      </p:sp>
      <p:sp>
        <p:nvSpPr>
          <p:cNvPr id="12" name="Fluxograma: Operação manual 11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luxograma: Operação manual 12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Fluxograma: Operação manual 13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Fluxograma: Operação manual 14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Fluxograma: Operação manual 16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Fluxograma: Operação manual 17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/>
          <p:nvPr/>
        </p:nvSpPr>
        <p:spPr>
          <a:xfrm>
            <a:off x="1763688" y="476672"/>
            <a:ext cx="3600400" cy="72008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6" name="Vídeo Comercial IV EMDS - Inglês - 2mi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27584" y="638690"/>
            <a:ext cx="7704856" cy="5778642"/>
          </a:xfrm>
          <a:prstGeom prst="rect">
            <a:avLst/>
          </a:prstGeom>
        </p:spPr>
      </p:pic>
      <p:pic>
        <p:nvPicPr>
          <p:cNvPr id="27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36512" y="0"/>
            <a:ext cx="9180512" cy="6858000"/>
          </a:xfrm>
          <a:prstGeom prst="rect">
            <a:avLst/>
          </a:prstGeom>
          <a:solidFill>
            <a:srgbClr val="4F9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79512" y="116632"/>
            <a:ext cx="1526402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schemeClr val="bg1"/>
                </a:solidFill>
              </a:rPr>
              <a:t>I EMDS</a:t>
            </a:r>
          </a:p>
        </p:txBody>
      </p:sp>
      <p:sp>
        <p:nvSpPr>
          <p:cNvPr id="19" name="Fluxograma: Operação manual 18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Fluxograma: Operação manual 34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Fluxograma: Operação manual 35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Fluxograma: Operação manual 36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Fluxograma: Operação manual 37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Fluxograma: Operação manual 38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Fluxograma: Operação manual 39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Fluxograma: Operação manual 40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Fluxograma: Operação manual 41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Retângulo 31"/>
          <p:cNvSpPr/>
          <p:nvPr/>
        </p:nvSpPr>
        <p:spPr>
          <a:xfrm>
            <a:off x="1547664" y="332656"/>
            <a:ext cx="1872208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539552" y="644495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27, 28 e 29 de março de 2012</a:t>
            </a:r>
            <a:endParaRPr lang="pt-BR" dirty="0" smtClean="0">
              <a:solidFill>
                <a:schemeClr val="bg1"/>
              </a:solidFill>
            </a:endParaRPr>
          </a:p>
          <a:p>
            <a:r>
              <a:rPr lang="pt-BR" i="1" dirty="0" smtClean="0">
                <a:solidFill>
                  <a:schemeClr val="bg1"/>
                </a:solidFill>
              </a:rPr>
              <a:t>Pequenos negócios, qualidade ambiental urbana e erradicação da miséria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2,3 mil participantes</a:t>
            </a:r>
          </a:p>
          <a:p>
            <a:endParaRPr lang="pt-BR" dirty="0"/>
          </a:p>
        </p:txBody>
      </p:sp>
      <p:pic>
        <p:nvPicPr>
          <p:cNvPr id="25" name="Picture 2" descr="\\fnp-srv01\publico\FNP Administrativo\2016\2.COMUNICAÇÃO\I EMDS\A (19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984" y="4005064"/>
            <a:ext cx="3420000" cy="2279769"/>
          </a:xfrm>
          <a:prstGeom prst="rect">
            <a:avLst/>
          </a:prstGeom>
          <a:noFill/>
        </p:spPr>
      </p:pic>
      <p:pic>
        <p:nvPicPr>
          <p:cNvPr id="26" name="Picture 4" descr="\\fnp-srv01\publico\FNP Administrativo\2016\2.COMUNICAÇÃO\I EMDS\_MG_2770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984" y="1628800"/>
            <a:ext cx="3420000" cy="2280000"/>
          </a:xfrm>
          <a:prstGeom prst="rect">
            <a:avLst/>
          </a:prstGeom>
          <a:noFill/>
        </p:spPr>
      </p:pic>
      <p:pic>
        <p:nvPicPr>
          <p:cNvPr id="27" name="Picture 5" descr="\\fnp-srv01\publico\FNP Administrativo\2016\2.COMUNICAÇÃO\I EMDS\IMG_1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6376" y="1628801"/>
            <a:ext cx="3420000" cy="2279999"/>
          </a:xfrm>
          <a:prstGeom prst="rect">
            <a:avLst/>
          </a:prstGeom>
          <a:noFill/>
        </p:spPr>
      </p:pic>
      <p:pic>
        <p:nvPicPr>
          <p:cNvPr id="28" name="Picture 6" descr="\\fnp-srv01\publico\FNP Administrativo\2016\2.COMUNICAÇÃO\I EMDS\_DSC14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6376" y="4005064"/>
            <a:ext cx="3420000" cy="2265195"/>
          </a:xfrm>
          <a:prstGeom prst="rect">
            <a:avLst/>
          </a:prstGeom>
          <a:noFill/>
        </p:spPr>
      </p:pic>
      <p:pic>
        <p:nvPicPr>
          <p:cNvPr id="22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\\fnp-srv01\publico\FNP Administrativo\2016\2.COMUNICAÇÃO\IV EMDS\LOGOS IV EMDS\iv_emds_pt_b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16163"/>
            <a:ext cx="3168352" cy="5731195"/>
          </a:xfrm>
          <a:prstGeom prst="rect">
            <a:avLst/>
          </a:prstGeom>
          <a:noFill/>
        </p:spPr>
      </p:pic>
      <p:sp>
        <p:nvSpPr>
          <p:cNvPr id="33" name="CaixaDeTexto 32"/>
          <p:cNvSpPr txBox="1"/>
          <p:nvPr/>
        </p:nvSpPr>
        <p:spPr>
          <a:xfrm>
            <a:off x="4788024" y="836712"/>
            <a:ext cx="4032448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solidFill>
                  <a:srgbClr val="396832"/>
                </a:solidFill>
              </a:rPr>
              <a:t>Obrigado!</a:t>
            </a:r>
          </a:p>
          <a:p>
            <a:pPr algn="ctr">
              <a:lnSpc>
                <a:spcPct val="150000"/>
              </a:lnSpc>
            </a:pPr>
            <a:r>
              <a:rPr lang="pt-BR" dirty="0" smtClean="0">
                <a:solidFill>
                  <a:srgbClr val="396832"/>
                </a:solidFill>
                <a:hlinkClick r:id="rId3"/>
              </a:rPr>
              <a:t>www.emds.fnp.org.br</a:t>
            </a:r>
            <a:endParaRPr lang="pt-BR" dirty="0">
              <a:solidFill>
                <a:srgbClr val="396832"/>
              </a:solidFill>
              <a:hlinkClick r:id="rId3"/>
            </a:endParaRPr>
          </a:p>
          <a:p>
            <a:pPr algn="ctr">
              <a:lnSpc>
                <a:spcPct val="150000"/>
              </a:lnSpc>
            </a:pPr>
            <a:r>
              <a:rPr lang="pt-BR" dirty="0" smtClean="0">
                <a:solidFill>
                  <a:srgbClr val="396832"/>
                </a:solidFill>
                <a:hlinkClick r:id="rId3"/>
              </a:rPr>
              <a:t>www.fnp.org.br</a:t>
            </a:r>
            <a:endParaRPr lang="pt-BR" dirty="0" smtClean="0">
              <a:solidFill>
                <a:srgbClr val="39683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BR" b="1" dirty="0" smtClean="0">
                <a:solidFill>
                  <a:srgbClr val="396832"/>
                </a:solidFill>
              </a:rPr>
              <a:t>(61) 3044.9800</a:t>
            </a:r>
            <a:endParaRPr lang="pt-BR" dirty="0">
              <a:solidFill>
                <a:srgbClr val="396832"/>
              </a:solidFill>
            </a:endParaRPr>
          </a:p>
        </p:txBody>
      </p:sp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3203848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 rot="10800000">
            <a:off x="3707904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>
            <a:off x="4248040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4788024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5292080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5796136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4" name="Picture 8" descr="https://siglaportfolio.files.wordpress.com/2014/10/logo-sebrae-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717032"/>
            <a:ext cx="1507609" cy="846664"/>
          </a:xfrm>
          <a:prstGeom prst="rect">
            <a:avLst/>
          </a:prstGeom>
          <a:noFill/>
        </p:spPr>
      </p:pic>
      <p:sp>
        <p:nvSpPr>
          <p:cNvPr id="35" name="CaixaDeTexto 34"/>
          <p:cNvSpPr txBox="1"/>
          <p:nvPr/>
        </p:nvSpPr>
        <p:spPr>
          <a:xfrm rot="16200000">
            <a:off x="4271165" y="3955655"/>
            <a:ext cx="720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Parceria</a:t>
            </a:r>
            <a:endParaRPr lang="pt-BR" sz="900" dirty="0"/>
          </a:p>
        </p:txBody>
      </p:sp>
      <p:pic>
        <p:nvPicPr>
          <p:cNvPr id="37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99" y="4725144"/>
            <a:ext cx="3747819" cy="1616358"/>
          </a:xfrm>
          <a:prstGeom prst="rect">
            <a:avLst/>
          </a:prstGeom>
          <a:noFill/>
        </p:spPr>
      </p:pic>
      <p:sp>
        <p:nvSpPr>
          <p:cNvPr id="38" name="CaixaDeTexto 37"/>
          <p:cNvSpPr txBox="1"/>
          <p:nvPr/>
        </p:nvSpPr>
        <p:spPr>
          <a:xfrm rot="16200000">
            <a:off x="4240560" y="5257800"/>
            <a:ext cx="720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Realização</a:t>
            </a:r>
            <a:endParaRPr lang="pt-BR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36512" y="0"/>
            <a:ext cx="9180512" cy="6858000"/>
          </a:xfrm>
          <a:prstGeom prst="rect">
            <a:avLst/>
          </a:prstGeom>
          <a:solidFill>
            <a:srgbClr val="4F9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5" name="Picture 3" descr="\\fnp-srv01\publico\FNP Administrativo\2016\2.COMUNICAÇÃO\IV EMDS\Folder Internacional\Fotos EMDS\II EMDS\_MG_7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3888432" cy="2592287"/>
          </a:xfrm>
          <a:prstGeom prst="rect">
            <a:avLst/>
          </a:prstGeom>
          <a:noFill/>
        </p:spPr>
      </p:pic>
      <p:sp>
        <p:nvSpPr>
          <p:cNvPr id="26" name="CaixaDeTexto 25"/>
          <p:cNvSpPr txBox="1"/>
          <p:nvPr/>
        </p:nvSpPr>
        <p:spPr>
          <a:xfrm>
            <a:off x="179512" y="4584730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No II EMDS, a FNP recebeu carta do secretário-geral da ONU (Organização das Nações Unidas), Ban Ki-moon, parabenizando a FNP pela proposta e temas do evento.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7" name="Picture 4" descr="\\fnp-srv01\publico\FNP Administrativo\2015\COMUNICAÇÃO\carta ban ki moon\carta metalica Ban Ki Mo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62302">
            <a:off x="5117746" y="1075138"/>
            <a:ext cx="3755927" cy="5311449"/>
          </a:xfrm>
          <a:prstGeom prst="rect">
            <a:avLst/>
          </a:prstGeom>
          <a:noFill/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107504" y="116632"/>
            <a:ext cx="1526402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chemeClr val="bg1"/>
                </a:solidFill>
              </a:rPr>
              <a:t>II </a:t>
            </a:r>
            <a:r>
              <a:rPr lang="pt-BR" sz="3200" b="1" dirty="0">
                <a:solidFill>
                  <a:schemeClr val="bg1"/>
                </a:solidFill>
              </a:rPr>
              <a:t>EMDS</a:t>
            </a:r>
          </a:p>
        </p:txBody>
      </p:sp>
      <p:sp>
        <p:nvSpPr>
          <p:cNvPr id="19" name="Fluxograma: Operação manual 18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Fluxograma: Operação manual 34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Fluxograma: Operação manual 35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Fluxograma: Operação manual 36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Fluxograma: Operação manual 37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Fluxograma: Operação manual 38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Fluxograma: Operação manual 39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Fluxograma: Operação manual 40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Fluxograma: Operação manual 41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Retângulo 32"/>
          <p:cNvSpPr/>
          <p:nvPr/>
        </p:nvSpPr>
        <p:spPr>
          <a:xfrm>
            <a:off x="1619672" y="404664"/>
            <a:ext cx="1872208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179512" y="836712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23, 24 e 25 de maio de 2013</a:t>
            </a:r>
            <a:endParaRPr lang="pt-BR" dirty="0" smtClean="0">
              <a:solidFill>
                <a:schemeClr val="bg1"/>
              </a:solidFill>
            </a:endParaRPr>
          </a:p>
          <a:p>
            <a:r>
              <a:rPr lang="pt-BR" i="1" dirty="0" smtClean="0">
                <a:solidFill>
                  <a:schemeClr val="bg1"/>
                </a:solidFill>
              </a:rPr>
              <a:t>Desafios dos novos governantes locais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3.612 participantes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2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D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23528" y="188640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III </a:t>
            </a:r>
            <a:r>
              <a:rPr lang="pt-BR" sz="3200" b="1" dirty="0">
                <a:solidFill>
                  <a:srgbClr val="2D539D"/>
                </a:solidFill>
              </a:rPr>
              <a:t>EMDS</a:t>
            </a:r>
          </a:p>
        </p:txBody>
      </p:sp>
      <p:sp>
        <p:nvSpPr>
          <p:cNvPr id="13" name="Fluxograma: Operação manual 12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Fluxograma: Operação manual 13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Fluxograma: Operação manual 14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luxograma: Operação manual 15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Fluxograma: Operação manual 16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Fluxograma: Operação manual 17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Fluxograma: Operação manual 30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Fluxograma: Operação manual 31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Fluxograma: Operação manual 32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4" name="Fluxograma: Operação manual 33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/>
          <p:cNvSpPr/>
          <p:nvPr/>
        </p:nvSpPr>
        <p:spPr>
          <a:xfrm>
            <a:off x="1907704" y="476672"/>
            <a:ext cx="360040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5" name="III EMDS 2015 port. 8 mi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71599" y="692696"/>
            <a:ext cx="7440827" cy="5580620"/>
          </a:xfrm>
          <a:prstGeom prst="rect">
            <a:avLst/>
          </a:prstGeom>
        </p:spPr>
      </p:pic>
      <p:pic>
        <p:nvPicPr>
          <p:cNvPr id="21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D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467544" y="8367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396832"/>
                </a:solidFill>
              </a:rPr>
              <a:t>13 Salas Temáticas</a:t>
            </a:r>
            <a:endParaRPr lang="pt-BR" b="1" dirty="0">
              <a:solidFill>
                <a:srgbClr val="396832"/>
              </a:solidFill>
            </a:endParaRPr>
          </a:p>
        </p:txBody>
      </p:sp>
      <p:pic>
        <p:nvPicPr>
          <p:cNvPr id="25" name="Picture 5" descr="\\fnp-srv01\publico\FNP Administrativo\2015\COMUNICAÇÃO\Informativos 2015\informativo 78\Informativo 78 Folder\Links\ST - Estratégias para a promoção do empreendedorismo local - Créd. Bruno Mo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2517363" cy="167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 descr="\\fnp-srv01\publico\FNP Administrativo\2015\COMUNICAÇÃO\Informativos 2015\informativo 78\Informativo 78 Folder\Links\ST - Prefeitos debatem os desafios dos municípios do g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897" y="4599459"/>
            <a:ext cx="2534940" cy="168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 descr="\\fnp-srv01\publico\FNP Administrativo\2015\COMUNICAÇÃO\Informativos 2015\informativo 78\Informativo 78 Folder\Links\ST - Trabalho Emprego e Ren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214" y="2924944"/>
            <a:ext cx="2518618" cy="167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CaixaDeTexto 31"/>
          <p:cNvSpPr txBox="1"/>
          <p:nvPr/>
        </p:nvSpPr>
        <p:spPr>
          <a:xfrm>
            <a:off x="3275856" y="836712"/>
            <a:ext cx="5868144" cy="5520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396832"/>
                </a:solidFill>
              </a:rPr>
              <a:t>1 – Estratégias para a promoção do empreendedorismo local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2 – Geração de trabalho, emprego e renda sustentáveis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3 – O crescente desequilíbrio das finanças municipais: como qualificar o gasto e aumentar a receita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4 – Desafios dos municípios do g100: recursos escassos e elevada demanda social 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5 – Desafios federativos da gestão metropolitana e regional 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6 – Emergência na saúde pública: qualificar serviços, aumentar a eficiência das despesas e enfrentar o subfinanciamento 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7 – A violência urbana e a redefinição das atribuições dos entes federados na segurança pública 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8 – O protagonismo dos governos locais na nova agenda internacional 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9 – Alternativas para o enfrentamento da crise hídrica e os desafios ambientais urbanos 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10 – Combate e prevenção à corrupção: gestões inovadoras, transparentes e democráticas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11 – O esgotamento do modelo de mobilidade urbana e a necessidade de pactuação federativa 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12 – Cidades educadoras: governos locais promotores da cidadania 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13 – Atuação federativa para enfrentamento da crise industrial </a:t>
            </a:r>
          </a:p>
          <a:p>
            <a:pPr>
              <a:lnSpc>
                <a:spcPct val="110000"/>
              </a:lnSpc>
            </a:pPr>
            <a:endParaRPr lang="pt-BR" sz="1600" dirty="0">
              <a:solidFill>
                <a:srgbClr val="396832"/>
              </a:solidFill>
            </a:endParaRPr>
          </a:p>
        </p:txBody>
      </p:sp>
      <p:sp>
        <p:nvSpPr>
          <p:cNvPr id="15" name="Fluxograma: Operação manual 14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luxograma: Operação manual 15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Fluxograma: Operação manual 16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Fluxograma: Operação manual 30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323528" y="188640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III </a:t>
            </a:r>
            <a:r>
              <a:rPr lang="pt-BR" sz="3200" b="1" dirty="0">
                <a:solidFill>
                  <a:srgbClr val="2D539D"/>
                </a:solidFill>
              </a:rPr>
              <a:t>EMDS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1907704" y="476672"/>
            <a:ext cx="360040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76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3591</TotalTime>
  <Words>2379</Words>
  <Application>Microsoft Office PowerPoint</Application>
  <PresentationFormat>Apresentação na tela (4:3)</PresentationFormat>
  <Paragraphs>662</Paragraphs>
  <Slides>60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61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paula.aguiar</dc:creator>
  <cp:lastModifiedBy>gilberto.perre</cp:lastModifiedBy>
  <cp:revision>207</cp:revision>
  <dcterms:created xsi:type="dcterms:W3CDTF">2016-07-13T16:26:07Z</dcterms:created>
  <dcterms:modified xsi:type="dcterms:W3CDTF">2016-09-21T18:18:08Z</dcterms:modified>
</cp:coreProperties>
</file>