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0" r:id="rId3"/>
    <p:sldId id="281" r:id="rId4"/>
    <p:sldId id="265" r:id="rId5"/>
    <p:sldId id="270" r:id="rId6"/>
    <p:sldId id="271" r:id="rId7"/>
    <p:sldId id="266" r:id="rId8"/>
    <p:sldId id="267" r:id="rId9"/>
    <p:sldId id="268" r:id="rId10"/>
    <p:sldId id="269" r:id="rId11"/>
    <p:sldId id="272" r:id="rId12"/>
    <p:sldId id="273" r:id="rId13"/>
    <p:sldId id="277" r:id="rId14"/>
    <p:sldId id="274" r:id="rId15"/>
    <p:sldId id="275" r:id="rId16"/>
    <p:sldId id="276" r:id="rId17"/>
    <p:sldId id="278" r:id="rId18"/>
    <p:sldId id="262" r:id="rId1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FFED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446" autoAdjust="0"/>
    <p:restoredTop sz="94660"/>
  </p:normalViewPr>
  <p:slideViewPr>
    <p:cSldViewPr snapToGrid="0">
      <p:cViewPr varScale="1">
        <p:scale>
          <a:sx n="74" d="100"/>
          <a:sy n="74" d="100"/>
        </p:scale>
        <p:origin x="11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E369F-3A92-4969-9A85-20FD8D17AC4A}" type="datetimeFigureOut">
              <a:rPr lang="pt-BR" smtClean="0"/>
              <a:pPr/>
              <a:t>28/11/2016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0504D-C225-492B-B0CD-E69A553D6C6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3490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E369F-3A92-4969-9A85-20FD8D17AC4A}" type="datetimeFigureOut">
              <a:rPr lang="pt-BR" smtClean="0"/>
              <a:pPr/>
              <a:t>28/11/2016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0504D-C225-492B-B0CD-E69A553D6C6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7411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E369F-3A92-4969-9A85-20FD8D17AC4A}" type="datetimeFigureOut">
              <a:rPr lang="pt-BR" smtClean="0"/>
              <a:pPr/>
              <a:t>28/11/2016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0504D-C225-492B-B0CD-E69A553D6C6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4406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pt-BR" smtClean="0"/>
              <a:t>Clique para editar o estilo do título mestre</a:t>
            </a:r>
            <a:endParaRPr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2ED690-5C93-40BD-BDAC-E59BB5FE8B45}" type="datetimeFigureOut">
              <a:rPr lang="pt-BR" smtClean="0"/>
              <a:pPr/>
              <a:t>28/11/2016</a:t>
            </a:fld>
            <a:endParaRPr lang="pt-BR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8FFA9B-3790-4388-93DD-36A669366AD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609600" y="1803400"/>
            <a:ext cx="8153400" cy="436880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/>
          </a:p>
        </p:txBody>
      </p:sp>
      <p:pic>
        <p:nvPicPr>
          <p:cNvPr id="8" name="Imagem 7" descr="Logo Aequus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884368" y="188640"/>
            <a:ext cx="911643" cy="702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828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E369F-3A92-4969-9A85-20FD8D17AC4A}" type="datetimeFigureOut">
              <a:rPr lang="pt-BR" smtClean="0"/>
              <a:pPr/>
              <a:t>28/11/2016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0504D-C225-492B-B0CD-E69A553D6C6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3467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E369F-3A92-4969-9A85-20FD8D17AC4A}" type="datetimeFigureOut">
              <a:rPr lang="pt-BR" smtClean="0"/>
              <a:pPr/>
              <a:t>28/11/2016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0504D-C225-492B-B0CD-E69A553D6C6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8211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E369F-3A92-4969-9A85-20FD8D17AC4A}" type="datetimeFigureOut">
              <a:rPr lang="pt-BR" smtClean="0"/>
              <a:pPr/>
              <a:t>28/11/2016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0504D-C225-492B-B0CD-E69A553D6C6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7372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E369F-3A92-4969-9A85-20FD8D17AC4A}" type="datetimeFigureOut">
              <a:rPr lang="pt-BR" smtClean="0"/>
              <a:pPr/>
              <a:t>28/11/2016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0504D-C225-492B-B0CD-E69A553D6C6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3544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E369F-3A92-4969-9A85-20FD8D17AC4A}" type="datetimeFigureOut">
              <a:rPr lang="pt-BR" smtClean="0"/>
              <a:pPr/>
              <a:t>28/11/2016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0504D-C225-492B-B0CD-E69A553D6C6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1624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E369F-3A92-4969-9A85-20FD8D17AC4A}" type="datetimeFigureOut">
              <a:rPr lang="pt-BR" smtClean="0"/>
              <a:pPr/>
              <a:t>28/11/2016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0504D-C225-492B-B0CD-E69A553D6C6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2417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E369F-3A92-4969-9A85-20FD8D17AC4A}" type="datetimeFigureOut">
              <a:rPr lang="pt-BR" smtClean="0"/>
              <a:pPr/>
              <a:t>28/11/2016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0504D-C225-492B-B0CD-E69A553D6C6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4878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E369F-3A92-4969-9A85-20FD8D17AC4A}" type="datetimeFigureOut">
              <a:rPr lang="pt-BR" smtClean="0"/>
              <a:pPr/>
              <a:t>28/11/2016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0504D-C225-492B-B0CD-E69A553D6C6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1465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E369F-3A92-4969-9A85-20FD8D17AC4A}" type="datetimeFigureOut">
              <a:rPr lang="pt-BR" smtClean="0"/>
              <a:pPr/>
              <a:t>28/11/2016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20504D-C225-492B-B0CD-E69A553D6C6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2825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2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77405" y="2771880"/>
            <a:ext cx="3941380" cy="2818418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561" r="32616" b="-717"/>
          <a:stretch/>
        </p:blipFill>
        <p:spPr>
          <a:xfrm>
            <a:off x="0" y="6496468"/>
            <a:ext cx="2458563" cy="403412"/>
          </a:xfrm>
          <a:prstGeom prst="rect">
            <a:avLst/>
          </a:prstGeom>
          <a:effectLst/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561" r="32616" b="-717"/>
          <a:stretch/>
        </p:blipFill>
        <p:spPr>
          <a:xfrm>
            <a:off x="2458563" y="6501054"/>
            <a:ext cx="2458563" cy="403412"/>
          </a:xfrm>
          <a:prstGeom prst="rect">
            <a:avLst/>
          </a:prstGeom>
          <a:effectLst/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561" r="32616" b="-717"/>
          <a:stretch/>
        </p:blipFill>
        <p:spPr>
          <a:xfrm>
            <a:off x="4870903" y="6496469"/>
            <a:ext cx="2458563" cy="403412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561" r="32616" b="-717"/>
          <a:stretch/>
        </p:blipFill>
        <p:spPr>
          <a:xfrm>
            <a:off x="6685437" y="6496469"/>
            <a:ext cx="2458563" cy="403412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561" r="32616" b="-717"/>
          <a:stretch/>
        </p:blipFill>
        <p:spPr>
          <a:xfrm>
            <a:off x="0" y="-20023"/>
            <a:ext cx="2612091" cy="403412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561" r="32616" b="-717"/>
          <a:stretch/>
        </p:blipFill>
        <p:spPr>
          <a:xfrm>
            <a:off x="5249122" y="-16979"/>
            <a:ext cx="2612091" cy="403412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561" r="32616" b="-717"/>
          <a:stretch/>
        </p:blipFill>
        <p:spPr>
          <a:xfrm>
            <a:off x="6494133" y="-20024"/>
            <a:ext cx="2649867" cy="403412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2" name="Imagem 2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561" r="32616" b="-717"/>
          <a:stretch/>
        </p:blipFill>
        <p:spPr>
          <a:xfrm>
            <a:off x="2577350" y="-7556"/>
            <a:ext cx="2670089" cy="403412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16024">
            <a:off x="468492" y="1403735"/>
            <a:ext cx="3228512" cy="4008389"/>
          </a:xfrm>
          <a:prstGeom prst="round2DiagRect">
            <a:avLst>
              <a:gd name="adj1" fmla="val 0"/>
              <a:gd name="adj2" fmla="val 0"/>
            </a:avLst>
          </a:prstGeom>
          <a:ln w="88900" cap="sq">
            <a:noFill/>
            <a:miter lim="800000"/>
          </a:ln>
          <a:effectLst/>
        </p:spPr>
      </p:pic>
      <p:sp>
        <p:nvSpPr>
          <p:cNvPr id="14" name="CaixaDeTexto 13"/>
          <p:cNvSpPr txBox="1"/>
          <p:nvPr/>
        </p:nvSpPr>
        <p:spPr>
          <a:xfrm>
            <a:off x="3988675" y="1424808"/>
            <a:ext cx="4564118" cy="1269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rgbClr val="002060"/>
                </a:solidFill>
              </a:rPr>
              <a:t>Lançamento</a:t>
            </a:r>
          </a:p>
          <a:p>
            <a:pPr algn="ctr"/>
            <a:r>
              <a:rPr lang="pt-BR" sz="4050" b="1" dirty="0">
                <a:solidFill>
                  <a:srgbClr val="002060"/>
                </a:solidFill>
              </a:rPr>
              <a:t>MULTI CIDADES </a:t>
            </a:r>
          </a:p>
          <a:p>
            <a:pPr algn="ctr"/>
            <a:r>
              <a:rPr lang="pt-BR" dirty="0">
                <a:solidFill>
                  <a:srgbClr val="002060"/>
                </a:solidFill>
              </a:rPr>
              <a:t>Ano 12 - 2017</a:t>
            </a:r>
          </a:p>
        </p:txBody>
      </p:sp>
    </p:spTree>
    <p:extLst>
      <p:ext uri="{BB962C8B-B14F-4D97-AF65-F5344CB8AC3E}">
        <p14:creationId xmlns:p14="http://schemas.microsoft.com/office/powerpoint/2010/main" val="333300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m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526" y="4497"/>
            <a:ext cx="1498762" cy="646386"/>
          </a:xfrm>
          <a:prstGeom prst="rect">
            <a:avLst/>
          </a:prstGeom>
        </p:spPr>
      </p:pic>
      <p:sp>
        <p:nvSpPr>
          <p:cNvPr id="24" name="Retângulo 23"/>
          <p:cNvSpPr/>
          <p:nvPr/>
        </p:nvSpPr>
        <p:spPr>
          <a:xfrm>
            <a:off x="141890" y="548408"/>
            <a:ext cx="8820807" cy="78827"/>
          </a:xfrm>
          <a:prstGeom prst="rect">
            <a:avLst/>
          </a:prstGeom>
          <a:solidFill>
            <a:srgbClr val="FFED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1026" name="Picture 2" descr="C:\Users\paula.aguiar\Downloads\multi_cidade_financ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5807" y="4497"/>
            <a:ext cx="2486776" cy="547593"/>
          </a:xfrm>
          <a:prstGeom prst="rect">
            <a:avLst/>
          </a:prstGeom>
          <a:noFill/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1051312" y="3172919"/>
            <a:ext cx="2419565" cy="40720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1044499" y="5444619"/>
            <a:ext cx="2419566" cy="4072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957397" y="915727"/>
            <a:ext cx="2238655" cy="4072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732875" y="3172920"/>
            <a:ext cx="2419565" cy="40720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739688" y="5444620"/>
            <a:ext cx="2419566" cy="40720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826790" y="915728"/>
            <a:ext cx="2238655" cy="407200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977063" y="918031"/>
            <a:ext cx="6423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Despesa total</a:t>
            </a:r>
            <a:endParaRPr lang="pt-BR" sz="14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008" y="3009971"/>
            <a:ext cx="3590925" cy="242887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5321" y="3033619"/>
            <a:ext cx="3667125" cy="3324225"/>
          </a:xfrm>
          <a:prstGeom prst="rect">
            <a:avLst/>
          </a:prstGeom>
        </p:spPr>
      </p:pic>
      <p:sp>
        <p:nvSpPr>
          <p:cNvPr id="17" name="Retângulo 16"/>
          <p:cNvSpPr/>
          <p:nvPr/>
        </p:nvSpPr>
        <p:spPr>
          <a:xfrm>
            <a:off x="961328" y="1775496"/>
            <a:ext cx="74441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Despesa (-3,1%) caiu mais que a receita (-2,8%), em 2015.</a:t>
            </a:r>
            <a:endParaRPr lang="pt-BR" sz="1200" i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2323436" y="2268487"/>
            <a:ext cx="47199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Os municípios estão fazendo  dever de casa</a:t>
            </a:r>
            <a:endParaRPr lang="pt-B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022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m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526" y="4497"/>
            <a:ext cx="1498762" cy="646386"/>
          </a:xfrm>
          <a:prstGeom prst="rect">
            <a:avLst/>
          </a:prstGeom>
        </p:spPr>
      </p:pic>
      <p:sp>
        <p:nvSpPr>
          <p:cNvPr id="24" name="Retângulo 23"/>
          <p:cNvSpPr/>
          <p:nvPr/>
        </p:nvSpPr>
        <p:spPr>
          <a:xfrm>
            <a:off x="141890" y="548408"/>
            <a:ext cx="8820807" cy="78827"/>
          </a:xfrm>
          <a:prstGeom prst="rect">
            <a:avLst/>
          </a:prstGeom>
          <a:solidFill>
            <a:srgbClr val="FFED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1026" name="Picture 2" descr="C:\Users\paula.aguiar\Downloads\multi_cidade_financ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5807" y="4497"/>
            <a:ext cx="2486776" cy="547593"/>
          </a:xfrm>
          <a:prstGeom prst="rect">
            <a:avLst/>
          </a:prstGeom>
          <a:noFill/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1051312" y="3172919"/>
            <a:ext cx="2419565" cy="40720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1044499" y="5444619"/>
            <a:ext cx="2419566" cy="4072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957397" y="915727"/>
            <a:ext cx="2238655" cy="4072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732875" y="3172920"/>
            <a:ext cx="2419565" cy="40720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739688" y="5444620"/>
            <a:ext cx="2419566" cy="40720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826790" y="915728"/>
            <a:ext cx="2238655" cy="407200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05025" y="3376519"/>
            <a:ext cx="4756705" cy="2842278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996113" y="937081"/>
            <a:ext cx="6423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Despesa total</a:t>
            </a:r>
            <a:endParaRPr lang="pt-BR" sz="14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944476" y="1649393"/>
            <a:ext cx="74441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Pelo segundo ano consecutivo as despesas foram superiores às receitas, porém, a magnitude do déficit diminuiu:</a:t>
            </a:r>
          </a:p>
          <a:p>
            <a:pPr marL="542925" indent="-180975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Em 2014 o déficit foi de R$ 2,96 bilhões ou 0,6% da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receita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total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542925" indent="-180975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Em 2015, foi de R$ 1,23 bilhão ou 0,2% da receita total.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2700058" y="3007187"/>
            <a:ext cx="47199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Os municípios estão fazendo  dever de casa</a:t>
            </a:r>
            <a:endParaRPr lang="pt-B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10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m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526" y="4497"/>
            <a:ext cx="1498762" cy="646386"/>
          </a:xfrm>
          <a:prstGeom prst="rect">
            <a:avLst/>
          </a:prstGeom>
        </p:spPr>
      </p:pic>
      <p:sp>
        <p:nvSpPr>
          <p:cNvPr id="24" name="Retângulo 23"/>
          <p:cNvSpPr/>
          <p:nvPr/>
        </p:nvSpPr>
        <p:spPr>
          <a:xfrm>
            <a:off x="141890" y="548408"/>
            <a:ext cx="8820807" cy="78827"/>
          </a:xfrm>
          <a:prstGeom prst="rect">
            <a:avLst/>
          </a:prstGeom>
          <a:solidFill>
            <a:srgbClr val="FFED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1026" name="Picture 2" descr="C:\Users\paula.aguiar\Downloads\multi_cidade_financ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5807" y="4497"/>
            <a:ext cx="2486776" cy="547593"/>
          </a:xfrm>
          <a:prstGeom prst="rect">
            <a:avLst/>
          </a:prstGeom>
          <a:noFill/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1051312" y="3172919"/>
            <a:ext cx="2419565" cy="40720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1044499" y="5444619"/>
            <a:ext cx="2419566" cy="4072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957397" y="915727"/>
            <a:ext cx="2238655" cy="4072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732875" y="3172920"/>
            <a:ext cx="2419565" cy="40720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739688" y="5444620"/>
            <a:ext cx="2419566" cy="40720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826790" y="915728"/>
            <a:ext cx="2238655" cy="407200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977063" y="918031"/>
            <a:ext cx="6423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Principais itens da despesa</a:t>
            </a:r>
            <a:endParaRPr lang="pt-BR" sz="24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50620" y="1533525"/>
            <a:ext cx="1849856" cy="316865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48251" y="1533525"/>
            <a:ext cx="2152650" cy="3146181"/>
          </a:xfrm>
          <a:prstGeom prst="rect">
            <a:avLst/>
          </a:prstGeom>
        </p:spPr>
      </p:pic>
      <p:sp>
        <p:nvSpPr>
          <p:cNvPr id="17" name="Retângulo 16"/>
          <p:cNvSpPr/>
          <p:nvPr/>
        </p:nvSpPr>
        <p:spPr>
          <a:xfrm>
            <a:off x="910388" y="4840689"/>
            <a:ext cx="783548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Grande parte do ajuste foi feito por meio de corte nos investimentos.</a:t>
            </a:r>
          </a:p>
          <a:p>
            <a:pPr>
              <a:spcAft>
                <a:spcPts val="600"/>
              </a:spcAft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 maior corte, tanto em percentual quanto em valores absolutos, ocorreu nos investimentos. Sua participação no total da despesa foi de 8,8%, em 2015, a menor desde 2002, quando inicia-se a consolidação dos dados por </a:t>
            </a:r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Multi Cidades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>
              <a:spcAft>
                <a:spcPts val="600"/>
              </a:spcAft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Os custeios sofreram o segundo maior corte em valores absolutos.</a:t>
            </a:r>
          </a:p>
        </p:txBody>
      </p:sp>
    </p:spTree>
    <p:extLst>
      <p:ext uri="{BB962C8B-B14F-4D97-AF65-F5344CB8AC3E}">
        <p14:creationId xmlns:p14="http://schemas.microsoft.com/office/powerpoint/2010/main" val="26737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m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526" y="4497"/>
            <a:ext cx="1498762" cy="646386"/>
          </a:xfrm>
          <a:prstGeom prst="rect">
            <a:avLst/>
          </a:prstGeom>
        </p:spPr>
      </p:pic>
      <p:sp>
        <p:nvSpPr>
          <p:cNvPr id="24" name="Retângulo 23"/>
          <p:cNvSpPr/>
          <p:nvPr/>
        </p:nvSpPr>
        <p:spPr>
          <a:xfrm>
            <a:off x="141890" y="548408"/>
            <a:ext cx="8820807" cy="78827"/>
          </a:xfrm>
          <a:prstGeom prst="rect">
            <a:avLst/>
          </a:prstGeom>
          <a:solidFill>
            <a:srgbClr val="FFED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1026" name="Picture 2" descr="C:\Users\paula.aguiar\Downloads\multi_cidade_financ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5807" y="4497"/>
            <a:ext cx="2486776" cy="547593"/>
          </a:xfrm>
          <a:prstGeom prst="rect">
            <a:avLst/>
          </a:prstGeom>
          <a:noFill/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1051312" y="3172919"/>
            <a:ext cx="2419565" cy="40720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1044499" y="5444619"/>
            <a:ext cx="2419566" cy="4072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957397" y="915727"/>
            <a:ext cx="2238655" cy="4072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732875" y="3172920"/>
            <a:ext cx="2419565" cy="40720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739688" y="5444620"/>
            <a:ext cx="2419566" cy="40720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826790" y="915728"/>
            <a:ext cx="2238655" cy="407200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852993" y="758209"/>
            <a:ext cx="7401954" cy="6663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Investimentos: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</a:endParaRPr>
          </a:p>
          <a:p>
            <a:pPr marL="714375" indent="-1714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-16,1% ou R$ -8,6 bilhões em 2015.</a:t>
            </a:r>
          </a:p>
          <a:p>
            <a:pPr marL="714375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De janeiro a agosto de </a:t>
            </a:r>
            <a:r>
              <a:rPr lang="pt-BR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2016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 as capitais reduziram seus investimentos em 11,4%.</a:t>
            </a:r>
          </a:p>
          <a:p>
            <a:r>
              <a:rPr lang="pt-BR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 Custeio:</a:t>
            </a:r>
          </a:p>
          <a:p>
            <a:pPr marL="714375" indent="-1714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-2,7% ou R$ -5,714 bilhões em 2015.</a:t>
            </a:r>
          </a:p>
          <a:p>
            <a:pPr marL="714375" indent="-1714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70% dos municípios reduziram os custeios.</a:t>
            </a:r>
          </a:p>
          <a:p>
            <a:pPr marL="714375" indent="-1714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 Até agosto de </a:t>
            </a:r>
            <a:r>
              <a:rPr lang="pt-BR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2016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 queda de 1,7%.</a:t>
            </a:r>
          </a:p>
          <a:p>
            <a:pPr marL="85725"/>
            <a:r>
              <a:rPr lang="pt-BR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Pessoal: </a:t>
            </a:r>
          </a:p>
          <a:p>
            <a:pPr marL="714375" indent="-171450">
              <a:buFont typeface="Arial" panose="020B0604020202020204" pitchFamily="34" charset="0"/>
              <a:buChar char="•"/>
              <a:tabLst>
                <a:tab pos="714375" algn="l"/>
              </a:tabLst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Ao contrário dos anos anteriores, quando a despesa com pessoal expandiu-se ininterruptamente, em 2015 ficou estável.</a:t>
            </a:r>
          </a:p>
          <a:p>
            <a:pPr marL="714375" indent="-17145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714375" algn="l"/>
              </a:tabLst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Garantias constitucionais e outros fatores como o crescimento vegetativo da folha dificultam a redução dessa despesa. </a:t>
            </a:r>
          </a:p>
          <a:p>
            <a:pPr marL="714375" indent="-1714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 Até agosto de </a:t>
            </a:r>
            <a:r>
              <a:rPr lang="pt-BR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2016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 queda de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0,7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%.</a:t>
            </a:r>
          </a:p>
          <a:p>
            <a:pPr marL="85725">
              <a:tabLst>
                <a:tab pos="714375" algn="l"/>
              </a:tabLst>
            </a:pPr>
            <a:r>
              <a:rPr lang="pt-BR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Juros e amortizações da dívida:</a:t>
            </a:r>
          </a:p>
          <a:p>
            <a:pPr marL="714375" indent="-17145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714375" algn="l"/>
              </a:tabLst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Os R$ 12,56 bilhões gastos em 2015, foi o menor valor desde 2008. A queda de 11,5% foi puxada por Rio de Janeiro e São Paulo.</a:t>
            </a:r>
          </a:p>
          <a:p>
            <a:pPr marL="714375" indent="-17145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714375" algn="l"/>
              </a:tabLst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Em 2016, a redução será maior devido aos novos indexadores da dívida dos municípios com a União (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LC 148/2014)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, uma das conquistas da FNP.</a:t>
            </a:r>
          </a:p>
          <a:p>
            <a:pPr marL="714375" indent="-17145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714375" algn="l"/>
              </a:tabLst>
            </a:pPr>
            <a:endParaRPr lang="pt-BR" dirty="0" smtClean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768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m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526" y="4497"/>
            <a:ext cx="1498762" cy="646386"/>
          </a:xfrm>
          <a:prstGeom prst="rect">
            <a:avLst/>
          </a:prstGeom>
        </p:spPr>
      </p:pic>
      <p:sp>
        <p:nvSpPr>
          <p:cNvPr id="24" name="Retângulo 23"/>
          <p:cNvSpPr/>
          <p:nvPr/>
        </p:nvSpPr>
        <p:spPr>
          <a:xfrm>
            <a:off x="141890" y="548408"/>
            <a:ext cx="8820807" cy="78827"/>
          </a:xfrm>
          <a:prstGeom prst="rect">
            <a:avLst/>
          </a:prstGeom>
          <a:solidFill>
            <a:srgbClr val="FFED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1026" name="Picture 2" descr="C:\Users\paula.aguiar\Downloads\multi_cidade_financ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5807" y="4497"/>
            <a:ext cx="2486776" cy="547593"/>
          </a:xfrm>
          <a:prstGeom prst="rect">
            <a:avLst/>
          </a:prstGeom>
          <a:noFill/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1051312" y="3172919"/>
            <a:ext cx="2419565" cy="40720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1044499" y="5444619"/>
            <a:ext cx="2419566" cy="4072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957397" y="915727"/>
            <a:ext cx="2238655" cy="4072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732875" y="3172920"/>
            <a:ext cx="2419565" cy="40720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739688" y="5444620"/>
            <a:ext cx="2419566" cy="40720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826790" y="915728"/>
            <a:ext cx="2238655" cy="407200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977063" y="918031"/>
            <a:ext cx="6423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Despesa por função</a:t>
            </a:r>
            <a:endParaRPr lang="pt-BR" sz="24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81351" y="1835500"/>
            <a:ext cx="2731003" cy="423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53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m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526" y="4497"/>
            <a:ext cx="1498762" cy="646386"/>
          </a:xfrm>
          <a:prstGeom prst="rect">
            <a:avLst/>
          </a:prstGeom>
        </p:spPr>
      </p:pic>
      <p:sp>
        <p:nvSpPr>
          <p:cNvPr id="24" name="Retângulo 23"/>
          <p:cNvSpPr/>
          <p:nvPr/>
        </p:nvSpPr>
        <p:spPr>
          <a:xfrm>
            <a:off x="141890" y="548408"/>
            <a:ext cx="8820807" cy="78827"/>
          </a:xfrm>
          <a:prstGeom prst="rect">
            <a:avLst/>
          </a:prstGeom>
          <a:solidFill>
            <a:srgbClr val="FFED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1026" name="Picture 2" descr="C:\Users\paula.aguiar\Downloads\multi_cidade_financ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5807" y="4497"/>
            <a:ext cx="2486776" cy="547593"/>
          </a:xfrm>
          <a:prstGeom prst="rect">
            <a:avLst/>
          </a:prstGeom>
          <a:noFill/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1051312" y="3172919"/>
            <a:ext cx="2419565" cy="40720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1044499" y="5444619"/>
            <a:ext cx="2419566" cy="4072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957397" y="915727"/>
            <a:ext cx="2238655" cy="4072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732875" y="3172920"/>
            <a:ext cx="2419565" cy="40720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739688" y="5444620"/>
            <a:ext cx="2419566" cy="40720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826790" y="915728"/>
            <a:ext cx="2238655" cy="407200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977063" y="918031"/>
            <a:ext cx="6423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Despesa com Saúde</a:t>
            </a:r>
            <a:endParaRPr lang="pt-BR" sz="24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946814" y="1372778"/>
            <a:ext cx="7521836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Queda de 3,2% para o total dos municípios e de 0,3% entre as capitais,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em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2015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pt-BR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Aumentou a parcela da receita impostos destinada à saúde de 22,9% para 23,3%, entre 2014 e 2015.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Municípios destinaram R$ 25,7 bilhões acima do mínimo exigido pela EC 29/2000, equivale a toda arrecadação de IPTU, de 27,4 bilhões.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 milhão de pessoas deixaram de ter planos privados de saúde em 2015, pressionando a saúde pública nos municípios (dado da ANS).</a:t>
            </a: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5449" y="4114904"/>
            <a:ext cx="4797042" cy="2640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485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m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526" y="4497"/>
            <a:ext cx="1498762" cy="646386"/>
          </a:xfrm>
          <a:prstGeom prst="rect">
            <a:avLst/>
          </a:prstGeom>
        </p:spPr>
      </p:pic>
      <p:sp>
        <p:nvSpPr>
          <p:cNvPr id="24" name="Retângulo 23"/>
          <p:cNvSpPr/>
          <p:nvPr/>
        </p:nvSpPr>
        <p:spPr>
          <a:xfrm>
            <a:off x="141890" y="548408"/>
            <a:ext cx="8820807" cy="78827"/>
          </a:xfrm>
          <a:prstGeom prst="rect">
            <a:avLst/>
          </a:prstGeom>
          <a:solidFill>
            <a:srgbClr val="FFED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1026" name="Picture 2" descr="C:\Users\paula.aguiar\Downloads\multi_cidade_financ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5807" y="4497"/>
            <a:ext cx="2486776" cy="547593"/>
          </a:xfrm>
          <a:prstGeom prst="rect">
            <a:avLst/>
          </a:prstGeom>
          <a:noFill/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1051312" y="3172919"/>
            <a:ext cx="2419565" cy="40720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1044499" y="5444619"/>
            <a:ext cx="2419566" cy="4072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957397" y="915727"/>
            <a:ext cx="2238655" cy="4072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732875" y="3172920"/>
            <a:ext cx="2419565" cy="40720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739688" y="5444620"/>
            <a:ext cx="2419566" cy="40720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826790" y="915728"/>
            <a:ext cx="2238655" cy="407200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977063" y="918031"/>
            <a:ext cx="6423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Despesa com Educação</a:t>
            </a:r>
            <a:endParaRPr lang="pt-BR" sz="24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781050" y="1697018"/>
            <a:ext cx="7639049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000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Redução de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1,7% , em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2015, foi a primeira em 11 anos.</a:t>
            </a:r>
          </a:p>
          <a:p>
            <a:pPr marL="285750" indent="-2000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Nos municípios com mais de 500 mil habitantes, a redução foi de apenas 0,2%.</a:t>
            </a:r>
          </a:p>
          <a:p>
            <a:pPr marL="285750" indent="-2000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Queda de 1,2% no total de alunos da rede municipal de ensino contribuiu para manter o gasto por aluno praticamente estável, em 2015, no valor médio de R$ 6.1 MIL.</a:t>
            </a:r>
          </a:p>
          <a:p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19411" y="3376519"/>
            <a:ext cx="3362325" cy="30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227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m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526" y="4497"/>
            <a:ext cx="1498762" cy="646386"/>
          </a:xfrm>
          <a:prstGeom prst="rect">
            <a:avLst/>
          </a:prstGeom>
        </p:spPr>
      </p:pic>
      <p:sp>
        <p:nvSpPr>
          <p:cNvPr id="24" name="Retângulo 23"/>
          <p:cNvSpPr/>
          <p:nvPr/>
        </p:nvSpPr>
        <p:spPr>
          <a:xfrm>
            <a:off x="141890" y="548408"/>
            <a:ext cx="8820807" cy="78827"/>
          </a:xfrm>
          <a:prstGeom prst="rect">
            <a:avLst/>
          </a:prstGeom>
          <a:solidFill>
            <a:srgbClr val="FFED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1026" name="Picture 2" descr="C:\Users\paula.aguiar\Downloads\multi_cidade_financ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5807" y="4497"/>
            <a:ext cx="2486776" cy="547593"/>
          </a:xfrm>
          <a:prstGeom prst="rect">
            <a:avLst/>
          </a:prstGeom>
          <a:noFill/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1051312" y="3172919"/>
            <a:ext cx="2419565" cy="40720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1044499" y="5444619"/>
            <a:ext cx="2419566" cy="4072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957397" y="915727"/>
            <a:ext cx="2238655" cy="4072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732875" y="3172920"/>
            <a:ext cx="2419565" cy="40720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739688" y="5444620"/>
            <a:ext cx="2419566" cy="40720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826790" y="915728"/>
            <a:ext cx="2238655" cy="407200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891338" y="898981"/>
            <a:ext cx="6423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Despesa com o Legislativo municipal</a:t>
            </a:r>
            <a:endParaRPr lang="pt-BR" sz="24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682679" y="1704221"/>
            <a:ext cx="68880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000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Em ano de queda de receita, 60% dos municípios brasileiros reduziram suas despesas com o Legislativo. No total a queda média foi de 1,3%.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3302" y="2714978"/>
            <a:ext cx="3345147" cy="354759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1551" y="2714978"/>
            <a:ext cx="3379084" cy="3365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81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77405" y="2062966"/>
            <a:ext cx="3941380" cy="2818418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561" r="32616" b="-717"/>
          <a:stretch/>
        </p:blipFill>
        <p:spPr>
          <a:xfrm>
            <a:off x="0" y="6496470"/>
            <a:ext cx="2458563" cy="403412"/>
          </a:xfrm>
          <a:prstGeom prst="rect">
            <a:avLst/>
          </a:prstGeom>
          <a:effectLst/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561" r="32616" b="-717"/>
          <a:stretch/>
        </p:blipFill>
        <p:spPr>
          <a:xfrm>
            <a:off x="2458563" y="6501056"/>
            <a:ext cx="2458563" cy="403412"/>
          </a:xfrm>
          <a:prstGeom prst="rect">
            <a:avLst/>
          </a:prstGeom>
          <a:effectLst/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561" r="32616" b="-717"/>
          <a:stretch/>
        </p:blipFill>
        <p:spPr>
          <a:xfrm>
            <a:off x="4870903" y="6496470"/>
            <a:ext cx="2458563" cy="403412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561" r="32616" b="-717"/>
          <a:stretch/>
        </p:blipFill>
        <p:spPr>
          <a:xfrm>
            <a:off x="6685437" y="6496469"/>
            <a:ext cx="2458563" cy="403412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561" r="32616" b="-717"/>
          <a:stretch/>
        </p:blipFill>
        <p:spPr>
          <a:xfrm>
            <a:off x="0" y="-20023"/>
            <a:ext cx="2612091" cy="403412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561" r="32616" b="-717"/>
          <a:stretch/>
        </p:blipFill>
        <p:spPr>
          <a:xfrm>
            <a:off x="5249122" y="-16979"/>
            <a:ext cx="2612091" cy="403412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561" r="32616" b="-717"/>
          <a:stretch/>
        </p:blipFill>
        <p:spPr>
          <a:xfrm>
            <a:off x="6494133" y="-20024"/>
            <a:ext cx="2649867" cy="403412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2" name="Imagem 2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561" r="32616" b="-717"/>
          <a:stretch/>
        </p:blipFill>
        <p:spPr>
          <a:xfrm>
            <a:off x="2577350" y="-7556"/>
            <a:ext cx="2670089" cy="403412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16024">
            <a:off x="468492" y="1290721"/>
            <a:ext cx="3228512" cy="4008389"/>
          </a:xfrm>
          <a:prstGeom prst="round2DiagRect">
            <a:avLst>
              <a:gd name="adj1" fmla="val 0"/>
              <a:gd name="adj2" fmla="val 0"/>
            </a:avLst>
          </a:prstGeom>
          <a:ln w="88900" cap="sq">
            <a:noFill/>
            <a:miter lim="800000"/>
          </a:ln>
          <a:effectLst/>
        </p:spPr>
      </p:pic>
      <p:sp>
        <p:nvSpPr>
          <p:cNvPr id="14" name="CaixaDeTexto 13"/>
          <p:cNvSpPr txBox="1"/>
          <p:nvPr/>
        </p:nvSpPr>
        <p:spPr>
          <a:xfrm>
            <a:off x="3988675" y="715894"/>
            <a:ext cx="4564118" cy="1269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rgbClr val="002060"/>
                </a:solidFill>
              </a:rPr>
              <a:t>Lançamento</a:t>
            </a:r>
          </a:p>
          <a:p>
            <a:pPr algn="ctr"/>
            <a:r>
              <a:rPr lang="pt-BR" sz="4050" b="1" dirty="0">
                <a:solidFill>
                  <a:srgbClr val="002060"/>
                </a:solidFill>
              </a:rPr>
              <a:t>MULTI CIDADES </a:t>
            </a:r>
          </a:p>
          <a:p>
            <a:pPr algn="ctr"/>
            <a:r>
              <a:rPr lang="pt-BR" dirty="0">
                <a:solidFill>
                  <a:srgbClr val="002060"/>
                </a:solidFill>
              </a:rPr>
              <a:t>Ano 12 - 2017</a:t>
            </a:r>
          </a:p>
        </p:txBody>
      </p:sp>
      <p:sp>
        <p:nvSpPr>
          <p:cNvPr id="2" name="Retângulo 1"/>
          <p:cNvSpPr/>
          <p:nvPr/>
        </p:nvSpPr>
        <p:spPr>
          <a:xfrm>
            <a:off x="4101689" y="5578867"/>
            <a:ext cx="47454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002060"/>
                </a:solidFill>
              </a:rPr>
              <a:t>A versão digital da publicação já está disponível no site www.fnp.org.br</a:t>
            </a:r>
            <a:endParaRPr lang="pt-B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63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m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526" y="4497"/>
            <a:ext cx="1498762" cy="646386"/>
          </a:xfrm>
          <a:prstGeom prst="rect">
            <a:avLst/>
          </a:prstGeom>
        </p:spPr>
      </p:pic>
      <p:sp>
        <p:nvSpPr>
          <p:cNvPr id="24" name="Retângulo 23"/>
          <p:cNvSpPr/>
          <p:nvPr/>
        </p:nvSpPr>
        <p:spPr>
          <a:xfrm>
            <a:off x="141890" y="548408"/>
            <a:ext cx="8820807" cy="78827"/>
          </a:xfrm>
          <a:prstGeom prst="rect">
            <a:avLst/>
          </a:prstGeom>
          <a:solidFill>
            <a:srgbClr val="FFED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1026" name="Picture 2" descr="C:\Users\paula.aguiar\Downloads\multi_cidade_financ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5807" y="4497"/>
            <a:ext cx="2486776" cy="547593"/>
          </a:xfrm>
          <a:prstGeom prst="rect">
            <a:avLst/>
          </a:prstGeom>
          <a:noFill/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1051312" y="3172919"/>
            <a:ext cx="2419565" cy="40720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1044499" y="5444619"/>
            <a:ext cx="2419566" cy="4072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957397" y="915727"/>
            <a:ext cx="2238655" cy="4072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732875" y="3172920"/>
            <a:ext cx="2419565" cy="40720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739688" y="5444620"/>
            <a:ext cx="2419566" cy="40720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826790" y="915728"/>
            <a:ext cx="2238655" cy="407200"/>
          </a:xfrm>
          <a:prstGeom prst="rect">
            <a:avLst/>
          </a:prstGeom>
        </p:spPr>
      </p:pic>
      <p:sp>
        <p:nvSpPr>
          <p:cNvPr id="17" name="Content Placeholder 2"/>
          <p:cNvSpPr>
            <a:spLocks noGrp="1"/>
          </p:cNvSpPr>
          <p:nvPr>
            <p:ph idx="1"/>
          </p:nvPr>
        </p:nvSpPr>
        <p:spPr>
          <a:xfrm>
            <a:off x="887380" y="1683982"/>
            <a:ext cx="7561295" cy="469776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pt-BR" sz="2200" dirty="0"/>
              <a:t>Panorama das finanças públicas municipais até </a:t>
            </a:r>
            <a:r>
              <a:rPr lang="pt-BR" sz="2200" dirty="0" smtClean="0"/>
              <a:t>2015.</a:t>
            </a:r>
            <a:endParaRPr lang="pt-BR" sz="22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pt-BR" sz="2200" dirty="0"/>
              <a:t>Balanço prévio sobre </a:t>
            </a:r>
            <a:r>
              <a:rPr lang="pt-BR" sz="2200" dirty="0" smtClean="0"/>
              <a:t>2016.</a:t>
            </a:r>
            <a:endParaRPr lang="pt-BR" sz="22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pt-BR" sz="2200" dirty="0"/>
              <a:t>Análise da distribuição dos recursos na federação.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pt-BR" sz="2200" dirty="0" smtClean="0"/>
              <a:t>Tabelas </a:t>
            </a:r>
            <a:r>
              <a:rPr lang="pt-BR" sz="2200" dirty="0"/>
              <a:t>com </a:t>
            </a:r>
            <a:r>
              <a:rPr lang="pt-BR" sz="2200" dirty="0" smtClean="0"/>
              <a:t>a evolução </a:t>
            </a:r>
            <a:r>
              <a:rPr lang="pt-BR" sz="2200" dirty="0"/>
              <a:t>das principais receitas e despesas de 106 municípios </a:t>
            </a:r>
            <a:r>
              <a:rPr lang="pt-BR" sz="2200" dirty="0" smtClean="0"/>
              <a:t>selecionados e do total do Brasil.</a:t>
            </a:r>
            <a:endParaRPr lang="pt-BR" sz="22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pt-BR" sz="2200" dirty="0"/>
              <a:t>Rankings </a:t>
            </a:r>
            <a:r>
              <a:rPr lang="pt-BR" sz="2200" dirty="0" smtClean="0"/>
              <a:t>de receitas e despesas dos municípios.</a:t>
            </a:r>
            <a:endParaRPr lang="pt-BR" sz="2200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977063" y="918031"/>
            <a:ext cx="6795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Conteúdo do anuário</a:t>
            </a:r>
            <a:endParaRPr lang="pt-BR" sz="24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68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67544" y="545562"/>
            <a:ext cx="7632848" cy="424732"/>
          </a:xfr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2060"/>
                </a:solidFill>
                <a:latin typeface="Cambria" panose="02040503050406030204" pitchFamily="18" charset="0"/>
                <a:ea typeface="+mn-ea"/>
                <a:cs typeface="+mn-cs"/>
              </a:rPr>
              <a:t>RECEITA DISPONÍVEL POR ESFERA DE </a:t>
            </a:r>
            <a:r>
              <a:rPr lang="pt-BR" sz="2400" b="1" dirty="0" smtClean="0">
                <a:solidFill>
                  <a:srgbClr val="002060"/>
                </a:solidFill>
                <a:latin typeface="Cambria" panose="02040503050406030204" pitchFamily="18" charset="0"/>
                <a:ea typeface="+mn-ea"/>
                <a:cs typeface="+mn-cs"/>
              </a:rPr>
              <a:t>GOVERNO</a:t>
            </a:r>
            <a:endParaRPr lang="pt-BR" sz="2400" b="1" dirty="0">
              <a:solidFill>
                <a:srgbClr val="002060"/>
              </a:solidFill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5674767" y="5159889"/>
            <a:ext cx="4120083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bg2">
                    <a:lumMod val="25000"/>
                  </a:schemeClr>
                </a:solidFill>
              </a:rPr>
              <a:t>+ 1% DO FPM EM 2007.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</a:rPr>
              <a:t>+ 1% DO FPM EM </a:t>
            </a:r>
            <a:r>
              <a:rPr lang="pt-BR" dirty="0" smtClean="0">
                <a:solidFill>
                  <a:schemeClr val="bg2">
                    <a:lumMod val="25000"/>
                  </a:schemeClr>
                </a:solidFill>
              </a:rPr>
              <a:t>2015/2016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1051312" y="3172919"/>
            <a:ext cx="2419565" cy="4072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1044499" y="5444619"/>
            <a:ext cx="2419566" cy="4072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957397" y="915727"/>
            <a:ext cx="2238655" cy="4072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732875" y="3172920"/>
            <a:ext cx="2419565" cy="4072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739688" y="5444620"/>
            <a:ext cx="2419566" cy="4072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826790" y="915728"/>
            <a:ext cx="2238655" cy="407200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833127" y="4736697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2400" dirty="0"/>
              <a:t>Forte aumento dos encargos dos municípios nas áreas sociais</a:t>
            </a:r>
            <a:r>
              <a:rPr lang="pt-BR" sz="2400" dirty="0" smtClean="0"/>
              <a:t>.</a:t>
            </a:r>
          </a:p>
          <a:p>
            <a:r>
              <a:rPr lang="pt-BR" sz="2400" dirty="0" smtClean="0"/>
              <a:t>Políticas definidas em nível federal e executadas pelos Municípios</a:t>
            </a:r>
            <a:endParaRPr lang="pt-BR" sz="2400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127" y="1203100"/>
            <a:ext cx="6901682" cy="323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06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405" y="1940548"/>
            <a:ext cx="7498961" cy="3922367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526" y="4497"/>
            <a:ext cx="1498762" cy="646386"/>
          </a:xfrm>
          <a:prstGeom prst="rect">
            <a:avLst/>
          </a:prstGeom>
        </p:spPr>
      </p:pic>
      <p:sp>
        <p:nvSpPr>
          <p:cNvPr id="24" name="Retângulo 23"/>
          <p:cNvSpPr/>
          <p:nvPr/>
        </p:nvSpPr>
        <p:spPr>
          <a:xfrm>
            <a:off x="141890" y="548408"/>
            <a:ext cx="8820807" cy="78827"/>
          </a:xfrm>
          <a:prstGeom prst="rect">
            <a:avLst/>
          </a:prstGeom>
          <a:solidFill>
            <a:srgbClr val="FFED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1026" name="Picture 2" descr="C:\Users\paula.aguiar\Downloads\multi_cidade_financa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05807" y="4497"/>
            <a:ext cx="2486776" cy="547593"/>
          </a:xfrm>
          <a:prstGeom prst="rect">
            <a:avLst/>
          </a:prstGeom>
          <a:noFill/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1051312" y="3172919"/>
            <a:ext cx="2419565" cy="40720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1044499" y="5444619"/>
            <a:ext cx="2419566" cy="4072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957397" y="915727"/>
            <a:ext cx="2238655" cy="4072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732875" y="3172920"/>
            <a:ext cx="2419565" cy="40720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739688" y="5444620"/>
            <a:ext cx="2419566" cy="40720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826790" y="915728"/>
            <a:ext cx="2238655" cy="407200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977063" y="927556"/>
            <a:ext cx="74467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2060"/>
                </a:solidFill>
                <a:latin typeface="Cambria" panose="02040503050406030204" pitchFamily="18" charset="0"/>
              </a:rPr>
              <a:t>Evolução da receita corrente</a:t>
            </a:r>
          </a:p>
        </p:txBody>
      </p:sp>
      <p:cxnSp>
        <p:nvCxnSpPr>
          <p:cNvPr id="19" name="Conector reto 18"/>
          <p:cNvCxnSpPr/>
          <p:nvPr/>
        </p:nvCxnSpPr>
        <p:spPr>
          <a:xfrm>
            <a:off x="5794288" y="3305817"/>
            <a:ext cx="1980000" cy="11422"/>
          </a:xfrm>
          <a:prstGeom prst="line">
            <a:avLst/>
          </a:prstGeom>
          <a:ln w="25400" cmpd="sng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ixaDeTexto 25"/>
          <p:cNvSpPr txBox="1"/>
          <p:nvPr/>
        </p:nvSpPr>
        <p:spPr>
          <a:xfrm>
            <a:off x="658405" y="5862915"/>
            <a:ext cx="24731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i="1" dirty="0" smtClean="0"/>
              <a:t>*Nota: valores estimados para 2016.</a:t>
            </a:r>
          </a:p>
          <a:p>
            <a:pPr marL="171450" indent="-171450">
              <a:buClr>
                <a:srgbClr val="FF0000"/>
              </a:buClr>
              <a:buSzPct val="150000"/>
              <a:buFont typeface="Arial" panose="020B0604020202020204" pitchFamily="34" charset="0"/>
              <a:buChar char="•"/>
            </a:pPr>
            <a:r>
              <a:rPr lang="pt-BR" sz="1200" i="1" dirty="0" smtClean="0"/>
              <a:t>Início de mandato.</a:t>
            </a:r>
            <a:endParaRPr lang="pt-BR" sz="1200" i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3066256" y="5087857"/>
            <a:ext cx="995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+ 45%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4872950" y="4457621"/>
            <a:ext cx="995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+ 26%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4" name="Arco 3"/>
          <p:cNvSpPr/>
          <p:nvPr/>
        </p:nvSpPr>
        <p:spPr>
          <a:xfrm>
            <a:off x="3540938" y="4586302"/>
            <a:ext cx="45719" cy="6638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Semicírculos 19"/>
          <p:cNvSpPr/>
          <p:nvPr/>
        </p:nvSpPr>
        <p:spPr>
          <a:xfrm rot="11256513">
            <a:off x="1761755" y="3341926"/>
            <a:ext cx="2275330" cy="1827618"/>
          </a:xfrm>
          <a:prstGeom prst="blockArc">
            <a:avLst>
              <a:gd name="adj1" fmla="val 9631656"/>
              <a:gd name="adj2" fmla="val 19061663"/>
              <a:gd name="adj3" fmla="val 0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  <p:sp>
        <p:nvSpPr>
          <p:cNvPr id="29" name="Semicírculos 28"/>
          <p:cNvSpPr/>
          <p:nvPr/>
        </p:nvSpPr>
        <p:spPr>
          <a:xfrm rot="11641909">
            <a:off x="3895210" y="2553025"/>
            <a:ext cx="1955480" cy="1950113"/>
          </a:xfrm>
          <a:prstGeom prst="blockArc">
            <a:avLst>
              <a:gd name="adj1" fmla="val 9454625"/>
              <a:gd name="adj2" fmla="val 19061663"/>
              <a:gd name="adj3" fmla="val 0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  <p:sp>
        <p:nvSpPr>
          <p:cNvPr id="30" name="CaixaDeTexto 29"/>
          <p:cNvSpPr txBox="1"/>
          <p:nvPr/>
        </p:nvSpPr>
        <p:spPr>
          <a:xfrm>
            <a:off x="6571620" y="3343415"/>
            <a:ext cx="995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0%</a:t>
            </a:r>
            <a:endParaRPr lang="pt-B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66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m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526" y="4497"/>
            <a:ext cx="1498762" cy="646386"/>
          </a:xfrm>
          <a:prstGeom prst="rect">
            <a:avLst/>
          </a:prstGeom>
        </p:spPr>
      </p:pic>
      <p:sp>
        <p:nvSpPr>
          <p:cNvPr id="24" name="Retângulo 23"/>
          <p:cNvSpPr/>
          <p:nvPr/>
        </p:nvSpPr>
        <p:spPr>
          <a:xfrm>
            <a:off x="141890" y="548408"/>
            <a:ext cx="8820807" cy="78827"/>
          </a:xfrm>
          <a:prstGeom prst="rect">
            <a:avLst/>
          </a:prstGeom>
          <a:solidFill>
            <a:srgbClr val="FFED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1026" name="Picture 2" descr="C:\Users\paula.aguiar\Downloads\multi_cidade_financ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5807" y="4497"/>
            <a:ext cx="2486776" cy="547593"/>
          </a:xfrm>
          <a:prstGeom prst="rect">
            <a:avLst/>
          </a:prstGeom>
          <a:noFill/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1051312" y="3172919"/>
            <a:ext cx="2419565" cy="40720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1044499" y="5444619"/>
            <a:ext cx="2419566" cy="4072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957397" y="915727"/>
            <a:ext cx="2238655" cy="4072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732875" y="3172920"/>
            <a:ext cx="2419565" cy="40720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739688" y="5444620"/>
            <a:ext cx="2419566" cy="40720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826790" y="915728"/>
            <a:ext cx="2238655" cy="4072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1363" y="2305043"/>
            <a:ext cx="6976312" cy="3281047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977063" y="918031"/>
            <a:ext cx="6423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Desempenho dos municípios por Estado</a:t>
            </a:r>
            <a:endParaRPr lang="pt-BR" sz="24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977063" y="5648219"/>
            <a:ext cx="31402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i="1" dirty="0" smtClean="0"/>
              <a:t>Em valores corrigidos pelo IPCA médio de 2015</a:t>
            </a:r>
            <a:r>
              <a:rPr lang="pt-BR" sz="1400" i="1" dirty="0" smtClean="0"/>
              <a:t>.</a:t>
            </a:r>
            <a:endParaRPr lang="pt-BR" sz="1400" i="1" dirty="0"/>
          </a:p>
        </p:txBody>
      </p:sp>
    </p:spTree>
    <p:extLst>
      <p:ext uri="{BB962C8B-B14F-4D97-AF65-F5344CB8AC3E}">
        <p14:creationId xmlns:p14="http://schemas.microsoft.com/office/powerpoint/2010/main" val="73427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m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526" y="4497"/>
            <a:ext cx="1498762" cy="646386"/>
          </a:xfrm>
          <a:prstGeom prst="rect">
            <a:avLst/>
          </a:prstGeom>
        </p:spPr>
      </p:pic>
      <p:sp>
        <p:nvSpPr>
          <p:cNvPr id="24" name="Retângulo 23"/>
          <p:cNvSpPr/>
          <p:nvPr/>
        </p:nvSpPr>
        <p:spPr>
          <a:xfrm>
            <a:off x="141890" y="548408"/>
            <a:ext cx="8820807" cy="78827"/>
          </a:xfrm>
          <a:prstGeom prst="rect">
            <a:avLst/>
          </a:prstGeom>
          <a:solidFill>
            <a:srgbClr val="FFED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1026" name="Picture 2" descr="C:\Users\paula.aguiar\Downloads\multi_cidade_financ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5807" y="4497"/>
            <a:ext cx="2486776" cy="547593"/>
          </a:xfrm>
          <a:prstGeom prst="rect">
            <a:avLst/>
          </a:prstGeom>
          <a:noFill/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1051312" y="3172919"/>
            <a:ext cx="2419565" cy="40720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1044499" y="5444619"/>
            <a:ext cx="2419566" cy="4072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957397" y="915727"/>
            <a:ext cx="2238655" cy="4072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732875" y="3172920"/>
            <a:ext cx="2419565" cy="40720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739688" y="5444620"/>
            <a:ext cx="2419566" cy="40720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826790" y="915728"/>
            <a:ext cx="2238655" cy="407200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203989" y="6028487"/>
            <a:ext cx="31402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i="1" dirty="0" smtClean="0"/>
              <a:t>Em valores corrigidos pelo IPVA médio de 2015</a:t>
            </a:r>
            <a:r>
              <a:rPr lang="pt-BR" sz="1400" i="1" dirty="0" smtClean="0"/>
              <a:t>.</a:t>
            </a:r>
            <a:endParaRPr lang="pt-BR" sz="1400" i="1" dirty="0"/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75557" y="2006617"/>
            <a:ext cx="4240062" cy="3766998"/>
          </a:xfrm>
          <a:prstGeom prst="rect">
            <a:avLst/>
          </a:prstGeom>
        </p:spPr>
      </p:pic>
      <p:sp>
        <p:nvSpPr>
          <p:cNvPr id="19" name="CaixaDeTexto 18"/>
          <p:cNvSpPr txBox="1"/>
          <p:nvPr/>
        </p:nvSpPr>
        <p:spPr>
          <a:xfrm>
            <a:off x="977063" y="918031"/>
            <a:ext cx="6423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Principais itens da receita</a:t>
            </a:r>
            <a:endParaRPr lang="pt-BR" sz="24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06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m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526" y="4497"/>
            <a:ext cx="1498762" cy="646386"/>
          </a:xfrm>
          <a:prstGeom prst="rect">
            <a:avLst/>
          </a:prstGeom>
        </p:spPr>
      </p:pic>
      <p:sp>
        <p:nvSpPr>
          <p:cNvPr id="24" name="Retângulo 23"/>
          <p:cNvSpPr/>
          <p:nvPr/>
        </p:nvSpPr>
        <p:spPr>
          <a:xfrm>
            <a:off x="141890" y="548408"/>
            <a:ext cx="8820807" cy="78827"/>
          </a:xfrm>
          <a:prstGeom prst="rect">
            <a:avLst/>
          </a:prstGeom>
          <a:solidFill>
            <a:srgbClr val="FFED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1026" name="Picture 2" descr="C:\Users\paula.aguiar\Downloads\multi_cidade_financ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5807" y="4497"/>
            <a:ext cx="2486776" cy="547593"/>
          </a:xfrm>
          <a:prstGeom prst="rect">
            <a:avLst/>
          </a:prstGeom>
          <a:noFill/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1051312" y="3172919"/>
            <a:ext cx="2419565" cy="40720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1044499" y="5444619"/>
            <a:ext cx="2419566" cy="4072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957397" y="915727"/>
            <a:ext cx="2238655" cy="4072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732875" y="3172920"/>
            <a:ext cx="2419565" cy="40720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739688" y="5444620"/>
            <a:ext cx="2419566" cy="40720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826790" y="915728"/>
            <a:ext cx="2238655" cy="407200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922896" y="933021"/>
            <a:ext cx="7248523" cy="4847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2060"/>
                </a:solidFill>
                <a:latin typeface="Calibri" panose="020F0502020204030204" pitchFamily="34" charset="0"/>
              </a:rPr>
              <a:t>Cota-parte do </a:t>
            </a:r>
            <a:r>
              <a:rPr lang="pt-BR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ICMS: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</a:endParaRPr>
          </a:p>
          <a:p>
            <a:pPr marL="714375" indent="-1714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-4,7% ou R$ -4,8 bilhões em 2015.</a:t>
            </a:r>
          </a:p>
          <a:p>
            <a:pPr marL="714375" indent="-1714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De janeiro a agosto de </a:t>
            </a:r>
            <a:r>
              <a:rPr lang="pt-BR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2016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 as capitais já perderam 5%.</a:t>
            </a:r>
          </a:p>
          <a:p>
            <a:pPr marL="714375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De 2014 a 2016, os municípios brasileiros poderão acumu</a:t>
            </a:r>
            <a:r>
              <a:rPr lang="pt-BR" dirty="0">
                <a:latin typeface="Calibri" panose="020F0502020204030204" pitchFamily="34" charset="0"/>
              </a:rPr>
              <a:t>lar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 perdas da ordem R$ 12 bilhões.</a:t>
            </a:r>
          </a:p>
          <a:p>
            <a:r>
              <a:rPr lang="pt-BR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 FPM:</a:t>
            </a:r>
            <a:endParaRPr lang="pt-BR" sz="2400" b="1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714375" indent="-1714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-2,2% ou R$ -2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bilhões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em 2015.</a:t>
            </a:r>
          </a:p>
          <a:p>
            <a:pPr marL="714375" indent="-1714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Sem o adicional de 0,5% da EC 84/2014, que significou um aporte de R$ 945,1 milhões, a queda teria sido de 3,3%.</a:t>
            </a:r>
          </a:p>
          <a:p>
            <a:pPr marL="714375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De janeiro a setembro de </a:t>
            </a:r>
            <a:r>
              <a:rPr lang="pt-BR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2016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queda de 5,9%.</a:t>
            </a:r>
          </a:p>
          <a:p>
            <a:pPr marL="714375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Repatriação de R$ 5,2 bilhões</a:t>
            </a:r>
          </a:p>
          <a:p>
            <a:pPr marL="85725"/>
            <a:r>
              <a:rPr lang="pt-BR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Transferências de capital: </a:t>
            </a:r>
          </a:p>
          <a:p>
            <a:pPr marL="714375" indent="-171450">
              <a:buFont typeface="Arial" panose="020B0604020202020204" pitchFamily="34" charset="0"/>
              <a:buChar char="•"/>
              <a:tabLst>
                <a:tab pos="714375" algn="l"/>
              </a:tabLst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Queda de R$ -4,4 bilhões.</a:t>
            </a:r>
          </a:p>
          <a:p>
            <a:pPr marL="714375" indent="-171450">
              <a:buFont typeface="Arial" panose="020B0604020202020204" pitchFamily="34" charset="0"/>
              <a:buChar char="•"/>
              <a:tabLst>
                <a:tab pos="714375" algn="l"/>
              </a:tabLst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Da União : -13,7%.</a:t>
            </a:r>
          </a:p>
          <a:p>
            <a:pPr marL="714375" indent="-17145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714375" algn="l"/>
              </a:tabLst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Dos estados: -53,7%.</a:t>
            </a:r>
          </a:p>
        </p:txBody>
      </p:sp>
    </p:spTree>
    <p:extLst>
      <p:ext uri="{BB962C8B-B14F-4D97-AF65-F5344CB8AC3E}">
        <p14:creationId xmlns:p14="http://schemas.microsoft.com/office/powerpoint/2010/main" val="305355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m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526" y="4497"/>
            <a:ext cx="1498762" cy="646386"/>
          </a:xfrm>
          <a:prstGeom prst="rect">
            <a:avLst/>
          </a:prstGeom>
        </p:spPr>
      </p:pic>
      <p:sp>
        <p:nvSpPr>
          <p:cNvPr id="24" name="Retângulo 23"/>
          <p:cNvSpPr/>
          <p:nvPr/>
        </p:nvSpPr>
        <p:spPr>
          <a:xfrm>
            <a:off x="141890" y="548408"/>
            <a:ext cx="8820807" cy="78827"/>
          </a:xfrm>
          <a:prstGeom prst="rect">
            <a:avLst/>
          </a:prstGeom>
          <a:solidFill>
            <a:srgbClr val="FFED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1026" name="Picture 2" descr="C:\Users\paula.aguiar\Downloads\multi_cidade_financ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5807" y="4497"/>
            <a:ext cx="2486776" cy="547593"/>
          </a:xfrm>
          <a:prstGeom prst="rect">
            <a:avLst/>
          </a:prstGeom>
          <a:noFill/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1051312" y="3172919"/>
            <a:ext cx="2419565" cy="40720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1044499" y="5444619"/>
            <a:ext cx="2419566" cy="4072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957397" y="915727"/>
            <a:ext cx="2238655" cy="4072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732875" y="3172920"/>
            <a:ext cx="2419565" cy="40720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739688" y="5444620"/>
            <a:ext cx="2419566" cy="40720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826790" y="915728"/>
            <a:ext cx="2238655" cy="407200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922896" y="933021"/>
            <a:ext cx="7401954" cy="5432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>
              <a:tabLst>
                <a:tab pos="714375" algn="l"/>
              </a:tabLst>
            </a:pPr>
            <a:r>
              <a:rPr lang="pt-BR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Receitas tributárias próprias:</a:t>
            </a:r>
          </a:p>
          <a:p>
            <a:pPr marL="714375" indent="-171450">
              <a:buFont typeface="Arial" panose="020B0604020202020204" pitchFamily="34" charset="0"/>
              <a:buChar char="•"/>
              <a:tabLst>
                <a:tab pos="714375" algn="l"/>
              </a:tabLst>
            </a:pP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-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2,5 ou R$ -2,8 bilhões.</a:t>
            </a:r>
          </a:p>
          <a:p>
            <a:pPr marL="714375" indent="-171450">
              <a:buFont typeface="Arial" panose="020B0604020202020204" pitchFamily="34" charset="0"/>
              <a:buChar char="•"/>
              <a:tabLst>
                <a:tab pos="714375" algn="l"/>
              </a:tabLst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A queda do ISS foi a mais significativa dentre os tributos próprios.</a:t>
            </a:r>
          </a:p>
          <a:p>
            <a:endParaRPr lang="pt-BR" sz="2400" b="1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r>
              <a:rPr lang="pt-BR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ISS: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</a:endParaRPr>
          </a:p>
          <a:p>
            <a:pPr marL="714375" indent="-1714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-4,5% ou R$ -2,5 bilhões em 2015.</a:t>
            </a:r>
          </a:p>
          <a:p>
            <a:pPr marL="714375" indent="-1714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Primeira queda depois de 12 anos de excelente desempenho.</a:t>
            </a:r>
          </a:p>
          <a:p>
            <a:pPr marL="714375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De janeiro a agosto de </a:t>
            </a:r>
            <a:r>
              <a:rPr lang="pt-BR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2016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 as capitais já perderam 6%.</a:t>
            </a:r>
          </a:p>
          <a:p>
            <a:r>
              <a:rPr lang="pt-BR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 IPTU:</a:t>
            </a:r>
          </a:p>
          <a:p>
            <a:pPr marL="714375" indent="-1714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Aumento de 1,5% ou R$ 413,5 milhões em 2015.</a:t>
            </a:r>
          </a:p>
          <a:p>
            <a:pPr marL="714375" indent="-1714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Foi a pior taxa de crescimento desde 2004.</a:t>
            </a:r>
          </a:p>
          <a:p>
            <a:pPr marL="714375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Desempenho pior nas cidades maiores. Capitais com queda de 0,8%.</a:t>
            </a:r>
            <a:endParaRPr lang="pt-BR" sz="2400" b="1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85725"/>
            <a:r>
              <a:rPr lang="pt-BR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ITBI: </a:t>
            </a:r>
          </a:p>
          <a:p>
            <a:pPr marL="714375" indent="-171450">
              <a:buFont typeface="Arial" panose="020B0604020202020204" pitchFamily="34" charset="0"/>
              <a:buChar char="•"/>
              <a:tabLst>
                <a:tab pos="714375" algn="l"/>
              </a:tabLst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-7,9% ou R$ -845,1 milhões.</a:t>
            </a:r>
            <a:endParaRPr lang="pt-BR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714375" indent="-17145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714375" algn="l"/>
              </a:tabLst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Causada pela crise do setor imobiliário.</a:t>
            </a:r>
          </a:p>
          <a:p>
            <a:pPr marL="714375" indent="-17145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714375" algn="l"/>
              </a:tabLst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Queda de 18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%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no acumulado até agosto de </a:t>
            </a:r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2016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 nas capitais.</a:t>
            </a:r>
          </a:p>
        </p:txBody>
      </p:sp>
    </p:spTree>
    <p:extLst>
      <p:ext uri="{BB962C8B-B14F-4D97-AF65-F5344CB8AC3E}">
        <p14:creationId xmlns:p14="http://schemas.microsoft.com/office/powerpoint/2010/main" val="417504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m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526" y="4497"/>
            <a:ext cx="1498762" cy="646386"/>
          </a:xfrm>
          <a:prstGeom prst="rect">
            <a:avLst/>
          </a:prstGeom>
        </p:spPr>
      </p:pic>
      <p:sp>
        <p:nvSpPr>
          <p:cNvPr id="24" name="Retângulo 23"/>
          <p:cNvSpPr/>
          <p:nvPr/>
        </p:nvSpPr>
        <p:spPr>
          <a:xfrm>
            <a:off x="141890" y="548408"/>
            <a:ext cx="8820807" cy="78827"/>
          </a:xfrm>
          <a:prstGeom prst="rect">
            <a:avLst/>
          </a:prstGeom>
          <a:solidFill>
            <a:srgbClr val="FFED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1026" name="Picture 2" descr="C:\Users\paula.aguiar\Downloads\multi_cidade_financ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5807" y="4497"/>
            <a:ext cx="2486776" cy="547593"/>
          </a:xfrm>
          <a:prstGeom prst="rect">
            <a:avLst/>
          </a:prstGeom>
          <a:noFill/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1051312" y="3172919"/>
            <a:ext cx="2419565" cy="40720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1044499" y="5444619"/>
            <a:ext cx="2419566" cy="4072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-957397" y="915727"/>
            <a:ext cx="2238655" cy="4072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732875" y="3172920"/>
            <a:ext cx="2419565" cy="40720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739688" y="5444620"/>
            <a:ext cx="2419566" cy="40720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96"/>
          <a:stretch/>
        </p:blipFill>
        <p:spPr>
          <a:xfrm rot="5400000">
            <a:off x="7826790" y="915728"/>
            <a:ext cx="2238655" cy="407200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922896" y="933021"/>
            <a:ext cx="7401954" cy="398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>
              <a:tabLst>
                <a:tab pos="714375" algn="l"/>
              </a:tabLst>
            </a:pPr>
            <a:r>
              <a:rPr lang="pt-BR" sz="2400" b="1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Cosip</a:t>
            </a:r>
            <a:r>
              <a:rPr lang="pt-BR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:</a:t>
            </a:r>
          </a:p>
          <a:p>
            <a:pPr marL="714375" indent="-171450">
              <a:buFont typeface="Arial" panose="020B0604020202020204" pitchFamily="34" charset="0"/>
              <a:buChar char="•"/>
              <a:tabLst>
                <a:tab pos="714375" algn="l"/>
              </a:tabLst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Estima-se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aumento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de 15,9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% ou R$ 893,9 milhões.</a:t>
            </a:r>
          </a:p>
          <a:p>
            <a:pPr marL="714375" indent="-17145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714375" algn="l"/>
              </a:tabLst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Em 2015, 4.087 ou 73,4% dos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municípios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já haviam instituído a </a:t>
            </a:r>
            <a:r>
              <a:rPr lang="pt-BR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Cosip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, segundo dados do IBGE.</a:t>
            </a:r>
          </a:p>
          <a:p>
            <a:pPr marL="85725">
              <a:spcAft>
                <a:spcPts val="600"/>
              </a:spcAft>
              <a:tabLst>
                <a:tab pos="85725" algn="l"/>
                <a:tab pos="714375" algn="l"/>
              </a:tabLst>
            </a:pPr>
            <a:r>
              <a:rPr lang="pt-BR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Operações </a:t>
            </a:r>
            <a:r>
              <a:rPr lang="pt-BR" sz="2400" b="1" dirty="0">
                <a:solidFill>
                  <a:srgbClr val="002060"/>
                </a:solidFill>
                <a:latin typeface="Calibri" panose="020F0502020204030204" pitchFamily="34" charset="0"/>
              </a:rPr>
              <a:t>de </a:t>
            </a:r>
            <a:r>
              <a:rPr lang="pt-BR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Crédito:</a:t>
            </a:r>
          </a:p>
          <a:p>
            <a:pPr marL="714375" indent="-17145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85725" algn="l"/>
                <a:tab pos="714375" algn="l"/>
              </a:tabLst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3,6% ou R$ 196,6 milhões a mais, em 2015.</a:t>
            </a:r>
          </a:p>
          <a:p>
            <a:pPr marL="714375" indent="-17145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85725" algn="l"/>
                <a:tab pos="714375" algn="l"/>
              </a:tabLst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Cerca de 800 municípios obtiveram receitas de operações de crédito em 2015, que totalizou R$ 5,7 bilhões.</a:t>
            </a:r>
          </a:p>
          <a:p>
            <a:pPr marL="714375" indent="-17145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85725" algn="l"/>
                <a:tab pos="714375" algn="l"/>
              </a:tabLst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Valor concentrado em cidades com mais de 500 mil habitantes, sendo que metade dele foi contabilizado em 10 municípios.</a:t>
            </a:r>
          </a:p>
          <a:p>
            <a:pPr marL="714375" indent="-17145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85725" algn="l"/>
                <a:tab pos="714375" algn="l"/>
              </a:tabLst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Representou 12,6% dos recursos aplicados em investimentos, em 2015.</a:t>
            </a:r>
          </a:p>
        </p:txBody>
      </p:sp>
    </p:spTree>
    <p:extLst>
      <p:ext uri="{BB962C8B-B14F-4D97-AF65-F5344CB8AC3E}">
        <p14:creationId xmlns:p14="http://schemas.microsoft.com/office/powerpoint/2010/main" val="105709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2404</TotalTime>
  <Words>1055</Words>
  <Application>Microsoft Office PowerPoint</Application>
  <PresentationFormat>Apresentação na tela (4:3)</PresentationFormat>
  <Paragraphs>103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</vt:lpstr>
      <vt:lpstr>Tema do Office</vt:lpstr>
      <vt:lpstr>Apresentação do PowerPoint</vt:lpstr>
      <vt:lpstr>Apresentação do PowerPoint</vt:lpstr>
      <vt:lpstr>RECEITA DISPONÍVEL POR ESFERA DE GOVERNO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Eveson Rodrigues Macedo</dc:creator>
  <cp:lastModifiedBy>Rodrigo</cp:lastModifiedBy>
  <cp:revision>101</cp:revision>
  <dcterms:created xsi:type="dcterms:W3CDTF">2016-11-17T18:03:33Z</dcterms:created>
  <dcterms:modified xsi:type="dcterms:W3CDTF">2016-11-28T13:59:14Z</dcterms:modified>
</cp:coreProperties>
</file>