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65" r:id="rId5"/>
    <p:sldId id="270" r:id="rId6"/>
    <p:sldId id="271" r:id="rId7"/>
    <p:sldId id="266" r:id="rId8"/>
    <p:sldId id="267" r:id="rId9"/>
    <p:sldId id="268" r:id="rId10"/>
    <p:sldId id="269" r:id="rId11"/>
    <p:sldId id="272" r:id="rId12"/>
    <p:sldId id="273" r:id="rId13"/>
    <p:sldId id="277" r:id="rId14"/>
    <p:sldId id="274" r:id="rId15"/>
    <p:sldId id="275" r:id="rId16"/>
    <p:sldId id="276" r:id="rId17"/>
    <p:sldId id="278" r:id="rId18"/>
    <p:sldId id="26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E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69F-3A92-4969-9A85-20FD8D17AC4A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04D-C225-492B-B0CD-E69A553D6C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49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69F-3A92-4969-9A85-20FD8D17AC4A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04D-C225-492B-B0CD-E69A553D6C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41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69F-3A92-4969-9A85-20FD8D17AC4A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04D-C225-492B-B0CD-E69A553D6C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406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ED690-5C93-40BD-BDAC-E59BB5FE8B45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FFA9B-3790-4388-93DD-36A669366AD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pic>
        <p:nvPicPr>
          <p:cNvPr id="8" name="Imagem 7" descr="Logo Aequu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911643" cy="7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2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69F-3A92-4969-9A85-20FD8D17AC4A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04D-C225-492B-B0CD-E69A553D6C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4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69F-3A92-4969-9A85-20FD8D17AC4A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04D-C225-492B-B0CD-E69A553D6C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2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69F-3A92-4969-9A85-20FD8D17AC4A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04D-C225-492B-B0CD-E69A553D6C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37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69F-3A92-4969-9A85-20FD8D17AC4A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04D-C225-492B-B0CD-E69A553D6C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54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69F-3A92-4969-9A85-20FD8D17AC4A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04D-C225-492B-B0CD-E69A553D6C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62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69F-3A92-4969-9A85-20FD8D17AC4A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04D-C225-492B-B0CD-E69A553D6C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41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69F-3A92-4969-9A85-20FD8D17AC4A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04D-C225-492B-B0CD-E69A553D6C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87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69F-3A92-4969-9A85-20FD8D17AC4A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04D-C225-492B-B0CD-E69A553D6C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46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E369F-3A92-4969-9A85-20FD8D17AC4A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504D-C225-492B-B0CD-E69A553D6C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82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7405" y="2771880"/>
            <a:ext cx="3941380" cy="28184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0" y="6496468"/>
            <a:ext cx="2458563" cy="403412"/>
          </a:xfrm>
          <a:prstGeom prst="rect">
            <a:avLst/>
          </a:prstGeom>
          <a:effectLst/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2458563" y="6501054"/>
            <a:ext cx="2458563" cy="403412"/>
          </a:xfrm>
          <a:prstGeom prst="rect">
            <a:avLst/>
          </a:prstGeom>
          <a:effectLst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4870903" y="6496469"/>
            <a:ext cx="2458563" cy="4034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6685437" y="6496469"/>
            <a:ext cx="2458563" cy="4034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0" y="-20023"/>
            <a:ext cx="2612091" cy="40341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5249122" y="-16979"/>
            <a:ext cx="2612091" cy="4034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6494133" y="-20024"/>
            <a:ext cx="2649867" cy="4034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2577350" y="-7556"/>
            <a:ext cx="2670089" cy="40341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024">
            <a:off x="468492" y="1403735"/>
            <a:ext cx="3228512" cy="4008389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3988675" y="1424808"/>
            <a:ext cx="456411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Lançamento</a:t>
            </a:r>
          </a:p>
          <a:p>
            <a:pPr algn="ctr"/>
            <a:r>
              <a:rPr lang="pt-BR" sz="4050" b="1" dirty="0">
                <a:solidFill>
                  <a:srgbClr val="002060"/>
                </a:solidFill>
              </a:rPr>
              <a:t>MULTI CIDADES 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Ano 12 - 2017</a:t>
            </a:r>
          </a:p>
        </p:txBody>
      </p:sp>
    </p:spTree>
    <p:extLst>
      <p:ext uri="{BB962C8B-B14F-4D97-AF65-F5344CB8AC3E}">
        <p14:creationId xmlns:p14="http://schemas.microsoft.com/office/powerpoint/2010/main" val="33330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77063" y="918031"/>
            <a:ext cx="642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Despesa total</a:t>
            </a:r>
            <a:endParaRPr lang="pt-BR" sz="1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008" y="3009971"/>
            <a:ext cx="3590925" cy="24288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321" y="3033619"/>
            <a:ext cx="3667125" cy="3324225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961328" y="1775496"/>
            <a:ext cx="7444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Despesa (-3,1%) caiu mais que a receita (-2,8%), em 2015.</a:t>
            </a:r>
            <a:endParaRPr lang="pt-BR" sz="1200" i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23436" y="2268487"/>
            <a:ext cx="47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Os municípios estão fazendo  dever de casa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025" y="3376519"/>
            <a:ext cx="4756705" cy="284227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996113" y="937081"/>
            <a:ext cx="642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Despesa total</a:t>
            </a:r>
            <a:endParaRPr lang="pt-BR" sz="1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944476" y="1649393"/>
            <a:ext cx="7444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Pelo segundo ano consecutivo as despesas foram superiores às receitas, porém, a magnitude do déficit diminuiu: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2014 o déficit foi de R$ 2,96 bilhões ou 0,6% da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receita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 2015, foi de R$ 1,23 bilhão ou 0,2% da receita total.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700058" y="3007187"/>
            <a:ext cx="47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Os municípios estão fazendo  dever de casa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77063" y="918031"/>
            <a:ext cx="642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Principais itens da despesa</a:t>
            </a:r>
            <a:endParaRPr lang="pt-BR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620" y="1533525"/>
            <a:ext cx="1849856" cy="31686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251" y="1533525"/>
            <a:ext cx="2152650" cy="3146181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910388" y="4840689"/>
            <a:ext cx="78354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Grande parte do ajuste foi feito por meio de corte nos investimentos.</a:t>
            </a:r>
          </a:p>
          <a:p>
            <a:pPr>
              <a:spcAft>
                <a:spcPts val="600"/>
              </a:spcAf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maior corte, tanto em percentual quanto em valores absolutos, ocorreu nos investimentos. Sua participação no total da despesa foi de 8,8%, em 2015, a menor desde 2002, quando inicia-se a consolidação dos dados por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 Cidades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 custeios sofreram o segundo maior corte em valores absolutos.</a:t>
            </a:r>
          </a:p>
        </p:txBody>
      </p:sp>
    </p:spTree>
    <p:extLst>
      <p:ext uri="{BB962C8B-B14F-4D97-AF65-F5344CB8AC3E}">
        <p14:creationId xmlns:p14="http://schemas.microsoft.com/office/powerpoint/2010/main" val="2673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52993" y="758209"/>
            <a:ext cx="7401954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Investimentos: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714375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-16,1% ou R$ -8,6 bilhões em 2015.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janeiro a agosto de </a:t>
            </a:r>
            <a:r>
              <a:rPr lang="pt-B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2016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as capitais reduziram seus investimentos em 11,4%.</a:t>
            </a:r>
          </a:p>
          <a:p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Custeio:</a:t>
            </a:r>
          </a:p>
          <a:p>
            <a:pPr marL="714375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-2,7% ou R$ -5,714 bilhões em 2015.</a:t>
            </a:r>
          </a:p>
          <a:p>
            <a:pPr marL="714375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70% dos municípios reduziram os custeios.</a:t>
            </a:r>
          </a:p>
          <a:p>
            <a:pPr marL="714375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Até agosto de </a:t>
            </a:r>
            <a:r>
              <a:rPr lang="pt-BR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2016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queda de 1,7%.</a:t>
            </a:r>
          </a:p>
          <a:p>
            <a:pPr marL="85725"/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Pessoal: 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Ao contrário dos anos anteriores, quando a despesa com pessoal expandiu-se ininterruptamente, em 2015 ficou estável.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Garantias constitucionais e outros fatores como o crescimento vegetativo da folha dificultam a redução dessa despesa. </a:t>
            </a:r>
          </a:p>
          <a:p>
            <a:pPr marL="714375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Até agosto de </a:t>
            </a:r>
            <a:r>
              <a:rPr lang="pt-BR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2016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queda de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0,7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%.</a:t>
            </a:r>
          </a:p>
          <a:p>
            <a:pPr marL="85725">
              <a:tabLst>
                <a:tab pos="714375" algn="l"/>
              </a:tabLst>
            </a:pPr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Juros e amortizações da dívida: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Os R$ 12,56 bilhões gastos em 2015, foi o menor valor desde 2008. A queda de 11,5% foi puxada por Rio de Janeiro e São Paulo.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Em 2016, a redução será maior devido aos novos indexadores da dívida dos municípios com a União (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LC 148/2014)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uma das conquistas da FNP.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</a:tabLst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77063" y="918031"/>
            <a:ext cx="642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Despesa por função</a:t>
            </a:r>
            <a:endParaRPr lang="pt-BR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1351" y="1835500"/>
            <a:ext cx="2731003" cy="42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77063" y="918031"/>
            <a:ext cx="642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Despesa com Saúde</a:t>
            </a:r>
            <a:endParaRPr lang="pt-BR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46814" y="1372778"/>
            <a:ext cx="752183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Queda de 3,2% para o total dos municípios e de 0,3% entre as capitais,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Aumentou a parcela da receita impostos destinada à saúde de 22,9% para 23,3%, entre 2014 e 2015.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Municípios destinaram R$ 25,7 bilhões acima do mínimo exigido pela EC 29/2000, equivale a toda arrecadação de IPTU, de 27,4 bilhões.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milhão de pessoas deixaram de ter planos privados de saúde em 2015, pressionando a saúde pública nos municípios (dado da ANS).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449" y="4114904"/>
            <a:ext cx="4797042" cy="26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77063" y="918031"/>
            <a:ext cx="642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Despesa com Educação</a:t>
            </a:r>
            <a:endParaRPr lang="pt-BR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1050" y="1697018"/>
            <a:ext cx="763904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Redução de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1,7% , em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2015, foi a primeira em 11 anos.</a:t>
            </a:r>
          </a:p>
          <a:p>
            <a:pPr marL="285750" indent="-2000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Nos municípios com mais de 500 mil habitantes, a redução foi de apenas 0,2%.</a:t>
            </a:r>
          </a:p>
          <a:p>
            <a:pPr marL="285750" indent="-2000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Queda de 1,2% no total de alunos da rede municipal de ensino contribuiu para manter o gasto por aluno praticamente estável, em 2015, no valor médio de R$ 6.1 MIL.</a:t>
            </a: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411" y="3376519"/>
            <a:ext cx="33623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91338" y="898981"/>
            <a:ext cx="642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Despesa com o Legislativo municipal</a:t>
            </a:r>
            <a:endParaRPr lang="pt-BR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82679" y="1704221"/>
            <a:ext cx="6888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 ano de queda de receita, 60% dos municípios brasileiros reduziram suas despesas com o Legislativo. No total a queda média foi de 1,3%.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302" y="2714978"/>
            <a:ext cx="3345147" cy="35475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551" y="2714978"/>
            <a:ext cx="3379084" cy="33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7405" y="2062966"/>
            <a:ext cx="3941380" cy="28184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0" y="6496470"/>
            <a:ext cx="2458563" cy="403412"/>
          </a:xfrm>
          <a:prstGeom prst="rect">
            <a:avLst/>
          </a:prstGeom>
          <a:effectLst/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2458563" y="6501056"/>
            <a:ext cx="2458563" cy="403412"/>
          </a:xfrm>
          <a:prstGeom prst="rect">
            <a:avLst/>
          </a:prstGeom>
          <a:effectLst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4870903" y="6496470"/>
            <a:ext cx="2458563" cy="4034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6685437" y="6496469"/>
            <a:ext cx="2458563" cy="4034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0" y="-20023"/>
            <a:ext cx="2612091" cy="40341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5249122" y="-16979"/>
            <a:ext cx="2612091" cy="4034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6494133" y="-20024"/>
            <a:ext cx="2649867" cy="4034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1" r="32616" b="-717"/>
          <a:stretch/>
        </p:blipFill>
        <p:spPr>
          <a:xfrm>
            <a:off x="2577350" y="-7556"/>
            <a:ext cx="2670089" cy="40341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024">
            <a:off x="468492" y="1290721"/>
            <a:ext cx="3228512" cy="4008389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3988675" y="715894"/>
            <a:ext cx="456411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Lançamento</a:t>
            </a:r>
          </a:p>
          <a:p>
            <a:pPr algn="ctr"/>
            <a:r>
              <a:rPr lang="pt-BR" sz="4050" b="1" dirty="0">
                <a:solidFill>
                  <a:srgbClr val="002060"/>
                </a:solidFill>
              </a:rPr>
              <a:t>MULTI CIDADES 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Ano 12 - 2017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01689" y="5578867"/>
            <a:ext cx="4745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A versão digital da publicação já está disponível no site www.fnp.org.br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87380" y="1683982"/>
            <a:ext cx="7561295" cy="46977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200" dirty="0"/>
              <a:t>Panorama das finanças públicas municipais até </a:t>
            </a:r>
            <a:r>
              <a:rPr lang="pt-BR" sz="2200" dirty="0" smtClean="0"/>
              <a:t>2015.</a:t>
            </a:r>
            <a:endParaRPr lang="pt-B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200" dirty="0"/>
              <a:t>Balanço prévio sobre </a:t>
            </a:r>
            <a:r>
              <a:rPr lang="pt-BR" sz="2200" dirty="0" smtClean="0"/>
              <a:t>2016.</a:t>
            </a:r>
            <a:endParaRPr lang="pt-B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200" dirty="0"/>
              <a:t>Análise da distribuição dos recursos na federação.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200" dirty="0" smtClean="0"/>
              <a:t>Tabelas </a:t>
            </a:r>
            <a:r>
              <a:rPr lang="pt-BR" sz="2200" dirty="0"/>
              <a:t>com </a:t>
            </a:r>
            <a:r>
              <a:rPr lang="pt-BR" sz="2200" dirty="0" smtClean="0"/>
              <a:t>a evolução </a:t>
            </a:r>
            <a:r>
              <a:rPr lang="pt-BR" sz="2200" dirty="0"/>
              <a:t>das principais receitas e despesas de 106 municípios </a:t>
            </a:r>
            <a:r>
              <a:rPr lang="pt-BR" sz="2200" dirty="0" smtClean="0"/>
              <a:t>selecionados e do total do Brasil.</a:t>
            </a:r>
            <a:endParaRPr lang="pt-B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200" dirty="0"/>
              <a:t>Rankings </a:t>
            </a:r>
            <a:r>
              <a:rPr lang="pt-BR" sz="2200" dirty="0" smtClean="0"/>
              <a:t>de receitas e despesas dos municípios.</a:t>
            </a:r>
            <a:endParaRPr lang="pt-BR" sz="22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977063" y="918031"/>
            <a:ext cx="679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Conteúdo do anuário</a:t>
            </a:r>
            <a:endParaRPr lang="pt-BR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545562"/>
            <a:ext cx="7632848" cy="424732"/>
          </a:xfr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RECEITA DISPONÍVEL POR ESFERA DE </a:t>
            </a:r>
            <a:r>
              <a:rPr lang="pt-BR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GOVERNO</a:t>
            </a:r>
            <a:endParaRPr lang="pt-BR" sz="2400" b="1" dirty="0">
              <a:solidFill>
                <a:srgbClr val="00206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74767" y="5159889"/>
            <a:ext cx="412008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+ 1% DO FPM EM 2007.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+ 1% DO FPM EM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2015/2016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33127" y="473669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/>
              <a:t>Forte aumento dos encargos dos municípios nas áreas sociais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Políticas definidas em nível federal e executadas pelos Municípios</a:t>
            </a:r>
            <a:endParaRPr lang="pt-BR" sz="24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7" y="1203100"/>
            <a:ext cx="6901682" cy="32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05" y="1940548"/>
            <a:ext cx="7498961" cy="392236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77063" y="927556"/>
            <a:ext cx="744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Evolução da receita corrente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5794288" y="3305817"/>
            <a:ext cx="1980000" cy="11422"/>
          </a:xfrm>
          <a:prstGeom prst="line">
            <a:avLst/>
          </a:prstGeom>
          <a:ln w="2540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58405" y="5862915"/>
            <a:ext cx="2473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*Nota: valores estimados para 2016.</a:t>
            </a:r>
          </a:p>
          <a:p>
            <a:pPr marL="171450" indent="-1714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200" i="1" dirty="0" smtClean="0"/>
              <a:t>Início de mandato.</a:t>
            </a:r>
            <a:endParaRPr lang="pt-BR" sz="1200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66256" y="5087857"/>
            <a:ext cx="99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+ 45%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872950" y="4457621"/>
            <a:ext cx="99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+ 26%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Arco 3"/>
          <p:cNvSpPr/>
          <p:nvPr/>
        </p:nvSpPr>
        <p:spPr>
          <a:xfrm>
            <a:off x="3540938" y="4586302"/>
            <a:ext cx="45719" cy="663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micírculos 19"/>
          <p:cNvSpPr/>
          <p:nvPr/>
        </p:nvSpPr>
        <p:spPr>
          <a:xfrm rot="11256513">
            <a:off x="1761755" y="3341926"/>
            <a:ext cx="2275330" cy="1827618"/>
          </a:xfrm>
          <a:prstGeom prst="blockArc">
            <a:avLst>
              <a:gd name="adj1" fmla="val 9631656"/>
              <a:gd name="adj2" fmla="val 19061663"/>
              <a:gd name="adj3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9" name="Semicírculos 28"/>
          <p:cNvSpPr/>
          <p:nvPr/>
        </p:nvSpPr>
        <p:spPr>
          <a:xfrm rot="11641909">
            <a:off x="3895210" y="2553025"/>
            <a:ext cx="1955480" cy="1950113"/>
          </a:xfrm>
          <a:prstGeom prst="blockArc">
            <a:avLst>
              <a:gd name="adj1" fmla="val 9454625"/>
              <a:gd name="adj2" fmla="val 19061663"/>
              <a:gd name="adj3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571620" y="3343415"/>
            <a:ext cx="99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0%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363" y="2305043"/>
            <a:ext cx="6976312" cy="328104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977063" y="918031"/>
            <a:ext cx="642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Desempenho dos municípios por Estado</a:t>
            </a:r>
            <a:endParaRPr lang="pt-BR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7063" y="5648219"/>
            <a:ext cx="3140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valores corrigidos pelo IPCA médio de 2015</a:t>
            </a:r>
            <a:r>
              <a:rPr lang="pt-BR" sz="1400" i="1" dirty="0" smtClean="0"/>
              <a:t>.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7342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03989" y="6028487"/>
            <a:ext cx="3140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valores corrigidos pelo IPVA médio de 2015</a:t>
            </a:r>
            <a:r>
              <a:rPr lang="pt-BR" sz="1400" i="1" dirty="0" smtClean="0"/>
              <a:t>.</a:t>
            </a:r>
            <a:endParaRPr lang="pt-BR" sz="1400" i="1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557" y="2006617"/>
            <a:ext cx="4240062" cy="376699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977063" y="918031"/>
            <a:ext cx="642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Principais itens da receita</a:t>
            </a:r>
            <a:endParaRPr lang="pt-BR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22896" y="933021"/>
            <a:ext cx="724852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Cota-parte do </a:t>
            </a:r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ICMS: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714375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-4,7% ou R$ -4,8 bilhões em 2015.</a:t>
            </a:r>
          </a:p>
          <a:p>
            <a:pPr marL="714375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janeiro a agosto de </a:t>
            </a:r>
            <a:r>
              <a:rPr lang="pt-B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2016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as capitais já perderam 5%.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2014 a 2016, os municípios brasileiros poderão acumu</a:t>
            </a:r>
            <a:r>
              <a:rPr lang="pt-BR" dirty="0">
                <a:latin typeface="Calibri" panose="020F0502020204030204" pitchFamily="34" charset="0"/>
              </a:rPr>
              <a:t>lar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perdas da ordem R$ 12 bilhões.</a:t>
            </a:r>
          </a:p>
          <a:p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FPM:</a:t>
            </a:r>
            <a:endParaRPr lang="pt-B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14375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-2,2% ou R$ -2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bilhões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em 2015.</a:t>
            </a:r>
          </a:p>
          <a:p>
            <a:pPr marL="714375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Sem o adicional de 0,5% da EC 84/2014, que significou um aporte de R$ 945,1 milhões, a queda teria sido de 3,3%.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De janeiro a setembro de </a:t>
            </a:r>
            <a:r>
              <a:rPr lang="pt-BR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2016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queda de 5,9%.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Repatriação de R$ 5,2 bilhões</a:t>
            </a:r>
          </a:p>
          <a:p>
            <a:pPr marL="85725"/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Transferências de capital: 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Queda de R$ -4,4 bilhões.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Da União : -13,7%.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Dos estados: -53,7%.</a:t>
            </a:r>
          </a:p>
        </p:txBody>
      </p:sp>
    </p:spTree>
    <p:extLst>
      <p:ext uri="{BB962C8B-B14F-4D97-AF65-F5344CB8AC3E}">
        <p14:creationId xmlns:p14="http://schemas.microsoft.com/office/powerpoint/2010/main" val="30535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22896" y="933021"/>
            <a:ext cx="740195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tabLst>
                <a:tab pos="714375" algn="l"/>
              </a:tabLst>
            </a:pPr>
            <a:r>
              <a:rPr lang="pt-B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Receitas tributárias próprias: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2,5 ou R$ -2,8 bilhões.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 queda do ISS foi a mais significativa dentre os tributos próprios.</a:t>
            </a:r>
          </a:p>
          <a:p>
            <a:endParaRPr lang="pt-B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ISS: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714375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-4,5% ou R$ -2,5 bilhões em 2015.</a:t>
            </a:r>
          </a:p>
          <a:p>
            <a:pPr marL="714375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Primeira queda depois de 12 anos de excelente desempenho.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janeiro a agosto de </a:t>
            </a:r>
            <a:r>
              <a:rPr lang="pt-B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2016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as capitais já perderam 6%.</a:t>
            </a:r>
          </a:p>
          <a:p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IPTU:</a:t>
            </a:r>
          </a:p>
          <a:p>
            <a:pPr marL="714375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Aumento de 1,5% ou R$ 413,5 milhões em 2015.</a:t>
            </a:r>
          </a:p>
          <a:p>
            <a:pPr marL="714375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Foi a pior taxa de crescimento desde 2004.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Desempenho pior nas cidades maiores. Capitais com queda de 0,8%.</a:t>
            </a:r>
            <a:endParaRPr lang="pt-BR" sz="24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85725"/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ITBI: 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-7,9% ou R$ -845,1 milhões.</a:t>
            </a:r>
            <a:endParaRPr lang="pt-BR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Causada pela crise do setor imobiliário.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Queda de 18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%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acumulado até agosto de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2016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nas capitais.</a:t>
            </a:r>
          </a:p>
        </p:txBody>
      </p:sp>
    </p:spTree>
    <p:extLst>
      <p:ext uri="{BB962C8B-B14F-4D97-AF65-F5344CB8AC3E}">
        <p14:creationId xmlns:p14="http://schemas.microsoft.com/office/powerpoint/2010/main" val="41750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6" y="4497"/>
            <a:ext cx="1498762" cy="646386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1890" y="548408"/>
            <a:ext cx="8820807" cy="78827"/>
          </a:xfrm>
          <a:prstGeom prst="rect">
            <a:avLst/>
          </a:prstGeom>
          <a:solidFill>
            <a:srgbClr val="FFE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6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807" y="4497"/>
            <a:ext cx="2486776" cy="547593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51312" y="3172919"/>
            <a:ext cx="2419565" cy="407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1044499" y="5444619"/>
            <a:ext cx="2419566" cy="407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-957397" y="915727"/>
            <a:ext cx="2238655" cy="407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2875" y="3172920"/>
            <a:ext cx="2419565" cy="407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739688" y="5444620"/>
            <a:ext cx="2419566" cy="407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6"/>
          <a:stretch/>
        </p:blipFill>
        <p:spPr>
          <a:xfrm rot="5400000">
            <a:off x="7826790" y="915728"/>
            <a:ext cx="2238655" cy="4072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922896" y="933021"/>
            <a:ext cx="740195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tabLst>
                <a:tab pos="714375" algn="l"/>
              </a:tabLst>
            </a:pPr>
            <a:r>
              <a:rPr lang="pt-BR" sz="24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Cosip</a:t>
            </a:r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Estima-se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aumento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15,9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% ou R$ 893,9 milhões.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Em 2015, 4.087 ou 73,4% dos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municípios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já haviam instituído a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Cosip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segundo dados do IBGE.</a:t>
            </a:r>
          </a:p>
          <a:p>
            <a:pPr marL="85725">
              <a:spcAft>
                <a:spcPts val="600"/>
              </a:spcAft>
              <a:tabLst>
                <a:tab pos="85725" algn="l"/>
                <a:tab pos="714375" algn="l"/>
              </a:tabLst>
            </a:pPr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Operações </a:t>
            </a: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de </a:t>
            </a:r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Crédito: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5725" algn="l"/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3,6% ou R$ 196,6 milhões a mais, em 2015.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5725" algn="l"/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Cerca de 800 municípios obtiveram receitas de operações de crédito em 2015, que totalizou R$ 5,7 bilhões.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5725" algn="l"/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Valor concentrado em cidades com mais de 500 mil habitantes, sendo que metade dele foi contabilizado em 10 municípios.</a:t>
            </a:r>
          </a:p>
          <a:p>
            <a:pPr marL="714375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5725" algn="l"/>
                <a:tab pos="714375" algn="l"/>
              </a:tabLs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Representou 12,6% dos recursos aplicados em investimentos, em 2015.</a:t>
            </a:r>
          </a:p>
        </p:txBody>
      </p:sp>
    </p:spTree>
    <p:extLst>
      <p:ext uri="{BB962C8B-B14F-4D97-AF65-F5344CB8AC3E}">
        <p14:creationId xmlns:p14="http://schemas.microsoft.com/office/powerpoint/2010/main" val="10570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2404</TotalTime>
  <Words>1055</Words>
  <Application>Microsoft Office PowerPoint</Application>
  <PresentationFormat>Apresentação na tela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Tema do Office</vt:lpstr>
      <vt:lpstr>Apresentação do PowerPoint</vt:lpstr>
      <vt:lpstr>Apresentação do PowerPoint</vt:lpstr>
      <vt:lpstr>RECEITA DISPONÍVEL POR ESFERA DE GOVERNO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Eveson Rodrigues Macedo</dc:creator>
  <cp:lastModifiedBy>Rodrigo</cp:lastModifiedBy>
  <cp:revision>101</cp:revision>
  <dcterms:created xsi:type="dcterms:W3CDTF">2016-11-17T18:03:33Z</dcterms:created>
  <dcterms:modified xsi:type="dcterms:W3CDTF">2016-11-28T13:59:14Z</dcterms:modified>
</cp:coreProperties>
</file>