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8" r:id="rId8"/>
    <p:sldId id="269" r:id="rId9"/>
    <p:sldId id="267" r:id="rId10"/>
    <p:sldId id="279" r:id="rId11"/>
    <p:sldId id="280" r:id="rId12"/>
    <p:sldId id="270" r:id="rId13"/>
    <p:sldId id="277" r:id="rId14"/>
    <p:sldId id="274" r:id="rId15"/>
    <p:sldId id="273" r:id="rId16"/>
    <p:sldId id="278" r:id="rId17"/>
    <p:sldId id="27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8FD-9717-4D78-9D01-4CBD0AC8CAE0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dirty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66692" y="361604"/>
            <a:ext cx="4965836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Lançamento</a:t>
            </a:r>
          </a:p>
          <a:p>
            <a:pPr algn="ctr"/>
            <a:r>
              <a:rPr lang="pt-BR" sz="4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CIDADES </a:t>
            </a:r>
          </a:p>
          <a:p>
            <a:pPr algn="ctr">
              <a:spcAft>
                <a:spcPts val="600"/>
              </a:spcAft>
            </a:pP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Finanças dos Municípios do Brasil</a:t>
            </a:r>
          </a:p>
          <a:p>
            <a:pPr algn="ctr"/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 13 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pt-B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2253">
            <a:off x="1561514" y="2362950"/>
            <a:ext cx="3091057" cy="367935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36" y="2191276"/>
            <a:ext cx="4649689" cy="40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05543" y="1426028"/>
            <a:ext cx="10406743" cy="23186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investimento municipal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R$ 41,26 bilhões em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o menor dos últimos 7 anos.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Assim,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dos investimentos na despesa total, que já havia caído em 2015 para 8,8%, o menor índice desde 2006, voltou a cair em 2016, para atingir 7,6%. 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volume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biênio 2015-2016 também foi inferior, em 15,8%, quando comparado com o biênio anterior (2013-2014), invertendo um padrão clássico do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comportamento dessa despesa, quando normalmente crescem nos dois últimos anos do mandato.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851" y="3869651"/>
            <a:ext cx="3329035" cy="26713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019" y="3571088"/>
            <a:ext cx="4471666" cy="31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FNP garante redução da dívida dos municípios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6314" y="1447223"/>
            <a:ext cx="10853057" cy="2632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aprovação e posterior regulamentação da </a:t>
            </a:r>
            <a:r>
              <a:rPr lang="pt-BR" sz="6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</a:t>
            </a:r>
            <a:r>
              <a:rPr lang="pt-BR" sz="6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148/2014</a:t>
            </a:r>
            <a:r>
              <a:rPr lang="pt-BR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lei que estabeleceu </a:t>
            </a:r>
            <a:r>
              <a:rPr lang="pt-BR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condições </a:t>
            </a:r>
            <a:r>
              <a:rPr lang="pt-BR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 e mais vantajosas para as dívidas de 177 municípios com a União, é uma batalha de muitos anos da FNP. </a:t>
            </a:r>
            <a:r>
              <a:rPr lang="pt-BR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setembro de 2017, 141 municípios já haviam repactuado suas dívidas.</a:t>
            </a:r>
            <a:endParaRPr lang="pt-BR" sz="6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indent="-182563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</a:t>
            </a: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repactuação, </a:t>
            </a: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União cobrava correção pelo IGP-DI</a:t>
            </a:r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mais juros de 6% a 9% ao </a:t>
            </a: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ano. </a:t>
            </a:r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LC 148, </a:t>
            </a: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utilizado o IPCA </a:t>
            </a:r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4% de juros ao ano, ou </a:t>
            </a: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taxa </a:t>
            </a:r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Selic, </a:t>
            </a: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menor.</a:t>
            </a:r>
            <a:endParaRPr lang="pt-BR" sz="6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da FNP também foi fundamental para a aprovação da MP nº </a:t>
            </a:r>
            <a:r>
              <a:rPr lang="pt-BR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778, </a:t>
            </a:r>
            <a:r>
              <a:rPr lang="pt-BR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regulamenta o parcelamento das dívidas previdenciárias de estados e municípios com o INSS. Medida deve beneficiar cerca de 3 mil </a:t>
            </a:r>
            <a:r>
              <a:rPr lang="pt-BR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municípios.</a:t>
            </a:r>
            <a:endParaRPr lang="pt-BR" sz="6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indent="-182563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débitos vencidos até 30 de abril de 2017 serão parcelados em 200 meses, com desconto de 40% nos encargos e multas, além da redução de 80% dos juros em </a:t>
            </a: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atraso.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816" y="4837391"/>
            <a:ext cx="3996343" cy="17049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842" y="4666894"/>
            <a:ext cx="3419133" cy="18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Composição da despesa municipal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70857" y="1723012"/>
            <a:ext cx="5769429" cy="4492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R$ 539,64 bilhões empenhados pelos municípios, </a:t>
            </a:r>
            <a:r>
              <a:rPr lang="pt-B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R$ 265,87 foram alocados com despesas de pessoal.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custeios somaram R$ 218,89 bilhões. O </a:t>
            </a:r>
            <a:r>
              <a:rPr lang="pt-B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volume nos últimos quatro anos.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recursos aplicados em investimentos reduziram-se para R$ 41,26 bilhões ou </a:t>
            </a:r>
            <a:r>
              <a:rPr lang="pt-B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7,6% da despesa total. O menor indicador desde 2006.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gasto com juros e amortizações da dívida </a:t>
            </a:r>
            <a:r>
              <a:rPr lang="pt-B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R$ 13,77 bilhões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2016.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708" y="1561439"/>
            <a:ext cx="3358233" cy="51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Despesa com o Legislativo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24542" y="1575208"/>
            <a:ext cx="10831286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2016,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despesas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legislativo municipal, de R$ 15,25 bilhões, ficaram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estáveis, com 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ligeira</a:t>
            </a: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retração de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R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$ 23,7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 ou de -0,2%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em função da queda das receitas vinculadas ocorrida no ano anterior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alto custo nos pequenos municípios é reflexo das regras constitucionais.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417" y="3190946"/>
            <a:ext cx="3840922" cy="34298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214" y="3147402"/>
            <a:ext cx="3565519" cy="34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chega a 24% dos recursos vinculados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1446333"/>
            <a:ext cx="10591800" cy="1950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percentual dos 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vinculados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destinados à saúde continuou 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mesmo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redução do volume de recursos aplicado em saúde em 1,6%, em 2016. Da despesa total com saúde de R$ 134,21 bilhões, municípios aplicaram 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R$ 29,4 bilhões acima do limite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15% exigido por lei.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últimos 14 anos, 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aumentou em 6,1 </a:t>
            </a:r>
            <a:r>
              <a:rPr lang="pt-BR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p.p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participação dos municípios no financiamento da saúde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país, enquanto que a da União caiu 9,1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p.p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(dados do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Sipos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457" y="3501556"/>
            <a:ext cx="6226629" cy="30014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66" y="3835339"/>
            <a:ext cx="4378860" cy="21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chegou a 27,5% da despesa total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72887" y="1491343"/>
            <a:ext cx="10330542" cy="94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com a redução na despesa em 1,9%, a participação da educação na despesa total dos municípios brasileiros manteve sua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trajetória de crescimento</a:t>
            </a:r>
            <a:r>
              <a:rPr lang="pt-B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30" y="2703370"/>
            <a:ext cx="4074389" cy="35815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723" y="2920695"/>
            <a:ext cx="4781550" cy="309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Crescem as matrículas no ensino infantil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96686" y="1828954"/>
            <a:ext cx="6977742" cy="4669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matrículas no ensino fundamental e na educação de jovens e adultos caiu (-8% e -24,9%, respectivamente), enquanto que 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ensino infantil cresceu 20%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2016.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aumento é reflexo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59/2009, da Lei Federal n° 12.796/2013 e do Plano Nacional de Educação, que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tornaram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 a matrícula na Educação Básica a partir dos quatro anos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idade.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total, o número de alunos da rede municipal ficou praticamente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estável,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variação de apenas 0,1%.</a:t>
            </a:r>
            <a:endParaRPr lang="pt-BR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485" y="1921099"/>
            <a:ext cx="3168539" cy="38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Áreas sociais chegam a 55,4% das despesas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06699" y="1587321"/>
            <a:ext cx="10483815" cy="155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Queda nas receitas municipais e aumento da demanda por serviços públicos decorrentes da diminuição da renda das famílias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 aumentar a participação das áreas sociais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(Educação, Saúde e Assistência Social)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despesa total dos municípios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542" y="3206839"/>
            <a:ext cx="6908222" cy="32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2253">
            <a:off x="1483255" y="1213849"/>
            <a:ext cx="3095805" cy="368500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905" y="1675836"/>
            <a:ext cx="4649689" cy="40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Fontes de dados 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anuário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1" y="1828800"/>
            <a:ext cx="9363199" cy="43513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fonte: Secretaria do Tesouro Nacional (STN)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fontes:</a:t>
            </a:r>
          </a:p>
          <a:p>
            <a:pPr marL="808038" lvl="2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Brasileiro de Geografia e Estatística (IBGE)</a:t>
            </a:r>
          </a:p>
          <a:p>
            <a:pPr marL="808038" lvl="2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Nacional de Estudos e Pesquisas Educacionais Anísio Teixeira (Inep)</a:t>
            </a:r>
          </a:p>
          <a:p>
            <a:pPr marL="808038" lvl="2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Saúde</a:t>
            </a:r>
          </a:p>
          <a:p>
            <a:pPr marL="808038" lvl="2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Nacional de Trânsito (Denatran)</a:t>
            </a:r>
          </a:p>
          <a:p>
            <a:pPr marL="808038" lvl="2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Federal do Brasil (RFB)</a:t>
            </a:r>
          </a:p>
          <a:p>
            <a:pPr marL="808038" lvl="2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Informações sobre Orçamento Público em Saúde (</a:t>
            </a:r>
            <a:r>
              <a:rPr lang="pt-BR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Siops</a:t>
            </a: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8038" lvl="2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Informações sobre Orçamento Público em Educação (</a:t>
            </a:r>
            <a:r>
              <a:rPr lang="pt-BR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Siope</a:t>
            </a:r>
            <a:r>
              <a:rPr lang="pt-B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7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6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0212" y="1764405"/>
            <a:ext cx="9479108" cy="51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 têm pequeno avanço no total das receitas disponíveis.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75" y="2448473"/>
            <a:ext cx="6829176" cy="3756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Divisão da receita entre as esferas de governo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64451" y="2150322"/>
            <a:ext cx="4828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Porém,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historicamente,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os municípios têm suas atribuições aumentadas (em saúde, educação, transporte, iluminação pública, destinação do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lixo,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etc.)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proporcionalmente muito mais que os ganhos de participação na receita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disponível.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2016, o crescimento da participação dos municípios na receita disponível 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 traduziu no aumento da arrecadação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devido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queda do PIB 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 receitas de todos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níveis de governo.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33542" y="5812587"/>
            <a:ext cx="947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68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Comportamento das receitas municipais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167909" y="1622739"/>
            <a:ext cx="8595360" cy="130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receita </a:t>
            </a:r>
            <a:r>
              <a:rPr lang="pt-B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corrente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ficou R$ 3,06 bilhões </a:t>
            </a:r>
            <a:r>
              <a:rPr lang="pt-B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relação a 2015 ou -0,6%.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receita de </a:t>
            </a:r>
            <a:r>
              <a:rPr lang="pt-B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ficou R$ 2,64 bilhões </a:t>
            </a:r>
            <a:r>
              <a:rPr lang="pt-B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2016 ou +13% 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(devido ao aumento nas receitas de operações de crédito e outras, como alienação de bens)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receita </a:t>
            </a:r>
            <a:r>
              <a:rPr lang="pt-B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R$ 551,36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bilhões,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icou R$ 1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bilhão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-0,2%.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3261268"/>
            <a:ext cx="5059856" cy="33930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729" y="3193960"/>
            <a:ext cx="5422157" cy="34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FPM foi fundamental no fechamento das contas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120203" y="1764405"/>
            <a:ext cx="9582142" cy="1507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da Repatriação garantiu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R$ 11 bilhões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cofres municipais no final do ano, fazendo o FPM chegar a R$ 99,72 bilhões.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R$ 1,68 bilhão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a receita adicional resultante do acréscimo de 1% no FPM ( EC nº 84/2014).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os recursos extraordinários da repatriação, o FPM teria queda real de 4,4% e retornaria aos níveis de 2012-2013.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104" y="3061097"/>
            <a:ext cx="3670480" cy="37487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808" y="3416653"/>
            <a:ext cx="4417739" cy="26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fontes de receitas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61872" y="1469572"/>
            <a:ext cx="4404832" cy="4710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impostos ligados ao consumo tiveram pior desempenho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relação àqueles relativos ao patrimônio.</a:t>
            </a:r>
          </a:p>
          <a:p>
            <a:pPr>
              <a:spcAft>
                <a:spcPts val="600"/>
              </a:spcAft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R$ -5,46 bilhões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R$ -4,92 bilhões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ITBI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R$ -1,28 bilhão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FPM sem repatriação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R$ -4,10 bilhões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FPM com repatriação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R$ +6,91 bilhões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IPTU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R$ +1,19 bilhão</a:t>
            </a:r>
          </a:p>
          <a:p>
            <a:pPr>
              <a:spcAft>
                <a:spcPts val="600"/>
              </a:spcAft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85" y="1828800"/>
            <a:ext cx="5856514" cy="4816773"/>
          </a:xfrm>
          <a:prstGeom prst="rect">
            <a:avLst/>
          </a:prstGeom>
        </p:spPr>
      </p:pic>
      <p:sp>
        <p:nvSpPr>
          <p:cNvPr id="10" name="Seta para baixo 9"/>
          <p:cNvSpPr/>
          <p:nvPr/>
        </p:nvSpPr>
        <p:spPr>
          <a:xfrm>
            <a:off x="1026704" y="3271237"/>
            <a:ext cx="547610" cy="888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0800000">
            <a:off x="1052462" y="5058640"/>
            <a:ext cx="547610" cy="785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2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30" y="2744996"/>
            <a:ext cx="6779500" cy="37422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Municípios voltam a apresentar superávit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61871" y="1777285"/>
            <a:ext cx="9060934" cy="690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Depois de dois anos com pequenos déficits, novo corte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despesa e recursos extraordinários do FPM resultaram em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superávit de R$ 11,72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2008.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Municípios passam a ter suficiência de caixa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80872" y="1839686"/>
            <a:ext cx="4322500" cy="37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base nos dados do Relatório de Gestão Fiscal de 1.837 municípios, prefeituras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saíram de uma insuficiência de caixa de R$ 3,37 bilhões, em 2015, para uma suficiência de R$ 801,8 milhões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2016.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favorecido pelos recursos da repatriação e pelos cortes nas despesas.</a:t>
            </a:r>
          </a:p>
          <a:p>
            <a:pPr>
              <a:spcAft>
                <a:spcPts val="600"/>
              </a:spcAft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90" y="1391243"/>
            <a:ext cx="6192067" cy="51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14798"/>
            <a:ext cx="9692640" cy="13971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Comportamento das despesas municipais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69" y="4497"/>
            <a:ext cx="1498762" cy="646386"/>
          </a:xfrm>
          <a:prstGeom prst="rect">
            <a:avLst/>
          </a:prstGeom>
        </p:spPr>
      </p:pic>
      <p:pic>
        <p:nvPicPr>
          <p:cNvPr id="5" name="Picture 2" descr="C:\Users\paula.aguiar\Downloads\multi_cidade_fin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335" y="4497"/>
            <a:ext cx="2486776" cy="547593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61872" y="1828801"/>
            <a:ext cx="8501397" cy="738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Cortes nos investimentos e nos custeios permitiram uma economia de </a:t>
            </a: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R$ 13,80 bilhões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total das despesas municipais.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16" y="2983831"/>
            <a:ext cx="4984550" cy="3434395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439438" y="2933279"/>
            <a:ext cx="4901442" cy="266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pt-B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relação a 2015</a:t>
            </a:r>
          </a:p>
          <a:p>
            <a:pPr>
              <a:spcAft>
                <a:spcPts val="600"/>
              </a:spcAft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R$ -7,31 bi ou -15,1%</a:t>
            </a:r>
          </a:p>
          <a:p>
            <a:pPr>
              <a:spcAft>
                <a:spcPts val="600"/>
              </a:spcAft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Custeio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R$ -6,86 bi ou -3%</a:t>
            </a:r>
          </a:p>
          <a:p>
            <a:pPr>
              <a:spcAft>
                <a:spcPts val="600"/>
              </a:spcAft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Juros e amortizações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R$ +71,9 mil ou +0,5%</a:t>
            </a:r>
          </a:p>
          <a:p>
            <a:pPr>
              <a:spcAft>
                <a:spcPts val="600"/>
              </a:spcAft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Pessoal: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+171 milhões ou +0,1%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TM03457515[[fn=Exibir]]</Template>
  <TotalTime>888</TotalTime>
  <Words>1262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Century Schoolbook</vt:lpstr>
      <vt:lpstr>Courier New</vt:lpstr>
      <vt:lpstr>Wingdings 2</vt:lpstr>
      <vt:lpstr>View</vt:lpstr>
      <vt:lpstr>Apresentação do PowerPoint</vt:lpstr>
      <vt:lpstr>Fontes de dados do anuário</vt:lpstr>
      <vt:lpstr>Divisão da receita entre as esferas de governo</vt:lpstr>
      <vt:lpstr>Comportamento das receitas municipais</vt:lpstr>
      <vt:lpstr>FPM foi fundamental no fechamento das contas</vt:lpstr>
      <vt:lpstr>Principais fontes de receitas</vt:lpstr>
      <vt:lpstr>Municípios voltam a apresentar superávit</vt:lpstr>
      <vt:lpstr>Municípios passam a ter suficiência de caixa</vt:lpstr>
      <vt:lpstr>Comportamento das despesas municipais</vt:lpstr>
      <vt:lpstr>Investimentos</vt:lpstr>
      <vt:lpstr>FNP garante redução da dívida dos municípios</vt:lpstr>
      <vt:lpstr>Composição da despesa municipal</vt:lpstr>
      <vt:lpstr>Despesa com o Legislativo</vt:lpstr>
      <vt:lpstr>Saúde chega a 24% dos recursos vinculados</vt:lpstr>
      <vt:lpstr>Educação chegou a 27,5% da despesa total</vt:lpstr>
      <vt:lpstr>Crescem as matrículas no ensino infantil</vt:lpstr>
      <vt:lpstr>Áreas sociais chegam a 55,4% das despesas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Juliano Aequus</dc:creator>
  <cp:lastModifiedBy>Bruna Lima de Souza</cp:lastModifiedBy>
  <cp:revision>108</cp:revision>
  <dcterms:created xsi:type="dcterms:W3CDTF">2017-10-31T11:39:18Z</dcterms:created>
  <dcterms:modified xsi:type="dcterms:W3CDTF">2017-11-03T19:12:56Z</dcterms:modified>
</cp:coreProperties>
</file>