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7" r:id="rId2"/>
    <p:sldId id="258" r:id="rId3"/>
    <p:sldId id="262" r:id="rId4"/>
    <p:sldId id="263" r:id="rId5"/>
    <p:sldId id="264" r:id="rId6"/>
    <p:sldId id="265" r:id="rId7"/>
    <p:sldId id="268" r:id="rId8"/>
    <p:sldId id="269" r:id="rId9"/>
    <p:sldId id="267" r:id="rId10"/>
    <p:sldId id="279" r:id="rId11"/>
    <p:sldId id="280" r:id="rId12"/>
    <p:sldId id="270" r:id="rId13"/>
    <p:sldId id="277" r:id="rId14"/>
    <p:sldId id="274" r:id="rId15"/>
    <p:sldId id="273" r:id="rId16"/>
    <p:sldId id="278" r:id="rId17"/>
    <p:sldId id="271" r:id="rId18"/>
    <p:sldId id="275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07" autoAdjust="0"/>
    <p:restoredTop sz="94660"/>
  </p:normalViewPr>
  <p:slideViewPr>
    <p:cSldViewPr snapToGrid="0">
      <p:cViewPr varScale="1">
        <p:scale>
          <a:sx n="92" d="100"/>
          <a:sy n="92" d="100"/>
        </p:scale>
        <p:origin x="120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spc="3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ED139-0480-4198-83E2-68CE0B25BC9B}" type="datetimeFigureOut">
              <a:rPr lang="en-US" dirty="0"/>
              <a:pPr/>
              <a:t>11/3/2017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7CE23-3B6A-482C-9BEA-F32A9EB44C40}" type="datetimeFigureOut">
              <a:rPr lang="en-US" dirty="0"/>
              <a:pPr/>
              <a:t>11/3/2017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9C8FD-9717-4D78-9D01-4CBD0AC8CAE0}" type="datetimeFigureOut">
              <a:rPr lang="en-US" dirty="0"/>
              <a:pPr/>
              <a:t>11/3/2017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2BD47-5F5E-4508-9DFC-0021F20B392D}" type="datetimeFigureOut">
              <a:rPr lang="en-US" dirty="0"/>
              <a:pPr/>
              <a:t>11/3/2017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 spc="3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B23E3-326B-4424-9A50-2CBB9CA4B2E5}" type="datetimeFigureOut">
              <a:rPr lang="en-US" dirty="0"/>
              <a:pPr/>
              <a:t>11/3/2017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09F6F-C437-48B6-80BB-8E50899C06AF}" type="datetimeFigureOut">
              <a:rPr lang="en-US" dirty="0"/>
              <a:pPr/>
              <a:t>11/3/2017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76D14-B85F-4865-804C-5734F9C85CDD}" type="datetimeFigureOut">
              <a:rPr lang="en-US" dirty="0"/>
              <a:pPr/>
              <a:t>11/3/2017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56C38-6601-4688-9146-5E61D8B04598}" type="datetimeFigureOut">
              <a:rPr lang="en-US" dirty="0"/>
              <a:pPr/>
              <a:t>11/3/2017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6061E-CDAE-49E3-92CB-288B639C3B6F}" type="datetimeFigureOut">
              <a:rPr lang="en-US" dirty="0"/>
              <a:pPr/>
              <a:t>11/3/2017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2800" b="1" baseline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E9851-4767-4B63-B36B-F772D06043F2}" type="datetimeFigureOut">
              <a:rPr lang="en-US" dirty="0"/>
              <a:pPr/>
              <a:t>11/3/2017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400" baseline="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9A586-BE94-448D-BAE3-D5D323B9149F}" type="datetimeFigureOut">
              <a:rPr lang="en-US" dirty="0"/>
              <a:pPr/>
              <a:t>11/3/2017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294198"/>
            <a:ext cx="9692640" cy="1397124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ADDEAF24-54CC-4408-99B3-A70A172EFF44}" type="datetimeFigureOut">
              <a:rPr lang="en-US" dirty="0"/>
              <a:pPr/>
              <a:t>11/3/2017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spc="-5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2000" kern="1200" spc="1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3966692" y="361604"/>
            <a:ext cx="4965836" cy="1623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Lançamento</a:t>
            </a:r>
          </a:p>
          <a:p>
            <a:pPr algn="ctr"/>
            <a:r>
              <a:rPr lang="pt-BR" sz="405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 CIDADES </a:t>
            </a:r>
          </a:p>
          <a:p>
            <a:pPr algn="ctr">
              <a:spcAft>
                <a:spcPts val="600"/>
              </a:spcAft>
            </a:pPr>
            <a:r>
              <a:rPr lang="pt-BR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Finanças dos Municípios do Brasil</a:t>
            </a:r>
          </a:p>
          <a:p>
            <a:pPr algn="ctr"/>
            <a:r>
              <a:rPr lang="pt-BR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 13 </a:t>
            </a:r>
            <a:r>
              <a:rPr lang="pt-BR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pt-BR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  <a:endParaRPr lang="pt-BR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522253">
            <a:off x="1561514" y="2362950"/>
            <a:ext cx="3091057" cy="3679355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2136" y="2191276"/>
            <a:ext cx="4649689" cy="4022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292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61872" y="14798"/>
            <a:ext cx="9692640" cy="1397124"/>
          </a:xfrm>
        </p:spPr>
        <p:txBody>
          <a:bodyPr>
            <a:normAutofit/>
          </a:bodyPr>
          <a:lstStyle/>
          <a:p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Investimentos</a:t>
            </a:r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3269" y="4497"/>
            <a:ext cx="1498762" cy="646386"/>
          </a:xfrm>
          <a:prstGeom prst="rect">
            <a:avLst/>
          </a:prstGeom>
        </p:spPr>
      </p:pic>
      <p:pic>
        <p:nvPicPr>
          <p:cNvPr id="5" name="Picture 2" descr="C:\Users\paula.aguiar\Downloads\multi_cidade_financa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335" y="4497"/>
            <a:ext cx="2486776" cy="547593"/>
          </a:xfrm>
          <a:prstGeom prst="rect">
            <a:avLst/>
          </a:prstGeom>
          <a:noFill/>
        </p:spPr>
      </p:pic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805543" y="1426028"/>
            <a:ext cx="10406743" cy="231865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investimento municipal 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R$ 41,26 bilhões em 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 o menor dos últimos 7 anos.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Assim, 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participação dos investimentos na despesa total, que já havia caído em 2015 para 8,8%, o menor índice desde 2006, voltou a cair em 2016, para atingir 7,6%. </a:t>
            </a:r>
            <a:endParaRPr lang="pt-BR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volume de 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investimentos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biênio 2015-2016 também foi inferior, em 15,8%, quando comparado com o biênio anterior (2013-2014), invertendo um padrão clássico do 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comportamento dessa despesa, quando normalmente crescem nos dois últimos anos do mandato.</a:t>
            </a:r>
            <a:endParaRPr lang="pt-BR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4851" y="3869651"/>
            <a:ext cx="3329035" cy="2671344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50019" y="3571088"/>
            <a:ext cx="4471666" cy="313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939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61872" y="14798"/>
            <a:ext cx="9692640" cy="1397124"/>
          </a:xfrm>
        </p:spPr>
        <p:txBody>
          <a:bodyPr>
            <a:normAutofit/>
          </a:bodyPr>
          <a:lstStyle/>
          <a:p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FNP garante redução da dívida dos municípios</a:t>
            </a:r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3269" y="4497"/>
            <a:ext cx="1498762" cy="646386"/>
          </a:xfrm>
          <a:prstGeom prst="rect">
            <a:avLst/>
          </a:prstGeom>
        </p:spPr>
      </p:pic>
      <p:pic>
        <p:nvPicPr>
          <p:cNvPr id="5" name="Picture 2" descr="C:\Users\paula.aguiar\Downloads\multi_cidade_financa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335" y="4497"/>
            <a:ext cx="2486776" cy="547593"/>
          </a:xfrm>
          <a:prstGeom prst="rect">
            <a:avLst/>
          </a:prstGeom>
          <a:noFill/>
        </p:spPr>
      </p:pic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446314" y="1447223"/>
            <a:ext cx="10853057" cy="2632165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6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aprovação e posterior regulamentação da </a:t>
            </a:r>
            <a:r>
              <a:rPr lang="pt-BR" sz="64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LC </a:t>
            </a:r>
            <a:r>
              <a:rPr lang="pt-BR" sz="6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nº 148/2014</a:t>
            </a:r>
            <a:r>
              <a:rPr lang="pt-BR" sz="6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lei que estabeleceu </a:t>
            </a:r>
            <a:r>
              <a:rPr lang="pt-BR" sz="6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condições </a:t>
            </a:r>
            <a:r>
              <a:rPr lang="pt-BR" sz="6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novas e mais vantajosas para as dívidas de 177 municípios com a União, é uma batalha de muitos anos da FNP. </a:t>
            </a:r>
            <a:r>
              <a:rPr lang="pt-BR" sz="6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setembro de 2017, 141 municípios já haviam repactuado suas dívidas.</a:t>
            </a:r>
            <a:endParaRPr lang="pt-BR" sz="64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90600" indent="-182563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4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Antes da </a:t>
            </a:r>
            <a:r>
              <a:rPr lang="pt-BR" sz="4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repactuação, </a:t>
            </a:r>
            <a:r>
              <a:rPr lang="pt-BR" sz="4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União cobrava correção pelo IGP-DI</a:t>
            </a:r>
            <a:r>
              <a:rPr lang="pt-BR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mais juros de 6% a 9% ao </a:t>
            </a:r>
            <a:r>
              <a:rPr lang="pt-BR" sz="4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ano. </a:t>
            </a:r>
            <a:r>
              <a:rPr lang="pt-BR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 a LC 148, </a:t>
            </a:r>
            <a:r>
              <a:rPr lang="pt-BR" sz="4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será utilizado o IPCA </a:t>
            </a:r>
            <a:r>
              <a:rPr lang="pt-BR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mais 4% de juros ao ano, ou </a:t>
            </a:r>
            <a:r>
              <a:rPr lang="pt-BR" sz="4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taxa </a:t>
            </a:r>
            <a:r>
              <a:rPr lang="pt-BR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Selic, </a:t>
            </a:r>
            <a:r>
              <a:rPr lang="pt-BR" sz="4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quando </a:t>
            </a:r>
            <a:r>
              <a:rPr lang="pt-BR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pt-BR" sz="4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menor.</a:t>
            </a:r>
            <a:endParaRPr lang="pt-BR" sz="6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6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Trabalho da FNP também foi fundamental para a aprovação da MP nº </a:t>
            </a:r>
            <a:r>
              <a:rPr lang="pt-BR" sz="6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778, </a:t>
            </a:r>
            <a:r>
              <a:rPr lang="pt-BR" sz="6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 regulamenta o parcelamento das dívidas previdenciárias de estados e municípios com o INSS. Medida deve beneficiar cerca de 3 mil </a:t>
            </a:r>
            <a:r>
              <a:rPr lang="pt-BR" sz="6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municípios.</a:t>
            </a:r>
            <a:endParaRPr lang="pt-BR" sz="6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90600" indent="-182563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 débitos vencidos até 30 de abril de 2017 serão parcelados em 200 meses, com desconto de 40% nos encargos e multas, além da redução de 80% dos juros em </a:t>
            </a:r>
            <a:r>
              <a:rPr lang="pt-BR" sz="4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atraso.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pt-BR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1816" y="4837391"/>
            <a:ext cx="3996343" cy="1704924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4842" y="4666894"/>
            <a:ext cx="3419133" cy="1875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694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61872" y="14798"/>
            <a:ext cx="9692640" cy="1397124"/>
          </a:xfrm>
        </p:spPr>
        <p:txBody>
          <a:bodyPr>
            <a:normAutofit/>
          </a:bodyPr>
          <a:lstStyle/>
          <a:p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Composição da despesa municipal</a:t>
            </a:r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3269" y="4497"/>
            <a:ext cx="1498762" cy="646386"/>
          </a:xfrm>
          <a:prstGeom prst="rect">
            <a:avLst/>
          </a:prstGeom>
        </p:spPr>
      </p:pic>
      <p:pic>
        <p:nvPicPr>
          <p:cNvPr id="5" name="Picture 2" descr="C:\Users\paula.aguiar\Downloads\multi_cidade_financa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335" y="4497"/>
            <a:ext cx="2486776" cy="547593"/>
          </a:xfrm>
          <a:prstGeom prst="rect">
            <a:avLst/>
          </a:prstGeom>
          <a:noFill/>
        </p:spPr>
      </p:pic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870857" y="1723012"/>
            <a:ext cx="5769429" cy="44927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 R$ 539,64 bilhões empenhados pelos municípios, </a:t>
            </a:r>
            <a:r>
              <a:rPr lang="pt-BR" sz="16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R$ 265,87 foram alocados com despesas de pessoal.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 custeios somaram R$ 218,89 bilhões. O </a:t>
            </a:r>
            <a:r>
              <a:rPr lang="pt-BR" sz="16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menor volume nos últimos quatro anos.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 recursos aplicados em investimentos reduziram-se para R$ 41,26 bilhões ou </a:t>
            </a:r>
            <a:r>
              <a:rPr lang="pt-BR" sz="16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7,6% da despesa total. O menor indicador desde 2006.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pt-BR" sz="16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gasto com juros e amortizações da dívida </a:t>
            </a:r>
            <a:r>
              <a:rPr lang="pt-BR" sz="16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 </a:t>
            </a:r>
            <a:r>
              <a:rPr lang="pt-BR" sz="16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R$ 13,77 bilhões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em 2016.</a:t>
            </a:r>
            <a:endParaRPr lang="pt-BR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4708" y="1561439"/>
            <a:ext cx="3358233" cy="5139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487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61872" y="14798"/>
            <a:ext cx="9692640" cy="1397124"/>
          </a:xfrm>
        </p:spPr>
        <p:txBody>
          <a:bodyPr>
            <a:normAutofit/>
          </a:bodyPr>
          <a:lstStyle/>
          <a:p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Despesa com o Legislativo</a:t>
            </a:r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3269" y="4497"/>
            <a:ext cx="1498762" cy="646386"/>
          </a:xfrm>
          <a:prstGeom prst="rect">
            <a:avLst/>
          </a:prstGeom>
        </p:spPr>
      </p:pic>
      <p:pic>
        <p:nvPicPr>
          <p:cNvPr id="5" name="Picture 2" descr="C:\Users\paula.aguiar\Downloads\multi_cidade_financa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335" y="4497"/>
            <a:ext cx="2486776" cy="547593"/>
          </a:xfrm>
          <a:prstGeom prst="rect">
            <a:avLst/>
          </a:prstGeom>
          <a:noFill/>
        </p:spPr>
      </p:pic>
      <p:sp>
        <p:nvSpPr>
          <p:cNvPr id="8" name="CaixaDeTexto 7"/>
          <p:cNvSpPr txBox="1"/>
          <p:nvPr/>
        </p:nvSpPr>
        <p:spPr>
          <a:xfrm>
            <a:off x="424542" y="1575208"/>
            <a:ext cx="10831286" cy="2087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2016,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despesas 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 o legislativo municipal, de R$ 15,25 bilhões, ficaram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estáveis, com </a:t>
            </a:r>
            <a:r>
              <a:rPr lang="pt-BR" sz="1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ligeira</a:t>
            </a:r>
            <a:r>
              <a:rPr lang="pt-BR" sz="16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retração de </a:t>
            </a:r>
            <a:r>
              <a:rPr lang="pt-BR" sz="16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apenas R</a:t>
            </a:r>
            <a:r>
              <a:rPr lang="pt-BR" sz="1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$ 23,7 </a:t>
            </a:r>
            <a:r>
              <a:rPr lang="pt-BR" sz="16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milhões ou de -0,2%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muito em função da queda das receitas vinculadas ocorrida no ano anterior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alto custo nos pequenos municípios é reflexo das regras constitucionais.</a:t>
            </a:r>
            <a:endParaRPr lang="pt-BR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9417" y="3190946"/>
            <a:ext cx="3840922" cy="3429854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6214" y="3147402"/>
            <a:ext cx="3565519" cy="3466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46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61872" y="14798"/>
            <a:ext cx="9692640" cy="1397124"/>
          </a:xfrm>
        </p:spPr>
        <p:txBody>
          <a:bodyPr>
            <a:normAutofit/>
          </a:bodyPr>
          <a:lstStyle/>
          <a:p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Saúde chega a 24% dos recursos vinculados</a:t>
            </a:r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3269" y="4497"/>
            <a:ext cx="1498762" cy="646386"/>
          </a:xfrm>
          <a:prstGeom prst="rect">
            <a:avLst/>
          </a:prstGeom>
        </p:spPr>
      </p:pic>
      <p:pic>
        <p:nvPicPr>
          <p:cNvPr id="5" name="Picture 2" descr="C:\Users\paula.aguiar\Downloads\multi_cidade_financa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335" y="4497"/>
            <a:ext cx="2486776" cy="547593"/>
          </a:xfrm>
          <a:prstGeom prst="rect">
            <a:avLst/>
          </a:prstGeom>
          <a:noFill/>
        </p:spPr>
      </p:pic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609600" y="1446333"/>
            <a:ext cx="10591800" cy="195001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percentual dos </a:t>
            </a:r>
            <a:r>
              <a:rPr lang="pt-BR" sz="1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recursos vinculados </a:t>
            </a:r>
            <a:r>
              <a:rPr lang="pt-BR" sz="16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destinados à saúde continuou </a:t>
            </a:r>
            <a:r>
              <a:rPr lang="pt-BR" sz="1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sz="16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subir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mesmo 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 a redução do volume de recursos aplicado em saúde em 1,6%, em 2016. Da despesa total com saúde de R$ 134,21 bilhões, municípios aplicaram </a:t>
            </a:r>
            <a:r>
              <a:rPr lang="pt-BR" sz="1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R$ 29,4 bilhões acima do limite 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15% exigido por lei.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 últimos 14 anos, </a:t>
            </a:r>
            <a:r>
              <a:rPr lang="pt-BR" sz="1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aumentou em 6,1 </a:t>
            </a:r>
            <a:r>
              <a:rPr lang="pt-BR" sz="1600" b="1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p.p</a:t>
            </a:r>
            <a:r>
              <a:rPr lang="pt-BR" sz="1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 participação dos municípios no financiamento da saúde 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país, enquanto que a da União caiu 9,1 </a:t>
            </a:r>
            <a:r>
              <a:rPr lang="pt-B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p.p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(dados do </a:t>
            </a:r>
            <a:r>
              <a:rPr lang="pt-B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Sipos</a:t>
            </a: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0457" y="3501556"/>
            <a:ext cx="6226629" cy="3001401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7766" y="3835339"/>
            <a:ext cx="4378860" cy="2151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411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61872" y="14798"/>
            <a:ext cx="9692640" cy="1397124"/>
          </a:xfrm>
        </p:spPr>
        <p:txBody>
          <a:bodyPr>
            <a:normAutofit/>
          </a:bodyPr>
          <a:lstStyle/>
          <a:p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Educação chegou a 27,5% da despesa total</a:t>
            </a:r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3269" y="4497"/>
            <a:ext cx="1498762" cy="646386"/>
          </a:xfrm>
          <a:prstGeom prst="rect">
            <a:avLst/>
          </a:prstGeom>
        </p:spPr>
      </p:pic>
      <p:pic>
        <p:nvPicPr>
          <p:cNvPr id="5" name="Picture 2" descr="C:\Users\paula.aguiar\Downloads\multi_cidade_financa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335" y="4497"/>
            <a:ext cx="2486776" cy="547593"/>
          </a:xfrm>
          <a:prstGeom prst="rect">
            <a:avLst/>
          </a:prstGeom>
          <a:noFill/>
        </p:spPr>
      </p:pic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772887" y="1491343"/>
            <a:ext cx="10330542" cy="942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Mesmo com a redução na despesa em 1,9%, a participação da educação na despesa total dos municípios brasileiros manteve sua </a:t>
            </a:r>
            <a:r>
              <a:rPr lang="pt-BR" sz="16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trajetória de crescimento</a:t>
            </a:r>
            <a:r>
              <a:rPr lang="pt-BR" sz="16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16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7430" y="2703370"/>
            <a:ext cx="4074389" cy="3581519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00723" y="2920695"/>
            <a:ext cx="4781550" cy="3095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280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61872" y="14798"/>
            <a:ext cx="9692640" cy="1397124"/>
          </a:xfrm>
        </p:spPr>
        <p:txBody>
          <a:bodyPr>
            <a:normAutofit/>
          </a:bodyPr>
          <a:lstStyle/>
          <a:p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Crescem as matrículas no ensino infantil</a:t>
            </a:r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3269" y="4497"/>
            <a:ext cx="1498762" cy="646386"/>
          </a:xfrm>
          <a:prstGeom prst="rect">
            <a:avLst/>
          </a:prstGeom>
        </p:spPr>
      </p:pic>
      <p:pic>
        <p:nvPicPr>
          <p:cNvPr id="5" name="Picture 2" descr="C:\Users\paula.aguiar\Downloads\multi_cidade_financa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335" y="4497"/>
            <a:ext cx="2486776" cy="547593"/>
          </a:xfrm>
          <a:prstGeom prst="rect">
            <a:avLst/>
          </a:prstGeom>
          <a:noFill/>
        </p:spPr>
      </p:pic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696686" y="1828954"/>
            <a:ext cx="6977742" cy="46698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Número de matrículas no ensino fundamental e na educação de jovens e adultos caiu (-8% e -24,9%, respectivamente), enquanto que </a:t>
            </a:r>
            <a:r>
              <a:rPr lang="pt-BR" sz="1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ensino infantil cresceu 20%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em 2016.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Esse aumento é reflexo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nº 59/2009, da Lei Federal n° 12.796/2013 e do Plano Nacional de Educação, que 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tornaram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obrigatória a matrícula na Educação Básica a partir dos quatro anos de 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idade.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total, o número de alunos da rede municipal ficou praticamente 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estável, 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 variação de apenas 0,1%.</a:t>
            </a:r>
            <a:endParaRPr lang="pt-BR" sz="16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6485" y="1921099"/>
            <a:ext cx="3168539" cy="38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378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61872" y="14798"/>
            <a:ext cx="9692640" cy="1397124"/>
          </a:xfrm>
        </p:spPr>
        <p:txBody>
          <a:bodyPr>
            <a:normAutofit/>
          </a:bodyPr>
          <a:lstStyle/>
          <a:p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Áreas sociais chegam a 55,4% das despesas</a:t>
            </a:r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3269" y="4497"/>
            <a:ext cx="1498762" cy="646386"/>
          </a:xfrm>
          <a:prstGeom prst="rect">
            <a:avLst/>
          </a:prstGeom>
        </p:spPr>
      </p:pic>
      <p:pic>
        <p:nvPicPr>
          <p:cNvPr id="5" name="Picture 2" descr="C:\Users\paula.aguiar\Downloads\multi_cidade_financa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335" y="4497"/>
            <a:ext cx="2486776" cy="547593"/>
          </a:xfrm>
          <a:prstGeom prst="rect">
            <a:avLst/>
          </a:prstGeom>
          <a:noFill/>
        </p:spPr>
      </p:pic>
      <p:sp>
        <p:nvSpPr>
          <p:cNvPr id="8" name="Espaço Reservado para Conteúdo 2"/>
          <p:cNvSpPr txBox="1">
            <a:spLocks/>
          </p:cNvSpPr>
          <p:nvPr/>
        </p:nvSpPr>
        <p:spPr>
          <a:xfrm>
            <a:off x="706699" y="1587321"/>
            <a:ext cx="10483815" cy="15586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Queda nas receitas municipais e aumento da demanda por serviços públicos decorrentes da diminuição da renda das famílias </a:t>
            </a:r>
            <a:r>
              <a:rPr lang="pt-BR" sz="16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 aumentar a participação das áreas sociais</a:t>
            </a:r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(Educação, Saúde e Assistência Social) </a:t>
            </a:r>
            <a:r>
              <a:rPr lang="pt-BR" sz="16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despesa total dos municípios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1600" dirty="0" smtClean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2542" y="3206839"/>
            <a:ext cx="6908222" cy="3261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340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522253">
            <a:off x="1483255" y="1213849"/>
            <a:ext cx="3095805" cy="3685007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9905" y="1675836"/>
            <a:ext cx="4649689" cy="4022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081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61872" y="14798"/>
            <a:ext cx="9692640" cy="1397124"/>
          </a:xfrm>
        </p:spPr>
        <p:txBody>
          <a:bodyPr>
            <a:normAutofit/>
          </a:bodyPr>
          <a:lstStyle/>
          <a:p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Fontes de dados do 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anuário</a:t>
            </a:r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61871" y="1828800"/>
            <a:ext cx="9363199" cy="4351337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pt-BR" sz="1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Principal fonte: Secretaria do Tesouro Nacional (STN)</a:t>
            </a:r>
          </a:p>
          <a:p>
            <a:pPr>
              <a:lnSpc>
                <a:spcPct val="170000"/>
              </a:lnSpc>
              <a:spcAft>
                <a:spcPts val="600"/>
              </a:spcAft>
            </a:pPr>
            <a:r>
              <a:rPr lang="pt-BR" sz="1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Outras fontes:</a:t>
            </a:r>
          </a:p>
          <a:p>
            <a:pPr marL="808038" lvl="2" indent="-268288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t-BR" sz="1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Instituto Brasileiro de Geografia e Estatística (IBGE)</a:t>
            </a:r>
          </a:p>
          <a:p>
            <a:pPr marL="808038" lvl="2" indent="-268288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t-BR" sz="1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Instituto Nacional de Estudos e Pesquisas Educacionais Anísio Teixeira (Inep)</a:t>
            </a:r>
          </a:p>
          <a:p>
            <a:pPr marL="808038" lvl="2" indent="-268288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t-BR" sz="1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Ministério da Saúde</a:t>
            </a:r>
          </a:p>
          <a:p>
            <a:pPr marL="808038" lvl="2" indent="-268288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t-BR" sz="1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Departamento Nacional de Trânsito (Denatran)</a:t>
            </a:r>
          </a:p>
          <a:p>
            <a:pPr marL="808038" lvl="2" indent="-268288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t-BR" sz="1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Receita Federal do Brasil (RFB)</a:t>
            </a:r>
          </a:p>
          <a:p>
            <a:pPr marL="808038" lvl="2" indent="-268288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t-BR" sz="1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 de Informações sobre Orçamento Público em Saúde (</a:t>
            </a:r>
            <a:r>
              <a:rPr lang="pt-BR" sz="17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Siops</a:t>
            </a:r>
            <a:r>
              <a:rPr lang="pt-BR" sz="1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808038" lvl="2" indent="-268288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t-BR" sz="1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 de Informações sobre Orçamento Público em Educação (</a:t>
            </a:r>
            <a:r>
              <a:rPr lang="pt-BR" sz="17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Siope</a:t>
            </a:r>
            <a:r>
              <a:rPr lang="pt-BR" sz="17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endParaRPr lang="pt-BR" sz="17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3269" y="4497"/>
            <a:ext cx="1498762" cy="646386"/>
          </a:xfrm>
          <a:prstGeom prst="rect">
            <a:avLst/>
          </a:prstGeom>
        </p:spPr>
      </p:pic>
      <p:pic>
        <p:nvPicPr>
          <p:cNvPr id="5" name="Picture 2" descr="C:\Users\paula.aguiar\Downloads\multi_cidade_financa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335" y="4497"/>
            <a:ext cx="2486776" cy="5475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56616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390212" y="1764405"/>
            <a:ext cx="9479108" cy="5174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457200">
              <a:lnSpc>
                <a:spcPct val="150000"/>
              </a:lnSpc>
              <a:spcAft>
                <a:spcPts val="600"/>
              </a:spcAft>
            </a:pPr>
            <a:r>
              <a:rPr lang="pt-BR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Municípios têm pequeno avanço no total das receitas disponíveis.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7975" y="2448473"/>
            <a:ext cx="6829176" cy="375638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61872" y="14798"/>
            <a:ext cx="9692640" cy="1397124"/>
          </a:xfrm>
        </p:spPr>
        <p:txBody>
          <a:bodyPr>
            <a:normAutofit/>
          </a:bodyPr>
          <a:lstStyle/>
          <a:p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Divisão da receita entre as esferas de governo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3269" y="4497"/>
            <a:ext cx="1498762" cy="646386"/>
          </a:xfrm>
          <a:prstGeom prst="rect">
            <a:avLst/>
          </a:prstGeom>
        </p:spPr>
      </p:pic>
      <p:pic>
        <p:nvPicPr>
          <p:cNvPr id="5" name="Picture 2" descr="C:\Users\paula.aguiar\Downloads\multi_cidade_financa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335" y="4497"/>
            <a:ext cx="2486776" cy="547593"/>
          </a:xfrm>
          <a:prstGeom prst="rect">
            <a:avLst/>
          </a:prstGeom>
          <a:noFill/>
        </p:spPr>
      </p:pic>
      <p:sp>
        <p:nvSpPr>
          <p:cNvPr id="6" name="CaixaDeTexto 5"/>
          <p:cNvSpPr txBox="1"/>
          <p:nvPr/>
        </p:nvSpPr>
        <p:spPr>
          <a:xfrm>
            <a:off x="364451" y="2150322"/>
            <a:ext cx="482803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Porém,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historicamente,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os municípios têm suas atribuições aumentadas (em saúde, educação, transporte, iluminação pública, destinação do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lixo,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etc.)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proporcionalmente muito mais que os ganhos de participação na receita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disponível.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</a:pPr>
            <a:endParaRPr lang="pt-B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Em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2016, o crescimento da participação dos municípios na receita disponível </a:t>
            </a:r>
            <a:r>
              <a:rPr lang="pt-BR" sz="1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 se traduziu no aumento da arrecadação</a:t>
            </a: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devido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à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queda do PIB e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das receitas de todos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os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níveis de governo.</a:t>
            </a: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pt-BR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033542" y="5812587"/>
            <a:ext cx="9479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96810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61872" y="14798"/>
            <a:ext cx="9692640" cy="1397124"/>
          </a:xfrm>
        </p:spPr>
        <p:txBody>
          <a:bodyPr>
            <a:normAutofit/>
          </a:bodyPr>
          <a:lstStyle/>
          <a:p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Comportamento das receitas municipais</a:t>
            </a:r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3269" y="4497"/>
            <a:ext cx="1498762" cy="646386"/>
          </a:xfrm>
          <a:prstGeom prst="rect">
            <a:avLst/>
          </a:prstGeom>
        </p:spPr>
      </p:pic>
      <p:pic>
        <p:nvPicPr>
          <p:cNvPr id="5" name="Picture 2" descr="C:\Users\paula.aguiar\Downloads\multi_cidade_financa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335" y="4497"/>
            <a:ext cx="2486776" cy="547593"/>
          </a:xfrm>
          <a:prstGeom prst="rect">
            <a:avLst/>
          </a:prstGeom>
          <a:noFill/>
        </p:spPr>
      </p:pic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1167909" y="1622739"/>
            <a:ext cx="8595360" cy="13077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pt-BR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receita </a:t>
            </a:r>
            <a:r>
              <a:rPr lang="pt-BR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corrente</a:t>
            </a:r>
            <a:r>
              <a:rPr lang="pt-BR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ficou R$ 3,06 bilhões </a:t>
            </a:r>
            <a:r>
              <a:rPr lang="pt-BR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menor</a:t>
            </a:r>
            <a:r>
              <a:rPr lang="pt-BR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em relação a 2015 ou -0,6%.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pt-BR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receita de </a:t>
            </a:r>
            <a:r>
              <a:rPr lang="pt-BR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capital </a:t>
            </a:r>
            <a:r>
              <a:rPr lang="pt-BR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ficou R$ 2,64 bilhões </a:t>
            </a:r>
            <a:r>
              <a:rPr lang="pt-BR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maior</a:t>
            </a:r>
            <a:r>
              <a:rPr lang="pt-BR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em 2016 ou +13% </a:t>
            </a:r>
            <a:r>
              <a:rPr lang="pt-BR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(devido ao aumento nas receitas de operações de crédito e outras, como alienação de bens)</a:t>
            </a:r>
            <a:r>
              <a:rPr lang="pt-BR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pt-BR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receita </a:t>
            </a:r>
            <a:r>
              <a:rPr lang="pt-BR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</a:t>
            </a:r>
            <a:r>
              <a:rPr lang="pt-BR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de R$ 551,36 </a:t>
            </a:r>
            <a:r>
              <a:rPr lang="pt-BR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bilhões, </a:t>
            </a:r>
            <a:r>
              <a:rPr lang="pt-BR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pt-BR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icou R$ 1 </a:t>
            </a:r>
            <a:r>
              <a:rPr lang="pt-BR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bilhão</a:t>
            </a:r>
            <a:r>
              <a:rPr lang="pt-B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menor</a:t>
            </a:r>
            <a:r>
              <a:rPr lang="pt-B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 -0,2%.</a:t>
            </a:r>
            <a:endParaRPr lang="pt-BR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1" y="3261268"/>
            <a:ext cx="5059856" cy="3393074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99729" y="3193960"/>
            <a:ext cx="5422157" cy="3457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198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61872" y="14798"/>
            <a:ext cx="9692640" cy="1397124"/>
          </a:xfrm>
        </p:spPr>
        <p:txBody>
          <a:bodyPr>
            <a:normAutofit/>
          </a:bodyPr>
          <a:lstStyle/>
          <a:p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FPM foi fundamental no fechamento das contas</a:t>
            </a:r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3269" y="4497"/>
            <a:ext cx="1498762" cy="646386"/>
          </a:xfrm>
          <a:prstGeom prst="rect">
            <a:avLst/>
          </a:prstGeom>
        </p:spPr>
      </p:pic>
      <p:pic>
        <p:nvPicPr>
          <p:cNvPr id="5" name="Picture 2" descr="C:\Users\paula.aguiar\Downloads\multi_cidade_financa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335" y="4497"/>
            <a:ext cx="2486776" cy="547593"/>
          </a:xfrm>
          <a:prstGeom prst="rect">
            <a:avLst/>
          </a:prstGeom>
          <a:noFill/>
        </p:spPr>
      </p:pic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1120203" y="1764405"/>
            <a:ext cx="9582142" cy="15076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Lei da Repatriação garantiu </a:t>
            </a:r>
            <a:r>
              <a:rPr lang="pt-BR" sz="16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R$ 11 bilhões</a:t>
            </a:r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aos cofres municipais no final do ano, fazendo o FPM chegar a R$ 99,72 bilhões.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16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R$ 1,68 bilhão</a:t>
            </a:r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 a receita adicional resultante do acréscimo de 1% no FPM ( EC nº 84/2014).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 os recursos extraordinários da repatriação, o FPM teria queda real de 4,4% e retornaria aos níveis de 2012-2013.</a:t>
            </a: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1104" y="3061097"/>
            <a:ext cx="3670480" cy="3748784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7808" y="3416653"/>
            <a:ext cx="4417739" cy="269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262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61872" y="14798"/>
            <a:ext cx="9692640" cy="1397124"/>
          </a:xfrm>
        </p:spPr>
        <p:txBody>
          <a:bodyPr>
            <a:normAutofit/>
          </a:bodyPr>
          <a:lstStyle/>
          <a:p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Principais fontes de receitas</a:t>
            </a:r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3269" y="4497"/>
            <a:ext cx="1498762" cy="646386"/>
          </a:xfrm>
          <a:prstGeom prst="rect">
            <a:avLst/>
          </a:prstGeom>
        </p:spPr>
      </p:pic>
      <p:pic>
        <p:nvPicPr>
          <p:cNvPr id="5" name="Picture 2" descr="C:\Users\paula.aguiar\Downloads\multi_cidade_financa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335" y="4497"/>
            <a:ext cx="2486776" cy="547593"/>
          </a:xfrm>
          <a:prstGeom prst="rect">
            <a:avLst/>
          </a:prstGeom>
          <a:noFill/>
        </p:spPr>
      </p:pic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1261872" y="1469572"/>
            <a:ext cx="4404832" cy="47105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 </a:t>
            </a:r>
            <a:r>
              <a:rPr lang="pt-BR" sz="16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impostos ligados ao consumo tiveram pior desempenho</a:t>
            </a:r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relação àqueles relativos ao patrimônio.</a:t>
            </a:r>
          </a:p>
          <a:p>
            <a:pPr>
              <a:spcAft>
                <a:spcPts val="600"/>
              </a:spcAft>
            </a:pPr>
            <a:endParaRPr lang="pt-BR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ICMS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R$ -5,46 bilhões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R$ -4,92 bilhões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ITBI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R$ -1,28 bilhão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FPM sem repatriação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R$ -4,10 bilhões</a:t>
            </a:r>
            <a:endParaRPr lang="pt-BR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spcAft>
                <a:spcPts val="600"/>
              </a:spcAft>
            </a:pPr>
            <a:endParaRPr lang="pt-BR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spcAft>
                <a:spcPts val="600"/>
              </a:spcAft>
            </a:pPr>
            <a:endParaRPr lang="pt-BR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FPM com repatriação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R$ +6,91 bilhões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IPTU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R$ +1,19 bilhão</a:t>
            </a:r>
          </a:p>
          <a:p>
            <a:pPr>
              <a:spcAft>
                <a:spcPts val="600"/>
              </a:spcAft>
            </a:pPr>
            <a:endParaRPr lang="pt-BR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Aft>
                <a:spcPts val="600"/>
              </a:spcAft>
              <a:buNone/>
            </a:pPr>
            <a:endParaRPr lang="pt-BR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Aft>
                <a:spcPts val="600"/>
              </a:spcAft>
            </a:pPr>
            <a:endParaRPr lang="pt-BR" dirty="0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4485" y="1828800"/>
            <a:ext cx="5856514" cy="4816773"/>
          </a:xfrm>
          <a:prstGeom prst="rect">
            <a:avLst/>
          </a:prstGeom>
        </p:spPr>
      </p:pic>
      <p:sp>
        <p:nvSpPr>
          <p:cNvPr id="10" name="Seta para baixo 9"/>
          <p:cNvSpPr/>
          <p:nvPr/>
        </p:nvSpPr>
        <p:spPr>
          <a:xfrm>
            <a:off x="1026704" y="3271237"/>
            <a:ext cx="547610" cy="8886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Seta para baixo 10"/>
          <p:cNvSpPr/>
          <p:nvPr/>
        </p:nvSpPr>
        <p:spPr>
          <a:xfrm rot="10800000">
            <a:off x="1052462" y="5058640"/>
            <a:ext cx="547610" cy="7856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3282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1830" y="2744996"/>
            <a:ext cx="6779500" cy="3742251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61872" y="14798"/>
            <a:ext cx="9692640" cy="1397124"/>
          </a:xfrm>
        </p:spPr>
        <p:txBody>
          <a:bodyPr>
            <a:normAutofit/>
          </a:bodyPr>
          <a:lstStyle/>
          <a:p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Municípios voltam a apresentar superávit</a:t>
            </a:r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3269" y="4497"/>
            <a:ext cx="1498762" cy="646386"/>
          </a:xfrm>
          <a:prstGeom prst="rect">
            <a:avLst/>
          </a:prstGeom>
        </p:spPr>
      </p:pic>
      <p:pic>
        <p:nvPicPr>
          <p:cNvPr id="5" name="Picture 2" descr="C:\Users\paula.aguiar\Downloads\multi_cidade_financa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335" y="4497"/>
            <a:ext cx="2486776" cy="547593"/>
          </a:xfrm>
          <a:prstGeom prst="rect">
            <a:avLst/>
          </a:prstGeom>
          <a:noFill/>
        </p:spPr>
      </p:pic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1261871" y="1777285"/>
            <a:ext cx="9060934" cy="69049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Depois de dois anos com pequenos déficits, novo corte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despesa e recursos extraordinários do FPM resultaram em </a:t>
            </a:r>
            <a:r>
              <a:rPr lang="pt-BR" sz="16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superávit de R$ 11,72 </a:t>
            </a:r>
            <a:r>
              <a:rPr lang="pt-BR" sz="16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bilhões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 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maior 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desde 2008.</a:t>
            </a: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2249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61872" y="14798"/>
            <a:ext cx="9692640" cy="1397124"/>
          </a:xfrm>
        </p:spPr>
        <p:txBody>
          <a:bodyPr>
            <a:normAutofit/>
          </a:bodyPr>
          <a:lstStyle/>
          <a:p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Municípios passam a ter suficiência de caixa</a:t>
            </a:r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3269" y="4497"/>
            <a:ext cx="1498762" cy="646386"/>
          </a:xfrm>
          <a:prstGeom prst="rect">
            <a:avLst/>
          </a:prstGeom>
        </p:spPr>
      </p:pic>
      <p:pic>
        <p:nvPicPr>
          <p:cNvPr id="5" name="Picture 2" descr="C:\Users\paula.aguiar\Downloads\multi_cidade_financa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335" y="4497"/>
            <a:ext cx="2486776" cy="547593"/>
          </a:xfrm>
          <a:prstGeom prst="rect">
            <a:avLst/>
          </a:prstGeom>
          <a:noFill/>
        </p:spPr>
      </p:pic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880872" y="1839686"/>
            <a:ext cx="4322500" cy="37991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pt-BR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 base nos dados do Relatório de Gestão Fiscal de 1.837 municípios, prefeituras </a:t>
            </a:r>
            <a:r>
              <a:rPr lang="pt-BR" sz="16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saíram de uma insuficiência de caixa de R$ 3,37 bilhões, em 2015, para uma suficiência de R$ 801,8 milhões</a:t>
            </a:r>
            <a:r>
              <a:rPr lang="pt-BR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em 2016.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 favorecido pelos recursos da repatriação e pelos cortes nas despesas.</a:t>
            </a:r>
          </a:p>
          <a:p>
            <a:pPr>
              <a:spcAft>
                <a:spcPts val="600"/>
              </a:spcAft>
            </a:pPr>
            <a:endParaRPr lang="pt-BR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endParaRPr lang="pt-B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1590" y="1391243"/>
            <a:ext cx="6192067" cy="5181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382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61872" y="14798"/>
            <a:ext cx="9692640" cy="1397124"/>
          </a:xfrm>
        </p:spPr>
        <p:txBody>
          <a:bodyPr>
            <a:normAutofit/>
          </a:bodyPr>
          <a:lstStyle/>
          <a:p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Comportamento das despesas municipais</a:t>
            </a:r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3269" y="4497"/>
            <a:ext cx="1498762" cy="646386"/>
          </a:xfrm>
          <a:prstGeom prst="rect">
            <a:avLst/>
          </a:prstGeom>
        </p:spPr>
      </p:pic>
      <p:pic>
        <p:nvPicPr>
          <p:cNvPr id="5" name="Picture 2" descr="C:\Users\paula.aguiar\Downloads\multi_cidade_financa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335" y="4497"/>
            <a:ext cx="2486776" cy="547593"/>
          </a:xfrm>
          <a:prstGeom prst="rect">
            <a:avLst/>
          </a:prstGeom>
          <a:noFill/>
        </p:spPr>
      </p:pic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1261872" y="1828801"/>
            <a:ext cx="8501397" cy="73813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Cortes nos investimentos e nos custeios permitiram uma economia de </a:t>
            </a:r>
            <a:r>
              <a:rPr lang="pt-BR" sz="16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R$ 13,80 bilhões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 total das despesas municipais.</a:t>
            </a: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4116" y="2983831"/>
            <a:ext cx="4984550" cy="3434395"/>
          </a:xfrm>
          <a:prstGeom prst="rect">
            <a:avLst/>
          </a:prstGeom>
        </p:spPr>
      </p:pic>
      <p:sp>
        <p:nvSpPr>
          <p:cNvPr id="10" name="Espaço Reservado para Conteúdo 2"/>
          <p:cNvSpPr txBox="1">
            <a:spLocks/>
          </p:cNvSpPr>
          <p:nvPr/>
        </p:nvSpPr>
        <p:spPr>
          <a:xfrm>
            <a:off x="6439438" y="2933279"/>
            <a:ext cx="4901442" cy="26690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pt-BR" sz="16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relação a 2015</a:t>
            </a:r>
          </a:p>
          <a:p>
            <a:pPr>
              <a:spcAft>
                <a:spcPts val="600"/>
              </a:spcAft>
            </a:pPr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Investimentos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R$ -7,31 bi ou -15,1%</a:t>
            </a:r>
          </a:p>
          <a:p>
            <a:pPr>
              <a:spcAft>
                <a:spcPts val="600"/>
              </a:spcAft>
            </a:pPr>
            <a:r>
              <a:rPr lang="pt-B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Custeio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R$ -6,86 bi ou -3%</a:t>
            </a:r>
          </a:p>
          <a:p>
            <a:pPr>
              <a:spcAft>
                <a:spcPts val="600"/>
              </a:spcAft>
            </a:pPr>
            <a:r>
              <a:rPr lang="pt-B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Juros e amortizações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 R$ +71,9 mil ou +0,5%</a:t>
            </a:r>
          </a:p>
          <a:p>
            <a:pPr>
              <a:spcAft>
                <a:spcPts val="600"/>
              </a:spcAft>
            </a:pPr>
            <a:r>
              <a:rPr lang="pt-B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Pessoal: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$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+171 milhões ou +0,1%</a:t>
            </a: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5368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ew">
  <a:themeElements>
    <a:clrScheme name="View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View">
      <a:majorFont>
        <a:latin typeface="Century Schoolbook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3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7B713C7F-58B7-4AE9-B361-B13EB9EC4C0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TM03457515[[fn=Exibir]]</Template>
  <TotalTime>888</TotalTime>
  <Words>1262</Words>
  <Application>Microsoft Office PowerPoint</Application>
  <PresentationFormat>Widescreen</PresentationFormat>
  <Paragraphs>78</Paragraphs>
  <Slides>18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3" baseType="lpstr">
      <vt:lpstr>Arial</vt:lpstr>
      <vt:lpstr>Century Schoolbook</vt:lpstr>
      <vt:lpstr>Courier New</vt:lpstr>
      <vt:lpstr>Wingdings 2</vt:lpstr>
      <vt:lpstr>View</vt:lpstr>
      <vt:lpstr>Apresentação do PowerPoint</vt:lpstr>
      <vt:lpstr>Fontes de dados do anuário</vt:lpstr>
      <vt:lpstr>Divisão da receita entre as esferas de governo</vt:lpstr>
      <vt:lpstr>Comportamento das receitas municipais</vt:lpstr>
      <vt:lpstr>FPM foi fundamental no fechamento das contas</vt:lpstr>
      <vt:lpstr>Principais fontes de receitas</vt:lpstr>
      <vt:lpstr>Municípios voltam a apresentar superávit</vt:lpstr>
      <vt:lpstr>Municípios passam a ter suficiência de caixa</vt:lpstr>
      <vt:lpstr>Comportamento das despesas municipais</vt:lpstr>
      <vt:lpstr>Investimentos</vt:lpstr>
      <vt:lpstr>FNP garante redução da dívida dos municípios</vt:lpstr>
      <vt:lpstr>Composição da despesa municipal</vt:lpstr>
      <vt:lpstr>Despesa com o Legislativo</vt:lpstr>
      <vt:lpstr>Saúde chega a 24% dos recursos vinculados</vt:lpstr>
      <vt:lpstr>Educação chegou a 27,5% da despesa total</vt:lpstr>
      <vt:lpstr>Crescem as matrículas no ensino infantil</vt:lpstr>
      <vt:lpstr>Áreas sociais chegam a 55,4% das despesas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Juliano Aequus</dc:creator>
  <cp:lastModifiedBy>Bruna Lima de Souza</cp:lastModifiedBy>
  <cp:revision>108</cp:revision>
  <dcterms:created xsi:type="dcterms:W3CDTF">2017-10-31T11:39:18Z</dcterms:created>
  <dcterms:modified xsi:type="dcterms:W3CDTF">2017-11-03T19:12:56Z</dcterms:modified>
</cp:coreProperties>
</file>