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úmero do Slide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NM-Logo farve pos.gif" descr="NM-Logo farve po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5250" y="6286500"/>
            <a:ext cx="1281113" cy="37465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Número do Slide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 do Título"/>
          <p:cNvSpPr txBox="1"/>
          <p:nvPr>
            <p:ph type="title"/>
          </p:nvPr>
        </p:nvSpPr>
        <p:spPr>
          <a:xfrm>
            <a:off x="1289711" y="1063314"/>
            <a:ext cx="6570000" cy="857614"/>
          </a:xfrm>
          <a:prstGeom prst="rect">
            <a:avLst/>
          </a:prstGeom>
        </p:spPr>
        <p:txBody>
          <a:bodyPr lIns="33941" tIns="33941" rIns="33941" bIns="33941">
            <a:normAutofit fontScale="100000" lnSpcReduction="0"/>
          </a:bodyPr>
          <a:lstStyle>
            <a:lvl1pPr defTabSz="905117">
              <a:defRPr sz="4200"/>
            </a:lvl1pPr>
          </a:lstStyle>
          <a:p>
            <a:pPr/>
            <a:r>
              <a:t>Texto do Título</a:t>
            </a:r>
          </a:p>
        </p:txBody>
      </p:sp>
      <p:sp>
        <p:nvSpPr>
          <p:cNvPr id="36" name="Nível de Corpo Um…"/>
          <p:cNvSpPr txBox="1"/>
          <p:nvPr>
            <p:ph type="body" sz="half" idx="1"/>
          </p:nvPr>
        </p:nvSpPr>
        <p:spPr>
          <a:xfrm>
            <a:off x="1289711" y="2057907"/>
            <a:ext cx="6570000" cy="3395904"/>
          </a:xfrm>
          <a:prstGeom prst="rect">
            <a:avLst/>
          </a:prstGeom>
        </p:spPr>
        <p:txBody>
          <a:bodyPr lIns="33941" tIns="33941" rIns="33941" bIns="33941">
            <a:normAutofit fontScale="100000" lnSpcReduction="0"/>
          </a:bodyPr>
          <a:lstStyle>
            <a:lvl1pPr marL="319484" indent="-319484" defTabSz="905117">
              <a:buChar char="•"/>
              <a:defRPr sz="3000"/>
            </a:lvl1pPr>
            <a:lvl2pPr marL="807586" indent="-310609" defTabSz="905117">
              <a:defRPr sz="3000"/>
            </a:lvl2pPr>
            <a:lvl3pPr marL="1280669" indent="-286716" defTabSz="905117">
              <a:defRPr sz="3000"/>
            </a:lvl3pPr>
            <a:lvl4pPr marL="1829776" indent="-338847" defTabSz="905117">
              <a:defRPr sz="3000"/>
            </a:lvl4pPr>
            <a:lvl5pPr marL="2326753" indent="-338847" defTabSz="905117">
              <a:defRPr sz="3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7" name="Número do Slide"/>
          <p:cNvSpPr txBox="1"/>
          <p:nvPr>
            <p:ph type="sldNum" sz="quarter" idx="2"/>
          </p:nvPr>
        </p:nvSpPr>
        <p:spPr>
          <a:xfrm>
            <a:off x="7637515" y="5647011"/>
            <a:ext cx="222195" cy="232985"/>
          </a:xfrm>
          <a:prstGeom prst="rect">
            <a:avLst/>
          </a:prstGeom>
        </p:spPr>
        <p:txBody>
          <a:bodyPr lIns="33941" tIns="33941" rIns="33941" bIns="33941"/>
          <a:lstStyle>
            <a:lvl1pPr defTabSz="905117">
              <a:defRPr sz="11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pt 01.jpg" descr="ppt 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6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059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2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tangle 1"/>
          <p:cNvSpPr txBox="1"/>
          <p:nvPr/>
        </p:nvSpPr>
        <p:spPr>
          <a:xfrm>
            <a:off x="796567" y="1584643"/>
            <a:ext cx="8204221" cy="363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Mais 10 estádios do Maracanã a cada ano</a:t>
            </a:r>
          </a:p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7 milhões t/ano não coletadas = 6.100 piscinas olímpicas</a:t>
            </a:r>
          </a:p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1 em cada 11 brasileiros sem coleta de lixo</a:t>
            </a:r>
          </a:p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30% das cidades sem iniciativa de coleta seletiva</a:t>
            </a:r>
          </a:p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42% dos materiais coletados com destinação inadequada</a:t>
            </a:r>
          </a:p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Aumento das cidades que voltaram a usar lixões</a:t>
            </a:r>
          </a:p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75 milhões de pessoas afetadas / Custo R$ 3bi/ano</a:t>
            </a:r>
          </a:p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Índices de reciclagem estagnados</a:t>
            </a:r>
          </a:p>
          <a:p>
            <a:pPr marL="601577" indent="-601577">
              <a:buSzPct val="100000"/>
              <a:buChar char="‣"/>
              <a:defRPr sz="2700">
                <a:solidFill>
                  <a:srgbClr val="01116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Consciência e engajamento dos atores ainda é superficial</a:t>
            </a:r>
          </a:p>
        </p:txBody>
      </p:sp>
      <p:sp>
        <p:nvSpPr>
          <p:cNvPr id="124" name="CaixaDeTexto 6"/>
          <p:cNvSpPr txBox="1"/>
          <p:nvPr/>
        </p:nvSpPr>
        <p:spPr>
          <a:xfrm>
            <a:off x="618364" y="216188"/>
            <a:ext cx="6686684" cy="638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0512" tIns="90512" rIns="90512" bIns="90512">
            <a:spAutoFit/>
          </a:bodyPr>
          <a:lstStyle>
            <a:lvl1pPr algn="ctr" defTabSz="457200">
              <a:defRPr b="1" sz="3000" u="sng">
                <a:solidFill>
                  <a:srgbClr val="01116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Em síntese: O Modelo que Temos</a:t>
            </a:r>
          </a:p>
        </p:txBody>
      </p:sp>
      <p:sp>
        <p:nvSpPr>
          <p:cNvPr id="125" name="Fonte: Panorama dos Resíduos Sólidos no Brasil - ABRELPE"/>
          <p:cNvSpPr txBox="1"/>
          <p:nvPr/>
        </p:nvSpPr>
        <p:spPr>
          <a:xfrm>
            <a:off x="5894966" y="12800882"/>
            <a:ext cx="8844442" cy="524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3266" tIns="83266" rIns="83266" bIns="83266">
            <a:spAutoFit/>
          </a:bodyPr>
          <a:lstStyle>
            <a:lvl1pPr defTabSz="457200">
              <a:defRPr sz="2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Fonte: Panorama dos Resíduos Sólidos no Brasil - ABRELPE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059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tângulo"/>
          <p:cNvSpPr/>
          <p:nvPr/>
        </p:nvSpPr>
        <p:spPr>
          <a:xfrm>
            <a:off x="928687" y="2636837"/>
            <a:ext cx="7929563" cy="16557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63500" dist="20000" dir="5400000">
              <a:srgbClr val="808080">
                <a:alpha val="37998"/>
              </a:srgbClr>
            </a:outerShdw>
          </a:effectLst>
        </p:spPr>
        <p:txBody>
          <a:bodyPr lIns="45719" rIns="45719" anchor="ctr"/>
          <a:lstStyle/>
          <a:p>
            <a:pPr>
              <a:spcBef>
                <a:spcPts val="1000"/>
              </a:spcBef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9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3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ARA ONDE VAMOS?"/>
          <p:cNvSpPr txBox="1"/>
          <p:nvPr/>
        </p:nvSpPr>
        <p:spPr>
          <a:xfrm>
            <a:off x="1187450" y="2905125"/>
            <a:ext cx="7777163" cy="96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ts val="400"/>
              </a:spcBef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457200" indent="-457200" algn="ctr">
              <a:lnSpc>
                <a:spcPct val="80000"/>
              </a:lnSpc>
              <a:spcBef>
                <a:spcPts val="800"/>
              </a:spcBef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PARA ONDE VAMOS?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059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upo"/>
          <p:cNvGrpSpPr/>
          <p:nvPr/>
        </p:nvGrpSpPr>
        <p:grpSpPr>
          <a:xfrm>
            <a:off x="976312" y="1720849"/>
            <a:ext cx="7891464" cy="3652839"/>
            <a:chOff x="0" y="0"/>
            <a:chExt cx="7891462" cy="3652837"/>
          </a:xfrm>
        </p:grpSpPr>
        <p:sp>
          <p:nvSpPr>
            <p:cNvPr id="136" name="Forma"/>
            <p:cNvSpPr/>
            <p:nvPr/>
          </p:nvSpPr>
          <p:spPr>
            <a:xfrm>
              <a:off x="-1" y="17463"/>
              <a:ext cx="1874838" cy="129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2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129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10253F"/>
            </a:soli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0" dist="23000" dir="540000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" name="Chevron"/>
            <p:cNvSpPr/>
            <p:nvPr/>
          </p:nvSpPr>
          <p:spPr>
            <a:xfrm>
              <a:off x="1257299" y="0"/>
              <a:ext cx="2659064" cy="1331913"/>
            </a:xfrm>
            <a:prstGeom prst="chevron">
              <a:avLst>
                <a:gd name="adj" fmla="val 50003"/>
              </a:avLst>
            </a:prstGeom>
            <a:solidFill>
              <a:srgbClr val="17375E"/>
            </a:solidFill>
            <a:ln w="5715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0" dist="23000" dir="540000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/>
              </a:pPr>
            </a:p>
          </p:txBody>
        </p:sp>
        <p:sp>
          <p:nvSpPr>
            <p:cNvPr id="138" name="Recursos Naturais"/>
            <p:cNvSpPr txBox="1"/>
            <p:nvPr/>
          </p:nvSpPr>
          <p:spPr>
            <a:xfrm>
              <a:off x="67815" y="268461"/>
              <a:ext cx="1400177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Recursos Naturais</a:t>
              </a:r>
            </a:p>
          </p:txBody>
        </p:sp>
        <p:sp>
          <p:nvSpPr>
            <p:cNvPr id="139" name="Manufatura"/>
            <p:cNvSpPr txBox="1"/>
            <p:nvPr/>
          </p:nvSpPr>
          <p:spPr>
            <a:xfrm>
              <a:off x="1940024" y="412477"/>
              <a:ext cx="1636714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Manufatura</a:t>
              </a:r>
            </a:p>
          </p:txBody>
        </p:sp>
        <p:sp>
          <p:nvSpPr>
            <p:cNvPr id="140" name="Chevron"/>
            <p:cNvSpPr/>
            <p:nvPr/>
          </p:nvSpPr>
          <p:spPr>
            <a:xfrm>
              <a:off x="3216275" y="11113"/>
              <a:ext cx="2659063" cy="1331912"/>
            </a:xfrm>
            <a:prstGeom prst="chevron">
              <a:avLst>
                <a:gd name="adj" fmla="val 50003"/>
              </a:avLst>
            </a:prstGeom>
            <a:solidFill>
              <a:srgbClr val="558ED5"/>
            </a:solidFill>
            <a:ln w="5715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0" dist="23000" dir="540000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558ED5"/>
                  </a:solidFill>
                </a:defRPr>
              </a:pPr>
            </a:p>
          </p:txBody>
        </p:sp>
        <p:sp>
          <p:nvSpPr>
            <p:cNvPr id="141" name="Consumo / Uso"/>
            <p:cNvSpPr txBox="1"/>
            <p:nvPr/>
          </p:nvSpPr>
          <p:spPr>
            <a:xfrm>
              <a:off x="3740224" y="268461"/>
              <a:ext cx="1951039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1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Consumo / Uso</a:t>
              </a:r>
            </a:p>
          </p:txBody>
        </p:sp>
        <p:sp>
          <p:nvSpPr>
            <p:cNvPr id="142" name="Chevron"/>
            <p:cNvSpPr/>
            <p:nvPr/>
          </p:nvSpPr>
          <p:spPr>
            <a:xfrm>
              <a:off x="5232400" y="4763"/>
              <a:ext cx="2659063" cy="1331912"/>
            </a:xfrm>
            <a:prstGeom prst="chevron">
              <a:avLst>
                <a:gd name="adj" fmla="val 50003"/>
              </a:avLst>
            </a:prstGeom>
            <a:solidFill>
              <a:srgbClr val="8EB4E3"/>
            </a:solidFill>
            <a:ln w="5715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0" dist="23000" dir="540000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558ED5"/>
                  </a:solidFill>
                </a:defRPr>
              </a:pPr>
            </a:p>
          </p:txBody>
        </p:sp>
        <p:sp>
          <p:nvSpPr>
            <p:cNvPr id="143" name="Descarte"/>
            <p:cNvSpPr txBox="1"/>
            <p:nvPr/>
          </p:nvSpPr>
          <p:spPr>
            <a:xfrm>
              <a:off x="5626100" y="17462"/>
              <a:ext cx="163512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Descarte</a:t>
              </a:r>
            </a:p>
          </p:txBody>
        </p:sp>
        <p:sp>
          <p:nvSpPr>
            <p:cNvPr id="144" name="Forma"/>
            <p:cNvSpPr/>
            <p:nvPr/>
          </p:nvSpPr>
          <p:spPr>
            <a:xfrm rot="5400000">
              <a:off x="5257800" y="1195387"/>
              <a:ext cx="2820988" cy="209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01" y="5400"/>
                  </a:lnTo>
                  <a:lnTo>
                    <a:pt x="501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1002" y="5400"/>
                  </a:moveTo>
                  <a:lnTo>
                    <a:pt x="2004" y="5400"/>
                  </a:lnTo>
                  <a:lnTo>
                    <a:pt x="2004" y="16200"/>
                  </a:lnTo>
                  <a:lnTo>
                    <a:pt x="1002" y="16200"/>
                  </a:lnTo>
                  <a:lnTo>
                    <a:pt x="1002" y="5400"/>
                  </a:lnTo>
                  <a:close/>
                  <a:moveTo>
                    <a:pt x="2505" y="5400"/>
                  </a:moveTo>
                  <a:lnTo>
                    <a:pt x="13584" y="5400"/>
                  </a:lnTo>
                  <a:lnTo>
                    <a:pt x="13584" y="0"/>
                  </a:lnTo>
                  <a:lnTo>
                    <a:pt x="21600" y="10800"/>
                  </a:lnTo>
                  <a:lnTo>
                    <a:pt x="13584" y="21600"/>
                  </a:lnTo>
                  <a:lnTo>
                    <a:pt x="13584" y="16200"/>
                  </a:lnTo>
                  <a:lnTo>
                    <a:pt x="2505" y="16200"/>
                  </a:lnTo>
                  <a:lnTo>
                    <a:pt x="2505" y="5400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Fim de vida (rejeito)"/>
            <p:cNvSpPr txBox="1"/>
            <p:nvPr/>
          </p:nvSpPr>
          <p:spPr>
            <a:xfrm>
              <a:off x="5972472" y="1922611"/>
              <a:ext cx="1511648" cy="112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3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Fim de vida (rejeito)</a:t>
              </a:r>
            </a:p>
          </p:txBody>
        </p:sp>
        <p:grpSp>
          <p:nvGrpSpPr>
            <p:cNvPr id="149" name="Grupo"/>
            <p:cNvGrpSpPr/>
            <p:nvPr/>
          </p:nvGrpSpPr>
          <p:grpSpPr>
            <a:xfrm>
              <a:off x="2370943" y="992733"/>
              <a:ext cx="3514054" cy="1507848"/>
              <a:chOff x="0" y="0"/>
              <a:chExt cx="3514053" cy="1507847"/>
            </a:xfrm>
          </p:grpSpPr>
          <p:sp>
            <p:nvSpPr>
              <p:cNvPr id="146" name="Forma"/>
              <p:cNvSpPr/>
              <p:nvPr/>
            </p:nvSpPr>
            <p:spPr>
              <a:xfrm rot="11000147">
                <a:off x="35186" y="99080"/>
                <a:ext cx="3443681" cy="1309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9671"/>
                      <a:pt x="4483" y="0"/>
                      <a:pt x="10014" y="0"/>
                    </a:cubicBezTo>
                    <a:lnTo>
                      <a:pt x="11221" y="0"/>
                    </a:lnTo>
                    <a:cubicBezTo>
                      <a:pt x="15108" y="0"/>
                      <a:pt x="18644" y="4852"/>
                      <a:pt x="20291" y="12445"/>
                    </a:cubicBezTo>
                    <a:lnTo>
                      <a:pt x="21600" y="12445"/>
                    </a:lnTo>
                    <a:lnTo>
                      <a:pt x="20631" y="21600"/>
                    </a:lnTo>
                    <a:lnTo>
                      <a:pt x="17775" y="12445"/>
                    </a:lnTo>
                    <a:lnTo>
                      <a:pt x="19083" y="12445"/>
                    </a:lnTo>
                    <a:cubicBezTo>
                      <a:pt x="17528" y="5277"/>
                      <a:pt x="14280" y="517"/>
                      <a:pt x="10617" y="39"/>
                    </a:cubicBezTo>
                    <a:lnTo>
                      <a:pt x="10617" y="39"/>
                    </a:lnTo>
                    <a:cubicBezTo>
                      <a:pt x="5331" y="728"/>
                      <a:pt x="1208" y="10176"/>
                      <a:pt x="1208" y="21600"/>
                    </a:cubicBezTo>
                    <a:close/>
                  </a:path>
                </a:pathLst>
              </a:custGeom>
              <a:solidFill>
                <a:srgbClr val="99CC00"/>
              </a:solidFill>
              <a:ln w="9525" cap="flat">
                <a:solidFill>
                  <a:srgbClr val="4A7EBB"/>
                </a:solidFill>
                <a:prstDash val="solid"/>
                <a:round/>
              </a:ln>
              <a:effectLst>
                <a:outerShdw sx="100000" sy="100000" kx="0" ky="0" algn="b" rotWithShape="0" blurRad="0" dist="23000" dir="5400000">
                  <a:srgbClr val="808080">
                    <a:alpha val="3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/>
                </a:pPr>
              </a:p>
            </p:txBody>
          </p:sp>
          <p:sp>
            <p:nvSpPr>
              <p:cNvPr id="147" name="Forma"/>
              <p:cNvSpPr/>
              <p:nvPr/>
            </p:nvSpPr>
            <p:spPr>
              <a:xfrm rot="11000147">
                <a:off x="1784660" y="150022"/>
                <a:ext cx="1692724" cy="1309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9671"/>
                      <a:pt x="9121" y="0"/>
                      <a:pt x="20372" y="0"/>
                    </a:cubicBezTo>
                    <a:cubicBezTo>
                      <a:pt x="20781" y="0"/>
                      <a:pt x="21191" y="13"/>
                      <a:pt x="21600" y="39"/>
                    </a:cubicBezTo>
                    <a:lnTo>
                      <a:pt x="21600" y="39"/>
                    </a:lnTo>
                    <a:cubicBezTo>
                      <a:pt x="10846" y="728"/>
                      <a:pt x="2457" y="10176"/>
                      <a:pt x="2457" y="21600"/>
                    </a:cubicBezTo>
                    <a:close/>
                  </a:path>
                </a:pathLst>
              </a:custGeom>
              <a:solidFill>
                <a:srgbClr val="7AA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/>
                </a:pPr>
              </a:p>
            </p:txBody>
          </p:sp>
          <p:sp>
            <p:nvSpPr>
              <p:cNvPr id="148" name="Linha"/>
              <p:cNvSpPr/>
              <p:nvPr/>
            </p:nvSpPr>
            <p:spPr>
              <a:xfrm rot="11000147">
                <a:off x="1747981" y="1404612"/>
                <a:ext cx="9625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205" y="0"/>
                      <a:pt x="14408" y="7203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/>
                </a:pPr>
              </a:p>
            </p:txBody>
          </p:sp>
        </p:grpSp>
      </p:grpSp>
      <p:sp>
        <p:nvSpPr>
          <p:cNvPr id="151" name="Como é hoje?"/>
          <p:cNvSpPr txBox="1"/>
          <p:nvPr>
            <p:ph type="title" idx="4294967295"/>
          </p:nvPr>
        </p:nvSpPr>
        <p:spPr>
          <a:xfrm>
            <a:off x="1435100" y="274637"/>
            <a:ext cx="749935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pPr/>
            <a:r>
              <a:t>Como é hoje?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059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upo"/>
          <p:cNvGrpSpPr/>
          <p:nvPr/>
        </p:nvGrpSpPr>
        <p:grpSpPr>
          <a:xfrm>
            <a:off x="971550" y="1168399"/>
            <a:ext cx="7632701" cy="5140327"/>
            <a:chOff x="0" y="0"/>
            <a:chExt cx="7632699" cy="5140325"/>
          </a:xfrm>
        </p:grpSpPr>
        <p:grpSp>
          <p:nvGrpSpPr>
            <p:cNvPr id="162" name="Grupo"/>
            <p:cNvGrpSpPr/>
            <p:nvPr/>
          </p:nvGrpSpPr>
          <p:grpSpPr>
            <a:xfrm>
              <a:off x="0" y="-1"/>
              <a:ext cx="7611618" cy="5140327"/>
              <a:chOff x="0" y="0"/>
              <a:chExt cx="7611617" cy="5140325"/>
            </a:xfrm>
          </p:grpSpPr>
          <p:sp>
            <p:nvSpPr>
              <p:cNvPr id="156" name="Forma"/>
              <p:cNvSpPr/>
              <p:nvPr/>
            </p:nvSpPr>
            <p:spPr>
              <a:xfrm>
                <a:off x="0" y="17463"/>
                <a:ext cx="2543175" cy="1296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9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5795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10253F"/>
              </a:solidFill>
              <a:ln w="9525" cap="flat">
                <a:solidFill>
                  <a:srgbClr val="4A7EBB"/>
                </a:solidFill>
                <a:prstDash val="solid"/>
                <a:round/>
              </a:ln>
              <a:effectLst>
                <a:outerShdw sx="100000" sy="100000" kx="0" ky="0" algn="b" rotWithShape="0" blurRad="0" dist="23000" dir="5400000">
                  <a:srgbClr val="808080">
                    <a:alpha val="3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pic>
            <p:nvPicPr>
              <p:cNvPr id="157" name="image.png" descr="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814065" y="2294127"/>
                <a:ext cx="4072129" cy="27310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8" name="image.png" descr="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758689" y="56895"/>
                <a:ext cx="2852929" cy="44561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9" name="Chevron"/>
              <p:cNvSpPr/>
              <p:nvPr/>
            </p:nvSpPr>
            <p:spPr>
              <a:xfrm>
                <a:off x="1974849" y="0"/>
                <a:ext cx="3617914" cy="1331913"/>
              </a:xfrm>
              <a:prstGeom prst="chevron">
                <a:avLst>
                  <a:gd name="adj" fmla="val 52692"/>
                </a:avLst>
              </a:prstGeom>
              <a:solidFill>
                <a:srgbClr val="17375E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0" dist="23000" dir="5400000">
                  <a:srgbClr val="808080">
                    <a:alpha val="3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/>
                </a:pPr>
              </a:p>
            </p:txBody>
          </p:sp>
          <p:sp>
            <p:nvSpPr>
              <p:cNvPr id="160" name="Forma"/>
              <p:cNvSpPr/>
              <p:nvPr/>
            </p:nvSpPr>
            <p:spPr>
              <a:xfrm rot="10800000">
                <a:off x="1265237" y="4427538"/>
                <a:ext cx="3729038" cy="712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400"/>
                    </a:moveTo>
                    <a:lnTo>
                      <a:pt x="136" y="5400"/>
                    </a:lnTo>
                    <a:lnTo>
                      <a:pt x="136" y="162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  <a:moveTo>
                      <a:pt x="272" y="5400"/>
                    </a:moveTo>
                    <a:lnTo>
                      <a:pt x="544" y="5400"/>
                    </a:lnTo>
                    <a:lnTo>
                      <a:pt x="544" y="16200"/>
                    </a:lnTo>
                    <a:lnTo>
                      <a:pt x="272" y="16200"/>
                    </a:lnTo>
                    <a:lnTo>
                      <a:pt x="272" y="5400"/>
                    </a:lnTo>
                    <a:close/>
                    <a:moveTo>
                      <a:pt x="680" y="5400"/>
                    </a:moveTo>
                    <a:lnTo>
                      <a:pt x="19424" y="5400"/>
                    </a:lnTo>
                    <a:lnTo>
                      <a:pt x="19424" y="0"/>
                    </a:lnTo>
                    <a:lnTo>
                      <a:pt x="21600" y="10800"/>
                    </a:lnTo>
                    <a:lnTo>
                      <a:pt x="19424" y="21600"/>
                    </a:lnTo>
                    <a:lnTo>
                      <a:pt x="19424" y="16200"/>
                    </a:lnTo>
                    <a:lnTo>
                      <a:pt x="680" y="16200"/>
                    </a:lnTo>
                    <a:lnTo>
                      <a:pt x="680" y="5400"/>
                    </a:lnTo>
                    <a:close/>
                  </a:path>
                </a:pathLst>
              </a:custGeom>
              <a:solidFill>
                <a:srgbClr val="404040"/>
              </a:solidFill>
              <a:ln w="9525" cap="flat">
                <a:solidFill>
                  <a:srgbClr val="4A7EBB"/>
                </a:solidFill>
                <a:prstDash val="solid"/>
                <a:round/>
              </a:ln>
              <a:effectLst>
                <a:outerShdw sx="100000" sy="100000" kx="0" ky="0" algn="b" rotWithShape="0" blurRad="63500" dist="23000" dir="5400000">
                  <a:srgbClr val="000000">
                    <a:alpha val="3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" name="Chevron"/>
              <p:cNvSpPr/>
              <p:nvPr/>
            </p:nvSpPr>
            <p:spPr>
              <a:xfrm rot="16200000">
                <a:off x="2624136" y="1077912"/>
                <a:ext cx="1728789" cy="1243013"/>
              </a:xfrm>
              <a:prstGeom prst="chevron">
                <a:avLst>
                  <a:gd name="adj" fmla="val 28975"/>
                </a:avLst>
              </a:prstGeom>
              <a:solidFill>
                <a:srgbClr val="8EB4E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0" dist="23000" dir="5400000">
                  <a:srgbClr val="808080">
                    <a:alpha val="3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/>
                </a:pPr>
              </a:p>
            </p:txBody>
          </p:sp>
        </p:grpSp>
        <p:sp>
          <p:nvSpPr>
            <p:cNvPr id="163" name="Recursos Naturais"/>
            <p:cNvSpPr txBox="1"/>
            <p:nvPr/>
          </p:nvSpPr>
          <p:spPr>
            <a:xfrm>
              <a:off x="145658" y="243780"/>
              <a:ext cx="1644720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1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Recursos Naturais</a:t>
              </a:r>
            </a:p>
          </p:txBody>
        </p:sp>
        <p:sp>
          <p:nvSpPr>
            <p:cNvPr id="164" name="Manufatura"/>
            <p:cNvSpPr txBox="1"/>
            <p:nvPr/>
          </p:nvSpPr>
          <p:spPr>
            <a:xfrm>
              <a:off x="2740205" y="286171"/>
              <a:ext cx="2161020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Manufatura</a:t>
              </a:r>
            </a:p>
          </p:txBody>
        </p:sp>
        <p:sp>
          <p:nvSpPr>
            <p:cNvPr id="165" name="Uso /Consumo"/>
            <p:cNvSpPr txBox="1"/>
            <p:nvPr/>
          </p:nvSpPr>
          <p:spPr>
            <a:xfrm>
              <a:off x="6207527" y="2241549"/>
              <a:ext cx="1425174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Uso /Consumo</a:t>
              </a:r>
            </a:p>
          </p:txBody>
        </p:sp>
        <p:sp>
          <p:nvSpPr>
            <p:cNvPr id="166" name="Fim de vida (rejeito)"/>
            <p:cNvSpPr txBox="1"/>
            <p:nvPr/>
          </p:nvSpPr>
          <p:spPr>
            <a:xfrm>
              <a:off x="1788155" y="4592637"/>
              <a:ext cx="2806855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Fim de vida (rejeito)</a:t>
              </a:r>
            </a:p>
          </p:txBody>
        </p:sp>
        <p:sp>
          <p:nvSpPr>
            <p:cNvPr id="167" name="Reuso / Recuperação /…"/>
            <p:cNvSpPr txBox="1"/>
            <p:nvPr/>
          </p:nvSpPr>
          <p:spPr>
            <a:xfrm>
              <a:off x="2827338" y="3700463"/>
              <a:ext cx="3509963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1900">
                  <a:solidFill>
                    <a:srgbClr val="10253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Reuso / Recuperação /</a:t>
              </a:r>
            </a:p>
            <a:p>
              <a:pPr algn="ctr">
                <a:defRPr b="1" sz="1900">
                  <a:solidFill>
                    <a:srgbClr val="10253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 Reciclagem</a:t>
              </a:r>
            </a:p>
          </p:txBody>
        </p:sp>
        <p:sp>
          <p:nvSpPr>
            <p:cNvPr id="168" name="Matéria prima / Energia"/>
            <p:cNvSpPr txBox="1"/>
            <p:nvPr/>
          </p:nvSpPr>
          <p:spPr>
            <a:xfrm>
              <a:off x="2867025" y="1108074"/>
              <a:ext cx="1252539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100">
                  <a:solidFill>
                    <a:srgbClr val="10253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Matéria prima / Energia</a:t>
              </a:r>
            </a:p>
          </p:txBody>
        </p:sp>
      </p:grpSp>
      <p:sp>
        <p:nvSpPr>
          <p:cNvPr id="170" name="O que diz a Lei?"/>
          <p:cNvSpPr txBox="1"/>
          <p:nvPr>
            <p:ph type="title" idx="4294967295"/>
          </p:nvPr>
        </p:nvSpPr>
        <p:spPr>
          <a:xfrm>
            <a:off x="684212" y="-26988"/>
            <a:ext cx="749935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pPr/>
            <a:r>
              <a:t>O que diz a Lei?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059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tângulo"/>
          <p:cNvSpPr/>
          <p:nvPr/>
        </p:nvSpPr>
        <p:spPr>
          <a:xfrm>
            <a:off x="928687" y="2636837"/>
            <a:ext cx="7929563" cy="16557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63500" dist="20000" dir="5400000">
              <a:srgbClr val="808080">
                <a:alpha val="37998"/>
              </a:srgbClr>
            </a:outerShdw>
          </a:effectLst>
        </p:spPr>
        <p:txBody>
          <a:bodyPr lIns="45719" rIns="45719" anchor="ctr"/>
          <a:lstStyle/>
          <a:p>
            <a:pPr>
              <a:spcBef>
                <a:spcPts val="1000"/>
              </a:spcBef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74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ALTERNATIVAS DE FINANCIAMENTO"/>
          <p:cNvSpPr txBox="1"/>
          <p:nvPr/>
        </p:nvSpPr>
        <p:spPr>
          <a:xfrm>
            <a:off x="1004887" y="2778188"/>
            <a:ext cx="7777163" cy="96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ts val="400"/>
              </a:spcBef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457200" indent="-457200" algn="ctr">
              <a:lnSpc>
                <a:spcPct val="80000"/>
              </a:lnSpc>
              <a:spcBef>
                <a:spcPts val="800"/>
              </a:spcBef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ALTERNATIVAS DE FINANCIAMENTO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3"/>
          <p:cNvSpPr txBox="1"/>
          <p:nvPr/>
        </p:nvSpPr>
        <p:spPr>
          <a:xfrm>
            <a:off x="3207167" y="1608743"/>
            <a:ext cx="3179321" cy="125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800">
                <a:solidFill>
                  <a:srgbClr val="376092"/>
                </a:solidFill>
              </a:defRPr>
            </a:pPr>
            <a:r>
              <a:t>R$ 10,37</a:t>
            </a:r>
          </a:p>
          <a:p>
            <a:pPr algn="ctr">
              <a:defRPr b="1" sz="3800">
                <a:solidFill>
                  <a:srgbClr val="376092"/>
                </a:solidFill>
              </a:defRPr>
            </a:pPr>
            <a:r>
              <a:t>(hab/mês)</a:t>
            </a:r>
          </a:p>
        </p:txBody>
      </p:sp>
      <p:sp>
        <p:nvSpPr>
          <p:cNvPr id="182" name="CaixaDeTexto 14"/>
          <p:cNvSpPr txBox="1"/>
          <p:nvPr/>
        </p:nvSpPr>
        <p:spPr>
          <a:xfrm>
            <a:off x="1276276" y="3611110"/>
            <a:ext cx="7535399" cy="1640839"/>
          </a:xfrm>
          <a:prstGeom prst="rect">
            <a:avLst/>
          </a:prstGeom>
          <a:solidFill>
            <a:srgbClr val="FFFFFF"/>
          </a:solidFill>
          <a:ln w="25400">
            <a:solidFill>
              <a:srgbClr val="63252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500" u="sng">
                <a:latin typeface="+mn-lt"/>
                <a:ea typeface="+mn-ea"/>
                <a:cs typeface="+mn-cs"/>
                <a:sym typeface="Helvetica"/>
              </a:defRPr>
            </a:pPr>
            <a:r>
              <a:t>Serviços de Limpeza Urbana</a:t>
            </a:r>
            <a:r>
              <a:rPr b="0" u="none"/>
              <a:t>:</a:t>
            </a:r>
          </a:p>
          <a:p>
            <a:pPr algn="ctr"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t>Coleta, Varrição, Transbordo, Destino Final, Manutenção de Parques e Praças, Limpeza de Feiras Livres, Poda, Capina etc</a:t>
            </a:r>
          </a:p>
        </p:txBody>
      </p:sp>
      <p:sp>
        <p:nvSpPr>
          <p:cNvPr id="183" name="CaixaDeTexto 8"/>
          <p:cNvSpPr txBox="1"/>
          <p:nvPr/>
        </p:nvSpPr>
        <p:spPr>
          <a:xfrm>
            <a:off x="660487" y="201215"/>
            <a:ext cx="8766977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ln w="12700" cap="flat">
                  <a:solidFill>
                    <a:srgbClr val="A7A7A7"/>
                  </a:solidFill>
                  <a:prstDash val="solid"/>
                  <a:round/>
                </a:ln>
                <a:solidFill>
                  <a:srgbClr val="3366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CUSTO ATUAL (2017)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clickEffect" presetSubtype="0" presetID="26" grpId="3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9" dur="500" fill="hold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fill="hold" autoRev="1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82" grpId="1"/>
      <p:bldP build="whole" bldLvl="1" animBg="1" rev="0" advAuto="0" spid="18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8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1"/>
          <p:cNvSpPr txBox="1"/>
          <p:nvPr/>
        </p:nvSpPr>
        <p:spPr>
          <a:xfrm>
            <a:off x="929059" y="229402"/>
            <a:ext cx="5600130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2300">
                <a:solidFill>
                  <a:srgbClr val="000090"/>
                </a:solidFill>
              </a:defRPr>
            </a:lvl1pPr>
          </a:lstStyle>
          <a:p>
            <a:pPr/>
            <a:r>
              <a:t>ESTIMATIVA DE RECURSOS PARA VIABILIZAR A DESTINAÇÃO ADEQUADA DE RESÍDUOS</a:t>
            </a:r>
          </a:p>
        </p:txBody>
      </p:sp>
      <p:sp>
        <p:nvSpPr>
          <p:cNvPr id="189" name="CaixaDeTexto 9"/>
          <p:cNvSpPr txBox="1"/>
          <p:nvPr/>
        </p:nvSpPr>
        <p:spPr>
          <a:xfrm>
            <a:off x="1395466" y="4199059"/>
            <a:ext cx="6922460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500">
                <a:solidFill>
                  <a:srgbClr val="95373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Solução Adequada conforme PNRS Investimento de R$11,6 bi</a:t>
            </a:r>
          </a:p>
          <a:p>
            <a:pPr algn="ctr">
              <a:defRPr b="1" sz="2500">
                <a:solidFill>
                  <a:srgbClr val="95373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Operação = R$ 12 a R$15,6 bi/ano</a:t>
            </a:r>
          </a:p>
        </p:txBody>
      </p:sp>
      <p:pic>
        <p:nvPicPr>
          <p:cNvPr id="190" name="Imagem" descr="Image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387" y="1260052"/>
            <a:ext cx="8154618" cy="291566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Box 13"/>
          <p:cNvSpPr txBox="1"/>
          <p:nvPr/>
        </p:nvSpPr>
        <p:spPr>
          <a:xfrm>
            <a:off x="3267036" y="5456843"/>
            <a:ext cx="3179320" cy="125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800">
                <a:solidFill>
                  <a:srgbClr val="376092"/>
                </a:solidFill>
              </a:defRPr>
            </a:pPr>
            <a:r>
              <a:t>R$ 15,97</a:t>
            </a:r>
          </a:p>
          <a:p>
            <a:pPr algn="ctr">
              <a:defRPr b="1" sz="3800">
                <a:solidFill>
                  <a:srgbClr val="376092"/>
                </a:solidFill>
              </a:defRPr>
            </a:pPr>
            <a:r>
              <a:t>(hab/mês)</a:t>
            </a:r>
          </a:p>
        </p:txBody>
      </p:sp>
      <p:sp>
        <p:nvSpPr>
          <p:cNvPr id="192" name="TextBox 13"/>
          <p:cNvSpPr txBox="1"/>
          <p:nvPr/>
        </p:nvSpPr>
        <p:spPr>
          <a:xfrm>
            <a:off x="1746667" y="5380643"/>
            <a:ext cx="3179320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7300">
                <a:solidFill>
                  <a:srgbClr val="376092"/>
                </a:solidFill>
              </a:defRPr>
            </a:lvl1pPr>
          </a:lstStyle>
          <a:p>
            <a:pPr/>
            <a: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whole" bldLvl="1" animBg="1" rev="0" advAuto="0" spid="189" grpId="1"/>
      <p:bldP build="whole" bldLvl="1" animBg="1" rev="0" advAuto="0" spid="19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9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istema de Pagamento conforme a Geração;…"/>
          <p:cNvSpPr txBox="1"/>
          <p:nvPr/>
        </p:nvSpPr>
        <p:spPr>
          <a:xfrm>
            <a:off x="1272326" y="2217102"/>
            <a:ext cx="7430751" cy="2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54000" indent="-254000" defTabSz="457200">
              <a:buSzPct val="100000"/>
              <a:buAutoNum type="arabicPeriod" startAt="1"/>
              <a:defRPr b="1" sz="2600">
                <a:solidFill>
                  <a:srgbClr val="008F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Sistema de Pagamento conforme a Geração;</a:t>
            </a:r>
          </a:p>
          <a:p>
            <a:pPr defTabSz="457200">
              <a:defRPr b="1" sz="2600">
                <a:solidFill>
                  <a:srgbClr val="008F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</a:t>
            </a:r>
          </a:p>
          <a:p>
            <a:pPr defTabSz="457200">
              <a:defRPr b="1" sz="2600">
                <a:solidFill>
                  <a:srgbClr val="008F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2. Remuneração pelos Sistemas de Logística Reversa (Embalagens, REEE, Lâmpadas, Pneus etc);</a:t>
            </a:r>
          </a:p>
          <a:p>
            <a:pPr defTabSz="457200">
              <a:defRPr b="1" sz="2600">
                <a:solidFill>
                  <a:srgbClr val="008F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defTabSz="457200">
              <a:defRPr b="1" sz="2600">
                <a:solidFill>
                  <a:srgbClr val="008F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3. Receitas Tributárias sobre Materiais e Serviços menos favoráveis ao Meio Ambiente</a:t>
            </a:r>
          </a:p>
        </p:txBody>
      </p:sp>
      <p:sp>
        <p:nvSpPr>
          <p:cNvPr id="198" name="Title 1"/>
          <p:cNvSpPr txBox="1"/>
          <p:nvPr/>
        </p:nvSpPr>
        <p:spPr>
          <a:xfrm>
            <a:off x="903659" y="1297156"/>
            <a:ext cx="7931473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4000">
                <a:solidFill>
                  <a:srgbClr val="00009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ALTERNATIVAS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istema com base no volume gerado…"/>
          <p:cNvSpPr txBox="1"/>
          <p:nvPr/>
        </p:nvSpPr>
        <p:spPr>
          <a:xfrm>
            <a:off x="1242709" y="947102"/>
            <a:ext cx="6620482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7631" indent="-367631" defTabSz="457200">
              <a:buSzPct val="100000"/>
              <a:buAutoNum type="alphaLcPeriod" startAt="1"/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sistema com base no volume gerado</a:t>
            </a:r>
          </a:p>
          <a:p>
            <a:pPr marL="367631" indent="-367631" defTabSz="457200">
              <a:buSzPct val="100000"/>
              <a:buAutoNum type="alphaLcPeriod" startAt="1"/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sistema com base na frequência dos serviços</a:t>
            </a:r>
          </a:p>
          <a:p>
            <a:pPr marL="367631" indent="-367631" defTabSz="457200">
              <a:buSzPct val="100000"/>
              <a:buAutoNum type="alphaLcPeriod" startAt="1"/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sistema com base na embalagem de acondicionamento</a:t>
            </a:r>
          </a:p>
          <a:p>
            <a:pPr marL="367631" indent="-367631" defTabSz="457200">
              <a:buSzPct val="100000"/>
              <a:buAutoNum type="alphaLcPeriod" startAt="1"/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sistema com base no peso</a:t>
            </a:r>
          </a:p>
          <a:p>
            <a:pPr defTabSz="457200">
              <a:defRPr sz="2300">
                <a:solidFill>
                  <a:srgbClr val="008F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defTabSz="457200">
              <a:defRPr sz="2300">
                <a:solidFill>
                  <a:srgbClr val="008F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Exemplo UE</a:t>
            </a:r>
          </a:p>
          <a:p>
            <a:pPr marL="200526" indent="-200526" defTabSz="457200">
              <a:buSzPct val="100000"/>
              <a:buChar char="-"/>
              <a:defRPr sz="20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Custo de esvaziamento de um contentor (120-140l): 1,00 a 4,00 Euros</a:t>
            </a:r>
          </a:p>
          <a:p>
            <a:pPr marL="200526" indent="-200526" defTabSz="457200">
              <a:buSzPct val="100000"/>
              <a:buChar char="-"/>
              <a:defRPr sz="20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Custo de um sistema com base na embalagem (saco de lixo): 0,65Euros (20l) a 5,50Euros (70l)</a:t>
            </a:r>
          </a:p>
          <a:p>
            <a:pPr marL="200526" indent="-200526" defTabSz="457200">
              <a:buSzPct val="100000"/>
              <a:buChar char="-"/>
              <a:defRPr sz="20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Custo por kg: 0,17 a 0,36 Euros</a:t>
            </a:r>
          </a:p>
        </p:txBody>
      </p:sp>
      <p:sp>
        <p:nvSpPr>
          <p:cNvPr id="204" name="Title 1"/>
          <p:cNvSpPr txBox="1"/>
          <p:nvPr/>
        </p:nvSpPr>
        <p:spPr>
          <a:xfrm>
            <a:off x="187163" y="268456"/>
            <a:ext cx="793147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3000">
                <a:solidFill>
                  <a:srgbClr val="4F8F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Pagamento conforme a Geração</a:t>
            </a:r>
          </a:p>
        </p:txBody>
      </p:sp>
      <p:sp>
        <p:nvSpPr>
          <p:cNvPr id="205" name="CaixaDeTexto 9"/>
          <p:cNvSpPr txBox="1"/>
          <p:nvPr/>
        </p:nvSpPr>
        <p:spPr>
          <a:xfrm>
            <a:off x="990120" y="4826150"/>
            <a:ext cx="6922460" cy="179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500" u="sng">
                <a:solidFill>
                  <a:srgbClr val="95373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Vantagens</a:t>
            </a:r>
          </a:p>
          <a:p>
            <a:pPr algn="ctr">
              <a:buClr>
                <a:srgbClr val="953735"/>
              </a:buClr>
              <a:defRPr sz="2200">
                <a:solidFill>
                  <a:srgbClr val="95373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 Justiça tributária</a:t>
            </a:r>
          </a:p>
          <a:p>
            <a:pPr algn="ctr">
              <a:buClr>
                <a:srgbClr val="953735"/>
              </a:buClr>
              <a:defRPr sz="2200">
                <a:solidFill>
                  <a:srgbClr val="95373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 Redução na Geração</a:t>
            </a:r>
          </a:p>
          <a:p>
            <a:pPr algn="ctr">
              <a:buClr>
                <a:srgbClr val="953735"/>
              </a:buClr>
              <a:defRPr sz="2200">
                <a:solidFill>
                  <a:srgbClr val="95373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 Aprimoramento dos serviços</a:t>
            </a:r>
          </a:p>
          <a:p>
            <a:pPr algn="ctr">
              <a:buClr>
                <a:srgbClr val="953735"/>
              </a:buClr>
              <a:defRPr sz="2200">
                <a:solidFill>
                  <a:srgbClr val="95373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 Viabiliza soluções mais adequadas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20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itle 1"/>
          <p:cNvSpPr txBox="1"/>
          <p:nvPr/>
        </p:nvSpPr>
        <p:spPr>
          <a:xfrm>
            <a:off x="606263" y="249406"/>
            <a:ext cx="793147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3000">
                <a:solidFill>
                  <a:srgbClr val="00009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PL 3261/2019</a:t>
            </a:r>
          </a:p>
        </p:txBody>
      </p:sp>
      <p:sp>
        <p:nvSpPr>
          <p:cNvPr id="211" name="CaixaDeTexto 14"/>
          <p:cNvSpPr txBox="1"/>
          <p:nvPr/>
        </p:nvSpPr>
        <p:spPr>
          <a:xfrm>
            <a:off x="1174676" y="1643940"/>
            <a:ext cx="7535399" cy="3088639"/>
          </a:xfrm>
          <a:prstGeom prst="rect">
            <a:avLst/>
          </a:prstGeom>
          <a:solidFill>
            <a:srgbClr val="FFFFFF"/>
          </a:solidFill>
          <a:ln w="25400">
            <a:solidFill>
              <a:srgbClr val="63252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Os serviços públicos de saneamento básico terão a sustentabilidade econômico-financeira assegurada por meio de remuneração pela cobrança dos serviços, na forma estabelecida a seguir, e, quando necessário, por outras formas adicionais, como subsídios ou subvenções: </a:t>
            </a:r>
          </a:p>
          <a:p>
            <a:pPr algn="just" defTabSz="457200"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algn="just" defTabSz="457200"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II – manejo de resíduos sólidos: na forma de taxas, tarifas e outros preços públicos, conforme o regime de prestação do serviço ou das suas atividades;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mph" nodeType="clickEffect" presetSubtype="0" presetID="26" grpId="2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1" dur="500" fill="hold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fill="hold" autoRev="1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  <p:bldP build="whole" bldLvl="1" animBg="1" rev="0" advAuto="0" spid="2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rlos RV Silva Filho"/>
          <p:cNvSpPr txBox="1"/>
          <p:nvPr/>
        </p:nvSpPr>
        <p:spPr>
          <a:xfrm>
            <a:off x="684212" y="4970462"/>
            <a:ext cx="828040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spcBef>
                <a:spcPts val="700"/>
              </a:spcBef>
              <a:defRPr b="1" sz="3200">
                <a:solidFill>
                  <a:schemeClr val="accent3">
                    <a:satOff val="-6373"/>
                    <a:lumOff val="-10823"/>
                  </a:schemeClr>
                </a:solidFill>
              </a:defRPr>
            </a:lvl1pPr>
          </a:lstStyle>
          <a:p>
            <a:pPr/>
            <a:r>
              <a:t>Carlos RV Silva Filho</a:t>
            </a:r>
          </a:p>
        </p:txBody>
      </p:sp>
      <p:grpSp>
        <p:nvGrpSpPr>
          <p:cNvPr id="51" name="Grupo"/>
          <p:cNvGrpSpPr/>
          <p:nvPr/>
        </p:nvGrpSpPr>
        <p:grpSpPr>
          <a:xfrm>
            <a:off x="2843212" y="5876925"/>
            <a:ext cx="3816351" cy="792163"/>
            <a:chOff x="0" y="0"/>
            <a:chExt cx="3816349" cy="792162"/>
          </a:xfrm>
        </p:grpSpPr>
        <p:pic>
          <p:nvPicPr>
            <p:cNvPr id="49" name="logo abrelpe alta" descr="logo abrelpe alta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60571" cy="792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77222" y="56583"/>
              <a:ext cx="2039128" cy="622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0" t="14311" r="0" b="9629"/>
          <a:stretch>
            <a:fillRect/>
          </a:stretch>
        </p:blipFill>
        <p:spPr>
          <a:xfrm>
            <a:off x="684212" y="-26988"/>
            <a:ext cx="8451851" cy="32385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Perspectivas para a Gestão de Resíduos e Alternativas de Financiamento"/>
          <p:cNvSpPr txBox="1"/>
          <p:nvPr/>
        </p:nvSpPr>
        <p:spPr>
          <a:xfrm>
            <a:off x="684212" y="3365500"/>
            <a:ext cx="8280401" cy="1285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spcBef>
                <a:spcPts val="700"/>
              </a:spcBef>
              <a:defRPr b="1" sz="3900">
                <a:solidFill>
                  <a:schemeClr val="accent3">
                    <a:satOff val="-6373"/>
                    <a:lumOff val="-10823"/>
                  </a:schemeClr>
                </a:solidFill>
              </a:defRPr>
            </a:lvl1pPr>
          </a:lstStyle>
          <a:p>
            <a:pPr/>
            <a:r>
              <a:t>Perspectivas para a Gestão de Resíduos e Alternativas de Financiamento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strips dir="lu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21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CaixaDeTexto 14"/>
          <p:cNvSpPr txBox="1"/>
          <p:nvPr/>
        </p:nvSpPr>
        <p:spPr>
          <a:xfrm>
            <a:off x="1174676" y="1643940"/>
            <a:ext cx="7535399" cy="3088639"/>
          </a:xfrm>
          <a:prstGeom prst="rect">
            <a:avLst/>
          </a:prstGeom>
          <a:solidFill>
            <a:srgbClr val="FFFFFF"/>
          </a:solidFill>
          <a:ln w="25400">
            <a:solidFill>
              <a:srgbClr val="63252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As taxas ou as tarifas decorrentes da prestação de serviço de manejo de resíduos sólidos considerarão a destinação adequada dos resíduos coletados e o nível de renda da população da área atendida, de forma isolada ou combinada, e poderão, ainda, considerar: </a:t>
            </a:r>
          </a:p>
          <a:p>
            <a:pPr algn="just" defTabSz="457200"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 – as características dos lotes e as áreas que podem ser neles edificadas; </a:t>
            </a:r>
          </a:p>
          <a:p>
            <a:pPr algn="just" defTabSz="457200"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II – o peso ou o volume médio coletado por habitante ou por domicílio; </a:t>
            </a:r>
          </a:p>
          <a:p>
            <a:pPr algn="just" defTabSz="457200"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III – o consumo de água; e </a:t>
            </a:r>
          </a:p>
          <a:p>
            <a:pPr algn="just" defTabSz="457200">
              <a:defRPr sz="2200">
                <a:solidFill>
                  <a:srgbClr val="01199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IV – a frequência de coleta. </a:t>
            </a:r>
          </a:p>
        </p:txBody>
      </p:sp>
      <p:sp>
        <p:nvSpPr>
          <p:cNvPr id="217" name="Title 1"/>
          <p:cNvSpPr txBox="1"/>
          <p:nvPr/>
        </p:nvSpPr>
        <p:spPr>
          <a:xfrm>
            <a:off x="606263" y="249406"/>
            <a:ext cx="793147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3000">
                <a:solidFill>
                  <a:srgbClr val="00009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PL 3261/2019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mph" nodeType="clickEffect" presetSubtype="0" presetID="26" grpId="2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1" dur="500" fill="hold" tmFilter="0, 0; .2, .5; .8, .5; 1, 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fill="hold" autoRev="1"/>
                                        <p:tgtEl>
                                          <p:spTgt spid="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  <p:bldP build="whole" bldLvl="1" animBg="1" rev="0" advAuto="0" spid="21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2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tângulo"/>
          <p:cNvSpPr/>
          <p:nvPr/>
        </p:nvSpPr>
        <p:spPr>
          <a:xfrm>
            <a:off x="1106487" y="2636837"/>
            <a:ext cx="7929563" cy="16557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63500" dist="20000" dir="5400000">
              <a:srgbClr val="808080">
                <a:alpha val="37998"/>
              </a:srgbClr>
            </a:outerShdw>
          </a:effectLst>
        </p:spPr>
        <p:txBody>
          <a:bodyPr lIns="45719" rIns="45719" anchor="ctr"/>
          <a:lstStyle/>
          <a:p>
            <a:pPr>
              <a:spcBef>
                <a:spcPts val="1000"/>
              </a:spcBef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23" name="REFLEXÕES FINAIS"/>
          <p:cNvSpPr txBox="1"/>
          <p:nvPr/>
        </p:nvSpPr>
        <p:spPr>
          <a:xfrm>
            <a:off x="1187450" y="2905125"/>
            <a:ext cx="7777163" cy="96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ts val="400"/>
              </a:spcBef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457200" indent="-457200" algn="ctr">
              <a:lnSpc>
                <a:spcPct val="80000"/>
              </a:lnSpc>
              <a:spcBef>
                <a:spcPts val="800"/>
              </a:spcBef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REFLEXÕES FINAIS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É um mercado em evolução e crescimento.…"/>
          <p:cNvSpPr txBox="1"/>
          <p:nvPr/>
        </p:nvSpPr>
        <p:spPr>
          <a:xfrm>
            <a:off x="1217612" y="1239837"/>
            <a:ext cx="7461251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600"/>
              </a:spcBef>
              <a:defRPr sz="2700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É um </a:t>
            </a:r>
            <a:r>
              <a:rPr b="1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mercado em evolução e crescimento</a:t>
            </a:r>
            <a:r>
              <a:t>.</a:t>
            </a:r>
          </a:p>
          <a:p>
            <a:pPr algn="just">
              <a:spcBef>
                <a:spcPts val="1600"/>
              </a:spcBef>
              <a:defRPr sz="2700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Soluções devem ser pensadas a partir da </a:t>
            </a:r>
            <a:r>
              <a:rPr b="1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realidade local. </a:t>
            </a:r>
            <a:endParaRPr b="1">
              <a:solidFill>
                <a:srgbClr val="00B050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</a:endParaRPr>
          </a:p>
          <a:p>
            <a:pPr algn="just">
              <a:spcBef>
                <a:spcPts val="1600"/>
              </a:spcBef>
              <a:defRPr b="1" sz="2700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Segurança jurídica e financeira </a:t>
            </a:r>
            <a:r>
              <a:rPr b="0">
                <a:solidFill>
                  <a:srgbClr val="000099"/>
                </a:solidFill>
              </a:rPr>
              <a:t>ainda não estão resolvidos.</a:t>
            </a:r>
            <a:endParaRPr>
              <a:solidFill>
                <a:srgbClr val="000099"/>
              </a:solidFill>
            </a:endParaRPr>
          </a:p>
          <a:p>
            <a:pPr algn="just">
              <a:spcBef>
                <a:spcPts val="1600"/>
              </a:spcBef>
              <a:defRPr b="1" sz="2700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Avanços exigem investimento e mudança </a:t>
            </a:r>
            <a:r>
              <a:rPr b="0">
                <a:solidFill>
                  <a:srgbClr val="000099"/>
                </a:solidFill>
              </a:rPr>
              <a:t>de comportamento social.</a:t>
            </a:r>
            <a:endParaRPr>
              <a:solidFill>
                <a:srgbClr val="000099"/>
              </a:solidFill>
            </a:endParaRPr>
          </a:p>
          <a:p>
            <a:pPr algn="just">
              <a:spcBef>
                <a:spcPts val="1600"/>
              </a:spcBef>
              <a:defRPr sz="2700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Gestão de resíduos implica em custos. </a:t>
            </a:r>
            <a:r>
              <a:rPr b="1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Lixo não é ouro!</a:t>
            </a:r>
          </a:p>
          <a:p>
            <a:pPr algn="just">
              <a:spcBef>
                <a:spcPts val="1600"/>
              </a:spcBef>
              <a:defRPr sz="2700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Fontes de </a:t>
            </a:r>
            <a:r>
              <a:rPr b="1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recursos</a:t>
            </a:r>
            <a:r>
              <a:t> e de </a:t>
            </a:r>
            <a:r>
              <a:rPr b="1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financiamento</a:t>
            </a:r>
            <a:r>
              <a:t> são </a:t>
            </a:r>
            <a:r>
              <a:rPr b="1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fundamentais</a:t>
            </a:r>
            <a:r>
              <a:t> para que as soluções aconteçam.</a:t>
            </a:r>
          </a:p>
        </p:txBody>
      </p:sp>
      <p:sp>
        <p:nvSpPr>
          <p:cNvPr id="229" name="REFLEXÕES FINAIS"/>
          <p:cNvSpPr txBox="1"/>
          <p:nvPr/>
        </p:nvSpPr>
        <p:spPr>
          <a:xfrm>
            <a:off x="755650" y="115887"/>
            <a:ext cx="65532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>
            <a:lvl1pPr algn="ctr">
              <a:defRPr b="1" sz="2800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REFLEXÕES FINAIS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85147" y="-322274"/>
            <a:ext cx="10180808" cy="7176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0353" y="1754969"/>
            <a:ext cx="6443294" cy="3943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sp>
        <p:nvSpPr>
          <p:cNvPr id="236" name="Obrigado!"/>
          <p:cNvSpPr txBox="1"/>
          <p:nvPr>
            <p:ph type="title" idx="4294967295"/>
          </p:nvPr>
        </p:nvSpPr>
        <p:spPr>
          <a:xfrm>
            <a:off x="346075" y="1557337"/>
            <a:ext cx="6529388" cy="7778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612648">
              <a:defRPr b="1" sz="4422">
                <a:solidFill>
                  <a:srgbClr val="002060"/>
                </a:solidFill>
              </a:defRPr>
            </a:lvl1pPr>
          </a:lstStyle>
          <a:p>
            <a:pPr/>
            <a:r>
              <a:t>Obrigado!</a:t>
            </a:r>
          </a:p>
        </p:txBody>
      </p:sp>
      <p:pic>
        <p:nvPicPr>
          <p:cNvPr id="237" name="Grass Covered Earth.jpg" descr="Grass Covered Eart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9700" y="2638425"/>
            <a:ext cx="4968875" cy="496728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arlos R V Silva Filho…"/>
          <p:cNvSpPr txBox="1"/>
          <p:nvPr>
            <p:ph type="body" sz="half" idx="4294967295"/>
          </p:nvPr>
        </p:nvSpPr>
        <p:spPr>
          <a:xfrm>
            <a:off x="395287" y="2700337"/>
            <a:ext cx="6342063" cy="2000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buSzTx/>
              <a:buNone/>
              <a:defRPr b="1">
                <a:solidFill>
                  <a:srgbClr val="002060"/>
                </a:solidFill>
              </a:defRPr>
            </a:pPr>
            <a:r>
              <a:t>Carlos R V Silva Filho</a:t>
            </a:r>
          </a:p>
          <a:p>
            <a:pPr algn="ctr">
              <a:spcBef>
                <a:spcPts val="500"/>
              </a:spcBef>
              <a:buSzTx/>
              <a:buNone/>
              <a:defRPr sz="1500">
                <a:solidFill>
                  <a:srgbClr val="002060"/>
                </a:solidFill>
              </a:defRPr>
            </a:pPr>
          </a:p>
          <a:p>
            <a:pPr algn="ctr">
              <a:buSzTx/>
              <a:buNone/>
              <a:defRPr>
                <a:solidFill>
                  <a:srgbClr val="002060"/>
                </a:solidFill>
              </a:defRPr>
            </a:pPr>
            <a:r>
              <a:t>www.abrelpe.org.br</a:t>
            </a:r>
          </a:p>
        </p:txBody>
      </p:sp>
      <p:pic>
        <p:nvPicPr>
          <p:cNvPr id="23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32075" y="4149725"/>
            <a:ext cx="815975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08375" y="4365625"/>
            <a:ext cx="798513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51725" y="1125537"/>
            <a:ext cx="1454150" cy="503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450" y="2603500"/>
            <a:ext cx="8040688" cy="176688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O SETOR EM NÚMEROS"/>
          <p:cNvSpPr txBox="1"/>
          <p:nvPr/>
        </p:nvSpPr>
        <p:spPr>
          <a:xfrm>
            <a:off x="1177925" y="3141662"/>
            <a:ext cx="778668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 algn="ctr">
              <a:lnSpc>
                <a:spcPct val="80000"/>
              </a:lnSpc>
              <a:spcBef>
                <a:spcPts val="800"/>
              </a:spcBef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O SETOR EM NÚMEROS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Geração de RSU…"/>
          <p:cNvSpPr txBox="1"/>
          <p:nvPr/>
        </p:nvSpPr>
        <p:spPr>
          <a:xfrm>
            <a:off x="757237" y="2443480"/>
            <a:ext cx="2592388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000">
                <a:solidFill>
                  <a:srgbClr val="17375E"/>
                </a:solidFill>
              </a:defRPr>
            </a:pPr>
            <a:r>
              <a:t>Geração de RSU </a:t>
            </a:r>
          </a:p>
          <a:p>
            <a:pPr algn="ctr">
              <a:defRPr b="1" sz="3000">
                <a:solidFill>
                  <a:schemeClr val="accent1"/>
                </a:solidFill>
              </a:defRPr>
            </a:pPr>
            <a:r>
              <a:t>78,4 milhões</a:t>
            </a:r>
          </a:p>
          <a:p>
            <a:pPr algn="ctr">
              <a:defRPr b="1" sz="3000">
                <a:solidFill>
                  <a:schemeClr val="accent1"/>
                </a:solidFill>
              </a:defRPr>
            </a:pPr>
            <a:r>
              <a:t>t/ano</a:t>
            </a:r>
          </a:p>
        </p:txBody>
      </p:sp>
      <p:pic>
        <p:nvPicPr>
          <p:cNvPr id="61" name="overflowing-garbage-can.jpg" descr="overflowing-garbage-ca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00" y="1196975"/>
            <a:ext cx="2663825" cy="395763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Coleta de RSU…"/>
          <p:cNvSpPr txBox="1"/>
          <p:nvPr/>
        </p:nvSpPr>
        <p:spPr>
          <a:xfrm>
            <a:off x="6299200" y="2678429"/>
            <a:ext cx="2736850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000">
                <a:solidFill>
                  <a:srgbClr val="17375E"/>
                </a:solidFill>
              </a:defRPr>
            </a:pPr>
            <a:r>
              <a:t>Coleta de RSU</a:t>
            </a:r>
            <a:endParaRPr>
              <a:solidFill>
                <a:srgbClr val="90E345"/>
              </a:solidFill>
            </a:endParaRPr>
          </a:p>
          <a:p>
            <a:pPr algn="ctr">
              <a:defRPr b="1" sz="3000">
                <a:solidFill>
                  <a:schemeClr val="accent1"/>
                </a:solidFill>
              </a:defRPr>
            </a:pPr>
            <a:r>
              <a:t>71,6 milhões t/ano</a:t>
            </a:r>
          </a:p>
        </p:txBody>
      </p:sp>
      <p:sp>
        <p:nvSpPr>
          <p:cNvPr id="63" name="Geração per capita…"/>
          <p:cNvSpPr txBox="1"/>
          <p:nvPr/>
        </p:nvSpPr>
        <p:spPr>
          <a:xfrm>
            <a:off x="827087" y="5221287"/>
            <a:ext cx="8066088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000">
                <a:solidFill>
                  <a:srgbClr val="17375E"/>
                </a:solidFill>
              </a:defRPr>
            </a:pPr>
            <a:r>
              <a:t>Geração per capita</a:t>
            </a:r>
          </a:p>
          <a:p>
            <a:pPr algn="ctr">
              <a:defRPr b="1" sz="3000">
                <a:solidFill>
                  <a:schemeClr val="accent1"/>
                </a:solidFill>
              </a:defRPr>
            </a:pPr>
            <a:r>
              <a:t>1,035 kg/hab/dia</a:t>
            </a:r>
          </a:p>
        </p:txBody>
      </p:sp>
      <p:sp>
        <p:nvSpPr>
          <p:cNvPr id="64" name="Número do Slide"/>
          <p:cNvSpPr txBox="1"/>
          <p:nvPr>
            <p:ph type="sldNum" sz="quarter" idx="4294967295"/>
          </p:nvPr>
        </p:nvSpPr>
        <p:spPr>
          <a:xfrm>
            <a:off x="0" y="6492875"/>
            <a:ext cx="181382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187" y="188912"/>
            <a:ext cx="4465638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2017"/>
          <p:cNvSpPr txBox="1"/>
          <p:nvPr/>
        </p:nvSpPr>
        <p:spPr>
          <a:xfrm>
            <a:off x="4572000" y="44450"/>
            <a:ext cx="2736850" cy="90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300">
                <a:solidFill>
                  <a:schemeClr val="accent1"/>
                </a:solidFill>
              </a:defRPr>
            </a:lvl1pPr>
          </a:lstStyle>
          <a:p>
            <a:pPr/>
            <a:r>
              <a:t>2017</a:t>
            </a:r>
          </a:p>
        </p:txBody>
      </p:sp>
      <p:pic>
        <p:nvPicPr>
          <p:cNvPr id="6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3"/>
      <p:bldP build="whole" bldLvl="1" animBg="1" rev="0" advAuto="0" spid="60" grpId="1"/>
      <p:bldP build="whole" bldLvl="1" animBg="1" rev="0" advAuto="0" spid="6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DESTINAÇÃO DE RSU NO BRASIL – 2017"/>
          <p:cNvSpPr txBox="1"/>
          <p:nvPr/>
        </p:nvSpPr>
        <p:spPr>
          <a:xfrm>
            <a:off x="571500" y="188912"/>
            <a:ext cx="702468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sz="1800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DESTINAÇÃO DE RSU NO BRASIL – 2017</a:t>
            </a:r>
          </a:p>
        </p:txBody>
      </p:sp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57337"/>
            <a:ext cx="3335338" cy="1935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3000" y="3644900"/>
            <a:ext cx="2921000" cy="1849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" name="Grupo"/>
          <p:cNvGrpSpPr/>
          <p:nvPr/>
        </p:nvGrpSpPr>
        <p:grpSpPr>
          <a:xfrm>
            <a:off x="4941887" y="1341437"/>
            <a:ext cx="2635441" cy="2669732"/>
            <a:chOff x="0" y="0"/>
            <a:chExt cx="2635440" cy="2669730"/>
          </a:xfrm>
        </p:grpSpPr>
        <p:grpSp>
          <p:nvGrpSpPr>
            <p:cNvPr id="75" name="Grupo"/>
            <p:cNvGrpSpPr/>
            <p:nvPr/>
          </p:nvGrpSpPr>
          <p:grpSpPr>
            <a:xfrm>
              <a:off x="8064" y="182562"/>
              <a:ext cx="2627377" cy="2487170"/>
              <a:chOff x="0" y="0"/>
              <a:chExt cx="2627375" cy="2487168"/>
            </a:xfrm>
          </p:grpSpPr>
          <p:pic>
            <p:nvPicPr>
              <p:cNvPr id="73" name="image.png" descr="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2627376" cy="24871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4" name="Texto"/>
              <p:cNvSpPr txBox="1"/>
              <p:nvPr/>
            </p:nvSpPr>
            <p:spPr>
              <a:xfrm>
                <a:off x="423484" y="1036468"/>
                <a:ext cx="1782207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             </a:t>
                </a:r>
              </a:p>
            </p:txBody>
          </p:sp>
        </p:grpSp>
        <p:sp>
          <p:nvSpPr>
            <p:cNvPr id="76" name="41%"/>
            <p:cNvSpPr txBox="1"/>
            <p:nvPr/>
          </p:nvSpPr>
          <p:spPr>
            <a:xfrm>
              <a:off x="0" y="0"/>
              <a:ext cx="2366962" cy="1432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defRPr b="1" sz="36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pPr>
            </a:p>
            <a:p>
              <a:pPr algn="ctr">
                <a:lnSpc>
                  <a:spcPct val="70000"/>
                </a:lnSpc>
                <a:defRPr b="1" sz="36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pPr>
            </a:p>
            <a:p>
              <a:pPr algn="r">
                <a:lnSpc>
                  <a:spcPct val="70000"/>
                </a:lnSpc>
                <a:defRPr b="1" sz="36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pPr>
              <a:r>
                <a:t>41%</a:t>
              </a:r>
            </a:p>
          </p:txBody>
        </p:sp>
      </p:grpSp>
      <p:grpSp>
        <p:nvGrpSpPr>
          <p:cNvPr id="80" name="Grupo"/>
          <p:cNvGrpSpPr/>
          <p:nvPr/>
        </p:nvGrpSpPr>
        <p:grpSpPr>
          <a:xfrm>
            <a:off x="1719262" y="3962400"/>
            <a:ext cx="1484313" cy="1555750"/>
            <a:chOff x="0" y="0"/>
            <a:chExt cx="1484312" cy="1555750"/>
          </a:xfrm>
        </p:grpSpPr>
        <p:pic>
          <p:nvPicPr>
            <p:cNvPr id="78" name="image.png" descr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484313" cy="1555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4%"/>
            <p:cNvSpPr txBox="1"/>
            <p:nvPr/>
          </p:nvSpPr>
          <p:spPr>
            <a:xfrm>
              <a:off x="161924" y="246063"/>
              <a:ext cx="1160464" cy="847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defRPr b="1" sz="2800">
                  <a:solidFill>
                    <a:srgbClr val="008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pPr>
            </a:p>
            <a:p>
              <a:pPr algn="ctr">
                <a:lnSpc>
                  <a:spcPct val="70000"/>
                </a:lnSpc>
                <a:defRPr b="1" sz="2800">
                  <a:solidFill>
                    <a:srgbClr val="008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pPr>
              <a:r>
                <a:t>4</a:t>
              </a:r>
              <a:r>
                <a:t>%</a:t>
              </a:r>
            </a:p>
          </p:txBody>
        </p:sp>
      </p:grpSp>
      <p:grpSp>
        <p:nvGrpSpPr>
          <p:cNvPr id="85" name="Grupo"/>
          <p:cNvGrpSpPr/>
          <p:nvPr/>
        </p:nvGrpSpPr>
        <p:grpSpPr>
          <a:xfrm>
            <a:off x="2499359" y="2103120"/>
            <a:ext cx="3009267" cy="3060192"/>
            <a:chOff x="0" y="0"/>
            <a:chExt cx="3009265" cy="3060191"/>
          </a:xfrm>
        </p:grpSpPr>
        <p:grpSp>
          <p:nvGrpSpPr>
            <p:cNvPr id="83" name="Grupo"/>
            <p:cNvGrpSpPr/>
            <p:nvPr/>
          </p:nvGrpSpPr>
          <p:grpSpPr>
            <a:xfrm>
              <a:off x="0" y="0"/>
              <a:ext cx="2993136" cy="3060192"/>
              <a:chOff x="0" y="0"/>
              <a:chExt cx="2993135" cy="3060191"/>
            </a:xfrm>
          </p:grpSpPr>
          <p:pic>
            <p:nvPicPr>
              <p:cNvPr id="81" name="image.png" descr="image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2993136" cy="30601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2" name="Texto"/>
              <p:cNvSpPr txBox="1"/>
              <p:nvPr/>
            </p:nvSpPr>
            <p:spPr>
              <a:xfrm>
                <a:off x="478314" y="1320856"/>
                <a:ext cx="203662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             </a:t>
                </a:r>
              </a:p>
            </p:txBody>
          </p:sp>
        </p:grpSp>
        <p:sp>
          <p:nvSpPr>
            <p:cNvPr id="84" name="59%"/>
            <p:cNvSpPr txBox="1"/>
            <p:nvPr/>
          </p:nvSpPr>
          <p:spPr>
            <a:xfrm>
              <a:off x="569278" y="949642"/>
              <a:ext cx="2439988" cy="1775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0000"/>
                </a:lnSpc>
                <a:defRPr b="1" sz="4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pPr>
            </a:p>
            <a:p>
              <a:pPr algn="ctr">
                <a:lnSpc>
                  <a:spcPct val="80000"/>
                </a:lnSpc>
                <a:defRPr b="1" sz="4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pPr>
            </a:p>
            <a:p>
              <a:pPr>
                <a:lnSpc>
                  <a:spcPct val="80000"/>
                </a:lnSpc>
                <a:defRPr b="1" sz="42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pPr>
              <a:r>
                <a:t>59%</a:t>
              </a:r>
            </a:p>
          </p:txBody>
        </p:sp>
      </p:grpSp>
      <p:pic>
        <p:nvPicPr>
          <p:cNvPr id="86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4"/>
      <p:bldP build="whole" bldLvl="1" animBg="1" rev="0" advAuto="0" spid="71" grpId="2"/>
      <p:bldP build="whole" bldLvl="1" animBg="1" rev="0" advAuto="0" spid="77" grpId="3"/>
      <p:bldP build="whole" bldLvl="1" animBg="1" rev="0" advAuto="0" spid="85" grpId="1"/>
      <p:bldP build="whole" bldLvl="1" animBg="1" rev="0" advAuto="0" spid="80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825" y="1268412"/>
            <a:ext cx="8258175" cy="468153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Indicadores globais"/>
          <p:cNvSpPr txBox="1"/>
          <p:nvPr/>
        </p:nvSpPr>
        <p:spPr>
          <a:xfrm>
            <a:off x="1116012" y="279400"/>
            <a:ext cx="7956551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spcBef>
                <a:spcPts val="400"/>
              </a:spcBef>
              <a:buSzPct val="100000"/>
              <a:buChar char="➢"/>
              <a:defRPr b="1" sz="1800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Indicadores globais</a:t>
            </a:r>
          </a:p>
        </p:txBody>
      </p:sp>
      <p:sp>
        <p:nvSpPr>
          <p:cNvPr id="92" name="Retângulo Arredondado"/>
          <p:cNvSpPr/>
          <p:nvPr/>
        </p:nvSpPr>
        <p:spPr>
          <a:xfrm>
            <a:off x="755650" y="3644900"/>
            <a:ext cx="8388350" cy="86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>
                  <a:alpha val="25997"/>
                </a:srgbClr>
              </a:gs>
              <a:gs pos="35000">
                <a:srgbClr val="E4FDC2">
                  <a:alpha val="25997"/>
                </a:srgbClr>
              </a:gs>
              <a:gs pos="100000">
                <a:schemeClr val="accent3">
                  <a:hueOff val="321486"/>
                  <a:satOff val="58119"/>
                  <a:lumOff val="40966"/>
                  <a:alpha val="25997"/>
                </a:schemeClr>
              </a:gs>
            </a:gsLst>
            <a:lin ang="16200000"/>
          </a:gradFill>
          <a:ln>
            <a:solidFill>
              <a:srgbClr val="98B954"/>
            </a:solidFill>
          </a:ln>
          <a:effectLst>
            <a:outerShdw sx="100000" sy="100000" kx="0" ky="0" algn="b" rotWithShape="0" blurRad="0" dist="20000" dir="5400000">
              <a:srgbClr val="808080">
                <a:alpha val="37998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Brasil x Indicadores Globais"/>
          <p:cNvSpPr txBox="1"/>
          <p:nvPr/>
        </p:nvSpPr>
        <p:spPr>
          <a:xfrm>
            <a:off x="684212" y="333375"/>
            <a:ext cx="7956551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sz="1800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Brasil x Indicadores Globais</a:t>
            </a:r>
          </a:p>
        </p:txBody>
      </p:sp>
      <p:graphicFrame>
        <p:nvGraphicFramePr>
          <p:cNvPr id="97" name="Tabela"/>
          <p:cNvGraphicFramePr/>
          <p:nvPr/>
        </p:nvGraphicFramePr>
        <p:xfrm>
          <a:off x="1331912" y="1484312"/>
          <a:ext cx="7080251" cy="18732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92162"/>
                <a:gridCol w="1655762"/>
                <a:gridCol w="1584325"/>
                <a:gridCol w="1631950"/>
                <a:gridCol w="1416050"/>
              </a:tblGrid>
              <a:tr h="658812"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900"/>
                        <a:t>QTDE RSU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900"/>
                        <a:t>COLETADO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900"/>
                        <a:t>DEST. ADEQ.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900"/>
                        <a:t>VALORIZ.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</a:tr>
              <a:tr h="40481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Global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miter lim="400000"/>
                    </a:lnB>
                    <a:solidFill>
                      <a:schemeClr val="accent6">
                        <a:alpha val="19999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90%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miter lim="400000"/>
                    </a:lnB>
                    <a:solidFill>
                      <a:schemeClr val="accent6"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96%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miter lim="400000"/>
                    </a:lnB>
                    <a:solidFill>
                      <a:schemeClr val="accent6"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27%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miter lim="400000"/>
                    </a:lnB>
                    <a:solidFill>
                      <a:schemeClr val="accent6">
                        <a:alpha val="19999"/>
                      </a:schemeClr>
                    </a:solidFill>
                  </a:tcPr>
                </a:tc>
              </a:tr>
              <a:tr h="404812">
                <a:tc gridSpan="2"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BR</a:t>
                      </a:r>
                    </a:p>
                  </a:txBody>
                  <a:tcPr marL="39542" marR="39542" marT="39542" marB="39542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90%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59%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4%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4812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71,6 mi/ton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42,3 mi/ton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900"/>
                        <a:t>3 mi/ton</a:t>
                      </a:r>
                    </a:p>
                  </a:txBody>
                  <a:tcPr marL="39542" marR="39542" marT="39542" marB="39542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4" name="Grupo"/>
          <p:cNvGrpSpPr/>
          <p:nvPr/>
        </p:nvGrpSpPr>
        <p:grpSpPr>
          <a:xfrm>
            <a:off x="1393825" y="3428999"/>
            <a:ext cx="6130926" cy="3429001"/>
            <a:chOff x="0" y="0"/>
            <a:chExt cx="6130925" cy="3429000"/>
          </a:xfrm>
        </p:grpSpPr>
        <p:pic>
          <p:nvPicPr>
            <p:cNvPr id="98" name="lixao registro-sp2.bmp" descr="lixao registro-sp2.bmp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32459" y="2105674"/>
              <a:ext cx="1988223" cy="1323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28191" y="1656184"/>
              <a:ext cx="2088234" cy="1375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3" name="Grupo"/>
            <p:cNvGrpSpPr/>
            <p:nvPr/>
          </p:nvGrpSpPr>
          <p:grpSpPr>
            <a:xfrm>
              <a:off x="0" y="-1"/>
              <a:ext cx="6130926" cy="2016127"/>
              <a:chOff x="0" y="0"/>
              <a:chExt cx="6130924" cy="2016125"/>
            </a:xfrm>
          </p:grpSpPr>
          <p:pic>
            <p:nvPicPr>
              <p:cNvPr id="100" name="image.png" descr="image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3887783" y="359936"/>
                <a:ext cx="2243142" cy="16561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" name="image.png" descr="image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799899" y="-1"/>
                <a:ext cx="1979255" cy="14847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" name="image.png" descr="image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431924"/>
                <a:ext cx="1649265" cy="14455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059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tângulo"/>
          <p:cNvSpPr/>
          <p:nvPr/>
        </p:nvSpPr>
        <p:spPr>
          <a:xfrm>
            <a:off x="928687" y="2636837"/>
            <a:ext cx="7929563" cy="16557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63500" dist="20000" dir="5400000">
              <a:srgbClr val="808080">
                <a:alpha val="37998"/>
              </a:srgbClr>
            </a:outerShdw>
          </a:effectLst>
        </p:spPr>
        <p:txBody>
          <a:bodyPr lIns="45719" rIns="45719" anchor="ctr"/>
          <a:lstStyle/>
          <a:p>
            <a:pPr>
              <a:spcBef>
                <a:spcPts val="1000"/>
              </a:spcBef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8" name="GIRS:…"/>
          <p:cNvSpPr txBox="1"/>
          <p:nvPr/>
        </p:nvSpPr>
        <p:spPr>
          <a:xfrm>
            <a:off x="1000125" y="2544762"/>
            <a:ext cx="7786688" cy="150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ts val="400"/>
              </a:spcBef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457200" indent="-457200" algn="ctr">
              <a:lnSpc>
                <a:spcPct val="80000"/>
              </a:lnSpc>
              <a:spcBef>
                <a:spcPts val="800"/>
              </a:spcBef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GIRS:</a:t>
            </a:r>
          </a:p>
          <a:p>
            <a:pPr marL="457200" indent="-457200" algn="ctr">
              <a:lnSpc>
                <a:spcPct val="80000"/>
              </a:lnSpc>
              <a:spcBef>
                <a:spcPts val="800"/>
              </a:spcBef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NOVA SISTEMÁTICA DA PNRS</a:t>
            </a:r>
          </a:p>
        </p:txBody>
      </p:sp>
      <p:sp>
        <p:nvSpPr>
          <p:cNvPr id="109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pt 012.jpg" descr="ppt 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059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Número do Slide"/>
          <p:cNvSpPr txBox="1"/>
          <p:nvPr>
            <p:ph type="sldNum" sz="quarter" idx="4294967295"/>
          </p:nvPr>
        </p:nvSpPr>
        <p:spPr>
          <a:xfrm>
            <a:off x="0" y="6540817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sp>
        <p:nvSpPr>
          <p:cNvPr id="114" name="Fluxo Gestão RSU conforme a PNRS"/>
          <p:cNvSpPr txBox="1"/>
          <p:nvPr/>
        </p:nvSpPr>
        <p:spPr>
          <a:xfrm>
            <a:off x="539750" y="188912"/>
            <a:ext cx="6985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000">
                <a:solidFill>
                  <a:srgbClr val="00009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Fluxo Gestão RSU conforme a PNRS</a:t>
            </a:r>
          </a:p>
        </p:txBody>
      </p:sp>
      <p:grpSp>
        <p:nvGrpSpPr>
          <p:cNvPr id="117" name="Group 2"/>
          <p:cNvGrpSpPr/>
          <p:nvPr/>
        </p:nvGrpSpPr>
        <p:grpSpPr>
          <a:xfrm>
            <a:off x="925911" y="1093489"/>
            <a:ext cx="7618678" cy="5275266"/>
            <a:chOff x="0" y="0"/>
            <a:chExt cx="7618677" cy="5275264"/>
          </a:xfrm>
        </p:grpSpPr>
        <p:pic>
          <p:nvPicPr>
            <p:cNvPr id="115" name="Picture 1" descr="Picture 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7618678" cy="5275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6" name="TextBox 1"/>
            <p:cNvSpPr/>
            <p:nvPr/>
          </p:nvSpPr>
          <p:spPr>
            <a:xfrm>
              <a:off x="1846464" y="222"/>
              <a:ext cx="702080" cy="15696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4925" y="6308725"/>
            <a:ext cx="1454150" cy="504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