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DCD"/>
          </a:solidFill>
        </a:fill>
      </a:tcStyle>
    </a:wholeTbl>
    <a:band2H>
      <a:tcTxStyle/>
      <a:tcStyle>
        <a:tcBdr/>
        <a:fill>
          <a:solidFill>
            <a:srgbClr val="F5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DCD"/>
          </a:solidFill>
        </a:fill>
      </a:tcStyle>
    </a:wholeTbl>
    <a:band2H>
      <a:tcTxStyle/>
      <a:tcStyle>
        <a:tcBdr/>
        <a:fill>
          <a:solidFill>
            <a:srgbClr val="F5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F0F0"/>
          </a:solidFill>
        </a:fill>
      </a:tcStyle>
    </a:wholeTbl>
    <a:band2H>
      <a:tcTxStyle/>
      <a:tcStyle>
        <a:tcBdr/>
        <a:fill>
          <a:solidFill>
            <a:srgbClr val="F8F8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chemeClr val="accent3">
              <a:lumOff val="8026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6519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faix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9" descr="Imagem 9"/>
          <p:cNvPicPr>
            <a:picLocks noChangeAspect="1"/>
          </p:cNvPicPr>
          <p:nvPr/>
        </p:nvPicPr>
        <p:blipFill>
          <a:blip r:embed="rId2">
            <a:extLst/>
          </a:blip>
          <a:srcRect t="24801"/>
          <a:stretch>
            <a:fillRect/>
          </a:stretch>
        </p:blipFill>
        <p:spPr>
          <a:xfrm>
            <a:off x="0" y="1700807"/>
            <a:ext cx="12192000" cy="515719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79612" y="6528094"/>
            <a:ext cx="232873" cy="22850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x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79612" y="6528094"/>
            <a:ext cx="232873" cy="22850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ixas_canto_apresentacaoAPEPREM.png" descr="faixas_canto_apresentacaoAPEPRE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32100" y="4381500"/>
            <a:ext cx="9359900" cy="247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26683" y="0"/>
            <a:ext cx="975360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03182" y="6362994"/>
            <a:ext cx="232873" cy="22850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 sz="1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1263285" marR="0" indent="-39188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1463285" marR="0" indent="-39188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1663282" marR="0" indent="-39188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1863282" marR="0" indent="-39188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696464"/>
          </a:solidFill>
          <a:uFillTx/>
          <a:latin typeface="Calibri Light"/>
          <a:ea typeface="Calibri Light"/>
          <a:cs typeface="Calibri Light"/>
          <a:sym typeface="Calibri Ligh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Telas-Apresentacao-Frente-Nacional-dos-Prefeitos_capa01.jpg" descr="Telas-Apresentacao-Frente-Nacional-dos-Prefeitos_capa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CaixaDeTexto 1"/>
          <p:cNvSpPr txBox="1"/>
          <p:nvPr/>
        </p:nvSpPr>
        <p:spPr>
          <a:xfrm>
            <a:off x="735766" y="1832592"/>
            <a:ext cx="7719936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Maio/2021</a:t>
            </a:r>
          </a:p>
        </p:txBody>
      </p:sp>
      <p:sp>
        <p:nvSpPr>
          <p:cNvPr id="38" name="Retângulo 7"/>
          <p:cNvSpPr txBox="1"/>
          <p:nvPr/>
        </p:nvSpPr>
        <p:spPr>
          <a:xfrm>
            <a:off x="9468917" y="3761540"/>
            <a:ext cx="2218579" cy="555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100" i="1">
                <a:solidFill>
                  <a:srgbClr val="FFFFFF"/>
                </a:solidFill>
              </a:defRPr>
            </a:pPr>
            <a:r>
              <a:t>Roberto Colenci,</a:t>
            </a:r>
            <a:br/>
            <a:r>
              <a:t>participante da Prevcom</a:t>
            </a:r>
          </a:p>
          <a:p>
            <a:pPr algn="r">
              <a:defRPr sz="1100" i="1">
                <a:solidFill>
                  <a:srgbClr val="FFFFFF"/>
                </a:solidFill>
              </a:defRPr>
            </a:pPr>
            <a:r>
              <a:t>desde 2013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aixaDeTexto 1"/>
          <p:cNvSpPr txBox="1"/>
          <p:nvPr/>
        </p:nvSpPr>
        <p:spPr>
          <a:xfrm>
            <a:off x="508000" y="508000"/>
            <a:ext cx="10160000" cy="73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70000"/>
              </a:lnSpc>
              <a:defRPr sz="5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Plano multipatrocinado</a:t>
            </a:r>
          </a:p>
        </p:txBody>
      </p:sp>
      <p:pic>
        <p:nvPicPr>
          <p:cNvPr id="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700" y="1893190"/>
            <a:ext cx="11265145" cy="4547514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CaixaDeTexto 5"/>
          <p:cNvSpPr txBox="1"/>
          <p:nvPr/>
        </p:nvSpPr>
        <p:spPr>
          <a:xfrm>
            <a:off x="533400" y="1219196"/>
            <a:ext cx="10668000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/>
            </a:lvl1pPr>
          </a:lstStyle>
          <a:p>
            <a:r>
              <a:t>Indicado para entes cujo potencial de adesão é baixo e lento.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Retângulo 7"/>
          <p:cNvGrpSpPr/>
          <p:nvPr/>
        </p:nvGrpSpPr>
        <p:grpSpPr>
          <a:xfrm>
            <a:off x="0" y="-273811"/>
            <a:ext cx="12192000" cy="333084"/>
            <a:chOff x="0" y="0"/>
            <a:chExt cx="12192000" cy="333083"/>
          </a:xfrm>
        </p:grpSpPr>
        <p:sp>
          <p:nvSpPr>
            <p:cNvPr id="78" name="Rectangle"/>
            <p:cNvSpPr/>
            <p:nvPr/>
          </p:nvSpPr>
          <p:spPr>
            <a:xfrm>
              <a:off x="0" y="107277"/>
              <a:ext cx="12192000" cy="1185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|"/>
            <p:cNvSpPr txBox="1"/>
            <p:nvPr/>
          </p:nvSpPr>
          <p:spPr>
            <a:xfrm>
              <a:off x="45715" y="-1"/>
              <a:ext cx="12100567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|</a:t>
              </a:r>
            </a:p>
          </p:txBody>
        </p:sp>
      </p:grpSp>
      <p:sp>
        <p:nvSpPr>
          <p:cNvPr id="81" name="CaixaDeTexto 1"/>
          <p:cNvSpPr txBox="1"/>
          <p:nvPr/>
        </p:nvSpPr>
        <p:spPr>
          <a:xfrm>
            <a:off x="508000" y="508000"/>
            <a:ext cx="10160000" cy="73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Outras vantagens</a:t>
            </a:r>
          </a:p>
        </p:txBody>
      </p:sp>
      <p:sp>
        <p:nvSpPr>
          <p:cNvPr id="82" name="CaixaDeTexto 5"/>
          <p:cNvSpPr txBox="1"/>
          <p:nvPr/>
        </p:nvSpPr>
        <p:spPr>
          <a:xfrm>
            <a:off x="3432554" y="1625596"/>
            <a:ext cx="4850518" cy="4428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80000"/>
              </a:lnSpc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Benefícios de risco</a:t>
            </a:r>
          </a:p>
          <a:p>
            <a:pPr>
              <a:lnSpc>
                <a:spcPct val="80000"/>
              </a:lnSpc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contratados à parte</a:t>
            </a:r>
          </a:p>
          <a:p>
            <a:pPr>
              <a:lnSpc>
                <a:spcPct val="80000"/>
              </a:lnSpc>
              <a:defRPr sz="48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  <a:p>
            <a:pPr>
              <a:lnSpc>
                <a:spcPct val="80000"/>
              </a:lnSpc>
              <a:defRPr sz="24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Materiais informativos</a:t>
            </a:r>
          </a:p>
          <a:p>
            <a:pPr>
              <a:lnSpc>
                <a:spcPct val="80000"/>
              </a:lnSpc>
              <a:defRPr sz="24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personalizados</a:t>
            </a:r>
          </a:p>
          <a:p>
            <a:pPr>
              <a:lnSpc>
                <a:spcPct val="80000"/>
              </a:lnSpc>
              <a:defRPr sz="48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  <a:p>
            <a:pPr>
              <a:lnSpc>
                <a:spcPct val="80000"/>
              </a:lnSpc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Programa de Educação</a:t>
            </a:r>
          </a:p>
          <a:p>
            <a:pPr>
              <a:lnSpc>
                <a:spcPct val="80000"/>
              </a:lnSpc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Financeira e Previdenciária</a:t>
            </a:r>
          </a:p>
          <a:p>
            <a:pPr>
              <a:lnSpc>
                <a:spcPct val="80000"/>
              </a:lnSpc>
              <a:defRPr sz="48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  <a:p>
            <a:pPr>
              <a:lnSpc>
                <a:spcPct val="80000"/>
              </a:lnSpc>
              <a:defRPr sz="24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Atendimento individualizado</a:t>
            </a:r>
          </a:p>
          <a:p>
            <a:pPr>
              <a:lnSpc>
                <a:spcPct val="80000"/>
              </a:lnSpc>
              <a:defRPr sz="24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por plano (email/telefone/chat)</a:t>
            </a:r>
          </a:p>
        </p:txBody>
      </p:sp>
      <p:pic>
        <p:nvPicPr>
          <p:cNvPr id="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9945" y="1615691"/>
            <a:ext cx="1538940" cy="738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m 1" descr="Imagem 1"/>
          <p:cNvPicPr>
            <a:picLocks noChangeAspect="1"/>
          </p:cNvPicPr>
          <p:nvPr/>
        </p:nvPicPr>
        <p:blipFill>
          <a:blip r:embed="rId3">
            <a:extLst/>
          </a:blip>
          <a:srcRect l="3932" t="10724" r="8545" b="6584"/>
          <a:stretch>
            <a:fillRect/>
          </a:stretch>
        </p:blipFill>
        <p:spPr>
          <a:xfrm>
            <a:off x="1248386" y="2532121"/>
            <a:ext cx="1974222" cy="1398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TELAS_200724_14_VANTAGEMADICIONAL.png" descr="TELAS_200724_14_VANTAGEMADICIONAL.png"/>
          <p:cNvPicPr>
            <a:picLocks noChangeAspect="1"/>
          </p:cNvPicPr>
          <p:nvPr/>
        </p:nvPicPr>
        <p:blipFill>
          <a:blip r:embed="rId4">
            <a:extLst/>
          </a:blip>
          <a:srcRect l="65972" t="57008" r="3456" b="25308"/>
          <a:stretch>
            <a:fillRect/>
          </a:stretch>
        </p:blipFill>
        <p:spPr>
          <a:xfrm>
            <a:off x="1470203" y="4034676"/>
            <a:ext cx="1694273" cy="735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l="31410" t="27243" r="21049" b="54773"/>
          <a:stretch>
            <a:fillRect/>
          </a:stretch>
        </p:blipFill>
        <p:spPr>
          <a:xfrm>
            <a:off x="1480464" y="5256403"/>
            <a:ext cx="1525002" cy="865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Table"/>
          <p:cNvGraphicFramePr/>
          <p:nvPr/>
        </p:nvGraphicFramePr>
        <p:xfrm>
          <a:off x="893232" y="1773189"/>
          <a:ext cx="9398000" cy="136386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286000"/>
                <a:gridCol w="1905000"/>
                <a:gridCol w="635000"/>
                <a:gridCol w="2286000"/>
                <a:gridCol w="2286000"/>
              </a:tblGrid>
              <a:tr h="449461"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800">
                          <a:solidFill>
                            <a:srgbClr val="AE0000"/>
                          </a:solidFill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800">
                          <a:solidFill>
                            <a:srgbClr val="AE0000"/>
                          </a:solidFill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 sz="1800"/>
                      </a:pPr>
                      <a:r>
                        <a:rPr b="1">
                          <a:solidFill>
                            <a:srgbClr val="AE0000"/>
                          </a:solidFill>
                        </a:rPr>
                        <a:t>Equivalente mensal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 sz="1800"/>
                      </a:pPr>
                      <a:r>
                        <a:rPr b="1">
                          <a:solidFill>
                            <a:srgbClr val="AE0000"/>
                          </a:solidFill>
                        </a:rPr>
                        <a:t>Aporte anual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 sz="18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 sz="1800"/>
                      </a:pPr>
                      <a:r>
                        <a:rPr b="1">
                          <a:solidFill>
                            <a:srgbClr val="AE0000"/>
                          </a:solidFill>
                        </a:rPr>
                        <a:t>Equivalente mensal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 sz="1800"/>
                      </a:pPr>
                      <a:r>
                        <a:rPr b="1">
                          <a:solidFill>
                            <a:srgbClr val="AE0000"/>
                          </a:solidFill>
                        </a:rPr>
                        <a:t>Aporte anual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/>
                        <a:t>R$ 68.800,00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/>
                        <a:t>R$ 825.600,00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 b="1"/>
                        <a:t>R$ 63.850,00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400" b="1"/>
                        <a:t>R$ 766.200,00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9" name="CaixaDeTexto 1"/>
          <p:cNvSpPr txBox="1"/>
          <p:nvPr/>
        </p:nvSpPr>
        <p:spPr>
          <a:xfrm>
            <a:off x="508000" y="507998"/>
            <a:ext cx="10160000" cy="73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Custo do aporte</a:t>
            </a:r>
          </a:p>
        </p:txBody>
      </p:sp>
      <p:sp>
        <p:nvSpPr>
          <p:cNvPr id="90" name="Retângulo 5"/>
          <p:cNvSpPr txBox="1"/>
          <p:nvPr/>
        </p:nvSpPr>
        <p:spPr>
          <a:xfrm>
            <a:off x="762000" y="1396999"/>
            <a:ext cx="10668000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/>
            </a:pPr>
            <a:r>
              <a:t>A indicação para entes com potencial acima de 1.000 participantes é a criação de um </a:t>
            </a:r>
            <a:r>
              <a:rPr b="1"/>
              <a:t>plano único</a:t>
            </a:r>
            <a:r>
              <a:t>.</a:t>
            </a:r>
          </a:p>
        </p:txBody>
      </p:sp>
      <p:graphicFrame>
        <p:nvGraphicFramePr>
          <p:cNvPr id="91" name="Table"/>
          <p:cNvGraphicFramePr/>
          <p:nvPr/>
        </p:nvGraphicFramePr>
        <p:xfrm>
          <a:off x="893232" y="3800076"/>
          <a:ext cx="9398000" cy="251678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397000"/>
                <a:gridCol w="1397000"/>
                <a:gridCol w="1397000"/>
                <a:gridCol w="635000"/>
                <a:gridCol w="1524000"/>
                <a:gridCol w="1524000"/>
                <a:gridCol w="1524000"/>
              </a:tblGrid>
              <a:tr h="444500">
                <a:tc gridSpan="3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800">
                          <a:solidFill>
                            <a:srgbClr val="AE0000"/>
                          </a:solidFill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800">
                          <a:solidFill>
                            <a:srgbClr val="AE0000"/>
                          </a:solidFill>
                          <a:latin typeface="Calibri Light"/>
                          <a:ea typeface="Calibri Light"/>
                          <a:cs typeface="Calibri Light"/>
                          <a:sym typeface="Calibri Light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800"/>
                      </a:pPr>
                      <a:r>
                        <a:rPr sz="1200" b="1">
                          <a:solidFill>
                            <a:srgbClr val="AE0000"/>
                          </a:solidFill>
                        </a:rPr>
                        <a:t>Habitantes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800"/>
                      </a:pPr>
                      <a:r>
                        <a:rPr sz="1200" b="1">
                          <a:solidFill>
                            <a:srgbClr val="AE0000"/>
                          </a:solidFill>
                        </a:rPr>
                        <a:t>Equivalente mensal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800"/>
                      </a:pPr>
                      <a:r>
                        <a:rPr sz="1200" b="1">
                          <a:solidFill>
                            <a:srgbClr val="AE0000"/>
                          </a:solidFill>
                        </a:rPr>
                        <a:t>Aporte anual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800"/>
                      </a:pPr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800"/>
                      </a:pPr>
                      <a:r>
                        <a:rPr sz="1200" b="1">
                          <a:solidFill>
                            <a:srgbClr val="AE0000"/>
                          </a:solidFill>
                        </a:rPr>
                        <a:t>Habitantes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800"/>
                      </a:pPr>
                      <a:r>
                        <a:rPr sz="1200" b="1">
                          <a:solidFill>
                            <a:srgbClr val="AE0000"/>
                          </a:solidFill>
                        </a:rPr>
                        <a:t>Equivalente mensal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800"/>
                      </a:pPr>
                      <a:r>
                        <a:rPr sz="1200" b="1">
                          <a:solidFill>
                            <a:srgbClr val="AE0000"/>
                          </a:solidFill>
                        </a:rPr>
                        <a:t>Aporte anual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18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0 a 10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R$ 9.600,00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0 a 10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R$ 8.880,00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18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10 mil a 30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R$ 19.200,00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10 mil a 30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R$ 17.820,00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18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30 mil a 100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R$ 38.400,00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30 mil a 100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R$ 35.640,00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18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100 mil a 500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R$ 4.800,00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R$ 57.600,00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100 mil a 500 mil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R$ 4.455,00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R$ 53.460,00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18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500 mil a 1 milhão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R$ 8.000,00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R$ 96.000,00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500 mil a 1 milhão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R$ 7.425,00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R$ 89.100,00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18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Acima de 1 milhão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R$ 16.000,00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R$ 192.000,00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/>
                        <a:t>Acima de 1 milhão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R$ 14.850,00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dirty="0"/>
                        <a:t>R$ 178.200,00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2" name="Retângulo 5"/>
          <p:cNvSpPr txBox="1"/>
          <p:nvPr/>
        </p:nvSpPr>
        <p:spPr>
          <a:xfrm>
            <a:off x="762000" y="3414559"/>
            <a:ext cx="10668000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/>
            </a:pPr>
            <a:r>
              <a:t>Para os demais municípios, a indicação é o </a:t>
            </a:r>
            <a:r>
              <a:rPr b="1"/>
              <a:t>plano multipatrocinado</a:t>
            </a:r>
            <a: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rcRect l="24503" t="30673" r="24503" b="27334"/>
          <a:stretch>
            <a:fillRect/>
          </a:stretch>
        </p:blipFill>
        <p:spPr>
          <a:xfrm>
            <a:off x="3702596" y="1321298"/>
            <a:ext cx="4786813" cy="295646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tângulo 7"/>
          <p:cNvSpPr txBox="1"/>
          <p:nvPr/>
        </p:nvSpPr>
        <p:spPr>
          <a:xfrm>
            <a:off x="-59181" y="4228343"/>
            <a:ext cx="12273706" cy="1135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lnSpc>
                <a:spcPct val="70000"/>
              </a:lnSpc>
              <a:defRPr sz="4400">
                <a:solidFill>
                  <a:srgbClr val="A50021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prevcom</a:t>
            </a:r>
            <a:r>
              <a:rPr>
                <a:solidFill>
                  <a:srgbClr val="000000"/>
                </a:solidFill>
              </a:rPr>
              <a:t>.com.br</a:t>
            </a:r>
            <a:endParaRPr sz="2400"/>
          </a:p>
          <a:p>
            <a:pPr lvl="6" algn="ctr">
              <a:lnSpc>
                <a:spcPct val="70000"/>
              </a:lnSpc>
              <a:defRPr sz="2400">
                <a:solidFill>
                  <a:srgbClr val="A50021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/>
            </a:r>
            <a:br/>
            <a:r>
              <a:rPr sz="2000">
                <a:solidFill>
                  <a:srgbClr val="000000"/>
                </a:solidFill>
              </a:rPr>
              <a:t>youtube.com/</a:t>
            </a:r>
            <a:r>
              <a:rPr sz="2000">
                <a:solidFill>
                  <a:srgbClr val="AE0000"/>
                </a:solidFill>
              </a:rPr>
              <a:t>prevcom</a:t>
            </a:r>
            <a:r>
              <a:rPr sz="2000">
                <a:solidFill>
                  <a:srgbClr val="000000"/>
                </a:solidFill>
              </a:rPr>
              <a:t>   facebook.com/</a:t>
            </a:r>
            <a:r>
              <a:rPr sz="2000">
                <a:solidFill>
                  <a:srgbClr val="AE0000"/>
                </a:solidFill>
              </a:rPr>
              <a:t>prevcom </a:t>
            </a:r>
            <a:r>
              <a:rPr sz="2000">
                <a:solidFill>
                  <a:srgbClr val="000000"/>
                </a:solidFill>
              </a:rPr>
              <a:t>  twitter.com/</a:t>
            </a:r>
            <a:r>
              <a:rPr sz="2000">
                <a:solidFill>
                  <a:srgbClr val="AE0000"/>
                </a:solidFill>
              </a:rPr>
              <a:t>spprevcom </a:t>
            </a:r>
            <a:r>
              <a:rPr sz="2000">
                <a:solidFill>
                  <a:srgbClr val="000000"/>
                </a:solidFill>
              </a:rPr>
              <a:t>  instagram.com/</a:t>
            </a:r>
            <a:r>
              <a:rPr sz="2000">
                <a:solidFill>
                  <a:srgbClr val="AE0000"/>
                </a:solidFill>
              </a:rPr>
              <a:t>prevcomsp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APITULO-Apresentacao-Vitoria-mai21_01opc.jpg" descr="CAPITULO-Apresentacao-Vitoria-mai21_01op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Retângulo 7"/>
          <p:cNvSpPr txBox="1"/>
          <p:nvPr/>
        </p:nvSpPr>
        <p:spPr>
          <a:xfrm>
            <a:off x="504890" y="5848405"/>
            <a:ext cx="2218578" cy="555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 i="1">
                <a:solidFill>
                  <a:srgbClr val="FFFFFF"/>
                </a:solidFill>
              </a:defRPr>
            </a:pPr>
            <a:r>
              <a:t>Ligia Schiavon,</a:t>
            </a:r>
            <a:br/>
            <a:r>
              <a:t>participante da Prevcom</a:t>
            </a:r>
          </a:p>
          <a:p>
            <a:pPr>
              <a:defRPr sz="1100" i="1">
                <a:solidFill>
                  <a:srgbClr val="FFFFFF"/>
                </a:solidFill>
              </a:defRPr>
            </a:pPr>
            <a:r>
              <a:t>desde 2014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15"/>
          <p:cNvSpPr txBox="1"/>
          <p:nvPr/>
        </p:nvSpPr>
        <p:spPr>
          <a:xfrm>
            <a:off x="761999" y="1523995"/>
            <a:ext cx="10668001" cy="351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Entidade Fechada de Previdência Complementar Multipatrocinada</a:t>
            </a:r>
            <a:endParaRPr sz="2000"/>
          </a:p>
          <a:p>
            <a:pPr>
              <a:spcBef>
                <a:spcPts val="1200"/>
              </a:spcBef>
              <a:defRPr sz="2000"/>
            </a:pPr>
            <a:r>
              <a:t>Criada pela </a:t>
            </a:r>
            <a:r>
              <a:rPr b="1"/>
              <a:t>Lei 14.653, de 22 de dezembro de 2011</a:t>
            </a:r>
            <a:r>
              <a:t>, que fixou o teto do INSS como limite</a:t>
            </a:r>
            <a:br/>
            <a:r>
              <a:t>para pagamento de aposentadorias e pensões no Estado de SP </a:t>
            </a:r>
          </a:p>
          <a:p>
            <a:pPr>
              <a:spcBef>
                <a:spcPts val="1200"/>
              </a:spcBef>
              <a:defRPr sz="2000"/>
            </a:pPr>
            <a:r>
              <a:t>Administra Planos de Benefícios Complementares</a:t>
            </a:r>
            <a:br/>
            <a:r>
              <a:t>no modelo de </a:t>
            </a:r>
            <a:r>
              <a:rPr b="1"/>
              <a:t>Contribuição Definida PURO,</a:t>
            </a:r>
            <a:br>
              <a:rPr b="1"/>
            </a:br>
            <a:r>
              <a:t>que não gera déficit atuarial</a:t>
            </a:r>
          </a:p>
          <a:p>
            <a:pPr>
              <a:spcBef>
                <a:spcPts val="1200"/>
              </a:spcBef>
              <a:defRPr sz="2000"/>
            </a:pPr>
            <a:r>
              <a:t>Não possui nenhum fundo equalizador de risco</a:t>
            </a:r>
          </a:p>
          <a:p>
            <a:pPr>
              <a:spcBef>
                <a:spcPts val="1200"/>
              </a:spcBef>
              <a:defRPr sz="2000"/>
            </a:pPr>
            <a:r>
              <a:t>Integra toda administração dos entes</a:t>
            </a:r>
            <a:br/>
            <a:r>
              <a:t>que administra</a:t>
            </a:r>
          </a:p>
        </p:txBody>
      </p:sp>
      <p:pic>
        <p:nvPicPr>
          <p:cNvPr id="44" name="Imagem 2" descr="Imagem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2047" y="3459443"/>
            <a:ext cx="5334004" cy="2111384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CaixaDeTexto 1"/>
          <p:cNvSpPr txBox="1"/>
          <p:nvPr/>
        </p:nvSpPr>
        <p:spPr>
          <a:xfrm>
            <a:off x="508000" y="508000"/>
            <a:ext cx="10160000" cy="73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70000"/>
              </a:lnSpc>
              <a:defRPr sz="5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Quem é a Prevcom?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ixaDeTexto 1"/>
          <p:cNvSpPr txBox="1"/>
          <p:nvPr/>
        </p:nvSpPr>
        <p:spPr>
          <a:xfrm>
            <a:off x="508000" y="508000"/>
            <a:ext cx="10160001" cy="73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Números (abril/2021)</a:t>
            </a:r>
          </a:p>
        </p:txBody>
      </p:sp>
      <p:pic>
        <p:nvPicPr>
          <p:cNvPr id="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" y="2621170"/>
            <a:ext cx="9025619" cy="3834387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CaixaDeTexto 5"/>
          <p:cNvSpPr txBox="1"/>
          <p:nvPr/>
        </p:nvSpPr>
        <p:spPr>
          <a:xfrm>
            <a:off x="1219200" y="1435099"/>
            <a:ext cx="8890000" cy="44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Patrimônio de </a:t>
            </a:r>
            <a:r>
              <a:rPr b="1">
                <a:solidFill>
                  <a:srgbClr val="AE0000"/>
                </a:solidFill>
                <a:latin typeface="+mj-lt"/>
                <a:ea typeface="+mj-ea"/>
                <a:cs typeface="+mj-cs"/>
                <a:sym typeface="Calibri"/>
              </a:rPr>
              <a:t>R$ 1,91 bilhão</a:t>
            </a:r>
            <a:r>
              <a:rPr b="1">
                <a:solidFill>
                  <a:schemeClr val="accent2"/>
                </a:solidFill>
                <a:latin typeface="+mj-lt"/>
                <a:ea typeface="+mj-ea"/>
                <a:cs typeface="+mj-cs"/>
                <a:sym typeface="Calibri"/>
              </a:rPr>
              <a:t>  •  </a:t>
            </a:r>
            <a:r>
              <a:rPr b="1">
                <a:solidFill>
                  <a:srgbClr val="AE0000"/>
                </a:solidFill>
                <a:latin typeface="+mj-lt"/>
                <a:ea typeface="+mj-ea"/>
                <a:cs typeface="+mj-cs"/>
                <a:sym typeface="Calibri"/>
              </a:rPr>
              <a:t>36.379 </a:t>
            </a:r>
            <a:r>
              <a:rPr>
                <a:solidFill>
                  <a:schemeClr val="accent2"/>
                </a:solidFill>
              </a:rPr>
              <a:t>participantes</a:t>
            </a:r>
          </a:p>
        </p:txBody>
      </p:sp>
      <p:sp>
        <p:nvSpPr>
          <p:cNvPr id="50" name="CaixaDeTexto 5"/>
          <p:cNvSpPr txBox="1"/>
          <p:nvPr/>
        </p:nvSpPr>
        <p:spPr>
          <a:xfrm>
            <a:off x="1219200" y="2077072"/>
            <a:ext cx="3971882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Rentabilidade</a:t>
            </a:r>
          </a:p>
        </p:txBody>
      </p:sp>
      <p:sp>
        <p:nvSpPr>
          <p:cNvPr id="51" name="Line"/>
          <p:cNvSpPr/>
          <p:nvPr/>
        </p:nvSpPr>
        <p:spPr>
          <a:xfrm>
            <a:off x="1170488" y="2516294"/>
            <a:ext cx="9359903" cy="2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aixaDeTexto 1"/>
          <p:cNvSpPr txBox="1"/>
          <p:nvPr/>
        </p:nvSpPr>
        <p:spPr>
          <a:xfrm>
            <a:off x="508000" y="508000"/>
            <a:ext cx="10160000" cy="1331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70000"/>
              </a:lnSpc>
              <a:defRPr sz="5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Estrutura de</a:t>
            </a:r>
          </a:p>
          <a:p>
            <a:pPr>
              <a:lnSpc>
                <a:spcPct val="70000"/>
              </a:lnSpc>
              <a:defRPr sz="5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governança</a:t>
            </a:r>
          </a:p>
        </p:txBody>
      </p:sp>
      <p:pic>
        <p:nvPicPr>
          <p:cNvPr id="54" name="210517_estruturagovernanca02.png" descr="210517_estruturagovernanca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3672" y="257493"/>
            <a:ext cx="10972804" cy="6858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"/>
          <p:cNvSpPr/>
          <p:nvPr/>
        </p:nvSpPr>
        <p:spPr>
          <a:xfrm>
            <a:off x="736600" y="2137627"/>
            <a:ext cx="10718801" cy="118319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7" name="CaixaDeTexto 1"/>
          <p:cNvSpPr txBox="1"/>
          <p:nvPr/>
        </p:nvSpPr>
        <p:spPr>
          <a:xfrm>
            <a:off x="508000" y="508000"/>
            <a:ext cx="10160000" cy="73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Controle e fiscalização</a:t>
            </a:r>
          </a:p>
        </p:txBody>
      </p:sp>
      <p:sp>
        <p:nvSpPr>
          <p:cNvPr id="58" name="CaixaDeTexto 5"/>
          <p:cNvSpPr txBox="1"/>
          <p:nvPr/>
        </p:nvSpPr>
        <p:spPr>
          <a:xfrm>
            <a:off x="762000" y="1338552"/>
            <a:ext cx="10668000" cy="3540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/>
            </a:pPr>
            <a:r>
              <a:t>A</a:t>
            </a:r>
            <a:r>
              <a:rPr b="1"/>
              <a:t> Previc (Superintendência Nacional de Previdência Complementar)</a:t>
            </a:r>
            <a:r>
              <a:t>,</a:t>
            </a:r>
            <a:br/>
            <a:r>
              <a:t>órgão regulador da previdência complementar no Brasil, incluiu a Prevcom como uma das</a:t>
            </a:r>
            <a:endParaRPr b="1"/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endParaRPr b="1"/>
          </a:p>
          <a:p>
            <a:pPr>
              <a:defRPr sz="28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 17 ESI – Entidades Sistemicamente Importantes </a:t>
            </a:r>
            <a:br/>
            <a:r>
              <a:t>  </a:t>
            </a:r>
            <a:r>
              <a:rPr sz="2400" i="1"/>
              <a:t>(14 maiores fundos de pensão do país + Prevcom + Funpresp-Exe + Funpresp-Jud)</a:t>
            </a:r>
          </a:p>
          <a:p>
            <a:pPr>
              <a:defRPr sz="2400" i="1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2400" i="1"/>
          </a:p>
          <a:p>
            <a:pPr>
              <a:defRPr sz="2000"/>
            </a:pPr>
            <a:r>
              <a:t>E mantém a fundação sob </a:t>
            </a:r>
            <a:r>
              <a:rPr b="1"/>
              <a:t>fiscalização permanente</a:t>
            </a:r>
          </a:p>
          <a:p>
            <a:pPr>
              <a:defRPr sz="2400" b="1"/>
            </a:pPr>
            <a:endParaRPr b="1"/>
          </a:p>
          <a:p>
            <a:pPr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Fiscalização ativa</a:t>
            </a:r>
          </a:p>
          <a:p>
            <a:pPr lvl="5">
              <a:defRPr sz="2000" b="1"/>
            </a:pPr>
            <a:r>
              <a:t>TCE</a:t>
            </a:r>
          </a:p>
        </p:txBody>
      </p:sp>
      <p:sp>
        <p:nvSpPr>
          <p:cNvPr id="59" name="CaixaDeTexto 5"/>
          <p:cNvSpPr txBox="1"/>
          <p:nvPr/>
        </p:nvSpPr>
        <p:spPr>
          <a:xfrm>
            <a:off x="3975741" y="4107155"/>
            <a:ext cx="5508478" cy="230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Fiscalizações adicionais</a:t>
            </a:r>
          </a:p>
          <a:p>
            <a:pPr lvl="5">
              <a:lnSpc>
                <a:spcPct val="80000"/>
              </a:lnSpc>
              <a:spcBef>
                <a:spcPts val="1000"/>
              </a:spcBef>
              <a:defRPr sz="2000" b="1"/>
            </a:pPr>
            <a:r>
              <a:t>Conselho Fiscal</a:t>
            </a:r>
          </a:p>
          <a:p>
            <a:pPr lvl="5">
              <a:lnSpc>
                <a:spcPct val="80000"/>
              </a:lnSpc>
              <a:spcBef>
                <a:spcPts val="1000"/>
              </a:spcBef>
              <a:defRPr sz="2000" b="1"/>
            </a:pPr>
            <a:r>
              <a:t>Comitês Gestores dos Planos</a:t>
            </a:r>
            <a:br/>
            <a:r>
              <a:rPr b="0"/>
              <a:t>(representantes indicados pelos patrocinadores)</a:t>
            </a:r>
          </a:p>
          <a:p>
            <a:pPr lvl="5">
              <a:lnSpc>
                <a:spcPct val="80000"/>
              </a:lnSpc>
              <a:spcBef>
                <a:spcPts val="1000"/>
              </a:spcBef>
              <a:defRPr sz="2000" b="1"/>
            </a:pPr>
            <a:r>
              <a:t>Auditoria Externa Independente</a:t>
            </a:r>
          </a:p>
          <a:p>
            <a:pPr lvl="5">
              <a:lnSpc>
                <a:spcPct val="80000"/>
              </a:lnSpc>
              <a:spcBef>
                <a:spcPts val="1000"/>
              </a:spcBef>
              <a:defRPr sz="2000" b="1"/>
            </a:pPr>
            <a:r>
              <a:t>Comitê de Auditoria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Retângulo 7"/>
          <p:cNvSpPr txBox="1"/>
          <p:nvPr/>
        </p:nvSpPr>
        <p:spPr>
          <a:xfrm>
            <a:off x="504890" y="5848405"/>
            <a:ext cx="2218578" cy="555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 i="1">
                <a:solidFill>
                  <a:srgbClr val="FFFFFF"/>
                </a:solidFill>
              </a:defRPr>
            </a:pPr>
            <a:r>
              <a:t>Cássia Hanaoka,</a:t>
            </a:r>
            <a:br/>
            <a:r>
              <a:t>participante da Prevcom</a:t>
            </a:r>
          </a:p>
          <a:p>
            <a:pPr>
              <a:defRPr sz="1100" i="1">
                <a:solidFill>
                  <a:srgbClr val="FFFFFF"/>
                </a:solidFill>
              </a:defRPr>
            </a:pPr>
            <a:r>
              <a:t>desde 2014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1"/>
          <p:cNvSpPr txBox="1"/>
          <p:nvPr/>
        </p:nvSpPr>
        <p:spPr>
          <a:xfrm>
            <a:off x="508000" y="508000"/>
            <a:ext cx="10160000" cy="73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Gestão de outros entes</a:t>
            </a:r>
          </a:p>
        </p:txBody>
      </p:sp>
      <p:sp>
        <p:nvSpPr>
          <p:cNvPr id="65" name="CaixaDeTexto 5"/>
          <p:cNvSpPr txBox="1"/>
          <p:nvPr/>
        </p:nvSpPr>
        <p:spPr>
          <a:xfrm>
            <a:off x="762000" y="1523996"/>
            <a:ext cx="10668000" cy="4798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Com a Lei nº 16.391/2017, a Prevcom tornou-se </a:t>
            </a:r>
            <a:r>
              <a:rPr>
                <a:solidFill>
                  <a:srgbClr val="AE0000"/>
                </a:solidFill>
              </a:rPr>
              <a:t>a primeira entidade</a:t>
            </a:r>
          </a:p>
          <a:p>
            <a:pPr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com autorização para gerir a previdência complementar de outros entes</a:t>
            </a:r>
          </a:p>
          <a:p>
            <a:pPr>
              <a:defRPr sz="16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Estados e municípios eliminam a necessidade de instituir fundação própria e arcar com os gastos de pesso­al, instalações e sistemas</a:t>
            </a:r>
          </a:p>
          <a:p>
            <a:pPr>
              <a:defRPr sz="1600" b="1">
                <a:solidFill>
                  <a:srgbClr val="AE0000"/>
                </a:solidFill>
              </a:defRPr>
            </a:pPr>
            <a:endParaRPr/>
          </a:p>
          <a:p>
            <a:pPr>
              <a:lnSpc>
                <a:spcPct val="80000"/>
              </a:lnSpc>
              <a:defRPr sz="28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Etapas para adesão</a:t>
            </a:r>
          </a:p>
          <a:p>
            <a:pPr>
              <a:lnSpc>
                <a:spcPct val="80000"/>
              </a:lnSpc>
              <a:defRPr i="1"/>
            </a:pPr>
            <a:r>
              <a:t>(padrões aprovados pela PREVIC)</a:t>
            </a:r>
          </a:p>
          <a:p>
            <a:pPr>
              <a:defRPr sz="1000"/>
            </a:pPr>
            <a:endParaRPr/>
          </a:p>
          <a:p>
            <a:pPr lvl="5">
              <a:defRPr b="1"/>
            </a:pPr>
            <a:r>
              <a:t>Protocolo de Intenção</a:t>
            </a:r>
            <a:r>
              <a:rPr b="0"/>
              <a:t> (modelo padrão)</a:t>
            </a:r>
          </a:p>
          <a:p>
            <a:pPr lvl="3">
              <a:defRPr b="1"/>
            </a:pPr>
            <a:r>
              <a:t>Base de Dados para Estudo de Viabilidade </a:t>
            </a:r>
            <a:r>
              <a:rPr b="0"/>
              <a:t>(orienta a definição da melhor opção de plano)</a:t>
            </a:r>
          </a:p>
          <a:p>
            <a:pPr lvl="3">
              <a:defRPr b="1"/>
            </a:pPr>
            <a:r>
              <a:t>Lei do Ente Federativo</a:t>
            </a:r>
            <a:r>
              <a:rPr b="0"/>
              <a:t> (modelo padrão)</a:t>
            </a:r>
          </a:p>
          <a:p>
            <a:pPr lvl="3">
              <a:defRPr b="1"/>
            </a:pPr>
            <a:r>
              <a:t>Regulamento do Plano</a:t>
            </a:r>
            <a:r>
              <a:rPr b="0"/>
              <a:t> (modelo padrão)</a:t>
            </a:r>
          </a:p>
          <a:p>
            <a:pPr lvl="3">
              <a:defRPr b="1"/>
            </a:pPr>
            <a:r>
              <a:t>Termo de Compromisso</a:t>
            </a:r>
          </a:p>
          <a:p>
            <a:pPr lvl="3">
              <a:defRPr b="1"/>
            </a:pPr>
            <a:r>
              <a:t>Convênio de Adesão </a:t>
            </a:r>
            <a:r>
              <a:rPr b="0"/>
              <a:t>(a ser aprovado pela Previc)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aixaDeTexto 5"/>
          <p:cNvSpPr txBox="1"/>
          <p:nvPr/>
        </p:nvSpPr>
        <p:spPr>
          <a:xfrm>
            <a:off x="1320448" y="2469427"/>
            <a:ext cx="3334273" cy="949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/>
            </a:pPr>
            <a:r>
              <a:t>Planos Prevcom</a:t>
            </a:r>
          </a:p>
          <a:p>
            <a:pPr>
              <a:defRPr sz="2000"/>
            </a:pPr>
            <a:r>
              <a:t/>
            </a:r>
            <a:br/>
            <a:r>
              <a:t>Planos existentes</a:t>
            </a:r>
          </a:p>
        </p:txBody>
      </p:sp>
      <p:sp>
        <p:nvSpPr>
          <p:cNvPr id="68" name="Circle"/>
          <p:cNvSpPr/>
          <p:nvPr/>
        </p:nvSpPr>
        <p:spPr>
          <a:xfrm>
            <a:off x="944789" y="2466157"/>
            <a:ext cx="296139" cy="277896"/>
          </a:xfrm>
          <a:prstGeom prst="ellipse">
            <a:avLst/>
          </a:prstGeom>
          <a:solidFill>
            <a:srgbClr val="ED7028"/>
          </a:solidFill>
          <a:ln w="6350">
            <a:solidFill>
              <a:schemeClr val="accent6">
                <a:lumOff val="-9960"/>
              </a:schemeClr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9" name="CaixaDeTexto 1"/>
          <p:cNvSpPr txBox="1"/>
          <p:nvPr/>
        </p:nvSpPr>
        <p:spPr>
          <a:xfrm>
            <a:off x="508000" y="508000"/>
            <a:ext cx="10160000" cy="73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70000"/>
              </a:lnSpc>
              <a:defRPr sz="5000">
                <a:solidFill>
                  <a:srgbClr val="AE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Planos individuais</a:t>
            </a:r>
          </a:p>
        </p:txBody>
      </p:sp>
      <p:sp>
        <p:nvSpPr>
          <p:cNvPr id="70" name="Circle"/>
          <p:cNvSpPr/>
          <p:nvPr/>
        </p:nvSpPr>
        <p:spPr>
          <a:xfrm>
            <a:off x="944789" y="3102101"/>
            <a:ext cx="296139" cy="277895"/>
          </a:xfrm>
          <a:prstGeom prst="ellipse">
            <a:avLst/>
          </a:prstGeom>
          <a:solidFill>
            <a:srgbClr val="DEDEDE"/>
          </a:solidFill>
          <a:ln w="6350">
            <a:solidFill>
              <a:schemeClr val="accent6">
                <a:lumOff val="-9960"/>
              </a:schemeClr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1664" y="457315"/>
            <a:ext cx="6298199" cy="6178235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CaixaDeTexto 5"/>
          <p:cNvSpPr txBox="1"/>
          <p:nvPr/>
        </p:nvSpPr>
        <p:spPr>
          <a:xfrm>
            <a:off x="533400" y="1231896"/>
            <a:ext cx="10668000" cy="64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/>
            </a:pPr>
            <a:r>
              <a:t>Indicados para entes com potencial</a:t>
            </a:r>
            <a:br/>
            <a:r>
              <a:t>de 1000 participantes ou mais.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6413E"/>
      </a:accent1>
      <a:accent2>
        <a:srgbClr val="0C0C0C"/>
      </a:accent2>
      <a:accent3>
        <a:srgbClr val="D8D8D8"/>
      </a:accent3>
      <a:accent4>
        <a:srgbClr val="BFBFBF"/>
      </a:accent4>
      <a:accent5>
        <a:srgbClr val="918485"/>
      </a:accent5>
      <a:accent6>
        <a:srgbClr val="7F7F7F"/>
      </a:accent6>
      <a:hlink>
        <a:srgbClr val="0000FF"/>
      </a:hlink>
      <a:folHlink>
        <a:srgbClr val="FF00FF"/>
      </a:folHlink>
    </a:clrScheme>
    <a:fontScheme name="Retrospectiv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6413E"/>
      </a:accent1>
      <a:accent2>
        <a:srgbClr val="0C0C0C"/>
      </a:accent2>
      <a:accent3>
        <a:srgbClr val="D8D8D8"/>
      </a:accent3>
      <a:accent4>
        <a:srgbClr val="BFBFBF"/>
      </a:accent4>
      <a:accent5>
        <a:srgbClr val="918485"/>
      </a:accent5>
      <a:accent6>
        <a:srgbClr val="7F7F7F"/>
      </a:accent6>
      <a:hlink>
        <a:srgbClr val="0000FF"/>
      </a:hlink>
      <a:folHlink>
        <a:srgbClr val="FF00FF"/>
      </a:folHlink>
    </a:clrScheme>
    <a:fontScheme name="Retrospectiv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Widescreen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Helvetica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 Cristina Ishikawa Raniero</dc:creator>
  <cp:lastModifiedBy>Fabiana Cristina Ishikawa Raniero</cp:lastModifiedBy>
  <cp:revision>1</cp:revision>
  <dcterms:modified xsi:type="dcterms:W3CDTF">2021-05-26T19:56:02Z</dcterms:modified>
</cp:coreProperties>
</file>