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1" r:id="rId6"/>
    <p:sldId id="260" r:id="rId7"/>
    <p:sldId id="262" r:id="rId8"/>
    <p:sldId id="331" r:id="rId9"/>
    <p:sldId id="265" r:id="rId10"/>
    <p:sldId id="266" r:id="rId11"/>
    <p:sldId id="267" r:id="rId12"/>
    <p:sldId id="269" r:id="rId13"/>
    <p:sldId id="270" r:id="rId14"/>
    <p:sldId id="280" r:id="rId15"/>
    <p:sldId id="283" r:id="rId16"/>
    <p:sldId id="333" r:id="rId17"/>
    <p:sldId id="332" r:id="rId18"/>
    <p:sldId id="284" r:id="rId19"/>
    <p:sldId id="285" r:id="rId20"/>
    <p:sldId id="286" r:id="rId21"/>
  </p:sldIdLst>
  <p:sldSz cx="9144000" cy="6858000" type="screen4x3"/>
  <p:notesSz cx="6858000" cy="9926638"/>
  <p:embeddedFontLst>
    <p:embeddedFont>
      <p:font typeface="Calibri" pitchFamily="34" charset="0"/>
      <p:regular r:id="rId23"/>
      <p:bold r:id="rId24"/>
      <p:italic r:id="rId25"/>
      <p:boldItalic r:id="rId26"/>
    </p:embeddedFont>
    <p:embeddedFont>
      <p:font typeface="Open Sans ExtraBold" charset="0"/>
      <p:bold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nZfWelztItOxmGNP41xsLukEUE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2523"/>
    <a:srgbClr val="94672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94660"/>
  </p:normalViewPr>
  <p:slideViewPr>
    <p:cSldViewPr snapToGrid="0">
      <p:cViewPr varScale="1">
        <p:scale>
          <a:sx n="82" d="100"/>
          <a:sy n="82" d="100"/>
        </p:scale>
        <p:origin x="-153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51"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48"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pt-BR"/>
  <c:style val="4"/>
  <c:chart>
    <c:title>
      <c:tx>
        <c:rich>
          <a:bodyPr rot="0" spcFirstLastPara="1" vertOverflow="ellipsis" vert="horz" wrap="square" anchor="ctr" anchorCtr="1"/>
          <a:lstStyle/>
          <a:p>
            <a:pPr marL="0" marR="0" lvl="0" indent="0" algn="ctr" rtl="0">
              <a:lnSpc>
                <a:spcPct val="100000"/>
              </a:lnSpc>
              <a:spcBef>
                <a:spcPts val="0"/>
              </a:spcBef>
              <a:spcAft>
                <a:spcPts val="0"/>
              </a:spcAft>
              <a:buClr>
                <a:srgbClr val="000000"/>
              </a:buClr>
              <a:buFont typeface="Arial"/>
              <a:buNone/>
              <a:defRPr lang="pt-BR" sz="1800" b="1" i="0" u="none" strike="noStrike" kern="1200" cap="none" spc="0" baseline="0" dirty="0" smtClean="0">
                <a:solidFill>
                  <a:srgbClr val="26372A"/>
                </a:solidFill>
                <a:latin typeface="Calibri"/>
                <a:ea typeface="Calibri"/>
                <a:cs typeface="Calibri"/>
                <a:sym typeface="Arial"/>
              </a:defRPr>
            </a:pPr>
            <a:r>
              <a:rPr lang="pt-BR" sz="1800" b="1" i="0" u="none" strike="noStrike" cap="none" dirty="0">
                <a:solidFill>
                  <a:srgbClr val="26372A"/>
                </a:solidFill>
                <a:latin typeface="Calibri"/>
                <a:ea typeface="Calibri"/>
                <a:cs typeface="Calibri"/>
                <a:sym typeface="Arial"/>
              </a:rPr>
              <a:t>EVOLUÇÃO DE PARTICIPANTES</a:t>
            </a:r>
          </a:p>
        </c:rich>
      </c:tx>
      <c:layout/>
      <c:spPr>
        <a:noFill/>
        <a:ln>
          <a:noFill/>
        </a:ln>
        <a:effectLst/>
      </c:spPr>
    </c:title>
    <c:plotArea>
      <c:layout/>
      <c:barChart>
        <c:barDir val="col"/>
        <c:grouping val="clustered"/>
        <c:ser>
          <c:idx val="0"/>
          <c:order val="0"/>
          <c:spPr>
            <a:solidFill>
              <a:schemeClr val="accent2"/>
            </a:solidFill>
            <a:ln>
              <a:noFill/>
            </a:ln>
            <a:effectLst/>
          </c:spPr>
          <c:cat>
            <c:numRef>
              <c:f>Planilha1!$A$2:$A$7</c:f>
              <c:numCache>
                <c:formatCode>General</c:formatCode>
                <c:ptCount val="6"/>
                <c:pt idx="0">
                  <c:v>2016</c:v>
                </c:pt>
                <c:pt idx="1">
                  <c:v>2017</c:v>
                </c:pt>
                <c:pt idx="2">
                  <c:v>2018</c:v>
                </c:pt>
                <c:pt idx="3">
                  <c:v>2019</c:v>
                </c:pt>
                <c:pt idx="4">
                  <c:v>2020</c:v>
                </c:pt>
                <c:pt idx="5">
                  <c:v>2021</c:v>
                </c:pt>
              </c:numCache>
            </c:numRef>
          </c:cat>
          <c:val>
            <c:numRef>
              <c:f>Planilha1!$B$2:$B$7</c:f>
              <c:numCache>
                <c:formatCode>General</c:formatCode>
                <c:ptCount val="6"/>
                <c:pt idx="0">
                  <c:v>14</c:v>
                </c:pt>
                <c:pt idx="1">
                  <c:v>180</c:v>
                </c:pt>
                <c:pt idx="2">
                  <c:v>461</c:v>
                </c:pt>
                <c:pt idx="3">
                  <c:v>628</c:v>
                </c:pt>
                <c:pt idx="4">
                  <c:v>1043</c:v>
                </c:pt>
                <c:pt idx="5">
                  <c:v>1273</c:v>
                </c:pt>
              </c:numCache>
            </c:numRef>
          </c:val>
          <c:extLst xmlns:c16r2="http://schemas.microsoft.com/office/drawing/2015/06/chart">
            <c:ext xmlns:c16="http://schemas.microsoft.com/office/drawing/2014/chart" uri="{C3380CC4-5D6E-409C-BE32-E72D297353CC}">
              <c16:uniqueId val="{00000000-7D5A-4255-87A5-B60A87819697}"/>
            </c:ext>
          </c:extLst>
        </c:ser>
        <c:dLbls/>
        <c:gapWidth val="219"/>
        <c:overlap val="-27"/>
        <c:axId val="69923968"/>
        <c:axId val="69925504"/>
      </c:barChart>
      <c:catAx>
        <c:axId val="699239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9925504"/>
        <c:crosses val="autoZero"/>
        <c:auto val="1"/>
        <c:lblAlgn val="ctr"/>
        <c:lblOffset val="100"/>
      </c:catAx>
      <c:valAx>
        <c:axId val="699255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69923968"/>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76200"/>
            <a:ext cx="2971800"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715153"/>
            <a:ext cx="548640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71800"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28583"/>
            <a:ext cx="2971800"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‹nº›</a:t>
            </a:fld>
            <a:endParaRPr sz="1200" b="0" i="0" u="none" strike="noStrike" cap="none">
              <a:solidFill>
                <a:schemeClr val="dk1"/>
              </a:solidFill>
              <a:latin typeface="Calibri"/>
              <a:ea typeface="Calibri"/>
              <a:cs typeface="Calibri"/>
              <a:sym typeface="Calibri"/>
            </a:endParaRPr>
          </a:p>
        </p:txBody>
      </p:sp>
      <p:pic>
        <p:nvPicPr>
          <p:cNvPr id="9" name="Google Shape;9;n" descr="Uma imagem contendo Ícone&#10;&#10;Descrição gerada automaticamente"/>
          <p:cNvPicPr preferRelativeResize="0"/>
          <p:nvPr/>
        </p:nvPicPr>
        <p:blipFill rotWithShape="1">
          <a:blip r:embed="rId2">
            <a:alphaModFix/>
          </a:blip>
          <a:srcRect/>
          <a:stretch/>
        </p:blipFill>
        <p:spPr>
          <a:xfrm>
            <a:off x="5517232" y="3978120"/>
            <a:ext cx="268660" cy="408218"/>
          </a:xfrm>
          <a:prstGeom prst="rect">
            <a:avLst/>
          </a:prstGeom>
          <a:noFill/>
          <a:ln>
            <a:noFill/>
          </a:ln>
        </p:spPr>
      </p:pic>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715153"/>
            <a:ext cx="548640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715153"/>
            <a:ext cx="548640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85800" y="4715153"/>
            <a:ext cx="548640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4:notes"/>
          <p:cNvSpPr txBox="1">
            <a:spLocks noGrp="1"/>
          </p:cNvSpPr>
          <p:nvPr>
            <p:ph type="sldNum" idx="12"/>
          </p:nvPr>
        </p:nvSpPr>
        <p:spPr>
          <a:xfrm>
            <a:off x="3884613" y="9428583"/>
            <a:ext cx="2971800"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xmlns="" val="3836052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xmlns="" val="272481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1:notes"/>
          <p:cNvSpPr txBox="1">
            <a:spLocks noGrp="1"/>
          </p:cNvSpPr>
          <p:nvPr>
            <p:ph type="body" idx="1"/>
          </p:nvPr>
        </p:nvSpPr>
        <p:spPr>
          <a:xfrm>
            <a:off x="685800" y="4715153"/>
            <a:ext cx="548640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31: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0:notes"/>
          <p:cNvSpPr txBox="1">
            <a:spLocks noGrp="1"/>
          </p:cNvSpPr>
          <p:nvPr>
            <p:ph type="body" idx="1"/>
          </p:nvPr>
        </p:nvSpPr>
        <p:spPr>
          <a:xfrm>
            <a:off x="685800" y="4715153"/>
            <a:ext cx="548640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0:notes"/>
          <p:cNvSpPr txBox="1">
            <a:spLocks noGrp="1"/>
          </p:cNvSpPr>
          <p:nvPr>
            <p:ph type="sldNum" idx="12"/>
          </p:nvPr>
        </p:nvSpPr>
        <p:spPr>
          <a:xfrm>
            <a:off x="3884613" y="9428583"/>
            <a:ext cx="2971800"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947738"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715153"/>
            <a:ext cx="548640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1:notes"/>
          <p:cNvSpPr txBox="1">
            <a:spLocks noGrp="1"/>
          </p:cNvSpPr>
          <p:nvPr>
            <p:ph type="sldNum" idx="12"/>
          </p:nvPr>
        </p:nvSpPr>
        <p:spPr>
          <a:xfrm>
            <a:off x="3884613" y="9428583"/>
            <a:ext cx="2971800"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6"/>
        <p:cNvGrpSpPr/>
        <p:nvPr/>
      </p:nvGrpSpPr>
      <p:grpSpPr>
        <a:xfrm>
          <a:off x="0" y="0"/>
          <a:ext cx="0" cy="0"/>
          <a:chOff x="0" y="0"/>
          <a:chExt cx="0" cy="0"/>
        </a:xfrm>
      </p:grpSpPr>
      <p:sp>
        <p:nvSpPr>
          <p:cNvPr id="17" name="Google Shape;1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0"/>
        <p:cNvGrpSpPr/>
        <p:nvPr/>
      </p:nvGrpSpPr>
      <p:grpSpPr>
        <a:xfrm>
          <a:off x="0" y="0"/>
          <a:ext cx="0" cy="0"/>
          <a:chOff x="0" y="0"/>
          <a:chExt cx="0" cy="0"/>
        </a:xfrm>
      </p:grpSpPr>
      <p:sp>
        <p:nvSpPr>
          <p:cNvPr id="61" name="Google Shape;61;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3" name="Google Shape;63;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4" name="Google Shape;6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7"/>
        <p:cNvGrpSpPr/>
        <p:nvPr/>
      </p:nvGrpSpPr>
      <p:grpSpPr>
        <a:xfrm>
          <a:off x="0" y="0"/>
          <a:ext cx="0" cy="0"/>
          <a:chOff x="0" y="0"/>
          <a:chExt cx="0" cy="0"/>
        </a:xfrm>
      </p:grpSpPr>
      <p:sp>
        <p:nvSpPr>
          <p:cNvPr id="68" name="Google Shape;68;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1" name="Google Shape;7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0"/>
        <p:cNvGrpSpPr/>
        <p:nvPr/>
      </p:nvGrpSpPr>
      <p:grpSpPr>
        <a:xfrm>
          <a:off x="0" y="0"/>
          <a:ext cx="0" cy="0"/>
          <a:chOff x="0" y="0"/>
          <a:chExt cx="0" cy="0"/>
        </a:xfrm>
      </p:grpSpPr>
      <p:sp>
        <p:nvSpPr>
          <p:cNvPr id="81" name="Google Shape;81;p4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ítulo e conteúdo">
  <p:cSld name="1_Título e conteúdo">
    <p:spTree>
      <p:nvGrpSpPr>
        <p:cNvPr id="1" name="Shape 8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ítulo e conteúdo">
  <p:cSld name="2_Título e conteúdo">
    <p:spTree>
      <p:nvGrpSpPr>
        <p:cNvPr id="1" name="Shape 87"/>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ítulo e conteúdo">
  <p:cSld name="3_Título e conteúdo">
    <p:spTree>
      <p:nvGrpSpPr>
        <p:cNvPr id="1" name="Shape 8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
        <p:cNvGrpSpPr/>
        <p:nvPr/>
      </p:nvGrpSpPr>
      <p:grpSpPr>
        <a:xfrm>
          <a:off x="0" y="0"/>
          <a:ext cx="0" cy="0"/>
          <a:chOff x="0" y="0"/>
          <a:chExt cx="0" cy="0"/>
        </a:xfrm>
      </p:grpSpPr>
      <p:sp>
        <p:nvSpPr>
          <p:cNvPr id="23" name="Google Shape;23;p3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spcBef>
                <a:spcPts val="0"/>
              </a:spcBef>
              <a:spcAft>
                <a:spcPts val="0"/>
              </a:spcAft>
              <a:buClr>
                <a:schemeClr val="dk1"/>
              </a:buClr>
              <a:buSzPts val="4200"/>
              <a:buFont typeface="Calibri"/>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 name="Google Shape;24;p34"/>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a:endParaRPr/>
          </a:p>
        </p:txBody>
      </p:sp>
      <p:sp>
        <p:nvSpPr>
          <p:cNvPr id="25" name="Google Shape;25;p34"/>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rmAutofit/>
          </a:bodyPr>
          <a:lstStyle>
            <a:lvl1pPr marL="457200" lvl="0" indent="-342900" algn="l">
              <a:spcBef>
                <a:spcPts val="0"/>
              </a:spcBef>
              <a:spcAft>
                <a:spcPts val="0"/>
              </a:spcAft>
              <a:buClr>
                <a:schemeClr val="dk1"/>
              </a:buClr>
              <a:buSzPts val="1800"/>
              <a:buChar char="●"/>
              <a:defRPr/>
            </a:lvl1pPr>
            <a:lvl2pPr marL="914400" lvl="1" indent="-317500" algn="l">
              <a:spcBef>
                <a:spcPts val="1600"/>
              </a:spcBef>
              <a:spcAft>
                <a:spcPts val="0"/>
              </a:spcAft>
              <a:buClr>
                <a:schemeClr val="dk1"/>
              </a:buClr>
              <a:buSzPts val="1400"/>
              <a:buChar char="○"/>
              <a:defRPr/>
            </a:lvl2pPr>
            <a:lvl3pPr marL="1371600" lvl="2" indent="-317500" algn="l">
              <a:spcBef>
                <a:spcPts val="1600"/>
              </a:spcBef>
              <a:spcAft>
                <a:spcPts val="0"/>
              </a:spcAft>
              <a:buClr>
                <a:schemeClr val="dk1"/>
              </a:buClr>
              <a:buSzPts val="1400"/>
              <a:buChar char="■"/>
              <a:defRPr/>
            </a:lvl3pPr>
            <a:lvl4pPr marL="1828800" lvl="3" indent="-317500" algn="l">
              <a:spcBef>
                <a:spcPts val="1600"/>
              </a:spcBef>
              <a:spcAft>
                <a:spcPts val="0"/>
              </a:spcAft>
              <a:buClr>
                <a:schemeClr val="dk1"/>
              </a:buClr>
              <a:buSzPts val="1400"/>
              <a:buChar char="●"/>
              <a:defRPr/>
            </a:lvl4pPr>
            <a:lvl5pPr marL="2286000" lvl="4" indent="-317500" algn="l">
              <a:spcBef>
                <a:spcPts val="1600"/>
              </a:spcBef>
              <a:spcAft>
                <a:spcPts val="0"/>
              </a:spcAft>
              <a:buClr>
                <a:schemeClr val="dk1"/>
              </a:buClr>
              <a:buSzPts val="1400"/>
              <a:buChar char="○"/>
              <a:defRPr/>
            </a:lvl5pPr>
            <a:lvl6pPr marL="2743200" lvl="5" indent="-317500" algn="l">
              <a:spcBef>
                <a:spcPts val="1600"/>
              </a:spcBef>
              <a:spcAft>
                <a:spcPts val="0"/>
              </a:spcAft>
              <a:buClr>
                <a:schemeClr val="dk1"/>
              </a:buClr>
              <a:buSzPts val="1400"/>
              <a:buChar char="■"/>
              <a:defRPr/>
            </a:lvl6pPr>
            <a:lvl7pPr marL="3200400" lvl="6" indent="-317500" algn="l">
              <a:spcBef>
                <a:spcPts val="1600"/>
              </a:spcBef>
              <a:spcAft>
                <a:spcPts val="0"/>
              </a:spcAft>
              <a:buClr>
                <a:schemeClr val="dk1"/>
              </a:buClr>
              <a:buSzPts val="1400"/>
              <a:buChar char="●"/>
              <a:defRPr/>
            </a:lvl7pPr>
            <a:lvl8pPr marL="3657600" lvl="7" indent="-317500" algn="l">
              <a:spcBef>
                <a:spcPts val="1600"/>
              </a:spcBef>
              <a:spcAft>
                <a:spcPts val="0"/>
              </a:spcAft>
              <a:buClr>
                <a:schemeClr val="dk1"/>
              </a:buClr>
              <a:buSzPts val="1400"/>
              <a:buChar char="○"/>
              <a:defRPr/>
            </a:lvl8pPr>
            <a:lvl9pPr marL="4114800" lvl="8" indent="-317500" algn="l">
              <a:spcBef>
                <a:spcPts val="1600"/>
              </a:spcBef>
              <a:spcAft>
                <a:spcPts val="1600"/>
              </a:spcAft>
              <a:buClr>
                <a:schemeClr val="dk1"/>
              </a:buClr>
              <a:buSzPts val="1400"/>
              <a:buChar char="■"/>
              <a:defRPr/>
            </a:lvl9pPr>
          </a:lstStyle>
          <a:p>
            <a:endParaRPr/>
          </a:p>
        </p:txBody>
      </p:sp>
      <p:sp>
        <p:nvSpPr>
          <p:cNvPr id="26" name="Google Shape;26;p3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de título">
  <p:cSld name="Slide de título">
    <p:spTree>
      <p:nvGrpSpPr>
        <p:cNvPr id="1"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Slide de título">
  <p:cSld name="2_Slide de título">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2" name="Google Shape;3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5"/>
        <p:cNvGrpSpPr/>
        <p:nvPr/>
      </p:nvGrpSpPr>
      <p:grpSpPr>
        <a:xfrm>
          <a:off x="0" y="0"/>
          <a:ext cx="0" cy="0"/>
          <a:chOff x="0" y="0"/>
          <a:chExt cx="0" cy="0"/>
        </a:xfrm>
      </p:grpSpPr>
      <p:sp>
        <p:nvSpPr>
          <p:cNvPr id="36" name="Google Shape;36;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8" name="Google Shape;38;p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6"/>
        <p:cNvGrpSpPr/>
        <p:nvPr/>
      </p:nvGrpSpPr>
      <p:grpSpPr>
        <a:xfrm>
          <a:off x="0" y="0"/>
          <a:ext cx="0" cy="0"/>
          <a:chOff x="0" y="0"/>
          <a:chExt cx="0" cy="0"/>
        </a:xfrm>
      </p:grpSpPr>
      <p:sp>
        <p:nvSpPr>
          <p:cNvPr id="57" name="Google Shape;57;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3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hyperlink" Target="https://commons.wikimedia.org/wiki/File:Linkedin.svg" TargetMode="External"/><Relationship Id="rId7" Type="http://schemas.openxmlformats.org/officeDocument/2006/relationships/hyperlink" Target="http://facebook.com/prevnordesteoficial" TargetMode="External"/><Relationship Id="rId12"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hyperlink" Target="https://www.youtube.com/channel/UC80D_874VbSzuNSHon-qPIw" TargetMode="External"/><Relationship Id="rId5" Type="http://schemas.openxmlformats.org/officeDocument/2006/relationships/hyperlink" Target="http://www.instagram.com/prevnordesteoficial" TargetMode="External"/><Relationship Id="rId15" Type="http://schemas.openxmlformats.org/officeDocument/2006/relationships/image" Target="../media/image3.jpeg"/><Relationship Id="rId10" Type="http://schemas.openxmlformats.org/officeDocument/2006/relationships/image" Target="../media/image17.png"/><Relationship Id="rId4" Type="http://schemas.openxmlformats.org/officeDocument/2006/relationships/hyperlink" Target="https://creativecommons.org/licenses/by-sa/3.0/" TargetMode="External"/><Relationship Id="rId9" Type="http://schemas.openxmlformats.org/officeDocument/2006/relationships/hyperlink" Target="https://br.linkedin.com/company/prevnordeste" TargetMode="External"/><Relationship Id="rId1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 descr="Homem de terno e gravata ao lado de mulher&#10;&#10;Descrição gerada automaticamente"/>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94" name="Google Shape;9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pPr marL="0" lvl="0" indent="0" algn="r" rtl="0">
                <a:spcBef>
                  <a:spcPts val="0"/>
                </a:spcBef>
                <a:spcAft>
                  <a:spcPts val="0"/>
                </a:spcAft>
                <a:buNone/>
              </a:pPr>
              <a:t>1</a:t>
            </a:fld>
            <a:endParaRPr/>
          </a:p>
        </p:txBody>
      </p:sp>
      <p:sp>
        <p:nvSpPr>
          <p:cNvPr id="95" name="Google Shape;95;p1"/>
          <p:cNvSpPr txBox="1"/>
          <p:nvPr/>
        </p:nvSpPr>
        <p:spPr>
          <a:xfrm>
            <a:off x="3648512" y="4157763"/>
            <a:ext cx="5495488" cy="2062063"/>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3200" b="1" i="0" u="none" strike="noStrike" cap="none" dirty="0">
                <a:solidFill>
                  <a:schemeClr val="lt1"/>
                </a:solidFill>
                <a:highlight>
                  <a:srgbClr val="2F5552"/>
                </a:highlight>
                <a:latin typeface="Calibri"/>
                <a:ea typeface="Calibri"/>
                <a:cs typeface="Calibri"/>
                <a:sym typeface="Calibri"/>
              </a:rPr>
              <a:t>GESTÃO DO REGIME DE PREVIDÊNCIA COMPLEMENTAR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1"/>
          <p:cNvSpPr txBox="1"/>
          <p:nvPr/>
        </p:nvSpPr>
        <p:spPr>
          <a:xfrm>
            <a:off x="562554" y="1215224"/>
            <a:ext cx="7704856" cy="57606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r>
              <a:rPr lang="pt-BR" sz="1800" b="0" i="0" u="none" strike="noStrike" cap="none">
                <a:solidFill>
                  <a:schemeClr val="dk1"/>
                </a:solidFill>
                <a:latin typeface="Calibri"/>
                <a:ea typeface="Calibri"/>
                <a:cs typeface="Calibri"/>
                <a:sym typeface="Calibri"/>
              </a:rPr>
              <a:t>                                           </a:t>
            </a:r>
            <a:endParaRPr/>
          </a:p>
          <a:p>
            <a:pPr marL="0" marR="0" lvl="0" indent="0" algn="ctr" rtl="0">
              <a:spcBef>
                <a:spcPts val="0"/>
              </a:spcBef>
              <a:spcAft>
                <a:spcPts val="0"/>
              </a:spcAft>
              <a:buClr>
                <a:schemeClr val="dk1"/>
              </a:buClr>
              <a:buSzPts val="1800"/>
              <a:buFont typeface="Calibri"/>
              <a:buNone/>
            </a:pPr>
            <a:endParaRPr sz="1800" b="1" i="0" u="none" strike="noStrike" cap="none">
              <a:solidFill>
                <a:srgbClr val="C00000"/>
              </a:solidFill>
              <a:latin typeface="Calibri"/>
              <a:ea typeface="Calibri"/>
              <a:cs typeface="Calibri"/>
              <a:sym typeface="Calibri"/>
            </a:endParaRPr>
          </a:p>
        </p:txBody>
      </p:sp>
      <p:sp>
        <p:nvSpPr>
          <p:cNvPr id="206" name="Google Shape;206;p11"/>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8" name="Google Shape;208;p11" descr="Uma imagem contendo Diagrama&#10;&#10;Descrição gerada automaticamente"/>
          <p:cNvPicPr preferRelativeResize="0"/>
          <p:nvPr/>
        </p:nvPicPr>
        <p:blipFill rotWithShape="1">
          <a:blip r:embed="rId3">
            <a:alphaModFix/>
          </a:blip>
          <a:srcRect/>
          <a:stretch/>
        </p:blipFill>
        <p:spPr>
          <a:xfrm>
            <a:off x="546925" y="2843906"/>
            <a:ext cx="8417759" cy="1983363"/>
          </a:xfrm>
          <a:prstGeom prst="rect">
            <a:avLst/>
          </a:prstGeom>
          <a:noFill/>
          <a:ln>
            <a:noFill/>
          </a:ln>
        </p:spPr>
      </p:pic>
      <p:sp>
        <p:nvSpPr>
          <p:cNvPr id="209" name="Google Shape;209;p11"/>
          <p:cNvSpPr txBox="1"/>
          <p:nvPr/>
        </p:nvSpPr>
        <p:spPr>
          <a:xfrm>
            <a:off x="0" y="734798"/>
            <a:ext cx="9144000" cy="923907"/>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3200" b="1" i="0" u="none" strike="noStrike" cap="none">
                <a:solidFill>
                  <a:srgbClr val="40605A"/>
                </a:solidFill>
                <a:latin typeface="Open Sans ExtraBold"/>
                <a:ea typeface="Open Sans ExtraBold"/>
                <a:cs typeface="Open Sans ExtraBold"/>
                <a:sym typeface="Open Sans ExtraBold"/>
              </a:rPr>
              <a:t>ALTERNATIVAS </a:t>
            </a:r>
            <a:r>
              <a:rPr lang="pt-BR" sz="3200" b="1" i="0" u="none" strike="noStrike" cap="none">
                <a:solidFill>
                  <a:srgbClr val="14787B"/>
                </a:solidFill>
                <a:latin typeface="Open Sans ExtraBold"/>
                <a:ea typeface="Open Sans ExtraBold"/>
                <a:cs typeface="Open Sans ExtraBold"/>
                <a:sym typeface="Open Sans ExtraBold"/>
              </a:rPr>
              <a:t>PARA RPC</a:t>
            </a:r>
            <a:endParaRPr sz="3200" b="1" i="0" u="none" strike="noStrike" cap="none">
              <a:solidFill>
                <a:srgbClr val="40605A"/>
              </a:solidFill>
              <a:latin typeface="Open Sans ExtraBold"/>
              <a:ea typeface="Open Sans ExtraBold"/>
              <a:cs typeface="Open Sans ExtraBold"/>
              <a:sym typeface="Open Sans ExtraBold"/>
            </a:endParaRPr>
          </a:p>
        </p:txBody>
      </p:sp>
      <p:pic>
        <p:nvPicPr>
          <p:cNvPr id="210" name="Google Shape;210;p11"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8" name="Imagem 7">
            <a:extLst>
              <a:ext uri="{FF2B5EF4-FFF2-40B4-BE49-F238E27FC236}">
                <a16:creationId xmlns:a16="http://schemas.microsoft.com/office/drawing/2014/main" xmlns="" id="{45FE3C6B-9496-4E4C-A490-71E55A03EC7B}"/>
              </a:ext>
            </a:extLst>
          </p:cNvPr>
          <p:cNvPicPr>
            <a:picLocks noChangeAspect="1"/>
          </p:cNvPicPr>
          <p:nvPr/>
        </p:nvPicPr>
        <p:blipFill>
          <a:blip r:embed="rId5"/>
          <a:stretch>
            <a:fillRect/>
          </a:stretch>
        </p:blipFill>
        <p:spPr>
          <a:xfrm>
            <a:off x="3680121" y="6527255"/>
            <a:ext cx="1748137" cy="231070"/>
          </a:xfrm>
          <a:prstGeom prst="rect">
            <a:avLst/>
          </a:prstGeom>
        </p:spPr>
      </p:pic>
      <p:sp>
        <p:nvSpPr>
          <p:cNvPr id="10" name="Google Shape;241;p15">
            <a:extLst>
              <a:ext uri="{FF2B5EF4-FFF2-40B4-BE49-F238E27FC236}">
                <a16:creationId xmlns:a16="http://schemas.microsoft.com/office/drawing/2014/main" xmlns="" id="{E3EA0463-1489-44DB-8563-D0A527D32981}"/>
              </a:ext>
            </a:extLst>
          </p:cNvPr>
          <p:cNvSpPr/>
          <p:nvPr/>
        </p:nvSpPr>
        <p:spPr>
          <a:xfrm>
            <a:off x="4414982" y="5134643"/>
            <a:ext cx="433348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200" b="0" i="0" u="none" strike="noStrike" cap="none" dirty="0">
                <a:solidFill>
                  <a:srgbClr val="26372A"/>
                </a:solidFill>
                <a:latin typeface="Calibri"/>
                <a:ea typeface="Calibri"/>
                <a:cs typeface="Calibri"/>
                <a:sym typeface="Calibri"/>
              </a:rPr>
              <a:t>FONTE: Guia da Previdência Complementar para Entes Federativos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2" descr="Uma imagem contendo mesa, pequeno, luz, coberto&#10;&#10;Descrição gerada automaticamente"/>
          <p:cNvPicPr preferRelativeResize="0"/>
          <p:nvPr/>
        </p:nvPicPr>
        <p:blipFill rotWithShape="1">
          <a:blip r:embed="rId3">
            <a:alphaModFix amt="50000"/>
          </a:blip>
          <a:srcRect l="13385" r="11614"/>
          <a:stretch/>
        </p:blipFill>
        <p:spPr>
          <a:xfrm>
            <a:off x="20" y="10"/>
            <a:ext cx="9143980" cy="6857990"/>
          </a:xfrm>
          <a:prstGeom prst="rect">
            <a:avLst/>
          </a:prstGeom>
          <a:noFill/>
          <a:ln>
            <a:noFill/>
          </a:ln>
        </p:spPr>
      </p:pic>
      <p:pic>
        <p:nvPicPr>
          <p:cNvPr id="3" name="Imagem 2">
            <a:extLst>
              <a:ext uri="{FF2B5EF4-FFF2-40B4-BE49-F238E27FC236}">
                <a16:creationId xmlns:a16="http://schemas.microsoft.com/office/drawing/2014/main" xmlns="" id="{50F2471D-CE17-4C41-BF44-451C7C2D028C}"/>
              </a:ext>
            </a:extLst>
          </p:cNvPr>
          <p:cNvPicPr>
            <a:picLocks noChangeAspect="1"/>
          </p:cNvPicPr>
          <p:nvPr/>
        </p:nvPicPr>
        <p:blipFill>
          <a:blip r:embed="rId4"/>
          <a:stretch>
            <a:fillRect/>
          </a:stretch>
        </p:blipFill>
        <p:spPr>
          <a:xfrm>
            <a:off x="794824" y="2490145"/>
            <a:ext cx="7554351" cy="211956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p:nvPr/>
        </p:nvSpPr>
        <p:spPr>
          <a:xfrm>
            <a:off x="457200" y="182753"/>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dirty="0">
                <a:solidFill>
                  <a:srgbClr val="CC7730"/>
                </a:solidFill>
                <a:latin typeface="Open Sans ExtraBold"/>
                <a:ea typeface="Open Sans ExtraBold"/>
                <a:cs typeface="Open Sans ExtraBold"/>
                <a:sym typeface="Open Sans ExtraBold"/>
              </a:rPr>
              <a:t>PATROCINADORES</a:t>
            </a:r>
            <a:r>
              <a:rPr lang="pt-BR" sz="4000" b="1" i="0" u="none" strike="noStrike" cap="none" dirty="0">
                <a:solidFill>
                  <a:srgbClr val="27454D"/>
                </a:solidFill>
                <a:latin typeface="Open Sans ExtraBold"/>
                <a:ea typeface="Open Sans ExtraBold"/>
                <a:cs typeface="Open Sans ExtraBold"/>
                <a:sym typeface="Open Sans ExtraBold"/>
              </a:rPr>
              <a:t> </a:t>
            </a:r>
            <a:r>
              <a:rPr lang="pt-BR" sz="4000" b="1" i="0" u="none" strike="noStrike" cap="none" dirty="0">
                <a:solidFill>
                  <a:srgbClr val="946728"/>
                </a:solidFill>
                <a:latin typeface="Open Sans ExtraBold"/>
                <a:ea typeface="Open Sans ExtraBold"/>
                <a:cs typeface="Open Sans ExtraBold"/>
                <a:sym typeface="Open Sans ExtraBold"/>
              </a:rPr>
              <a:t>ATUAIS</a:t>
            </a:r>
            <a:endParaRPr dirty="0"/>
          </a:p>
        </p:txBody>
      </p:sp>
      <p:pic>
        <p:nvPicPr>
          <p:cNvPr id="232" name="Google Shape;232;p14"/>
          <p:cNvPicPr preferRelativeResize="0"/>
          <p:nvPr/>
        </p:nvPicPr>
        <p:blipFill rotWithShape="1">
          <a:blip r:embed="rId3">
            <a:alphaModFix/>
          </a:blip>
          <a:srcRect/>
          <a:stretch/>
        </p:blipFill>
        <p:spPr>
          <a:xfrm>
            <a:off x="395537" y="1844825"/>
            <a:ext cx="8748464" cy="3391446"/>
          </a:xfrm>
          <a:prstGeom prst="rect">
            <a:avLst/>
          </a:prstGeom>
          <a:noFill/>
          <a:ln>
            <a:noFill/>
          </a:ln>
        </p:spPr>
      </p:pic>
      <p:sp>
        <p:nvSpPr>
          <p:cNvPr id="233" name="Google Shape;233;p14"/>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4" name="Google Shape;234;p14"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6" name="Imagem 5">
            <a:extLst>
              <a:ext uri="{FF2B5EF4-FFF2-40B4-BE49-F238E27FC236}">
                <a16:creationId xmlns:a16="http://schemas.microsoft.com/office/drawing/2014/main" xmlns="" id="{19F62F8D-27CE-4457-8BF0-32AB3AB48EBE}"/>
              </a:ext>
            </a:extLst>
          </p:cNvPr>
          <p:cNvPicPr>
            <a:picLocks noChangeAspect="1"/>
          </p:cNvPicPr>
          <p:nvPr/>
        </p:nvPicPr>
        <p:blipFill>
          <a:blip r:embed="rId5"/>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5" descr="Gráfico de barras"/>
          <p:cNvPicPr preferRelativeResize="0"/>
          <p:nvPr/>
        </p:nvPicPr>
        <p:blipFill rotWithShape="1">
          <a:blip r:embed="rId3">
            <a:alphaModFix/>
          </a:blip>
          <a:srcRect/>
          <a:stretch/>
        </p:blipFill>
        <p:spPr>
          <a:xfrm>
            <a:off x="7394602" y="4386808"/>
            <a:ext cx="914400" cy="914400"/>
          </a:xfrm>
          <a:prstGeom prst="rect">
            <a:avLst/>
          </a:prstGeom>
          <a:noFill/>
          <a:ln>
            <a:noFill/>
          </a:ln>
        </p:spPr>
      </p:pic>
      <p:grpSp>
        <p:nvGrpSpPr>
          <p:cNvPr id="240" name="Google Shape;240;p15"/>
          <p:cNvGrpSpPr/>
          <p:nvPr/>
        </p:nvGrpSpPr>
        <p:grpSpPr>
          <a:xfrm>
            <a:off x="6726343" y="1857537"/>
            <a:ext cx="2181757" cy="4531285"/>
            <a:chOff x="6726343" y="1857537"/>
            <a:chExt cx="2181757" cy="4531285"/>
          </a:xfrm>
        </p:grpSpPr>
        <p:sp>
          <p:nvSpPr>
            <p:cNvPr id="241" name="Google Shape;241;p15"/>
            <p:cNvSpPr/>
            <p:nvPr/>
          </p:nvSpPr>
          <p:spPr>
            <a:xfrm>
              <a:off x="6795503" y="5927198"/>
              <a:ext cx="211259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0" i="0" u="none" strike="noStrike" cap="none" dirty="0">
                  <a:solidFill>
                    <a:srgbClr val="26372A"/>
                  </a:solidFill>
                  <a:latin typeface="Calibri"/>
                  <a:ea typeface="Calibri"/>
                  <a:cs typeface="Calibri"/>
                  <a:sym typeface="Calibri"/>
                </a:rPr>
                <a:t>RENTABILIDADE ACUMULADA (Jan/2017 – Mar/2021)</a:t>
              </a:r>
              <a:endParaRPr dirty="0"/>
            </a:p>
          </p:txBody>
        </p:sp>
        <p:sp>
          <p:nvSpPr>
            <p:cNvPr id="242" name="Google Shape;242;p15"/>
            <p:cNvSpPr txBox="1"/>
            <p:nvPr/>
          </p:nvSpPr>
          <p:spPr>
            <a:xfrm>
              <a:off x="7203683" y="5373216"/>
              <a:ext cx="129623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dirty="0">
                  <a:solidFill>
                    <a:srgbClr val="26382A"/>
                  </a:solidFill>
                  <a:latin typeface="Calibri"/>
                  <a:ea typeface="Calibri"/>
                  <a:cs typeface="Calibri"/>
                  <a:sym typeface="Calibri"/>
                </a:rPr>
                <a:t>33,65%</a:t>
              </a:r>
              <a:endParaRPr sz="1800" b="0" i="0" u="none" strike="noStrike" cap="none" dirty="0">
                <a:solidFill>
                  <a:srgbClr val="26382A"/>
                </a:solidFill>
                <a:latin typeface="Calibri"/>
                <a:ea typeface="Calibri"/>
                <a:cs typeface="Calibri"/>
                <a:sym typeface="Calibri"/>
              </a:endParaRPr>
            </a:p>
          </p:txBody>
        </p:sp>
        <p:sp>
          <p:nvSpPr>
            <p:cNvPr id="243" name="Google Shape;243;p15"/>
            <p:cNvSpPr/>
            <p:nvPr/>
          </p:nvSpPr>
          <p:spPr>
            <a:xfrm>
              <a:off x="6998301" y="3368025"/>
              <a:ext cx="157197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200" b="0" i="0" u="none" strike="noStrike" cap="none" dirty="0">
                  <a:solidFill>
                    <a:srgbClr val="26372A"/>
                  </a:solidFill>
                  <a:latin typeface="Calibri"/>
                  <a:ea typeface="Calibri"/>
                  <a:cs typeface="Calibri"/>
                  <a:sym typeface="Calibri"/>
                </a:rPr>
                <a:t>PATRIMÔNIO SOCIAL</a:t>
              </a:r>
              <a:endParaRPr dirty="0"/>
            </a:p>
            <a:p>
              <a:pPr marL="0" marR="0" lvl="0" indent="0" algn="ctr" rtl="0">
                <a:spcBef>
                  <a:spcPts val="0"/>
                </a:spcBef>
                <a:spcAft>
                  <a:spcPts val="0"/>
                </a:spcAft>
                <a:buNone/>
              </a:pPr>
              <a:r>
                <a:rPr lang="pt-BR" sz="1200" b="0" i="0" u="none" strike="noStrike" cap="none" dirty="0">
                  <a:solidFill>
                    <a:srgbClr val="26372A"/>
                  </a:solidFill>
                  <a:latin typeface="Calibri"/>
                  <a:ea typeface="Calibri"/>
                  <a:cs typeface="Calibri"/>
                  <a:sym typeface="Calibri"/>
                </a:rPr>
                <a:t>(Mar/2021)</a:t>
              </a:r>
              <a:endParaRPr dirty="0"/>
            </a:p>
          </p:txBody>
        </p:sp>
        <p:pic>
          <p:nvPicPr>
            <p:cNvPr id="244" name="Google Shape;244;p15" descr="Dinheiro"/>
            <p:cNvPicPr preferRelativeResize="0"/>
            <p:nvPr/>
          </p:nvPicPr>
          <p:blipFill rotWithShape="1">
            <a:blip r:embed="rId4">
              <a:alphaModFix/>
            </a:blip>
            <a:srcRect/>
            <a:stretch/>
          </p:blipFill>
          <p:spPr>
            <a:xfrm>
              <a:off x="7394602" y="1857537"/>
              <a:ext cx="779375" cy="779375"/>
            </a:xfrm>
            <a:prstGeom prst="rect">
              <a:avLst/>
            </a:prstGeom>
            <a:noFill/>
            <a:ln>
              <a:noFill/>
            </a:ln>
          </p:spPr>
        </p:pic>
        <p:sp>
          <p:nvSpPr>
            <p:cNvPr id="245" name="Google Shape;245;p15"/>
            <p:cNvSpPr txBox="1"/>
            <p:nvPr/>
          </p:nvSpPr>
          <p:spPr>
            <a:xfrm>
              <a:off x="6726343" y="2771636"/>
              <a:ext cx="211259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dirty="0">
                  <a:solidFill>
                    <a:srgbClr val="26382A"/>
                  </a:solidFill>
                  <a:latin typeface="Calibri"/>
                  <a:ea typeface="Calibri"/>
                  <a:cs typeface="Calibri"/>
                  <a:sym typeface="Calibri"/>
                </a:rPr>
                <a:t>R$26.506.168,4mi</a:t>
              </a:r>
              <a:endParaRPr sz="1800" b="0" i="0" u="none" strike="noStrike" cap="none" dirty="0">
                <a:solidFill>
                  <a:srgbClr val="26382A"/>
                </a:solidFill>
                <a:latin typeface="Calibri"/>
                <a:ea typeface="Calibri"/>
                <a:cs typeface="Calibri"/>
                <a:sym typeface="Calibri"/>
              </a:endParaRPr>
            </a:p>
          </p:txBody>
        </p:sp>
      </p:grpSp>
      <p:sp>
        <p:nvSpPr>
          <p:cNvPr id="246" name="Google Shape;246;p15"/>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dirty="0">
                <a:solidFill>
                  <a:srgbClr val="CC7730"/>
                </a:solidFill>
                <a:latin typeface="Open Sans ExtraBold"/>
                <a:ea typeface="Open Sans ExtraBold"/>
                <a:cs typeface="Open Sans ExtraBold"/>
                <a:sym typeface="Open Sans ExtraBold"/>
              </a:rPr>
              <a:t>NOSSOS </a:t>
            </a:r>
            <a:r>
              <a:rPr lang="pt-BR" sz="4000" b="1" dirty="0">
                <a:solidFill>
                  <a:srgbClr val="946728"/>
                </a:solidFill>
                <a:latin typeface="Open Sans ExtraBold"/>
                <a:ea typeface="Open Sans ExtraBold"/>
                <a:cs typeface="Open Sans ExtraBold"/>
                <a:sym typeface="Open Sans ExtraBold"/>
              </a:rPr>
              <a:t>NÚMEROS </a:t>
            </a:r>
            <a:endParaRPr sz="4000" b="1" dirty="0">
              <a:solidFill>
                <a:srgbClr val="946728"/>
              </a:solidFill>
              <a:latin typeface="Open Sans ExtraBold"/>
              <a:ea typeface="Open Sans ExtraBold"/>
              <a:cs typeface="Open Sans ExtraBold"/>
              <a:sym typeface="Open Sans ExtraBold"/>
            </a:endParaRPr>
          </a:p>
        </p:txBody>
      </p:sp>
      <p:pic>
        <p:nvPicPr>
          <p:cNvPr id="248" name="Google Shape;248;p15" descr="Uma imagem contendo Ícone&#10;&#10;Descrição gerada automaticamente"/>
          <p:cNvPicPr preferRelativeResize="0"/>
          <p:nvPr/>
        </p:nvPicPr>
        <p:blipFill rotWithShape="1">
          <a:blip r:embed="rId5">
            <a:alphaModFix/>
          </a:blip>
          <a:srcRect/>
          <a:stretch/>
        </p:blipFill>
        <p:spPr>
          <a:xfrm>
            <a:off x="8570280" y="164348"/>
            <a:ext cx="268660" cy="408218"/>
          </a:xfrm>
          <a:prstGeom prst="rect">
            <a:avLst/>
          </a:prstGeom>
          <a:noFill/>
          <a:ln>
            <a:noFill/>
          </a:ln>
        </p:spPr>
      </p:pic>
      <p:graphicFrame>
        <p:nvGraphicFramePr>
          <p:cNvPr id="14" name="Gráfico 13">
            <a:extLst>
              <a:ext uri="{FF2B5EF4-FFF2-40B4-BE49-F238E27FC236}">
                <a16:creationId xmlns:a16="http://schemas.microsoft.com/office/drawing/2014/main" xmlns="" id="{4A448A82-7243-4BA8-82AD-9F80FB3C2AA5}"/>
              </a:ext>
            </a:extLst>
          </p:cNvPr>
          <p:cNvGraphicFramePr>
            <a:graphicFrameLocks/>
          </p:cNvGraphicFramePr>
          <p:nvPr>
            <p:extLst>
              <p:ext uri="{D42A27DB-BD31-4B8C-83A1-F6EECF244321}">
                <p14:modId xmlns:p14="http://schemas.microsoft.com/office/powerpoint/2010/main" xmlns="" val="4103513756"/>
              </p:ext>
            </p:extLst>
          </p:nvPr>
        </p:nvGraphicFramePr>
        <p:xfrm>
          <a:off x="815545" y="2227257"/>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3" name="Google Shape;249;p15">
            <a:extLst>
              <a:ext uri="{FF2B5EF4-FFF2-40B4-BE49-F238E27FC236}">
                <a16:creationId xmlns:a16="http://schemas.microsoft.com/office/drawing/2014/main" xmlns="" id="{CB85D384-2563-49F6-870E-F0D7C1E8E7E1}"/>
              </a:ext>
            </a:extLst>
          </p:cNvPr>
          <p:cNvSpPr/>
          <p:nvPr/>
        </p:nvSpPr>
        <p:spPr>
          <a:xfrm>
            <a:off x="687459" y="5280903"/>
            <a:ext cx="4828171" cy="55395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dirty="0">
                <a:solidFill>
                  <a:srgbClr val="26372A"/>
                </a:solidFill>
                <a:latin typeface="Calibri"/>
                <a:ea typeface="Calibri"/>
                <a:cs typeface="Calibri"/>
                <a:sym typeface="Calibri"/>
              </a:rPr>
              <a:t>TOTAL: </a:t>
            </a:r>
            <a:r>
              <a:rPr lang="pt-BR" sz="1800" b="1" i="0" u="none" strike="noStrike" cap="none" dirty="0">
                <a:solidFill>
                  <a:srgbClr val="26372A"/>
                </a:solidFill>
                <a:latin typeface="Calibri"/>
                <a:ea typeface="Calibri"/>
                <a:cs typeface="Calibri"/>
                <a:sym typeface="Calibri"/>
              </a:rPr>
              <a:t>1.273</a:t>
            </a:r>
          </a:p>
          <a:p>
            <a:pPr marL="0" marR="0" lvl="0" indent="0" algn="ctr" rtl="0">
              <a:spcBef>
                <a:spcPts val="0"/>
              </a:spcBef>
              <a:spcAft>
                <a:spcPts val="0"/>
              </a:spcAft>
              <a:buNone/>
            </a:pPr>
            <a:r>
              <a:rPr lang="pt-BR" sz="1200" dirty="0">
                <a:solidFill>
                  <a:srgbClr val="26372A"/>
                </a:solidFill>
                <a:latin typeface="Calibri"/>
                <a:cs typeface="Calibri"/>
                <a:sym typeface="Calibri"/>
              </a:rPr>
              <a:t>(</a:t>
            </a:r>
            <a:r>
              <a:rPr lang="pt-BR" sz="1200" i="0" u="none" strike="noStrike" cap="none" dirty="0">
                <a:solidFill>
                  <a:srgbClr val="26372A"/>
                </a:solidFill>
                <a:latin typeface="Calibri"/>
                <a:ea typeface="Calibri"/>
                <a:cs typeface="Calibri"/>
                <a:sym typeface="Calibri"/>
              </a:rPr>
              <a:t>Mar/2021)</a:t>
            </a:r>
            <a:endParaRPr sz="1200" dirty="0"/>
          </a:p>
        </p:txBody>
      </p:sp>
      <p:sp>
        <p:nvSpPr>
          <p:cNvPr id="15" name="Google Shape;233;p14">
            <a:extLst>
              <a:ext uri="{FF2B5EF4-FFF2-40B4-BE49-F238E27FC236}">
                <a16:creationId xmlns:a16="http://schemas.microsoft.com/office/drawing/2014/main" xmlns="" id="{973B678D-1186-4331-91DE-AA53AD22C6E3}"/>
              </a:ext>
            </a:extLst>
          </p:cNvPr>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Imagem 15">
            <a:extLst>
              <a:ext uri="{FF2B5EF4-FFF2-40B4-BE49-F238E27FC236}">
                <a16:creationId xmlns:a16="http://schemas.microsoft.com/office/drawing/2014/main" xmlns="" id="{21EDD318-7C9F-4D61-B721-C61CBB10A6F0}"/>
              </a:ext>
            </a:extLst>
          </p:cNvPr>
          <p:cNvPicPr>
            <a:picLocks noChangeAspect="1"/>
          </p:cNvPicPr>
          <p:nvPr/>
        </p:nvPicPr>
        <p:blipFill>
          <a:blip r:embed="rId7"/>
          <a:stretch>
            <a:fillRect/>
          </a:stretch>
        </p:blipFill>
        <p:spPr>
          <a:xfrm>
            <a:off x="3680121" y="6527255"/>
            <a:ext cx="1748137" cy="2310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5"/>
          <p:cNvSpPr txBox="1"/>
          <p:nvPr/>
        </p:nvSpPr>
        <p:spPr>
          <a:xfrm>
            <a:off x="786137" y="2276872"/>
            <a:ext cx="7754803" cy="41764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14787B"/>
              </a:buClr>
              <a:buSzPts val="2400"/>
              <a:buFont typeface="Calibri"/>
              <a:buNone/>
            </a:pPr>
            <a:r>
              <a:rPr lang="pt-BR" sz="2400" b="0" i="0" u="none" strike="noStrike" cap="none" dirty="0">
                <a:solidFill>
                  <a:srgbClr val="14787B"/>
                </a:solidFill>
                <a:latin typeface="Calibri"/>
                <a:ea typeface="Calibri"/>
                <a:cs typeface="Calibri"/>
                <a:sym typeface="Calibri"/>
              </a:rPr>
              <a:t> </a:t>
            </a:r>
            <a:r>
              <a:rPr lang="pt-BR" sz="2400" b="1" i="0" u="none" strike="noStrike" cap="none" dirty="0">
                <a:solidFill>
                  <a:srgbClr val="632523"/>
                </a:solidFill>
                <a:latin typeface="Calibri"/>
                <a:ea typeface="Calibri"/>
                <a:cs typeface="Calibri"/>
                <a:sym typeface="Calibri"/>
              </a:rPr>
              <a:t>Redução dos compromissos previdenciários</a:t>
            </a:r>
            <a:endParaRPr dirty="0">
              <a:solidFill>
                <a:srgbClr val="632523"/>
              </a:solidFill>
            </a:endParaRPr>
          </a:p>
          <a:p>
            <a:pPr marL="0" marR="0" lvl="0" indent="0" algn="ctr" rtl="0">
              <a:spcBef>
                <a:spcPts val="0"/>
              </a:spcBef>
              <a:spcAft>
                <a:spcPts val="0"/>
              </a:spcAft>
              <a:buClr>
                <a:schemeClr val="dk1"/>
              </a:buClr>
              <a:buSzPts val="1800"/>
              <a:buFont typeface="Calibri"/>
              <a:buNone/>
            </a:pPr>
            <a:r>
              <a:rPr lang="pt-BR" sz="1800" b="0" i="0" u="none" strike="noStrike" cap="none" dirty="0">
                <a:solidFill>
                  <a:schemeClr val="dk1"/>
                </a:solidFill>
                <a:latin typeface="Calibri"/>
                <a:ea typeface="Calibri"/>
                <a:cs typeface="Calibri"/>
                <a:sym typeface="Calibri"/>
              </a:rPr>
              <a:t>Prazo de implantação reduzido</a:t>
            </a:r>
            <a:br>
              <a:rPr lang="pt-BR" sz="1800" b="0" i="0" u="none" strike="noStrike" cap="none" dirty="0">
                <a:solidFill>
                  <a:schemeClr val="dk1"/>
                </a:solidFill>
                <a:latin typeface="Calibri"/>
                <a:ea typeface="Calibri"/>
                <a:cs typeface="Calibri"/>
                <a:sym typeface="Calibri"/>
              </a:rPr>
            </a:br>
            <a:r>
              <a:rPr lang="pt-BR" sz="1800" b="0" i="0" u="none" strike="noStrike" cap="none" dirty="0">
                <a:solidFill>
                  <a:schemeClr val="dk1"/>
                </a:solidFill>
                <a:latin typeface="Calibri"/>
                <a:ea typeface="Calibri"/>
                <a:cs typeface="Calibri"/>
                <a:sym typeface="Calibri"/>
              </a:rPr>
              <a:t>Plano de Benefícios independente </a:t>
            </a:r>
            <a:endParaRPr dirty="0"/>
          </a:p>
          <a:p>
            <a:pPr marL="0" marR="0" lvl="0" indent="0" algn="ctr" rtl="0">
              <a:spcBef>
                <a:spcPts val="0"/>
              </a:spcBef>
              <a:spcAft>
                <a:spcPts val="0"/>
              </a:spcAft>
              <a:buClr>
                <a:schemeClr val="dk1"/>
              </a:buClr>
              <a:buSzPts val="1800"/>
              <a:buFont typeface="Calibri"/>
              <a:buNone/>
            </a:pPr>
            <a:r>
              <a:rPr lang="pt-BR" sz="1800" b="0" i="0" u="none" strike="noStrike" cap="none" dirty="0">
                <a:solidFill>
                  <a:schemeClr val="dk1"/>
                </a:solidFill>
                <a:latin typeface="Calibri"/>
                <a:ea typeface="Calibri"/>
                <a:cs typeface="Calibri"/>
                <a:sym typeface="Calibri"/>
              </a:rPr>
              <a:t>Economia  em curto, médio e longo prazo</a:t>
            </a:r>
            <a:endParaRPr dirty="0"/>
          </a:p>
          <a:p>
            <a:pPr marL="0" marR="0" lvl="0" indent="0" algn="ctr" rtl="0">
              <a:spcBef>
                <a:spcPts val="0"/>
              </a:spcBef>
              <a:spcAft>
                <a:spcPts val="0"/>
              </a:spcAft>
              <a:buClr>
                <a:schemeClr val="dk1"/>
              </a:buClr>
              <a:buSzPts val="2400"/>
              <a:buFont typeface="Calibri"/>
              <a:buNone/>
            </a:pPr>
            <a:endParaRPr sz="2400" b="1" i="0" u="none" strike="noStrike" cap="none" dirty="0">
              <a:solidFill>
                <a:srgbClr val="B00905"/>
              </a:solidFill>
              <a:latin typeface="Calibri"/>
              <a:ea typeface="Calibri"/>
              <a:cs typeface="Calibri"/>
              <a:sym typeface="Calibri"/>
            </a:endParaRPr>
          </a:p>
          <a:p>
            <a:pPr marL="0" marR="0" lvl="0" indent="0" algn="ctr" rtl="0">
              <a:spcBef>
                <a:spcPts val="0"/>
              </a:spcBef>
              <a:spcAft>
                <a:spcPts val="0"/>
              </a:spcAft>
              <a:buClr>
                <a:srgbClr val="14787B"/>
              </a:buClr>
              <a:buSzPts val="2400"/>
              <a:buFont typeface="Calibri"/>
              <a:buNone/>
            </a:pPr>
            <a:r>
              <a:rPr lang="pt-BR" sz="2400" b="1" i="0" u="none" strike="noStrike" cap="none" dirty="0">
                <a:solidFill>
                  <a:srgbClr val="632523"/>
                </a:solidFill>
                <a:latin typeface="Calibri"/>
                <a:ea typeface="Calibri"/>
                <a:cs typeface="Calibri"/>
                <a:sym typeface="Calibri"/>
              </a:rPr>
              <a:t>Aporte inicial definido de acordo com as características do Ente Federativo</a:t>
            </a:r>
            <a:endParaRPr dirty="0">
              <a:solidFill>
                <a:srgbClr val="632523"/>
              </a:solidFill>
            </a:endParaRPr>
          </a:p>
          <a:p>
            <a:pPr marL="0" marR="0" lvl="0" indent="0" algn="ctr" rtl="0">
              <a:spcBef>
                <a:spcPts val="0"/>
              </a:spcBef>
              <a:spcAft>
                <a:spcPts val="0"/>
              </a:spcAft>
              <a:buClr>
                <a:schemeClr val="dk1"/>
              </a:buClr>
              <a:buSzPts val="1800"/>
              <a:buFont typeface="Calibri"/>
              <a:buNone/>
            </a:pPr>
            <a:r>
              <a:rPr lang="pt-BR" sz="1800" b="0" i="0" u="none" strike="noStrike" cap="none" dirty="0">
                <a:solidFill>
                  <a:schemeClr val="dk1"/>
                </a:solidFill>
                <a:latin typeface="Calibri"/>
                <a:ea typeface="Calibri"/>
                <a:cs typeface="Calibri"/>
                <a:sym typeface="Calibri"/>
              </a:rPr>
              <a:t>Inexistência de responsabilidade solidária entre os planos de benefícios e entre os Patrocinadores</a:t>
            </a:r>
            <a:endParaRPr dirty="0"/>
          </a:p>
          <a:p>
            <a:pPr marL="0" marR="0" lvl="0" indent="0" algn="ctr"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344" name="Google Shape;344;p25"/>
          <p:cNvSpPr/>
          <p:nvPr/>
        </p:nvSpPr>
        <p:spPr>
          <a:xfrm>
            <a:off x="1300958" y="5860532"/>
            <a:ext cx="456943" cy="996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46" name="Google Shape;346;p25"/>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7" name="Google Shape;347;p25"/>
          <p:cNvSpPr txBox="1"/>
          <p:nvPr/>
        </p:nvSpPr>
        <p:spPr>
          <a:xfrm>
            <a:off x="-1" y="24115"/>
            <a:ext cx="9144001"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3600"/>
              <a:buFont typeface="Arial"/>
              <a:buNone/>
            </a:pPr>
            <a:r>
              <a:rPr lang="pt-BR" sz="4000" b="1" dirty="0">
                <a:solidFill>
                  <a:srgbClr val="CC7730"/>
                </a:solidFill>
                <a:latin typeface="Open Sans ExtraBold"/>
                <a:ea typeface="Open Sans ExtraBold"/>
                <a:cs typeface="Open Sans ExtraBold"/>
                <a:sym typeface="Open Sans ExtraBold"/>
              </a:rPr>
              <a:t>POR QUE ADERIR?</a:t>
            </a:r>
            <a:endParaRPr sz="4000" b="1" dirty="0">
              <a:solidFill>
                <a:srgbClr val="CC7730"/>
              </a:solidFill>
              <a:latin typeface="Open Sans ExtraBold"/>
              <a:ea typeface="Open Sans ExtraBold"/>
              <a:cs typeface="Open Sans ExtraBold"/>
            </a:endParaRPr>
          </a:p>
          <a:p>
            <a:pPr marL="0" marR="0" lvl="0" indent="0" algn="ctr" rtl="0">
              <a:lnSpc>
                <a:spcPct val="150000"/>
              </a:lnSpc>
              <a:spcBef>
                <a:spcPts val="0"/>
              </a:spcBef>
              <a:spcAft>
                <a:spcPts val="0"/>
              </a:spcAft>
              <a:buClr>
                <a:srgbClr val="000000"/>
              </a:buClr>
              <a:buSzPts val="2400"/>
              <a:buFont typeface="Arial"/>
              <a:buNone/>
            </a:pPr>
            <a:r>
              <a:rPr lang="pt-BR" sz="2400" b="1" i="0" u="none" strike="noStrike" cap="none" dirty="0">
                <a:solidFill>
                  <a:srgbClr val="946728"/>
                </a:solidFill>
                <a:latin typeface="Open Sans ExtraBold"/>
                <a:ea typeface="Open Sans ExtraBold"/>
                <a:cs typeface="Open Sans ExtraBold"/>
                <a:sym typeface="Open Sans ExtraBold"/>
              </a:rPr>
              <a:t>VANTAGENS PARA O PATROCINADOR</a:t>
            </a:r>
            <a:endParaRPr dirty="0">
              <a:solidFill>
                <a:srgbClr val="946728"/>
              </a:solidFill>
            </a:endParaRPr>
          </a:p>
        </p:txBody>
      </p:sp>
      <p:pic>
        <p:nvPicPr>
          <p:cNvPr id="348" name="Google Shape;348;p25"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7" name="Imagem 6">
            <a:extLst>
              <a:ext uri="{FF2B5EF4-FFF2-40B4-BE49-F238E27FC236}">
                <a16:creationId xmlns:a16="http://schemas.microsoft.com/office/drawing/2014/main" xmlns="" id="{B8B7D689-33D0-493D-A73E-F1920F8038EC}"/>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8"/>
          <p:cNvSpPr/>
          <p:nvPr/>
        </p:nvSpPr>
        <p:spPr>
          <a:xfrm>
            <a:off x="305060" y="1790110"/>
            <a:ext cx="5472608" cy="3693278"/>
          </a:xfrm>
          <a:prstGeom prst="rect">
            <a:avLst/>
          </a:prstGeom>
          <a:noFill/>
          <a:ln>
            <a:noFill/>
          </a:ln>
        </p:spPr>
        <p:txBody>
          <a:bodyPr spcFirstLastPara="1" wrap="square" lIns="91425" tIns="45700" rIns="91425" bIns="45700" anchor="t" anchorCtr="0">
            <a:spAutoFit/>
          </a:bodyPr>
          <a:lstStyle/>
          <a:p>
            <a:pPr marL="0" marR="0" lvl="1" indent="0" rtl="0">
              <a:lnSpc>
                <a:spcPct val="150000"/>
              </a:lnSpc>
              <a:spcBef>
                <a:spcPts val="0"/>
              </a:spcBef>
              <a:spcAft>
                <a:spcPts val="0"/>
              </a:spcAft>
              <a:buNone/>
            </a:pPr>
            <a:r>
              <a:rPr lang="pt-BR" sz="2400" b="1" dirty="0">
                <a:solidFill>
                  <a:schemeClr val="accent2">
                    <a:lumMod val="50000"/>
                  </a:schemeClr>
                </a:solidFill>
                <a:latin typeface="Calibri"/>
                <a:ea typeface="Calibri"/>
                <a:cs typeface="Calibri"/>
                <a:sym typeface="Calibri"/>
              </a:rPr>
              <a:t>Gestão participativa</a:t>
            </a:r>
            <a:r>
              <a:rPr lang="pt-BR" sz="2400" b="1" i="0" u="none" strike="noStrike" cap="none" dirty="0">
                <a:solidFill>
                  <a:srgbClr val="14787B"/>
                </a:solidFill>
                <a:latin typeface="Calibri"/>
                <a:ea typeface="Calibri"/>
                <a:cs typeface="Calibri"/>
                <a:sym typeface="Calibri"/>
              </a:rPr>
              <a:t/>
            </a:r>
            <a:br>
              <a:rPr lang="pt-BR" sz="2400" b="1" i="0" u="none" strike="noStrike" cap="none" dirty="0">
                <a:solidFill>
                  <a:srgbClr val="14787B"/>
                </a:solidFill>
                <a:latin typeface="Calibri"/>
                <a:ea typeface="Calibri"/>
                <a:cs typeface="Calibri"/>
                <a:sym typeface="Calibri"/>
              </a:rPr>
            </a:br>
            <a:endParaRPr sz="2400" b="1" i="0" u="none" strike="noStrike" cap="none" dirty="0">
              <a:solidFill>
                <a:srgbClr val="14787B"/>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Representação em Comit</a:t>
            </a:r>
            <a:r>
              <a:rPr lang="pt-BR" sz="1800" dirty="0">
                <a:solidFill>
                  <a:schemeClr val="dk1"/>
                </a:solidFill>
                <a:latin typeface="Calibri"/>
                <a:ea typeface="Calibri"/>
                <a:cs typeface="Calibri"/>
                <a:sym typeface="Calibri"/>
              </a:rPr>
              <a:t>ês de Assessoramento Técnico e Consultivo</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Representatividade em Conselhos</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Partici</a:t>
            </a:r>
            <a:r>
              <a:rPr lang="pt-BR" sz="1800" dirty="0">
                <a:solidFill>
                  <a:schemeClr val="dk1"/>
                </a:solidFill>
                <a:latin typeface="Calibri"/>
                <a:ea typeface="Calibri"/>
                <a:cs typeface="Calibri"/>
                <a:sym typeface="Calibri"/>
              </a:rPr>
              <a:t>pação em reunião de Comitês de Investimentos com representantes de participantes e patrocinadores</a:t>
            </a:r>
            <a:endParaRPr dirty="0"/>
          </a:p>
        </p:txBody>
      </p:sp>
      <p:sp>
        <p:nvSpPr>
          <p:cNvPr id="377" name="Google Shape;377;p28"/>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28"/>
          <p:cNvSpPr txBox="1"/>
          <p:nvPr/>
        </p:nvSpPr>
        <p:spPr>
          <a:xfrm>
            <a:off x="305060" y="164348"/>
            <a:ext cx="9144001" cy="1477287"/>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3600"/>
              <a:buFont typeface="Arial"/>
              <a:buNone/>
            </a:pPr>
            <a:r>
              <a:rPr lang="pt-BR" sz="3600" b="1" i="0" u="none" strike="noStrike" cap="none" dirty="0">
                <a:solidFill>
                  <a:srgbClr val="C85132"/>
                </a:solidFill>
                <a:latin typeface="Open Sans ExtraBold"/>
                <a:ea typeface="Open Sans ExtraBold"/>
                <a:cs typeface="Open Sans ExtraBold"/>
                <a:sym typeface="Open Sans ExtraBold"/>
              </a:rPr>
              <a:t>POR QUE ADERIR?</a:t>
            </a:r>
            <a:endParaRPr dirty="0"/>
          </a:p>
          <a:p>
            <a:pPr marL="0" marR="0" lvl="0" indent="0" rtl="0">
              <a:lnSpc>
                <a:spcPct val="150000"/>
              </a:lnSpc>
              <a:spcBef>
                <a:spcPts val="0"/>
              </a:spcBef>
              <a:spcAft>
                <a:spcPts val="0"/>
              </a:spcAft>
              <a:buClr>
                <a:srgbClr val="000000"/>
              </a:buClr>
              <a:buSzPts val="2400"/>
              <a:buFont typeface="Arial"/>
              <a:buNone/>
            </a:pPr>
            <a:r>
              <a:rPr lang="pt-BR" sz="2400" b="1" i="0" u="none" strike="noStrike" cap="none" dirty="0">
                <a:solidFill>
                  <a:srgbClr val="CC7730"/>
                </a:solidFill>
                <a:latin typeface="Open Sans ExtraBold"/>
                <a:ea typeface="Open Sans ExtraBold"/>
                <a:cs typeface="Open Sans ExtraBold"/>
                <a:sym typeface="Open Sans ExtraBold"/>
              </a:rPr>
              <a:t>NOSSOS DIFERENCIAIS</a:t>
            </a:r>
            <a:endParaRPr dirty="0"/>
          </a:p>
        </p:txBody>
      </p:sp>
      <p:pic>
        <p:nvPicPr>
          <p:cNvPr id="379" name="Google Shape;379;p28"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6" name="Imagem 5">
            <a:extLst>
              <a:ext uri="{FF2B5EF4-FFF2-40B4-BE49-F238E27FC236}">
                <a16:creationId xmlns:a16="http://schemas.microsoft.com/office/drawing/2014/main" xmlns="" id="{BB1E298F-9864-4051-AF31-64BF55BDF36C}"/>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8"/>
          <p:cNvSpPr/>
          <p:nvPr/>
        </p:nvSpPr>
        <p:spPr>
          <a:xfrm>
            <a:off x="305060" y="1790110"/>
            <a:ext cx="5472608" cy="3693278"/>
          </a:xfrm>
          <a:prstGeom prst="rect">
            <a:avLst/>
          </a:prstGeom>
          <a:noFill/>
          <a:ln>
            <a:noFill/>
          </a:ln>
        </p:spPr>
        <p:txBody>
          <a:bodyPr spcFirstLastPara="1" wrap="square" lIns="91425" tIns="45700" rIns="91425" bIns="45700" anchor="t" anchorCtr="0">
            <a:spAutoFit/>
          </a:bodyPr>
          <a:lstStyle/>
          <a:p>
            <a:pPr marL="0" marR="0" lvl="1" indent="0" rtl="0">
              <a:lnSpc>
                <a:spcPct val="150000"/>
              </a:lnSpc>
              <a:spcBef>
                <a:spcPts val="0"/>
              </a:spcBef>
              <a:spcAft>
                <a:spcPts val="0"/>
              </a:spcAft>
              <a:buNone/>
            </a:pPr>
            <a:r>
              <a:rPr lang="pt-BR" sz="2400" b="1" dirty="0">
                <a:solidFill>
                  <a:schemeClr val="accent2">
                    <a:lumMod val="50000"/>
                  </a:schemeClr>
                </a:solidFill>
                <a:latin typeface="Calibri"/>
                <a:ea typeface="Calibri"/>
                <a:cs typeface="Calibri"/>
                <a:sym typeface="Calibri"/>
              </a:rPr>
              <a:t>Gestão de Investimentos</a:t>
            </a:r>
            <a:r>
              <a:rPr lang="pt-BR" sz="2400" b="1" i="0" u="none" strike="noStrike" cap="none" dirty="0">
                <a:solidFill>
                  <a:srgbClr val="14787B"/>
                </a:solidFill>
                <a:latin typeface="Calibri"/>
                <a:ea typeface="Calibri"/>
                <a:cs typeface="Calibri"/>
                <a:sym typeface="Calibri"/>
              </a:rPr>
              <a:t/>
            </a:r>
            <a:br>
              <a:rPr lang="pt-BR" sz="2400" b="1" i="0" u="none" strike="noStrike" cap="none" dirty="0">
                <a:solidFill>
                  <a:srgbClr val="14787B"/>
                </a:solidFill>
                <a:latin typeface="Calibri"/>
                <a:ea typeface="Calibri"/>
                <a:cs typeface="Calibri"/>
                <a:sym typeface="Calibri"/>
              </a:rPr>
            </a:br>
            <a:endParaRPr sz="2400" b="1" i="0" u="none" strike="noStrike" cap="none" dirty="0">
              <a:solidFill>
                <a:srgbClr val="14787B"/>
              </a:solidFill>
              <a:latin typeface="Calibri"/>
              <a:ea typeface="Calibri"/>
              <a:cs typeface="Calibri"/>
              <a:sym typeface="Calibri"/>
            </a:endParaRPr>
          </a:p>
          <a:p>
            <a:pPr marL="285750" indent="-285750">
              <a:lnSpc>
                <a:spcPct val="150000"/>
              </a:lnSpc>
              <a:buClr>
                <a:schemeClr val="dk1"/>
              </a:buClr>
              <a:buSzPts val="1800"/>
              <a:buFont typeface="Arial"/>
              <a:buChar char="•"/>
            </a:pPr>
            <a:r>
              <a:rPr lang="pt-BR" sz="1800" dirty="0">
                <a:solidFill>
                  <a:schemeClr val="dk1"/>
                </a:solidFill>
                <a:latin typeface="Calibri"/>
                <a:cs typeface="Calibri"/>
                <a:sym typeface="Calibri"/>
              </a:rPr>
              <a:t>Fluxo decisório de investimentos</a:t>
            </a:r>
            <a:endParaRPr lang="pt-BR" sz="1800" dirty="0"/>
          </a:p>
          <a:p>
            <a:pPr marL="285750" lvl="0" indent="-285750">
              <a:lnSpc>
                <a:spcPct val="150000"/>
              </a:lnSpc>
              <a:buClr>
                <a:schemeClr val="dk1"/>
              </a:buClr>
              <a:buSzPts val="1800"/>
              <a:buFont typeface="Arial"/>
              <a:buChar char="•"/>
            </a:pPr>
            <a:r>
              <a:rPr lang="pt-BR" sz="1800" dirty="0">
                <a:solidFill>
                  <a:schemeClr val="dk1"/>
                </a:solidFill>
                <a:latin typeface="Calibri"/>
                <a:ea typeface="Calibri"/>
                <a:cs typeface="Calibri"/>
                <a:sym typeface="Calibri"/>
              </a:rPr>
              <a:t>Política de investimentos específica por plano e ativos segregados</a:t>
            </a:r>
            <a:endParaRPr dirty="0"/>
          </a:p>
          <a:p>
            <a:pPr marL="285750" lvl="0" indent="-285750">
              <a:lnSpc>
                <a:spcPct val="150000"/>
              </a:lnSpc>
              <a:buClr>
                <a:schemeClr val="dk1"/>
              </a:buClr>
              <a:buSzPts val="1800"/>
              <a:buFont typeface="Arial"/>
              <a:buChar char="•"/>
            </a:pPr>
            <a:r>
              <a:rPr lang="pt-BR" sz="1800" dirty="0">
                <a:solidFill>
                  <a:schemeClr val="dk1"/>
                </a:solidFill>
                <a:latin typeface="Calibri"/>
                <a:ea typeface="Calibri"/>
                <a:cs typeface="Calibri"/>
                <a:sym typeface="Calibri"/>
              </a:rPr>
              <a:t>Acompanhamento da rentabilidade dos recursos em site da Entidade e através das Lâminas de Investimento por e-mail</a:t>
            </a:r>
          </a:p>
        </p:txBody>
      </p:sp>
      <p:sp>
        <p:nvSpPr>
          <p:cNvPr id="377" name="Google Shape;377;p28"/>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28"/>
          <p:cNvSpPr txBox="1"/>
          <p:nvPr/>
        </p:nvSpPr>
        <p:spPr>
          <a:xfrm>
            <a:off x="305060" y="164348"/>
            <a:ext cx="9144001" cy="1477287"/>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3600"/>
              <a:buFont typeface="Arial"/>
              <a:buNone/>
            </a:pPr>
            <a:r>
              <a:rPr lang="pt-BR" sz="3600" b="1" i="0" u="none" strike="noStrike" cap="none" dirty="0">
                <a:solidFill>
                  <a:srgbClr val="C85132"/>
                </a:solidFill>
                <a:latin typeface="Open Sans ExtraBold"/>
                <a:ea typeface="Open Sans ExtraBold"/>
                <a:cs typeface="Open Sans ExtraBold"/>
                <a:sym typeface="Open Sans ExtraBold"/>
              </a:rPr>
              <a:t>POR QUE ADERIR?</a:t>
            </a:r>
            <a:endParaRPr dirty="0"/>
          </a:p>
          <a:p>
            <a:pPr marL="0" marR="0" lvl="0" indent="0" rtl="0">
              <a:lnSpc>
                <a:spcPct val="150000"/>
              </a:lnSpc>
              <a:spcBef>
                <a:spcPts val="0"/>
              </a:spcBef>
              <a:spcAft>
                <a:spcPts val="0"/>
              </a:spcAft>
              <a:buClr>
                <a:srgbClr val="000000"/>
              </a:buClr>
              <a:buSzPts val="2400"/>
              <a:buFont typeface="Arial"/>
              <a:buNone/>
            </a:pPr>
            <a:r>
              <a:rPr lang="pt-BR" sz="2400" b="1" i="0" u="none" strike="noStrike" cap="none" dirty="0">
                <a:solidFill>
                  <a:srgbClr val="CC7730"/>
                </a:solidFill>
                <a:latin typeface="Open Sans ExtraBold"/>
                <a:ea typeface="Open Sans ExtraBold"/>
                <a:cs typeface="Open Sans ExtraBold"/>
                <a:sym typeface="Open Sans ExtraBold"/>
              </a:rPr>
              <a:t>NOSSOS DIFERENCIAIS</a:t>
            </a:r>
            <a:endParaRPr dirty="0"/>
          </a:p>
        </p:txBody>
      </p:sp>
      <p:pic>
        <p:nvPicPr>
          <p:cNvPr id="379" name="Google Shape;379;p28"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6" name="Imagem 5">
            <a:extLst>
              <a:ext uri="{FF2B5EF4-FFF2-40B4-BE49-F238E27FC236}">
                <a16:creationId xmlns:a16="http://schemas.microsoft.com/office/drawing/2014/main" xmlns="" id="{3D494874-BE56-47F2-8AD1-EF30D5B43440}"/>
              </a:ext>
            </a:extLst>
          </p:cNvPr>
          <p:cNvPicPr>
            <a:picLocks noChangeAspect="1"/>
          </p:cNvPicPr>
          <p:nvPr/>
        </p:nvPicPr>
        <p:blipFill>
          <a:blip r:embed="rId4"/>
          <a:stretch>
            <a:fillRect/>
          </a:stretch>
        </p:blipFill>
        <p:spPr>
          <a:xfrm>
            <a:off x="3680121" y="6527255"/>
            <a:ext cx="1748137" cy="231070"/>
          </a:xfrm>
          <a:prstGeom prst="rect">
            <a:avLst/>
          </a:prstGeom>
        </p:spPr>
      </p:pic>
    </p:spTree>
    <p:extLst>
      <p:ext uri="{BB962C8B-B14F-4D97-AF65-F5344CB8AC3E}">
        <p14:creationId xmlns:p14="http://schemas.microsoft.com/office/powerpoint/2010/main" xmlns="" val="212128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8"/>
          <p:cNvSpPr/>
          <p:nvPr/>
        </p:nvSpPr>
        <p:spPr>
          <a:xfrm>
            <a:off x="305060" y="1790110"/>
            <a:ext cx="5472608" cy="3277780"/>
          </a:xfrm>
          <a:prstGeom prst="rect">
            <a:avLst/>
          </a:prstGeom>
          <a:noFill/>
          <a:ln>
            <a:noFill/>
          </a:ln>
        </p:spPr>
        <p:txBody>
          <a:bodyPr spcFirstLastPara="1" wrap="square" lIns="91425" tIns="45700" rIns="91425" bIns="45700" anchor="t" anchorCtr="0">
            <a:spAutoFit/>
          </a:bodyPr>
          <a:lstStyle/>
          <a:p>
            <a:pPr marL="0" marR="0" lvl="1" indent="0" rtl="0">
              <a:lnSpc>
                <a:spcPct val="150000"/>
              </a:lnSpc>
              <a:spcBef>
                <a:spcPts val="0"/>
              </a:spcBef>
              <a:spcAft>
                <a:spcPts val="0"/>
              </a:spcAft>
              <a:buNone/>
            </a:pPr>
            <a:r>
              <a:rPr lang="pt-BR" sz="2400" b="1" i="0" u="none" strike="noStrike" cap="none" dirty="0">
                <a:solidFill>
                  <a:schemeClr val="accent2">
                    <a:lumMod val="50000"/>
                  </a:schemeClr>
                </a:solidFill>
                <a:latin typeface="Calibri"/>
                <a:ea typeface="Calibri"/>
                <a:cs typeface="Calibri"/>
                <a:sym typeface="Calibri"/>
              </a:rPr>
              <a:t>Expertise no negócio</a:t>
            </a:r>
            <a:r>
              <a:rPr lang="pt-BR" sz="2400" b="1" i="0" u="none" strike="noStrike" cap="none" dirty="0">
                <a:solidFill>
                  <a:srgbClr val="14787B"/>
                </a:solidFill>
                <a:latin typeface="Calibri"/>
                <a:ea typeface="Calibri"/>
                <a:cs typeface="Calibri"/>
                <a:sym typeface="Calibri"/>
              </a:rPr>
              <a:t/>
            </a:r>
            <a:br>
              <a:rPr lang="pt-BR" sz="2400" b="1" i="0" u="none" strike="noStrike" cap="none" dirty="0">
                <a:solidFill>
                  <a:srgbClr val="14787B"/>
                </a:solidFill>
                <a:latin typeface="Calibri"/>
                <a:ea typeface="Calibri"/>
                <a:cs typeface="Calibri"/>
                <a:sym typeface="Calibri"/>
              </a:rPr>
            </a:br>
            <a:endParaRPr sz="2400" b="1" i="0" u="none" strike="noStrike" cap="none" dirty="0">
              <a:solidFill>
                <a:srgbClr val="14787B"/>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Administração de planos de Entes Federativos</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Equipe Técnica experiente e bem assessorada</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Plano de Educação Financeira e Previdenciária</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Transformação digital é prioridade da Entidade</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Regulamento Certificado pela </a:t>
            </a:r>
            <a:r>
              <a:rPr lang="pt-BR" sz="1800" b="0" i="0" u="none" strike="noStrike" cap="none" dirty="0" err="1">
                <a:solidFill>
                  <a:schemeClr val="dk1"/>
                </a:solidFill>
                <a:latin typeface="Calibri"/>
                <a:ea typeface="Calibri"/>
                <a:cs typeface="Calibri"/>
                <a:sym typeface="Calibri"/>
              </a:rPr>
              <a:t>Previc</a:t>
            </a:r>
            <a:endParaRPr sz="1800" b="0" i="0" u="none" strike="noStrike" cap="none" dirty="0">
              <a:solidFill>
                <a:schemeClr val="dk1"/>
              </a:solidFill>
              <a:latin typeface="Calibri"/>
              <a:ea typeface="Calibri"/>
              <a:cs typeface="Calibri"/>
              <a:sym typeface="Calibri"/>
            </a:endParaRPr>
          </a:p>
        </p:txBody>
      </p:sp>
      <p:sp>
        <p:nvSpPr>
          <p:cNvPr id="377" name="Google Shape;377;p28"/>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8" name="Google Shape;378;p28"/>
          <p:cNvSpPr txBox="1"/>
          <p:nvPr/>
        </p:nvSpPr>
        <p:spPr>
          <a:xfrm>
            <a:off x="305060" y="164348"/>
            <a:ext cx="9144001" cy="1477287"/>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3600"/>
              <a:buFont typeface="Arial"/>
              <a:buNone/>
            </a:pPr>
            <a:r>
              <a:rPr lang="pt-BR" sz="3600" b="1" i="0" u="none" strike="noStrike" cap="none" dirty="0">
                <a:solidFill>
                  <a:srgbClr val="C85132"/>
                </a:solidFill>
                <a:latin typeface="Open Sans ExtraBold"/>
                <a:ea typeface="Open Sans ExtraBold"/>
                <a:cs typeface="Open Sans ExtraBold"/>
                <a:sym typeface="Open Sans ExtraBold"/>
              </a:rPr>
              <a:t>POR QUE ADERIR?</a:t>
            </a:r>
            <a:endParaRPr dirty="0"/>
          </a:p>
          <a:p>
            <a:pPr marL="0" marR="0" lvl="0" indent="0" rtl="0">
              <a:lnSpc>
                <a:spcPct val="150000"/>
              </a:lnSpc>
              <a:spcBef>
                <a:spcPts val="0"/>
              </a:spcBef>
              <a:spcAft>
                <a:spcPts val="0"/>
              </a:spcAft>
              <a:buClr>
                <a:srgbClr val="000000"/>
              </a:buClr>
              <a:buSzPts val="2400"/>
              <a:buFont typeface="Arial"/>
              <a:buNone/>
            </a:pPr>
            <a:r>
              <a:rPr lang="pt-BR" sz="2400" b="1" i="0" u="none" strike="noStrike" cap="none" dirty="0">
                <a:solidFill>
                  <a:srgbClr val="CC7730"/>
                </a:solidFill>
                <a:latin typeface="Open Sans ExtraBold"/>
                <a:ea typeface="Open Sans ExtraBold"/>
                <a:cs typeface="Open Sans ExtraBold"/>
                <a:sym typeface="Open Sans ExtraBold"/>
              </a:rPr>
              <a:t>NOSSOS DIFERENCIAIS</a:t>
            </a:r>
            <a:endParaRPr dirty="0"/>
          </a:p>
        </p:txBody>
      </p:sp>
      <p:pic>
        <p:nvPicPr>
          <p:cNvPr id="379" name="Google Shape;379;p28"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6" name="Imagem 5">
            <a:extLst>
              <a:ext uri="{FF2B5EF4-FFF2-40B4-BE49-F238E27FC236}">
                <a16:creationId xmlns:a16="http://schemas.microsoft.com/office/drawing/2014/main" xmlns="" id="{40F06059-99B8-4634-BA38-C299CA90A163}"/>
              </a:ext>
            </a:extLst>
          </p:cNvPr>
          <p:cNvPicPr>
            <a:picLocks noChangeAspect="1"/>
          </p:cNvPicPr>
          <p:nvPr/>
        </p:nvPicPr>
        <p:blipFill>
          <a:blip r:embed="rId4"/>
          <a:stretch>
            <a:fillRect/>
          </a:stretch>
        </p:blipFill>
        <p:spPr>
          <a:xfrm>
            <a:off x="3680121" y="6527255"/>
            <a:ext cx="1748137" cy="231070"/>
          </a:xfrm>
          <a:prstGeom prst="rect">
            <a:avLst/>
          </a:prstGeom>
        </p:spPr>
      </p:pic>
    </p:spTree>
    <p:extLst>
      <p:ext uri="{BB962C8B-B14F-4D97-AF65-F5344CB8AC3E}">
        <p14:creationId xmlns:p14="http://schemas.microsoft.com/office/powerpoint/2010/main" xmlns="" val="241745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9"/>
          <p:cNvSpPr/>
          <p:nvPr/>
        </p:nvSpPr>
        <p:spPr>
          <a:xfrm>
            <a:off x="305060" y="1730613"/>
            <a:ext cx="5472608" cy="1200288"/>
          </a:xfrm>
          <a:prstGeom prst="rect">
            <a:avLst/>
          </a:prstGeom>
          <a:noFill/>
          <a:ln>
            <a:noFill/>
          </a:ln>
        </p:spPr>
        <p:txBody>
          <a:bodyPr spcFirstLastPara="1" wrap="square" lIns="91425" tIns="45700" rIns="91425" bIns="45700" anchor="t" anchorCtr="0">
            <a:spAutoFit/>
          </a:bodyPr>
          <a:lstStyle/>
          <a:p>
            <a:pPr marL="0" marR="0" lvl="1" indent="0" rtl="0">
              <a:lnSpc>
                <a:spcPct val="150000"/>
              </a:lnSpc>
              <a:spcBef>
                <a:spcPts val="0"/>
              </a:spcBef>
              <a:spcAft>
                <a:spcPts val="0"/>
              </a:spcAft>
              <a:buNone/>
            </a:pPr>
            <a:r>
              <a:rPr lang="pt-BR" sz="2400" b="1" i="0" u="none" strike="noStrike" cap="none" dirty="0">
                <a:solidFill>
                  <a:schemeClr val="accent2">
                    <a:lumMod val="50000"/>
                  </a:schemeClr>
                </a:solidFill>
                <a:latin typeface="Calibri"/>
                <a:ea typeface="Calibri"/>
                <a:cs typeface="Calibri"/>
                <a:sym typeface="Calibri"/>
              </a:rPr>
              <a:t>Conformidade &amp; Transparência</a:t>
            </a:r>
            <a:r>
              <a:rPr lang="pt-BR" sz="2400" b="1" i="0" u="none" strike="noStrike" cap="none" dirty="0">
                <a:solidFill>
                  <a:srgbClr val="14787B"/>
                </a:solidFill>
                <a:latin typeface="Calibri"/>
                <a:ea typeface="Calibri"/>
                <a:cs typeface="Calibri"/>
                <a:sym typeface="Calibri"/>
              </a:rPr>
              <a:t/>
            </a:r>
            <a:br>
              <a:rPr lang="pt-BR" sz="2400" b="1" i="0" u="none" strike="noStrike" cap="none" dirty="0">
                <a:solidFill>
                  <a:srgbClr val="14787B"/>
                </a:solidFill>
                <a:latin typeface="Calibri"/>
                <a:ea typeface="Calibri"/>
                <a:cs typeface="Calibri"/>
                <a:sym typeface="Calibri"/>
              </a:rPr>
            </a:br>
            <a:endParaRPr sz="2400" b="1" i="0" u="none" strike="noStrike" cap="none" dirty="0">
              <a:solidFill>
                <a:srgbClr val="14787B"/>
              </a:solidFill>
              <a:latin typeface="Calibri"/>
              <a:ea typeface="Calibri"/>
              <a:cs typeface="Calibri"/>
              <a:sym typeface="Calibri"/>
            </a:endParaRPr>
          </a:p>
        </p:txBody>
      </p:sp>
      <p:sp>
        <p:nvSpPr>
          <p:cNvPr id="385" name="Google Shape;385;p29"/>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6" name="Google Shape;386;p29"/>
          <p:cNvSpPr txBox="1"/>
          <p:nvPr/>
        </p:nvSpPr>
        <p:spPr>
          <a:xfrm>
            <a:off x="305060" y="84208"/>
            <a:ext cx="9144001" cy="1477287"/>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3600"/>
              <a:buFont typeface="Arial"/>
              <a:buNone/>
            </a:pPr>
            <a:r>
              <a:rPr lang="pt-BR" sz="3600" b="1" i="0" u="none" strike="noStrike" cap="none" dirty="0">
                <a:solidFill>
                  <a:srgbClr val="C85132"/>
                </a:solidFill>
                <a:latin typeface="Open Sans ExtraBold"/>
                <a:ea typeface="Open Sans ExtraBold"/>
                <a:cs typeface="Open Sans ExtraBold"/>
                <a:sym typeface="Open Sans ExtraBold"/>
              </a:rPr>
              <a:t>POR QUE ADERIR?</a:t>
            </a:r>
            <a:endParaRPr dirty="0"/>
          </a:p>
          <a:p>
            <a:pPr marL="0" marR="0" lvl="0" indent="0" rtl="0">
              <a:lnSpc>
                <a:spcPct val="150000"/>
              </a:lnSpc>
              <a:spcBef>
                <a:spcPts val="0"/>
              </a:spcBef>
              <a:spcAft>
                <a:spcPts val="0"/>
              </a:spcAft>
              <a:buClr>
                <a:srgbClr val="000000"/>
              </a:buClr>
              <a:buSzPts val="2400"/>
              <a:buFont typeface="Arial"/>
              <a:buNone/>
            </a:pPr>
            <a:r>
              <a:rPr lang="pt-BR" sz="2400" b="1" i="0" u="none" strike="noStrike" cap="none" dirty="0">
                <a:solidFill>
                  <a:srgbClr val="CC7730"/>
                </a:solidFill>
                <a:latin typeface="Open Sans ExtraBold"/>
                <a:ea typeface="Open Sans ExtraBold"/>
                <a:cs typeface="Open Sans ExtraBold"/>
                <a:sym typeface="Open Sans ExtraBold"/>
              </a:rPr>
              <a:t>NOSSOS DIFERENCIAIS</a:t>
            </a:r>
            <a:endParaRPr dirty="0"/>
          </a:p>
        </p:txBody>
      </p:sp>
      <p:pic>
        <p:nvPicPr>
          <p:cNvPr id="387" name="Google Shape;387;p29"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sp>
        <p:nvSpPr>
          <p:cNvPr id="388" name="Google Shape;388;p29"/>
          <p:cNvSpPr/>
          <p:nvPr/>
        </p:nvSpPr>
        <p:spPr>
          <a:xfrm>
            <a:off x="305060" y="2483837"/>
            <a:ext cx="6246772" cy="25423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Canais de Ouvidoria e Denúncia</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Código de Ética e Conduta</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Representante da Lei de Acesso a Informação</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Encarregado da Lei Geral de Proteção de Dados (DPO) </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Política da Lei Geral de Proteção de Dados</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Cumprimento da Resolução CNPC nº 32/2019</a:t>
            </a:r>
            <a:endParaRPr dirty="0"/>
          </a:p>
        </p:txBody>
      </p:sp>
      <p:pic>
        <p:nvPicPr>
          <p:cNvPr id="7" name="Imagem 6">
            <a:extLst>
              <a:ext uri="{FF2B5EF4-FFF2-40B4-BE49-F238E27FC236}">
                <a16:creationId xmlns:a16="http://schemas.microsoft.com/office/drawing/2014/main" xmlns="" id="{C522B5C3-D018-44C5-B269-BDA3E5CB788A}"/>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0"/>
          <p:cNvSpPr/>
          <p:nvPr/>
        </p:nvSpPr>
        <p:spPr>
          <a:xfrm>
            <a:off x="422030" y="1770396"/>
            <a:ext cx="6984776" cy="4247276"/>
          </a:xfrm>
          <a:prstGeom prst="rect">
            <a:avLst/>
          </a:prstGeom>
          <a:noFill/>
          <a:ln>
            <a:noFill/>
          </a:ln>
        </p:spPr>
        <p:txBody>
          <a:bodyPr spcFirstLastPara="1" wrap="square" lIns="91425" tIns="45700" rIns="91425" bIns="45700" anchor="t" anchorCtr="0">
            <a:spAutoFit/>
          </a:bodyPr>
          <a:lstStyle/>
          <a:p>
            <a:pPr marL="0" marR="0" lvl="1" indent="0" rtl="0">
              <a:lnSpc>
                <a:spcPct val="150000"/>
              </a:lnSpc>
              <a:spcBef>
                <a:spcPts val="0"/>
              </a:spcBef>
              <a:spcAft>
                <a:spcPts val="0"/>
              </a:spcAft>
              <a:buNone/>
            </a:pPr>
            <a:r>
              <a:rPr lang="pt-BR" sz="2400" b="1" i="0" u="none" strike="noStrike" cap="none" dirty="0">
                <a:solidFill>
                  <a:schemeClr val="accent2">
                    <a:lumMod val="50000"/>
                  </a:schemeClr>
                </a:solidFill>
                <a:latin typeface="Calibri"/>
                <a:ea typeface="Calibri"/>
                <a:cs typeface="Calibri"/>
                <a:sym typeface="Calibri"/>
              </a:rPr>
              <a:t>Canais de Atendimento &amp; Relacionamento diversificados e digitais </a:t>
            </a:r>
            <a:endParaRPr dirty="0">
              <a:solidFill>
                <a:schemeClr val="accent2">
                  <a:lumMod val="50000"/>
                </a:schemeClr>
              </a:solidFill>
            </a:endParaRPr>
          </a:p>
          <a:p>
            <a:pPr marL="0" marR="0" lvl="1" indent="0" algn="ctr" rtl="0">
              <a:lnSpc>
                <a:spcPct val="150000"/>
              </a:lnSpc>
              <a:spcBef>
                <a:spcPts val="0"/>
              </a:spcBef>
              <a:spcAft>
                <a:spcPts val="0"/>
              </a:spcAft>
              <a:buNone/>
            </a:pPr>
            <a:endParaRPr sz="2400" b="1" i="0" u="none" strike="noStrike" cap="none" dirty="0">
              <a:solidFill>
                <a:srgbClr val="14787B"/>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Comunicação segmentada por Patrocinador para promover pertencimento</a:t>
            </a:r>
            <a:endParaRPr dirty="0"/>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Site institucional, Área Exclusiva, Instagram, Facebook, Youtube, LinkedIn e </a:t>
            </a:r>
            <a:r>
              <a:rPr lang="pt-BR" sz="1800" b="0" i="0" u="none" strike="noStrike" cap="none" dirty="0" err="1">
                <a:solidFill>
                  <a:schemeClr val="dk1"/>
                </a:solidFill>
                <a:latin typeface="Calibri"/>
                <a:ea typeface="Calibri"/>
                <a:cs typeface="Calibri"/>
                <a:sym typeface="Calibri"/>
              </a:rPr>
              <a:t>Flickr</a:t>
            </a:r>
            <a:endParaRPr sz="1800" b="0" i="0" u="none" strike="noStrike" cap="none"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800"/>
              <a:buFont typeface="Arial"/>
              <a:buChar char="•"/>
            </a:pPr>
            <a:r>
              <a:rPr lang="pt-BR" sz="1800" b="0" i="0" u="none" strike="noStrike" cap="none" dirty="0">
                <a:solidFill>
                  <a:schemeClr val="dk1"/>
                </a:solidFill>
                <a:latin typeface="Calibri"/>
                <a:ea typeface="Calibri"/>
                <a:cs typeface="Calibri"/>
                <a:sym typeface="Calibri"/>
              </a:rPr>
              <a:t>Em fase de implantação: atendimento via WhatsApp; Adesão Online, Aplicativo</a:t>
            </a:r>
            <a:endParaRPr dirty="0"/>
          </a:p>
        </p:txBody>
      </p:sp>
      <p:sp>
        <p:nvSpPr>
          <p:cNvPr id="394" name="Google Shape;394;p30"/>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5" name="Google Shape;395;p30"/>
          <p:cNvSpPr txBox="1"/>
          <p:nvPr/>
        </p:nvSpPr>
        <p:spPr>
          <a:xfrm>
            <a:off x="422030" y="136213"/>
            <a:ext cx="9144001" cy="1477287"/>
          </a:xfrm>
          <a:prstGeom prst="rect">
            <a:avLst/>
          </a:prstGeom>
          <a:noFill/>
          <a:ln>
            <a:noFill/>
          </a:ln>
        </p:spPr>
        <p:txBody>
          <a:bodyPr spcFirstLastPara="1" wrap="square" lIns="91425" tIns="45700" rIns="91425" bIns="45700" anchor="t" anchorCtr="0">
            <a:spAutoFit/>
          </a:bodyPr>
          <a:lstStyle/>
          <a:p>
            <a:pPr marL="0" marR="0" lvl="0" indent="0" rtl="0">
              <a:lnSpc>
                <a:spcPct val="150000"/>
              </a:lnSpc>
              <a:spcBef>
                <a:spcPts val="0"/>
              </a:spcBef>
              <a:spcAft>
                <a:spcPts val="0"/>
              </a:spcAft>
              <a:buClr>
                <a:srgbClr val="000000"/>
              </a:buClr>
              <a:buSzPts val="3600"/>
              <a:buFont typeface="Arial"/>
              <a:buNone/>
            </a:pPr>
            <a:r>
              <a:rPr lang="pt-BR" sz="3600" b="1" i="0" u="none" strike="noStrike" cap="none" dirty="0">
                <a:solidFill>
                  <a:srgbClr val="C85132"/>
                </a:solidFill>
                <a:latin typeface="Open Sans ExtraBold"/>
                <a:ea typeface="Open Sans ExtraBold"/>
                <a:cs typeface="Open Sans ExtraBold"/>
                <a:sym typeface="Open Sans ExtraBold"/>
              </a:rPr>
              <a:t>POR QUE ADERIR?</a:t>
            </a:r>
            <a:endParaRPr dirty="0"/>
          </a:p>
          <a:p>
            <a:pPr marL="0" marR="0" lvl="0" indent="0" rtl="0">
              <a:lnSpc>
                <a:spcPct val="150000"/>
              </a:lnSpc>
              <a:spcBef>
                <a:spcPts val="0"/>
              </a:spcBef>
              <a:spcAft>
                <a:spcPts val="0"/>
              </a:spcAft>
              <a:buClr>
                <a:srgbClr val="000000"/>
              </a:buClr>
              <a:buSzPts val="2400"/>
              <a:buFont typeface="Arial"/>
              <a:buNone/>
            </a:pPr>
            <a:r>
              <a:rPr lang="pt-BR" sz="2400" b="1" i="0" u="none" strike="noStrike" cap="none" dirty="0">
                <a:solidFill>
                  <a:srgbClr val="CC7730"/>
                </a:solidFill>
                <a:latin typeface="Open Sans ExtraBold"/>
                <a:ea typeface="Open Sans ExtraBold"/>
                <a:cs typeface="Open Sans ExtraBold"/>
                <a:sym typeface="Open Sans ExtraBold"/>
              </a:rPr>
              <a:t>NOSSOS DIFERENCIAIS</a:t>
            </a:r>
            <a:endParaRPr dirty="0"/>
          </a:p>
        </p:txBody>
      </p:sp>
      <p:pic>
        <p:nvPicPr>
          <p:cNvPr id="396" name="Google Shape;396;p30" descr="Uma imagem contendo Ícone&#10;&#10;Descrição gerada automaticamente"/>
          <p:cNvPicPr preferRelativeResize="0"/>
          <p:nvPr/>
        </p:nvPicPr>
        <p:blipFill rotWithShape="1">
          <a:blip r:embed="rId3">
            <a:alphaModFix/>
          </a:blip>
          <a:srcRect/>
          <a:stretch/>
        </p:blipFill>
        <p:spPr>
          <a:xfrm>
            <a:off x="8570280" y="136213"/>
            <a:ext cx="268660" cy="408218"/>
          </a:xfrm>
          <a:prstGeom prst="rect">
            <a:avLst/>
          </a:prstGeom>
          <a:noFill/>
          <a:ln>
            <a:noFill/>
          </a:ln>
        </p:spPr>
      </p:pic>
      <p:pic>
        <p:nvPicPr>
          <p:cNvPr id="6" name="Imagem 5">
            <a:extLst>
              <a:ext uri="{FF2B5EF4-FFF2-40B4-BE49-F238E27FC236}">
                <a16:creationId xmlns:a16="http://schemas.microsoft.com/office/drawing/2014/main" xmlns="" id="{C0EA1A55-9487-4DE1-93C1-237A8938CBC4}"/>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971600" y="1815305"/>
            <a:ext cx="7560840" cy="494302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800" b="1" i="0" u="none" strike="noStrike" cap="none" dirty="0">
                <a:solidFill>
                  <a:srgbClr val="C85132"/>
                </a:solidFill>
                <a:latin typeface="Calibri"/>
                <a:ea typeface="Calibri"/>
                <a:cs typeface="Calibri"/>
                <a:sym typeface="Calibri"/>
              </a:rPr>
              <a:t>Art. 40. </a:t>
            </a:r>
            <a:endParaRPr dirty="0"/>
          </a:p>
          <a:p>
            <a:pPr marL="0" marR="0" lvl="0" indent="0" algn="ctr" rtl="0">
              <a:lnSpc>
                <a:spcPct val="15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ctr" rtl="0">
              <a:lnSpc>
                <a:spcPct val="150000"/>
              </a:lnSpc>
              <a:spcBef>
                <a:spcPts val="0"/>
              </a:spcBef>
              <a:spcAft>
                <a:spcPts val="0"/>
              </a:spcAft>
              <a:buNone/>
            </a:pPr>
            <a:r>
              <a:rPr lang="pt-BR" sz="1600" b="0" i="0" u="none" strike="noStrike" cap="none" dirty="0">
                <a:solidFill>
                  <a:schemeClr val="dk1"/>
                </a:solidFill>
                <a:latin typeface="Calibri"/>
                <a:ea typeface="Calibri"/>
                <a:cs typeface="Calibri"/>
                <a:sym typeface="Calibri"/>
              </a:rPr>
              <a:t>O </a:t>
            </a:r>
            <a:r>
              <a:rPr lang="pt-BR" sz="1600" b="1" i="0" u="none" strike="noStrike" cap="none" dirty="0">
                <a:solidFill>
                  <a:schemeClr val="dk1"/>
                </a:solidFill>
                <a:latin typeface="Calibri"/>
                <a:ea typeface="Calibri"/>
                <a:cs typeface="Calibri"/>
                <a:sym typeface="Calibri"/>
              </a:rPr>
              <a:t>regime próprio </a:t>
            </a:r>
            <a:r>
              <a:rPr lang="pt-BR" sz="1600" b="0" i="0" u="none" strike="noStrike" cap="none" dirty="0">
                <a:solidFill>
                  <a:schemeClr val="dk1"/>
                </a:solidFill>
                <a:latin typeface="Calibri"/>
                <a:ea typeface="Calibri"/>
                <a:cs typeface="Calibri"/>
                <a:sym typeface="Calibri"/>
              </a:rPr>
              <a:t>de previdência social dos servidores titulares de cargos efetivos terá caráter contributivo e solidário, mediante contribuição do respectivo ente federativo, de servidores ativos, de aposentados e de pensionistas, </a:t>
            </a:r>
            <a:r>
              <a:rPr lang="pt-BR" sz="1600" b="1" i="0" u="none" strike="noStrike" cap="none" dirty="0">
                <a:solidFill>
                  <a:schemeClr val="dk1"/>
                </a:solidFill>
                <a:latin typeface="Calibri"/>
                <a:ea typeface="Calibri"/>
                <a:cs typeface="Calibri"/>
                <a:sym typeface="Calibri"/>
              </a:rPr>
              <a:t>observados critérios que preservem o equilíbrio financeiro e atuarial</a:t>
            </a:r>
            <a:r>
              <a:rPr lang="pt-BR" sz="1600" b="0" i="0" u="none" strike="noStrike" cap="none" dirty="0">
                <a:solidFill>
                  <a:schemeClr val="dk1"/>
                </a:solidFill>
                <a:latin typeface="Calibri"/>
                <a:ea typeface="Calibri"/>
                <a:cs typeface="Calibri"/>
                <a:sym typeface="Calibri"/>
              </a:rPr>
              <a:t>.</a:t>
            </a:r>
            <a:endParaRPr dirty="0"/>
          </a:p>
          <a:p>
            <a:pPr marL="0" marR="0" lvl="0" indent="0" algn="ctr" rtl="0">
              <a:lnSpc>
                <a:spcPct val="150000"/>
              </a:lnSpc>
              <a:spcBef>
                <a:spcPts val="0"/>
              </a:spcBef>
              <a:spcAft>
                <a:spcPts val="0"/>
              </a:spcAft>
              <a:buNone/>
            </a:pPr>
            <a:r>
              <a:rPr lang="pt-BR" sz="1600" b="0" i="0" u="none" strike="noStrike" cap="none" dirty="0">
                <a:solidFill>
                  <a:schemeClr val="dk1"/>
                </a:solidFill>
                <a:latin typeface="Calibri"/>
                <a:ea typeface="Calibri"/>
                <a:cs typeface="Calibri"/>
                <a:sym typeface="Calibri"/>
              </a:rPr>
              <a:t>(...)</a:t>
            </a:r>
            <a:endParaRPr dirty="0"/>
          </a:p>
          <a:p>
            <a:pPr marL="0" marR="0" lvl="0" indent="0" algn="ctr" rtl="0">
              <a:lnSpc>
                <a:spcPct val="150000"/>
              </a:lnSpc>
              <a:spcBef>
                <a:spcPts val="0"/>
              </a:spcBef>
              <a:spcAft>
                <a:spcPts val="0"/>
              </a:spcAft>
              <a:buNone/>
            </a:pPr>
            <a:r>
              <a:rPr lang="pt-BR" sz="1600" b="0" i="0" u="none" strike="noStrike" cap="none" dirty="0">
                <a:solidFill>
                  <a:schemeClr val="dk1"/>
                </a:solidFill>
                <a:latin typeface="Calibri"/>
                <a:ea typeface="Calibri"/>
                <a:cs typeface="Calibri"/>
                <a:sym typeface="Calibri"/>
              </a:rPr>
              <a:t>§ 14. A União, os Estados, o Distrito Federal e os Municípios </a:t>
            </a:r>
            <a:r>
              <a:rPr lang="pt-BR" sz="1600" b="1" i="0" u="none" strike="noStrike" cap="none" dirty="0">
                <a:solidFill>
                  <a:schemeClr val="dk1"/>
                </a:solidFill>
                <a:latin typeface="Calibri"/>
                <a:ea typeface="Calibri"/>
                <a:cs typeface="Calibri"/>
                <a:sym typeface="Calibri"/>
              </a:rPr>
              <a:t>instituirão</a:t>
            </a:r>
            <a:r>
              <a:rPr lang="pt-BR" sz="1600" b="0" i="0" u="none" strike="noStrike" cap="none" dirty="0">
                <a:solidFill>
                  <a:schemeClr val="dk1"/>
                </a:solidFill>
                <a:latin typeface="Calibri"/>
                <a:ea typeface="Calibri"/>
                <a:cs typeface="Calibri"/>
                <a:sym typeface="Calibri"/>
              </a:rPr>
              <a:t>, por lei de iniciativa do respectivo Poder Executivo, </a:t>
            </a:r>
            <a:r>
              <a:rPr lang="pt-BR" sz="1600" b="1" i="0" u="none" strike="noStrike" cap="none" dirty="0">
                <a:solidFill>
                  <a:schemeClr val="dk1"/>
                </a:solidFill>
                <a:latin typeface="Calibri"/>
                <a:ea typeface="Calibri"/>
                <a:cs typeface="Calibri"/>
                <a:sym typeface="Calibri"/>
              </a:rPr>
              <a:t>regime de previdência complementar </a:t>
            </a:r>
            <a:r>
              <a:rPr lang="pt-BR" sz="1600" b="0" i="0" u="none" strike="noStrike" cap="none" dirty="0">
                <a:solidFill>
                  <a:schemeClr val="dk1"/>
                </a:solidFill>
                <a:latin typeface="Calibri"/>
                <a:ea typeface="Calibri"/>
                <a:cs typeface="Calibri"/>
                <a:sym typeface="Calibri"/>
              </a:rPr>
              <a:t>para servidores públicos ocupantes de cargo efetivo, observado o limite máximo dos benefícios do Regime Geral de Previdência Social para o valor das aposentadorias e das pensões em regime próprio de previdência social, ressalvado o disposto no § 16.</a:t>
            </a:r>
            <a:endParaRPr dirty="0"/>
          </a:p>
          <a:p>
            <a:pPr marL="0" marR="0" lvl="0" indent="0" algn="ctr" rtl="0">
              <a:lnSpc>
                <a:spcPct val="150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02" name="Google Shape;102;p2"/>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439390" y="61438"/>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dirty="0">
                <a:solidFill>
                  <a:srgbClr val="27454D"/>
                </a:solidFill>
                <a:latin typeface="Open Sans ExtraBold"/>
                <a:ea typeface="Open Sans ExtraBold"/>
                <a:cs typeface="Open Sans ExtraBold"/>
                <a:sym typeface="Open Sans ExtraBold"/>
              </a:rPr>
              <a:t>PANORAMA DA </a:t>
            </a:r>
            <a:r>
              <a:rPr lang="pt-BR" sz="4000" b="1" dirty="0">
                <a:solidFill>
                  <a:srgbClr val="14787B"/>
                </a:solidFill>
                <a:latin typeface="Open Sans ExtraBold"/>
                <a:ea typeface="Open Sans ExtraBold"/>
                <a:cs typeface="Open Sans ExtraBold"/>
                <a:sym typeface="Open Sans ExtraBold"/>
              </a:rPr>
              <a:t>PREVIDÊNCIA</a:t>
            </a:r>
            <a:endParaRPr sz="4000" b="1" dirty="0">
              <a:solidFill>
                <a:srgbClr val="14787B"/>
              </a:solidFill>
              <a:latin typeface="Open Sans ExtraBold"/>
              <a:ea typeface="Open Sans ExtraBold"/>
              <a:cs typeface="Open Sans ExtraBold"/>
            </a:endParaRPr>
          </a:p>
        </p:txBody>
      </p:sp>
      <p:sp>
        <p:nvSpPr>
          <p:cNvPr id="104" name="Google Shape;104;p2"/>
          <p:cNvSpPr txBox="1"/>
          <p:nvPr/>
        </p:nvSpPr>
        <p:spPr>
          <a:xfrm>
            <a:off x="-17809" y="1083695"/>
            <a:ext cx="9143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C85132"/>
                </a:solidFill>
                <a:latin typeface="Calibri"/>
                <a:ea typeface="Calibri"/>
                <a:cs typeface="Calibri"/>
                <a:sym typeface="Calibri"/>
              </a:rPr>
              <a:t>EMENDA CONSTITUCIONAL Nº 103/2019</a:t>
            </a:r>
            <a:endParaRPr/>
          </a:p>
        </p:txBody>
      </p:sp>
      <p:pic>
        <p:nvPicPr>
          <p:cNvPr id="105" name="Google Shape;105;p2"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7" name="Imagem 6">
            <a:extLst>
              <a:ext uri="{FF2B5EF4-FFF2-40B4-BE49-F238E27FC236}">
                <a16:creationId xmlns:a16="http://schemas.microsoft.com/office/drawing/2014/main" xmlns="" id="{ACD718CD-66CC-41F4-9230-0F11EA927C1F}"/>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1"/>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31"/>
          <p:cNvSpPr txBox="1"/>
          <p:nvPr/>
        </p:nvSpPr>
        <p:spPr>
          <a:xfrm>
            <a:off x="1786597" y="1121206"/>
            <a:ext cx="5599379" cy="1062163"/>
          </a:xfrm>
          <a:prstGeom prst="rect">
            <a:avLst/>
          </a:prstGeom>
          <a:noFill/>
          <a:ln>
            <a:noFill/>
          </a:ln>
        </p:spPr>
        <p:txBody>
          <a:bodyPr spcFirstLastPara="1" wrap="square" lIns="91425" tIns="91425" rIns="91425" bIns="91425" anchor="t" anchorCtr="0">
            <a:noAutofit/>
          </a:bodyPr>
          <a:lstStyle/>
          <a:p>
            <a:pPr algn="ctr">
              <a:buSzPts val="1800"/>
            </a:pPr>
            <a:r>
              <a:rPr lang="pt-BR" sz="1800" b="1" dirty="0" err="1">
                <a:solidFill>
                  <a:srgbClr val="2F5552"/>
                </a:solidFill>
                <a:latin typeface="Calibri"/>
                <a:cs typeface="Calibri"/>
                <a:sym typeface="Calibri"/>
              </a:rPr>
              <a:t>Edelvino</a:t>
            </a:r>
            <a:r>
              <a:rPr lang="pt-BR" sz="1800" b="1" dirty="0">
                <a:solidFill>
                  <a:srgbClr val="2F5552"/>
                </a:solidFill>
                <a:latin typeface="Calibri"/>
                <a:cs typeface="Calibri"/>
                <a:sym typeface="Calibri"/>
              </a:rPr>
              <a:t> Silva Góes Filho – Secretario de Administração</a:t>
            </a:r>
          </a:p>
          <a:p>
            <a:pPr algn="ctr">
              <a:buSzPts val="1800"/>
            </a:pPr>
            <a:r>
              <a:rPr lang="pt-BR" sz="1800" b="1" dirty="0">
                <a:solidFill>
                  <a:srgbClr val="2F5552"/>
                </a:solidFill>
                <a:latin typeface="Calibri"/>
                <a:cs typeface="Calibri"/>
                <a:sym typeface="Calibri"/>
              </a:rPr>
              <a:t>Edelvino.goesfilho@saeb.ba.gov.br</a:t>
            </a:r>
          </a:p>
          <a:p>
            <a:pPr algn="ctr">
              <a:buSzPts val="1800"/>
            </a:pPr>
            <a:endParaRPr lang="pt-BR" sz="1800" b="1" dirty="0">
              <a:solidFill>
                <a:srgbClr val="2F5552"/>
              </a:solidFill>
              <a:latin typeface="Calibri"/>
              <a:cs typeface="Calibri"/>
              <a:sym typeface="Calibri"/>
            </a:endParaRPr>
          </a:p>
          <a:p>
            <a:pPr algn="ctr">
              <a:buSzPts val="1800"/>
            </a:pPr>
            <a:r>
              <a:rPr lang="pt-BR" sz="1800" b="1" dirty="0">
                <a:solidFill>
                  <a:srgbClr val="2F5552"/>
                </a:solidFill>
                <a:latin typeface="Calibri"/>
                <a:cs typeface="Calibri"/>
                <a:sym typeface="Calibri"/>
              </a:rPr>
              <a:t>Jeremias Xavier de Moura – Diretor Presidente presidencia@prevnordeste.com.br</a:t>
            </a:r>
            <a:endParaRPr sz="1800" b="1" dirty="0">
              <a:solidFill>
                <a:srgbClr val="2F5552"/>
              </a:solidFill>
              <a:latin typeface="Calibri"/>
              <a:cs typeface="Calibri"/>
            </a:endParaRPr>
          </a:p>
          <a:p>
            <a:pPr algn="ctr">
              <a:buSzPts val="1600"/>
            </a:pPr>
            <a:r>
              <a:rPr lang="pt-BR" sz="1800" b="1" dirty="0">
                <a:solidFill>
                  <a:srgbClr val="2F5552"/>
                </a:solidFill>
                <a:latin typeface="Calibri"/>
                <a:cs typeface="Calibri"/>
                <a:sym typeface="Calibri"/>
              </a:rPr>
              <a:t>(71) 3034-1605 | (71) 3035-1605</a:t>
            </a:r>
            <a:endParaRPr sz="1800" b="1" dirty="0">
              <a:solidFill>
                <a:srgbClr val="2F5552"/>
              </a:solidFill>
              <a:latin typeface="Calibri"/>
              <a:cs typeface="Calibri"/>
            </a:endParaRPr>
          </a:p>
        </p:txBody>
      </p:sp>
      <p:sp>
        <p:nvSpPr>
          <p:cNvPr id="403" name="Google Shape;403;p31"/>
          <p:cNvSpPr txBox="1"/>
          <p:nvPr/>
        </p:nvSpPr>
        <p:spPr>
          <a:xfrm>
            <a:off x="778380" y="12401466"/>
            <a:ext cx="36000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9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Esta Foto</a:t>
            </a:r>
            <a:r>
              <a:rPr lang="pt-BR" sz="900" b="0" i="0" u="none" strike="noStrike" cap="none">
                <a:solidFill>
                  <a:schemeClr val="dk1"/>
                </a:solidFill>
                <a:latin typeface="Calibri"/>
                <a:ea typeface="Calibri"/>
                <a:cs typeface="Calibri"/>
                <a:sym typeface="Calibri"/>
              </a:rPr>
              <a:t> de Autor Desconhecido está licenciado em </a:t>
            </a:r>
            <a:r>
              <a:rPr lang="pt-BR" sz="9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CC BY-SA</a:t>
            </a:r>
            <a:endParaRPr sz="900">
              <a:solidFill>
                <a:schemeClr val="dk1"/>
              </a:solidFill>
              <a:latin typeface="Calibri"/>
              <a:ea typeface="Calibri"/>
              <a:cs typeface="Calibri"/>
              <a:sym typeface="Calibri"/>
            </a:endParaRPr>
          </a:p>
        </p:txBody>
      </p:sp>
      <p:grpSp>
        <p:nvGrpSpPr>
          <p:cNvPr id="3" name="Agrupar 2">
            <a:extLst>
              <a:ext uri="{FF2B5EF4-FFF2-40B4-BE49-F238E27FC236}">
                <a16:creationId xmlns:a16="http://schemas.microsoft.com/office/drawing/2014/main" xmlns="" id="{519CDDB3-12A3-46D4-8237-14D543F38954}"/>
              </a:ext>
            </a:extLst>
          </p:cNvPr>
          <p:cNvGrpSpPr/>
          <p:nvPr/>
        </p:nvGrpSpPr>
        <p:grpSpPr>
          <a:xfrm>
            <a:off x="3051726" y="4674632"/>
            <a:ext cx="3398914" cy="736854"/>
            <a:chOff x="5305696" y="4431886"/>
            <a:chExt cx="3398914" cy="736854"/>
          </a:xfrm>
        </p:grpSpPr>
        <p:pic>
          <p:nvPicPr>
            <p:cNvPr id="407" name="Google Shape;407;p31" descr="Logotipo, Ícone&#10;&#10;Descrição gerada automaticamente">
              <a:hlinkClick r:id="rId5"/>
            </p:cNvPr>
            <p:cNvPicPr preferRelativeResize="0"/>
            <p:nvPr/>
          </p:nvPicPr>
          <p:blipFill rotWithShape="1">
            <a:blip r:embed="rId6">
              <a:alphaModFix/>
            </a:blip>
            <a:srcRect/>
            <a:stretch/>
          </p:blipFill>
          <p:spPr>
            <a:xfrm>
              <a:off x="5305696" y="4449886"/>
              <a:ext cx="360000" cy="360000"/>
            </a:xfrm>
            <a:prstGeom prst="rect">
              <a:avLst/>
            </a:prstGeom>
            <a:noFill/>
            <a:ln>
              <a:noFill/>
            </a:ln>
          </p:spPr>
        </p:pic>
        <p:pic>
          <p:nvPicPr>
            <p:cNvPr id="404" name="Google Shape;404;p31" descr="Logotipo, Ícone&#10;&#10;Descrição gerada automaticamente">
              <a:hlinkClick r:id="rId7"/>
            </p:cNvPr>
            <p:cNvPicPr preferRelativeResize="0"/>
            <p:nvPr/>
          </p:nvPicPr>
          <p:blipFill rotWithShape="1">
            <a:blip r:embed="rId8">
              <a:alphaModFix/>
            </a:blip>
            <a:srcRect/>
            <a:stretch/>
          </p:blipFill>
          <p:spPr>
            <a:xfrm>
              <a:off x="6161872" y="4485952"/>
              <a:ext cx="324000" cy="324000"/>
            </a:xfrm>
            <a:prstGeom prst="rect">
              <a:avLst/>
            </a:prstGeom>
            <a:noFill/>
            <a:ln>
              <a:noFill/>
            </a:ln>
          </p:spPr>
        </p:pic>
        <p:pic>
          <p:nvPicPr>
            <p:cNvPr id="405" name="Google Shape;405;p31" descr="Logotipo&#10;&#10;Descrição gerada automaticamente">
              <a:hlinkClick r:id="rId9"/>
            </p:cNvPr>
            <p:cNvPicPr preferRelativeResize="0"/>
            <p:nvPr/>
          </p:nvPicPr>
          <p:blipFill rotWithShape="1">
            <a:blip r:embed="rId10">
              <a:alphaModFix/>
            </a:blip>
            <a:srcRect/>
            <a:stretch/>
          </p:blipFill>
          <p:spPr>
            <a:xfrm>
              <a:off x="7061976" y="4467886"/>
              <a:ext cx="324000" cy="324000"/>
            </a:xfrm>
            <a:prstGeom prst="rect">
              <a:avLst/>
            </a:prstGeom>
            <a:noFill/>
            <a:ln>
              <a:noFill/>
            </a:ln>
          </p:spPr>
        </p:pic>
        <p:pic>
          <p:nvPicPr>
            <p:cNvPr id="406" name="Google Shape;406;p31" descr="Logotipo&#10;&#10;Descrição gerada automaticamente">
              <a:hlinkClick r:id="rId11"/>
            </p:cNvPr>
            <p:cNvPicPr preferRelativeResize="0"/>
            <p:nvPr/>
          </p:nvPicPr>
          <p:blipFill rotWithShape="1">
            <a:blip r:embed="rId12">
              <a:alphaModFix/>
            </a:blip>
            <a:srcRect/>
            <a:stretch/>
          </p:blipFill>
          <p:spPr>
            <a:xfrm>
              <a:off x="7962080" y="4431886"/>
              <a:ext cx="360000" cy="360000"/>
            </a:xfrm>
            <a:prstGeom prst="rect">
              <a:avLst/>
            </a:prstGeom>
            <a:noFill/>
            <a:ln>
              <a:noFill/>
            </a:ln>
          </p:spPr>
        </p:pic>
        <p:pic>
          <p:nvPicPr>
            <p:cNvPr id="408" name="Google Shape;408;p31" descr="Cursor"/>
            <p:cNvPicPr preferRelativeResize="0"/>
            <p:nvPr/>
          </p:nvPicPr>
          <p:blipFill rotWithShape="1">
            <a:blip r:embed="rId13">
              <a:alphaModFix/>
            </a:blip>
            <a:srcRect/>
            <a:stretch/>
          </p:blipFill>
          <p:spPr>
            <a:xfrm>
              <a:off x="8142080" y="4606210"/>
              <a:ext cx="562530" cy="562530"/>
            </a:xfrm>
            <a:prstGeom prst="rect">
              <a:avLst/>
            </a:prstGeom>
            <a:noFill/>
            <a:ln>
              <a:noFill/>
            </a:ln>
          </p:spPr>
        </p:pic>
      </p:grpSp>
      <p:pic>
        <p:nvPicPr>
          <p:cNvPr id="411" name="Google Shape;411;p31" descr="Uma imagem contendo Ícone&#10;&#10;Descrição gerada automaticamente"/>
          <p:cNvPicPr preferRelativeResize="0"/>
          <p:nvPr/>
        </p:nvPicPr>
        <p:blipFill rotWithShape="1">
          <a:blip r:embed="rId14">
            <a:alphaModFix/>
          </a:blip>
          <a:srcRect/>
          <a:stretch/>
        </p:blipFill>
        <p:spPr>
          <a:xfrm>
            <a:off x="8570280" y="136213"/>
            <a:ext cx="268660" cy="408218"/>
          </a:xfrm>
          <a:prstGeom prst="rect">
            <a:avLst/>
          </a:prstGeom>
          <a:noFill/>
          <a:ln>
            <a:noFill/>
          </a:ln>
        </p:spPr>
      </p:pic>
      <p:sp>
        <p:nvSpPr>
          <p:cNvPr id="412" name="Google Shape;412;p31"/>
          <p:cNvSpPr/>
          <p:nvPr/>
        </p:nvSpPr>
        <p:spPr>
          <a:xfrm>
            <a:off x="3538479" y="3624178"/>
            <a:ext cx="2425408"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u="sng" dirty="0">
                <a:solidFill>
                  <a:srgbClr val="2F5552"/>
                </a:solidFill>
                <a:latin typeface="Calibri"/>
                <a:ea typeface="Calibri"/>
                <a:cs typeface="Calibri"/>
                <a:sym typeface="Calibri"/>
              </a:rPr>
              <a:t>NOSSAS REDES SOCIAIS</a:t>
            </a:r>
            <a:endParaRPr dirty="0"/>
          </a:p>
          <a:p>
            <a:pPr marL="0" marR="0" lvl="0" indent="0" algn="ctr" rtl="0">
              <a:spcBef>
                <a:spcPts val="0"/>
              </a:spcBef>
              <a:spcAft>
                <a:spcPts val="0"/>
              </a:spcAft>
              <a:buNone/>
            </a:pPr>
            <a:r>
              <a:rPr lang="pt-BR" sz="1400" b="1" dirty="0">
                <a:solidFill>
                  <a:srgbClr val="799244"/>
                </a:solidFill>
                <a:latin typeface="Calibri"/>
                <a:ea typeface="Calibri"/>
                <a:cs typeface="Calibri"/>
                <a:sym typeface="Calibri"/>
              </a:rPr>
              <a:t>clique abaixo</a:t>
            </a:r>
            <a:endParaRPr sz="1400" dirty="0">
              <a:solidFill>
                <a:srgbClr val="799244"/>
              </a:solidFill>
              <a:latin typeface="Calibri"/>
              <a:ea typeface="Calibri"/>
              <a:cs typeface="Calibri"/>
              <a:sym typeface="Calibri"/>
            </a:endParaRPr>
          </a:p>
          <a:p>
            <a:pPr marL="0" marR="0" lvl="0" indent="0" algn="l" rtl="0">
              <a:spcBef>
                <a:spcPts val="0"/>
              </a:spcBef>
              <a:spcAft>
                <a:spcPts val="0"/>
              </a:spcAft>
              <a:buNone/>
            </a:pPr>
            <a:endParaRPr sz="1800" u="sng" dirty="0">
              <a:solidFill>
                <a:srgbClr val="2F5552"/>
              </a:solidFill>
              <a:latin typeface="Calibri"/>
              <a:ea typeface="Calibri"/>
              <a:cs typeface="Calibri"/>
              <a:sym typeface="Calibri"/>
            </a:endParaRPr>
          </a:p>
        </p:txBody>
      </p:sp>
      <p:pic>
        <p:nvPicPr>
          <p:cNvPr id="19" name="Imagem 18">
            <a:extLst>
              <a:ext uri="{FF2B5EF4-FFF2-40B4-BE49-F238E27FC236}">
                <a16:creationId xmlns:a16="http://schemas.microsoft.com/office/drawing/2014/main" xmlns="" id="{0A14F5B6-4E29-40AE-A890-94BA1F2BD102}"/>
              </a:ext>
            </a:extLst>
          </p:cNvPr>
          <p:cNvPicPr>
            <a:picLocks noChangeAspect="1"/>
          </p:cNvPicPr>
          <p:nvPr/>
        </p:nvPicPr>
        <p:blipFill>
          <a:blip r:embed="rId15"/>
          <a:stretch>
            <a:fillRect/>
          </a:stretch>
        </p:blipFill>
        <p:spPr>
          <a:xfrm>
            <a:off x="3680121" y="6527255"/>
            <a:ext cx="1748137" cy="23107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p:nvPr/>
        </p:nvSpPr>
        <p:spPr>
          <a:xfrm>
            <a:off x="971600" y="1815305"/>
            <a:ext cx="7560840" cy="371191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pt-BR" sz="1800" b="1" i="0" u="none" strike="noStrike" cap="none" dirty="0">
                <a:solidFill>
                  <a:srgbClr val="C85132"/>
                </a:solidFill>
                <a:latin typeface="Calibri"/>
                <a:ea typeface="Calibri"/>
                <a:cs typeface="Calibri"/>
                <a:sym typeface="Calibri"/>
              </a:rPr>
              <a:t>Art. 40. </a:t>
            </a:r>
            <a:endParaRPr dirty="0"/>
          </a:p>
          <a:p>
            <a:pPr marL="0" marR="0" lvl="0" indent="0" algn="ctr" rtl="0">
              <a:lnSpc>
                <a:spcPct val="150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ctr" rtl="0">
              <a:lnSpc>
                <a:spcPct val="200000"/>
              </a:lnSpc>
              <a:spcBef>
                <a:spcPts val="0"/>
              </a:spcBef>
              <a:spcAft>
                <a:spcPts val="0"/>
              </a:spcAft>
              <a:buNone/>
            </a:pPr>
            <a:r>
              <a:rPr lang="pt-BR" sz="1600" b="0" i="0" u="none" strike="noStrike" cap="none" dirty="0">
                <a:solidFill>
                  <a:srgbClr val="000000"/>
                </a:solidFill>
                <a:latin typeface="Calibri"/>
                <a:ea typeface="Calibri"/>
                <a:cs typeface="Calibri"/>
                <a:sym typeface="Calibri"/>
              </a:rPr>
              <a:t>§ 6º A </a:t>
            </a:r>
            <a:r>
              <a:rPr lang="pt-BR" sz="1600" b="1" i="0" u="none" strike="noStrike" cap="none" dirty="0">
                <a:solidFill>
                  <a:srgbClr val="000000"/>
                </a:solidFill>
                <a:latin typeface="Calibri"/>
                <a:ea typeface="Calibri"/>
                <a:cs typeface="Calibri"/>
                <a:sym typeface="Calibri"/>
              </a:rPr>
              <a:t>instituição do regime de previdência complementar </a:t>
            </a:r>
            <a:r>
              <a:rPr lang="pt-BR" sz="1600" b="0" i="0" u="none" strike="noStrike" cap="none" dirty="0">
                <a:solidFill>
                  <a:srgbClr val="000000"/>
                </a:solidFill>
                <a:latin typeface="Calibri"/>
                <a:ea typeface="Calibri"/>
                <a:cs typeface="Calibri"/>
                <a:sym typeface="Calibri"/>
              </a:rPr>
              <a:t>na forma dos §§ 14 a 16 do art. 40 da Constituição Federal e a adequação do órgão ou entidade gestora do regime próprio de previdência social ao § 20 do art. 40 da Constituição Federal deverão ocorrer no </a:t>
            </a:r>
            <a:r>
              <a:rPr lang="pt-BR" sz="1600" b="1" i="0" u="none" strike="noStrike" cap="none" dirty="0">
                <a:solidFill>
                  <a:srgbClr val="000000"/>
                </a:solidFill>
                <a:latin typeface="Calibri"/>
                <a:ea typeface="Calibri"/>
                <a:cs typeface="Calibri"/>
                <a:sym typeface="Calibri"/>
              </a:rPr>
              <a:t>prazo máximo de 2 (dois) anos da data de entrada em vigor desta Emenda Constitucional.*</a:t>
            </a:r>
            <a:endParaRPr dirty="0"/>
          </a:p>
          <a:p>
            <a:pPr marL="0" marR="0" lvl="0" indent="0" algn="ctr" rtl="0">
              <a:lnSpc>
                <a:spcPct val="150000"/>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111" name="Google Shape;111;p3"/>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3"/>
          <p:cNvSpPr txBox="1"/>
          <p:nvPr/>
        </p:nvSpPr>
        <p:spPr>
          <a:xfrm>
            <a:off x="439390" y="89573"/>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dirty="0">
                <a:solidFill>
                  <a:srgbClr val="27454D"/>
                </a:solidFill>
                <a:latin typeface="Open Sans ExtraBold"/>
                <a:ea typeface="Open Sans ExtraBold"/>
                <a:cs typeface="Open Sans ExtraBold"/>
                <a:sym typeface="Open Sans ExtraBold"/>
              </a:rPr>
              <a:t>PANORAMA DA </a:t>
            </a:r>
            <a:r>
              <a:rPr lang="pt-BR" sz="4000" b="1" dirty="0">
                <a:solidFill>
                  <a:srgbClr val="14787B"/>
                </a:solidFill>
                <a:latin typeface="Open Sans ExtraBold"/>
                <a:ea typeface="Open Sans ExtraBold"/>
                <a:cs typeface="Open Sans ExtraBold"/>
                <a:sym typeface="Open Sans ExtraBold"/>
              </a:rPr>
              <a:t>PREVIDÊNCIA</a:t>
            </a:r>
            <a:endParaRPr sz="4000" b="1" dirty="0">
              <a:solidFill>
                <a:srgbClr val="14787B"/>
              </a:solidFill>
              <a:latin typeface="Open Sans ExtraBold"/>
              <a:ea typeface="Open Sans ExtraBold"/>
              <a:cs typeface="Open Sans ExtraBold"/>
            </a:endParaRPr>
          </a:p>
        </p:txBody>
      </p:sp>
      <p:sp>
        <p:nvSpPr>
          <p:cNvPr id="113" name="Google Shape;113;p3"/>
          <p:cNvSpPr txBox="1"/>
          <p:nvPr/>
        </p:nvSpPr>
        <p:spPr>
          <a:xfrm>
            <a:off x="-17809" y="1083695"/>
            <a:ext cx="914399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C85132"/>
                </a:solidFill>
                <a:latin typeface="Calibri"/>
                <a:ea typeface="Calibri"/>
                <a:cs typeface="Calibri"/>
                <a:sym typeface="Calibri"/>
              </a:rPr>
              <a:t>EMENDA CONSTITUCIONAL Nº 103/2019</a:t>
            </a:r>
            <a:endParaRPr/>
          </a:p>
        </p:txBody>
      </p:sp>
      <p:sp>
        <p:nvSpPr>
          <p:cNvPr id="114" name="Google Shape;114;p3"/>
          <p:cNvSpPr/>
          <p:nvPr/>
        </p:nvSpPr>
        <p:spPr>
          <a:xfrm>
            <a:off x="2429954" y="5517143"/>
            <a:ext cx="424847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000" b="1" i="0" u="none" strike="noStrike" cap="none" dirty="0">
                <a:solidFill>
                  <a:srgbClr val="CC7730"/>
                </a:solidFill>
                <a:latin typeface="Calibri"/>
                <a:ea typeface="Calibri"/>
                <a:cs typeface="Calibri"/>
                <a:sym typeface="Calibri"/>
              </a:rPr>
              <a:t>* O prazo se encerra em 12/11/2021</a:t>
            </a:r>
            <a:endParaRPr sz="1400" b="0" i="0" u="none" strike="noStrike" cap="none" dirty="0">
              <a:solidFill>
                <a:srgbClr val="CC7730"/>
              </a:solidFill>
              <a:latin typeface="Arial"/>
              <a:ea typeface="Arial"/>
              <a:cs typeface="Arial"/>
              <a:sym typeface="Arial"/>
            </a:endParaRPr>
          </a:p>
        </p:txBody>
      </p:sp>
      <p:pic>
        <p:nvPicPr>
          <p:cNvPr id="115" name="Google Shape;115;p3"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8" name="Imagem 7">
            <a:extLst>
              <a:ext uri="{FF2B5EF4-FFF2-40B4-BE49-F238E27FC236}">
                <a16:creationId xmlns:a16="http://schemas.microsoft.com/office/drawing/2014/main" xmlns="" id="{0573ECFE-E6C8-40CC-AD1B-300C76301EDB}"/>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p:nvPr/>
        </p:nvSpPr>
        <p:spPr>
          <a:xfrm>
            <a:off x="439390" y="89573"/>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dirty="0">
                <a:solidFill>
                  <a:srgbClr val="14787B"/>
                </a:solidFill>
                <a:latin typeface="Open Sans ExtraBold"/>
                <a:ea typeface="Open Sans ExtraBold"/>
                <a:cs typeface="Open Sans ExtraBold"/>
                <a:sym typeface="Open Sans ExtraBold"/>
              </a:rPr>
              <a:t>RECOMENDAÇÕES</a:t>
            </a:r>
            <a:endParaRPr sz="4000" b="1" i="0" u="none" strike="noStrike" cap="none" dirty="0">
              <a:solidFill>
                <a:schemeClr val="dk1"/>
              </a:solidFill>
              <a:latin typeface="Open Sans ExtraBold"/>
              <a:ea typeface="Open Sans ExtraBold"/>
              <a:cs typeface="Open Sans ExtraBold"/>
              <a:sym typeface="Open Sans ExtraBold"/>
            </a:endParaRPr>
          </a:p>
        </p:txBody>
      </p:sp>
      <p:sp>
        <p:nvSpPr>
          <p:cNvPr id="121" name="Google Shape;121;p4"/>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2" name="Google Shape;122;p4" descr="Interface gráfica do usuário, Aplicativo&#10;&#10;Descrição gerada automaticamente"/>
          <p:cNvPicPr preferRelativeResize="0"/>
          <p:nvPr/>
        </p:nvPicPr>
        <p:blipFill rotWithShape="1">
          <a:blip r:embed="rId3">
            <a:alphaModFix/>
          </a:blip>
          <a:srcRect/>
          <a:stretch/>
        </p:blipFill>
        <p:spPr>
          <a:xfrm>
            <a:off x="612717" y="1656935"/>
            <a:ext cx="8229600" cy="4629150"/>
          </a:xfrm>
          <a:prstGeom prst="rect">
            <a:avLst/>
          </a:prstGeom>
          <a:noFill/>
          <a:ln>
            <a:noFill/>
          </a:ln>
        </p:spPr>
      </p:pic>
      <p:pic>
        <p:nvPicPr>
          <p:cNvPr id="123" name="Google Shape;123;p4"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6" name="Imagem 5">
            <a:extLst>
              <a:ext uri="{FF2B5EF4-FFF2-40B4-BE49-F238E27FC236}">
                <a16:creationId xmlns:a16="http://schemas.microsoft.com/office/drawing/2014/main" xmlns="" id="{D1FA6042-1F82-4FD2-9CCA-DE90858548E2}"/>
              </a:ext>
            </a:extLst>
          </p:cNvPr>
          <p:cNvPicPr>
            <a:picLocks noChangeAspect="1"/>
          </p:cNvPicPr>
          <p:nvPr/>
        </p:nvPicPr>
        <p:blipFill>
          <a:blip r:embed="rId5"/>
          <a:stretch>
            <a:fillRect/>
          </a:stretch>
        </p:blipFill>
        <p:spPr>
          <a:xfrm>
            <a:off x="3680121" y="6527255"/>
            <a:ext cx="1748137" cy="2310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6" descr="Interface gráfica do usuário, Texto, Aplicativo&#10;&#10;Descrição gerada automaticamente"/>
          <p:cNvPicPr preferRelativeResize="0"/>
          <p:nvPr/>
        </p:nvPicPr>
        <p:blipFill rotWithShape="1">
          <a:blip r:embed="rId3">
            <a:alphaModFix/>
          </a:blip>
          <a:srcRect l="19428" r="31269"/>
          <a:stretch/>
        </p:blipFill>
        <p:spPr>
          <a:xfrm>
            <a:off x="439390" y="1829981"/>
            <a:ext cx="2852450" cy="3254309"/>
          </a:xfrm>
          <a:prstGeom prst="rect">
            <a:avLst/>
          </a:prstGeom>
          <a:noFill/>
          <a:ln>
            <a:noFill/>
          </a:ln>
        </p:spPr>
      </p:pic>
      <p:sp>
        <p:nvSpPr>
          <p:cNvPr id="138" name="Google Shape;138;p6"/>
          <p:cNvSpPr txBox="1"/>
          <p:nvPr/>
        </p:nvSpPr>
        <p:spPr>
          <a:xfrm>
            <a:off x="439390" y="89573"/>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a:solidFill>
                  <a:srgbClr val="14787B"/>
                </a:solidFill>
                <a:latin typeface="Open Sans ExtraBold"/>
                <a:ea typeface="Open Sans ExtraBold"/>
                <a:cs typeface="Open Sans ExtraBold"/>
                <a:sym typeface="Open Sans ExtraBold"/>
              </a:rPr>
              <a:t>RECOMENDAÇÕES</a:t>
            </a:r>
            <a:endParaRPr sz="4000" b="1" i="0" u="none" strike="noStrike" cap="none">
              <a:solidFill>
                <a:schemeClr val="dk1"/>
              </a:solidFill>
              <a:latin typeface="Open Sans ExtraBold"/>
              <a:ea typeface="Open Sans ExtraBold"/>
              <a:cs typeface="Open Sans ExtraBold"/>
              <a:sym typeface="Open Sans ExtraBold"/>
            </a:endParaRPr>
          </a:p>
        </p:txBody>
      </p:sp>
      <p:sp>
        <p:nvSpPr>
          <p:cNvPr id="139" name="Google Shape;139;p6"/>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6"/>
          <p:cNvSpPr/>
          <p:nvPr/>
        </p:nvSpPr>
        <p:spPr>
          <a:xfrm>
            <a:off x="3802743" y="2564904"/>
            <a:ext cx="5122912" cy="245233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0000"/>
              </a:lnSpc>
              <a:spcBef>
                <a:spcPts val="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Compilado de argumentos e conclusões relacionados à forma de contratação de Entidade de Previdência no âmbito do Regime de Previdência Complementar pelos Entes Federativos, tendo em vista as alterações trazidas pela Emenda Constitucional nº 103, de 12 de novembro de 2019.</a:t>
            </a:r>
            <a:endParaRPr dirty="0"/>
          </a:p>
        </p:txBody>
      </p:sp>
      <p:pic>
        <p:nvPicPr>
          <p:cNvPr id="141" name="Google Shape;141;p6"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7" name="Imagem 6">
            <a:extLst>
              <a:ext uri="{FF2B5EF4-FFF2-40B4-BE49-F238E27FC236}">
                <a16:creationId xmlns:a16="http://schemas.microsoft.com/office/drawing/2014/main" xmlns="" id="{82466FB8-DEAF-4C7A-A8F4-F9793A199DC6}"/>
              </a:ext>
            </a:extLst>
          </p:cNvPr>
          <p:cNvPicPr>
            <a:picLocks noChangeAspect="1"/>
          </p:cNvPicPr>
          <p:nvPr/>
        </p:nvPicPr>
        <p:blipFill>
          <a:blip r:embed="rId5"/>
          <a:stretch>
            <a:fillRect/>
          </a:stretch>
        </p:blipFill>
        <p:spPr>
          <a:xfrm>
            <a:off x="3680121" y="6527255"/>
            <a:ext cx="1748137" cy="2310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5" descr="Tela de um aparelho eletrônico&#10;&#10;Descrição gerada automaticamente"/>
          <p:cNvPicPr preferRelativeResize="0"/>
          <p:nvPr/>
        </p:nvPicPr>
        <p:blipFill rotWithShape="1">
          <a:blip r:embed="rId3">
            <a:alphaModFix/>
          </a:blip>
          <a:srcRect l="21055" r="26097"/>
          <a:stretch/>
        </p:blipFill>
        <p:spPr>
          <a:xfrm>
            <a:off x="439390" y="1916832"/>
            <a:ext cx="3363353" cy="3579862"/>
          </a:xfrm>
          <a:prstGeom prst="rect">
            <a:avLst/>
          </a:prstGeom>
          <a:noFill/>
          <a:ln>
            <a:noFill/>
          </a:ln>
        </p:spPr>
      </p:pic>
      <p:sp>
        <p:nvSpPr>
          <p:cNvPr id="129" name="Google Shape;129;p5"/>
          <p:cNvSpPr txBox="1"/>
          <p:nvPr/>
        </p:nvSpPr>
        <p:spPr>
          <a:xfrm>
            <a:off x="439390" y="89573"/>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dirty="0">
                <a:solidFill>
                  <a:srgbClr val="14787B"/>
                </a:solidFill>
                <a:latin typeface="Open Sans ExtraBold"/>
                <a:ea typeface="Open Sans ExtraBold"/>
                <a:cs typeface="Open Sans ExtraBold"/>
                <a:sym typeface="Open Sans ExtraBold"/>
              </a:rPr>
              <a:t>RECOMENDAÇÕES</a:t>
            </a:r>
            <a:endParaRPr sz="4000" b="1" i="0" u="none" strike="noStrike" cap="none" dirty="0">
              <a:solidFill>
                <a:schemeClr val="dk1"/>
              </a:solidFill>
              <a:latin typeface="Open Sans ExtraBold"/>
              <a:ea typeface="Open Sans ExtraBold"/>
              <a:cs typeface="Open Sans ExtraBold"/>
              <a:sym typeface="Open Sans ExtraBold"/>
            </a:endParaRPr>
          </a:p>
        </p:txBody>
      </p:sp>
      <p:sp>
        <p:nvSpPr>
          <p:cNvPr id="130" name="Google Shape;130;p5"/>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1" name="Google Shape;131;p5"/>
          <p:cNvSpPr/>
          <p:nvPr/>
        </p:nvSpPr>
        <p:spPr>
          <a:xfrm>
            <a:off x="3802743" y="2564904"/>
            <a:ext cx="5122912" cy="195374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0000"/>
              </a:lnSpc>
              <a:spcBef>
                <a:spcPts val="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Modelo de Projeto de Lei – Implantação RPC</a:t>
            </a:r>
            <a:endParaRPr dirty="0"/>
          </a:p>
          <a:p>
            <a:pPr marL="285750" marR="0" lvl="0" indent="-285750" algn="l" rtl="0">
              <a:lnSpc>
                <a:spcPct val="120000"/>
              </a:lnSpc>
              <a:spcBef>
                <a:spcPts val="36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Minuta de Projeto de Lei – Criação de Entidade</a:t>
            </a:r>
            <a:endParaRPr dirty="0"/>
          </a:p>
          <a:p>
            <a:pPr marL="285750" marR="0" lvl="0" indent="-285750" algn="l" rtl="0">
              <a:lnSpc>
                <a:spcPct val="120000"/>
              </a:lnSpc>
              <a:spcBef>
                <a:spcPts val="36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Roteiro de Licenciamento junto à </a:t>
            </a:r>
            <a:r>
              <a:rPr lang="pt-BR" sz="1800" b="0" i="0" u="none" strike="noStrike" cap="none" dirty="0" err="1">
                <a:solidFill>
                  <a:schemeClr val="dk1"/>
                </a:solidFill>
                <a:latin typeface="Calibri"/>
                <a:ea typeface="Calibri"/>
                <a:cs typeface="Calibri"/>
                <a:sym typeface="Calibri"/>
              </a:rPr>
              <a:t>Previc</a:t>
            </a:r>
            <a:endParaRPr sz="1800" b="0" i="0" u="none" strike="noStrike" cap="none" dirty="0">
              <a:solidFill>
                <a:schemeClr val="dk1"/>
              </a:solidFill>
              <a:latin typeface="Calibri"/>
              <a:ea typeface="Calibri"/>
              <a:cs typeface="Calibri"/>
              <a:sym typeface="Calibri"/>
            </a:endParaRPr>
          </a:p>
          <a:p>
            <a:pPr marL="285750" marR="0" lvl="0" indent="-285750" algn="l" rtl="0">
              <a:lnSpc>
                <a:spcPct val="120000"/>
              </a:lnSpc>
              <a:spcBef>
                <a:spcPts val="36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Modelo Proposta Técnica do Processo Seletivo</a:t>
            </a:r>
            <a:endParaRPr dirty="0"/>
          </a:p>
          <a:p>
            <a:pPr marL="285750" marR="0" lvl="0" indent="-285750" algn="l" rtl="0">
              <a:lnSpc>
                <a:spcPct val="120000"/>
              </a:lnSpc>
              <a:spcBef>
                <a:spcPts val="360"/>
              </a:spcBef>
              <a:spcAft>
                <a:spcPts val="0"/>
              </a:spcAft>
              <a:buClr>
                <a:schemeClr val="dk1"/>
              </a:buClr>
              <a:buSzPts val="1800"/>
              <a:buFont typeface="Arial" panose="020B0604020202020204" pitchFamily="34" charset="0"/>
              <a:buChar char="•"/>
            </a:pPr>
            <a:r>
              <a:rPr lang="pt-BR" sz="1800" b="0" i="0" u="none" strike="noStrike" cap="none" dirty="0">
                <a:solidFill>
                  <a:schemeClr val="dk1"/>
                </a:solidFill>
                <a:latin typeface="Calibri"/>
                <a:ea typeface="Calibri"/>
                <a:cs typeface="Calibri"/>
                <a:sym typeface="Calibri"/>
              </a:rPr>
              <a:t>Critérios para análise da proposta</a:t>
            </a:r>
            <a:endParaRPr dirty="0"/>
          </a:p>
        </p:txBody>
      </p:sp>
      <p:pic>
        <p:nvPicPr>
          <p:cNvPr id="132" name="Google Shape;132;p5"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7" name="Imagem 6">
            <a:extLst>
              <a:ext uri="{FF2B5EF4-FFF2-40B4-BE49-F238E27FC236}">
                <a16:creationId xmlns:a16="http://schemas.microsoft.com/office/drawing/2014/main" xmlns="" id="{45428D18-A922-4554-B5AB-651F841C7106}"/>
              </a:ext>
            </a:extLst>
          </p:cNvPr>
          <p:cNvPicPr>
            <a:picLocks noChangeAspect="1"/>
          </p:cNvPicPr>
          <p:nvPr/>
        </p:nvPicPr>
        <p:blipFill>
          <a:blip r:embed="rId5"/>
          <a:stretch>
            <a:fillRect/>
          </a:stretch>
        </p:blipFill>
        <p:spPr>
          <a:xfrm>
            <a:off x="3680121" y="6527255"/>
            <a:ext cx="1748137" cy="2310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403139" y="-130882"/>
            <a:ext cx="82296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pt-BR" sz="4000" b="1" i="0" u="none" strike="noStrike" cap="none" dirty="0">
                <a:solidFill>
                  <a:srgbClr val="27454D"/>
                </a:solidFill>
                <a:latin typeface="Open Sans ExtraBold"/>
                <a:ea typeface="Open Sans ExtraBold"/>
                <a:cs typeface="Open Sans ExtraBold"/>
                <a:sym typeface="Open Sans ExtraBold"/>
              </a:rPr>
              <a:t>IMPLANTAÇÃO DO </a:t>
            </a:r>
            <a:r>
              <a:rPr lang="pt-BR" sz="4000" b="1" i="0" u="none" strike="noStrike" cap="none" dirty="0">
                <a:solidFill>
                  <a:srgbClr val="14787B"/>
                </a:solidFill>
                <a:latin typeface="Open Sans ExtraBold"/>
                <a:ea typeface="Open Sans ExtraBold"/>
                <a:cs typeface="Open Sans ExtraBold"/>
                <a:sym typeface="Open Sans ExtraBold"/>
              </a:rPr>
              <a:t>RPC</a:t>
            </a:r>
            <a:endParaRPr sz="4000" b="1" i="0" u="none" strike="noStrike" cap="none" dirty="0">
              <a:solidFill>
                <a:schemeClr val="dk1"/>
              </a:solidFill>
              <a:latin typeface="Open Sans ExtraBold"/>
              <a:ea typeface="Open Sans ExtraBold"/>
              <a:cs typeface="Open Sans ExtraBold"/>
              <a:sym typeface="Open Sans ExtraBold"/>
            </a:endParaRPr>
          </a:p>
        </p:txBody>
      </p:sp>
      <p:sp>
        <p:nvSpPr>
          <p:cNvPr id="147" name="Google Shape;147;p7"/>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7"/>
          <p:cNvSpPr/>
          <p:nvPr/>
        </p:nvSpPr>
        <p:spPr>
          <a:xfrm>
            <a:off x="4495971" y="5453075"/>
            <a:ext cx="3392377" cy="532698"/>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49" name="Google Shape;149;p7"/>
          <p:cNvGrpSpPr/>
          <p:nvPr/>
        </p:nvGrpSpPr>
        <p:grpSpPr>
          <a:xfrm>
            <a:off x="959880" y="1340768"/>
            <a:ext cx="7334207" cy="4701821"/>
            <a:chOff x="683568" y="1095850"/>
            <a:chExt cx="7334207" cy="4701821"/>
          </a:xfrm>
        </p:grpSpPr>
        <p:sp>
          <p:nvSpPr>
            <p:cNvPr id="150" name="Google Shape;150;p7"/>
            <p:cNvSpPr/>
            <p:nvPr/>
          </p:nvSpPr>
          <p:spPr>
            <a:xfrm>
              <a:off x="683568" y="1095850"/>
              <a:ext cx="3392377" cy="532698"/>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7"/>
            <p:cNvSpPr/>
            <p:nvPr/>
          </p:nvSpPr>
          <p:spPr>
            <a:xfrm>
              <a:off x="2987824" y="3455983"/>
              <a:ext cx="3456384" cy="554233"/>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7"/>
            <p:cNvSpPr/>
            <p:nvPr/>
          </p:nvSpPr>
          <p:spPr>
            <a:xfrm>
              <a:off x="1602338" y="1856644"/>
              <a:ext cx="3392377" cy="532698"/>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7"/>
            <p:cNvSpPr/>
            <p:nvPr/>
          </p:nvSpPr>
          <p:spPr>
            <a:xfrm>
              <a:off x="2167733" y="2691940"/>
              <a:ext cx="3392377" cy="532698"/>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4" name="Google Shape;154;p7"/>
            <p:cNvSpPr/>
            <p:nvPr/>
          </p:nvSpPr>
          <p:spPr>
            <a:xfrm>
              <a:off x="3581225" y="4394062"/>
              <a:ext cx="3392377" cy="532698"/>
            </a:xfrm>
            <a:prstGeom prst="rect">
              <a:avLst/>
            </a:prstGeom>
            <a:solidFill>
              <a:srgbClr val="849A7C"/>
            </a:solidFill>
            <a:ln w="25400" cap="flat" cmpd="sng">
              <a:solidFill>
                <a:srgbClr val="849A7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5" name="Google Shape;155;p7"/>
            <p:cNvSpPr txBox="1"/>
            <p:nvPr/>
          </p:nvSpPr>
          <p:spPr>
            <a:xfrm>
              <a:off x="1038939" y="1183826"/>
              <a:ext cx="268163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Instituir o RPC por Lei</a:t>
              </a:r>
              <a:endParaRPr/>
            </a:p>
          </p:txBody>
        </p:sp>
        <p:sp>
          <p:nvSpPr>
            <p:cNvPr id="156" name="Google Shape;156;p7"/>
            <p:cNvSpPr txBox="1"/>
            <p:nvPr/>
          </p:nvSpPr>
          <p:spPr>
            <a:xfrm>
              <a:off x="1957709" y="1938762"/>
              <a:ext cx="268163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Elaborar Processo Seletivo</a:t>
              </a:r>
              <a:endParaRPr/>
            </a:p>
          </p:txBody>
        </p:sp>
        <p:sp>
          <p:nvSpPr>
            <p:cNvPr id="157" name="Google Shape;157;p7"/>
            <p:cNvSpPr txBox="1"/>
            <p:nvPr/>
          </p:nvSpPr>
          <p:spPr>
            <a:xfrm>
              <a:off x="2069965" y="2773623"/>
              <a:ext cx="36684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Assinar Convênio de Adesão</a:t>
              </a:r>
              <a:endParaRPr/>
            </a:p>
          </p:txBody>
        </p:sp>
        <p:sp>
          <p:nvSpPr>
            <p:cNvPr id="158" name="Google Shape;158;p7"/>
            <p:cNvSpPr txBox="1"/>
            <p:nvPr/>
          </p:nvSpPr>
          <p:spPr>
            <a:xfrm>
              <a:off x="3127840" y="3548433"/>
              <a:ext cx="339237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Submeter à aprovação da Previc</a:t>
              </a:r>
              <a:endParaRPr sz="1800" b="1" i="0" u="none" strike="noStrike" cap="none">
                <a:solidFill>
                  <a:srgbClr val="F2F2F2"/>
                </a:solidFill>
                <a:latin typeface="Calibri"/>
                <a:ea typeface="Calibri"/>
                <a:cs typeface="Calibri"/>
                <a:sym typeface="Calibri"/>
              </a:endParaRPr>
            </a:p>
          </p:txBody>
        </p:sp>
        <p:sp>
          <p:nvSpPr>
            <p:cNvPr id="159" name="Google Shape;159;p7"/>
            <p:cNvSpPr txBox="1"/>
            <p:nvPr/>
          </p:nvSpPr>
          <p:spPr>
            <a:xfrm>
              <a:off x="3285453" y="4349970"/>
              <a:ext cx="398391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Realizar aporte inicial e</a:t>
              </a:r>
              <a:endParaRPr/>
            </a:p>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 implantar o RPC</a:t>
              </a:r>
              <a:endParaRPr/>
            </a:p>
          </p:txBody>
        </p:sp>
        <p:sp>
          <p:nvSpPr>
            <p:cNvPr id="160" name="Google Shape;160;p7"/>
            <p:cNvSpPr txBox="1"/>
            <p:nvPr/>
          </p:nvSpPr>
          <p:spPr>
            <a:xfrm>
              <a:off x="3901560" y="5151340"/>
              <a:ext cx="41162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Divulgar o RPC e </a:t>
              </a:r>
              <a:endParaRPr/>
            </a:p>
            <a:p>
              <a:pPr marL="0" marR="0" lvl="0" indent="0" algn="ctr" rtl="0">
                <a:spcBef>
                  <a:spcPts val="0"/>
                </a:spcBef>
                <a:spcAft>
                  <a:spcPts val="0"/>
                </a:spcAft>
                <a:buNone/>
              </a:pPr>
              <a:r>
                <a:rPr lang="pt-BR" sz="1800" b="1" i="0" u="none" strike="noStrike" cap="none">
                  <a:solidFill>
                    <a:srgbClr val="F2F2F2"/>
                  </a:solidFill>
                  <a:latin typeface="Calibri"/>
                  <a:ea typeface="Calibri"/>
                  <a:cs typeface="Calibri"/>
                  <a:sym typeface="Calibri"/>
                </a:rPr>
                <a:t>capacitar áreas de RH </a:t>
              </a:r>
              <a:endParaRPr/>
            </a:p>
          </p:txBody>
        </p:sp>
      </p:grpSp>
      <p:sp>
        <p:nvSpPr>
          <p:cNvPr id="161" name="Google Shape;161;p7"/>
          <p:cNvSpPr/>
          <p:nvPr/>
        </p:nvSpPr>
        <p:spPr>
          <a:xfrm>
            <a:off x="403139" y="1145452"/>
            <a:ext cx="3524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dirty="0">
                <a:solidFill>
                  <a:srgbClr val="D6E3BC"/>
                </a:solidFill>
                <a:latin typeface="Calibri"/>
                <a:ea typeface="Calibri"/>
                <a:cs typeface="Calibri"/>
                <a:sym typeface="Calibri"/>
              </a:rPr>
              <a:t>1</a:t>
            </a:r>
            <a:endParaRPr dirty="0"/>
          </a:p>
        </p:txBody>
      </p:sp>
      <p:sp>
        <p:nvSpPr>
          <p:cNvPr id="162" name="Google Shape;162;p7"/>
          <p:cNvSpPr/>
          <p:nvPr/>
        </p:nvSpPr>
        <p:spPr>
          <a:xfrm>
            <a:off x="1341981" y="1906246"/>
            <a:ext cx="3524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rgbClr val="D6E3BC"/>
                </a:solidFill>
                <a:latin typeface="Calibri"/>
                <a:ea typeface="Calibri"/>
                <a:cs typeface="Calibri"/>
                <a:sym typeface="Calibri"/>
              </a:rPr>
              <a:t>2</a:t>
            </a:r>
            <a:endParaRPr sz="5400" b="1" i="0" u="none" strike="noStrike" cap="none">
              <a:solidFill>
                <a:srgbClr val="D6E3BC"/>
              </a:solidFill>
              <a:latin typeface="Calibri"/>
              <a:ea typeface="Calibri"/>
              <a:cs typeface="Calibri"/>
              <a:sym typeface="Calibri"/>
            </a:endParaRPr>
          </a:p>
        </p:txBody>
      </p:sp>
      <p:sp>
        <p:nvSpPr>
          <p:cNvPr id="163" name="Google Shape;163;p7"/>
          <p:cNvSpPr/>
          <p:nvPr/>
        </p:nvSpPr>
        <p:spPr>
          <a:xfrm>
            <a:off x="1935909" y="2744063"/>
            <a:ext cx="3524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rgbClr val="D6E3BC"/>
                </a:solidFill>
                <a:latin typeface="Calibri"/>
                <a:ea typeface="Calibri"/>
                <a:cs typeface="Calibri"/>
                <a:sym typeface="Calibri"/>
              </a:rPr>
              <a:t>3</a:t>
            </a:r>
            <a:endParaRPr/>
          </a:p>
        </p:txBody>
      </p:sp>
      <p:sp>
        <p:nvSpPr>
          <p:cNvPr id="164" name="Google Shape;164;p7"/>
          <p:cNvSpPr/>
          <p:nvPr/>
        </p:nvSpPr>
        <p:spPr>
          <a:xfrm>
            <a:off x="2678668" y="3510266"/>
            <a:ext cx="3524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rgbClr val="D6E3BC"/>
                </a:solidFill>
                <a:latin typeface="Calibri"/>
                <a:ea typeface="Calibri"/>
                <a:cs typeface="Calibri"/>
                <a:sym typeface="Calibri"/>
              </a:rPr>
              <a:t>4</a:t>
            </a:r>
            <a:endParaRPr sz="5400" b="1" i="0" u="none" strike="noStrike" cap="none">
              <a:solidFill>
                <a:srgbClr val="D6E3BC"/>
              </a:solidFill>
              <a:latin typeface="Calibri"/>
              <a:ea typeface="Calibri"/>
              <a:cs typeface="Calibri"/>
              <a:sym typeface="Calibri"/>
            </a:endParaRPr>
          </a:p>
        </p:txBody>
      </p:sp>
      <p:sp>
        <p:nvSpPr>
          <p:cNvPr id="165" name="Google Shape;165;p7"/>
          <p:cNvSpPr/>
          <p:nvPr/>
        </p:nvSpPr>
        <p:spPr>
          <a:xfrm>
            <a:off x="3404152" y="4443664"/>
            <a:ext cx="26644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rgbClr val="D6E3BC"/>
                </a:solidFill>
                <a:latin typeface="Calibri"/>
                <a:ea typeface="Calibri"/>
                <a:cs typeface="Calibri"/>
                <a:sym typeface="Calibri"/>
              </a:rPr>
              <a:t>5</a:t>
            </a:r>
            <a:endParaRPr/>
          </a:p>
        </p:txBody>
      </p:sp>
      <p:sp>
        <p:nvSpPr>
          <p:cNvPr id="166" name="Google Shape;166;p7"/>
          <p:cNvSpPr/>
          <p:nvPr/>
        </p:nvSpPr>
        <p:spPr>
          <a:xfrm>
            <a:off x="3999819" y="5257759"/>
            <a:ext cx="3524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5400" b="1" i="0" u="none" strike="noStrike" cap="none">
                <a:solidFill>
                  <a:srgbClr val="D6E3BC"/>
                </a:solidFill>
                <a:latin typeface="Calibri"/>
                <a:ea typeface="Calibri"/>
                <a:cs typeface="Calibri"/>
                <a:sym typeface="Calibri"/>
              </a:rPr>
              <a:t>6</a:t>
            </a:r>
            <a:endParaRPr/>
          </a:p>
        </p:txBody>
      </p:sp>
      <p:pic>
        <p:nvPicPr>
          <p:cNvPr id="167" name="Google Shape;167;p7" descr="Uma imagem contendo Ícone&#10;&#10;Descrição gerada automaticamente"/>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24" name="Imagem 23">
            <a:extLst>
              <a:ext uri="{FF2B5EF4-FFF2-40B4-BE49-F238E27FC236}">
                <a16:creationId xmlns:a16="http://schemas.microsoft.com/office/drawing/2014/main" xmlns="" id="{277813DE-D317-40FD-8575-6CD549CFFC25}"/>
              </a:ext>
            </a:extLst>
          </p:cNvPr>
          <p:cNvPicPr>
            <a:picLocks noChangeAspect="1"/>
          </p:cNvPicPr>
          <p:nvPr/>
        </p:nvPicPr>
        <p:blipFill>
          <a:blip r:embed="rId4"/>
          <a:stretch>
            <a:fillRect/>
          </a:stretch>
        </p:blipFill>
        <p:spPr>
          <a:xfrm>
            <a:off x="3680121" y="6527255"/>
            <a:ext cx="1748137" cy="2310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Gráfico, Gráfico de pizza&#10;&#10;Descrição gerada automaticamente">
            <a:extLst>
              <a:ext uri="{FF2B5EF4-FFF2-40B4-BE49-F238E27FC236}">
                <a16:creationId xmlns:a16="http://schemas.microsoft.com/office/drawing/2014/main" xmlns="" id="{67A65A6E-A163-48B5-B207-E81A842043C5}"/>
              </a:ext>
            </a:extLst>
          </p:cNvPr>
          <p:cNvPicPr>
            <a:picLocks noChangeAspect="1"/>
          </p:cNvPicPr>
          <p:nvPr/>
        </p:nvPicPr>
        <p:blipFill>
          <a:blip r:embed="rId2"/>
          <a:stretch>
            <a:fillRect/>
          </a:stretch>
        </p:blipFill>
        <p:spPr>
          <a:xfrm>
            <a:off x="1880811" y="1789050"/>
            <a:ext cx="5382376" cy="3810532"/>
          </a:xfrm>
          <a:prstGeom prst="rect">
            <a:avLst/>
          </a:prstGeom>
        </p:spPr>
      </p:pic>
      <p:sp>
        <p:nvSpPr>
          <p:cNvPr id="5" name="CaixaDeTexto 4">
            <a:extLst>
              <a:ext uri="{FF2B5EF4-FFF2-40B4-BE49-F238E27FC236}">
                <a16:creationId xmlns:a16="http://schemas.microsoft.com/office/drawing/2014/main" xmlns="" id="{97B43230-A845-4F2A-B058-FC9DBDFAB5CA}"/>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lgn="ctr">
              <a:spcBef>
                <a:spcPct val="0"/>
              </a:spcBef>
              <a:spcAft>
                <a:spcPts val="600"/>
              </a:spcAft>
              <a:buClr>
                <a:srgbClr val="000000"/>
              </a:buClr>
            </a:pPr>
            <a:r>
              <a:rPr lang="pt-BR" sz="3200" b="1" dirty="0">
                <a:solidFill>
                  <a:srgbClr val="27454D"/>
                </a:solidFill>
                <a:latin typeface="Open Sans Extrabold" panose="020B0906030804020204" pitchFamily="34" charset="0"/>
                <a:ea typeface="Open Sans Extrabold" panose="020B0906030804020204" pitchFamily="34" charset="0"/>
                <a:cs typeface="Open Sans Extrabold" panose="020B0906030804020204" pitchFamily="34" charset="0"/>
              </a:rPr>
              <a:t>REGIMES PRÓPRIOS DE PREVIDÊNCIA SOCIAL  </a:t>
            </a:r>
            <a:r>
              <a:rPr lang="pt-BR" sz="3200" b="1" kern="1200" dirty="0">
                <a:solidFill>
                  <a:srgbClr val="14787B"/>
                </a:solidFill>
                <a:latin typeface="Open Sans Extrabold" panose="020B0906030804020204" pitchFamily="34" charset="0"/>
                <a:ea typeface="Open Sans Extrabold" panose="020B0906030804020204" pitchFamily="34" charset="0"/>
                <a:cs typeface="Open Sans Extrabold" panose="020B0906030804020204" pitchFamily="34" charset="0"/>
              </a:rPr>
              <a:t>NO BRASIL</a:t>
            </a:r>
            <a:endParaRPr lang="pt-BR" sz="3200" b="1" kern="1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Retângulo 5">
            <a:extLst>
              <a:ext uri="{FF2B5EF4-FFF2-40B4-BE49-F238E27FC236}">
                <a16:creationId xmlns:a16="http://schemas.microsoft.com/office/drawing/2014/main" xmlns="" id="{65804ACF-8576-4C7B-83A5-93C4C3B5CDFE}"/>
              </a:ext>
            </a:extLst>
          </p:cNvPr>
          <p:cNvSpPr/>
          <p:nvPr/>
        </p:nvSpPr>
        <p:spPr>
          <a:xfrm>
            <a:off x="0" y="0"/>
            <a:ext cx="179512" cy="6858000"/>
          </a:xfrm>
          <a:prstGeom prst="rect">
            <a:avLst/>
          </a:prstGeom>
          <a:solidFill>
            <a:srgbClr val="263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Google Shape;199;p10" descr="Uma imagem contendo Ícone&#10;&#10;Descrição gerada automaticamente">
            <a:extLst>
              <a:ext uri="{FF2B5EF4-FFF2-40B4-BE49-F238E27FC236}">
                <a16:creationId xmlns:a16="http://schemas.microsoft.com/office/drawing/2014/main" xmlns="" id="{99F8F950-0676-4E94-ACD8-8C293B09FC4D}"/>
              </a:ext>
            </a:extLst>
          </p:cNvPr>
          <p:cNvPicPr preferRelativeResize="0"/>
          <p:nvPr/>
        </p:nvPicPr>
        <p:blipFill rotWithShape="1">
          <a:blip r:embed="rId3">
            <a:alphaModFix/>
          </a:blip>
          <a:srcRect/>
          <a:stretch/>
        </p:blipFill>
        <p:spPr>
          <a:xfrm>
            <a:off x="8570280" y="164348"/>
            <a:ext cx="268660" cy="408218"/>
          </a:xfrm>
          <a:prstGeom prst="rect">
            <a:avLst/>
          </a:prstGeom>
          <a:noFill/>
          <a:ln>
            <a:noFill/>
          </a:ln>
        </p:spPr>
      </p:pic>
      <p:pic>
        <p:nvPicPr>
          <p:cNvPr id="11" name="Imagem 10">
            <a:extLst>
              <a:ext uri="{FF2B5EF4-FFF2-40B4-BE49-F238E27FC236}">
                <a16:creationId xmlns:a16="http://schemas.microsoft.com/office/drawing/2014/main" xmlns="" id="{346CB789-5776-4F90-A030-05E79E96E191}"/>
              </a:ext>
            </a:extLst>
          </p:cNvPr>
          <p:cNvPicPr>
            <a:picLocks noChangeAspect="1"/>
          </p:cNvPicPr>
          <p:nvPr/>
        </p:nvPicPr>
        <p:blipFill>
          <a:blip r:embed="rId4"/>
          <a:stretch>
            <a:fillRect/>
          </a:stretch>
        </p:blipFill>
        <p:spPr>
          <a:xfrm>
            <a:off x="3680121" y="6527255"/>
            <a:ext cx="1748137" cy="231070"/>
          </a:xfrm>
          <a:prstGeom prst="rect">
            <a:avLst/>
          </a:prstGeom>
        </p:spPr>
      </p:pic>
      <p:sp>
        <p:nvSpPr>
          <p:cNvPr id="12" name="Google Shape;241;p15">
            <a:extLst>
              <a:ext uri="{FF2B5EF4-FFF2-40B4-BE49-F238E27FC236}">
                <a16:creationId xmlns:a16="http://schemas.microsoft.com/office/drawing/2014/main" xmlns="" id="{6AD35ED0-9CF7-4393-AE03-1F3BF4486FFE}"/>
              </a:ext>
            </a:extLst>
          </p:cNvPr>
          <p:cNvSpPr/>
          <p:nvPr/>
        </p:nvSpPr>
        <p:spPr>
          <a:xfrm>
            <a:off x="3151163" y="5583377"/>
            <a:ext cx="4059258"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200" b="0" i="0" u="none" strike="noStrike" cap="none" dirty="0">
                <a:solidFill>
                  <a:srgbClr val="26372A"/>
                </a:solidFill>
                <a:latin typeface="Calibri"/>
                <a:ea typeface="Calibri"/>
                <a:cs typeface="Calibri"/>
                <a:sym typeface="Calibri"/>
              </a:rPr>
              <a:t>FONTE: Governo Federal – Painel Estatístico da Previdência</a:t>
            </a:r>
            <a:endParaRPr dirty="0"/>
          </a:p>
        </p:txBody>
      </p:sp>
    </p:spTree>
    <p:extLst>
      <p:ext uri="{BB962C8B-B14F-4D97-AF65-F5344CB8AC3E}">
        <p14:creationId xmlns:p14="http://schemas.microsoft.com/office/powerpoint/2010/main" xmlns="" val="3719827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p:nvPr/>
        </p:nvSpPr>
        <p:spPr>
          <a:xfrm>
            <a:off x="611560" y="1196752"/>
            <a:ext cx="7704856" cy="57606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r>
              <a:rPr lang="pt-BR" sz="1800" b="0" i="0" u="none" strike="noStrike" cap="none" dirty="0">
                <a:solidFill>
                  <a:schemeClr val="dk1"/>
                </a:solidFill>
                <a:latin typeface="Calibri"/>
                <a:ea typeface="Calibri"/>
                <a:cs typeface="Calibri"/>
                <a:sym typeface="Calibri"/>
              </a:rPr>
              <a:t>                                           </a:t>
            </a:r>
            <a:endParaRPr dirty="0"/>
          </a:p>
          <a:p>
            <a:pPr marL="0" marR="0" lvl="0" indent="0" algn="ctr" rtl="0">
              <a:spcBef>
                <a:spcPts val="0"/>
              </a:spcBef>
              <a:spcAft>
                <a:spcPts val="0"/>
              </a:spcAft>
              <a:buClr>
                <a:schemeClr val="dk1"/>
              </a:buClr>
              <a:buSzPts val="1800"/>
              <a:buFont typeface="Calibri"/>
              <a:buNone/>
            </a:pPr>
            <a:endParaRPr sz="1800" b="1" i="0" u="none" strike="noStrike" cap="none" dirty="0">
              <a:solidFill>
                <a:srgbClr val="C00000"/>
              </a:solidFill>
              <a:latin typeface="Calibri"/>
              <a:ea typeface="Calibri"/>
              <a:cs typeface="Calibri"/>
              <a:sym typeface="Calibri"/>
            </a:endParaRPr>
          </a:p>
        </p:txBody>
      </p:sp>
      <p:sp>
        <p:nvSpPr>
          <p:cNvPr id="196" name="Google Shape;196;p10"/>
          <p:cNvSpPr txBox="1"/>
          <p:nvPr/>
        </p:nvSpPr>
        <p:spPr>
          <a:xfrm>
            <a:off x="0" y="179814"/>
            <a:ext cx="9144000" cy="923907"/>
          </a:xfrm>
          <a:prstGeom prst="rect">
            <a:avLst/>
          </a:prstGeom>
          <a:no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pt-BR" sz="3200" b="1" i="0" u="none" strike="noStrike" cap="none">
                <a:solidFill>
                  <a:srgbClr val="40605A"/>
                </a:solidFill>
                <a:latin typeface="Open Sans ExtraBold"/>
                <a:ea typeface="Open Sans ExtraBold"/>
                <a:cs typeface="Open Sans ExtraBold"/>
                <a:sym typeface="Open Sans ExtraBold"/>
              </a:rPr>
              <a:t>ALTERNATIVAS </a:t>
            </a:r>
            <a:r>
              <a:rPr lang="pt-BR" sz="3200" b="1" i="0" u="none" strike="noStrike" cap="none">
                <a:solidFill>
                  <a:srgbClr val="14787B"/>
                </a:solidFill>
                <a:latin typeface="Open Sans ExtraBold"/>
                <a:ea typeface="Open Sans ExtraBold"/>
                <a:cs typeface="Open Sans ExtraBold"/>
                <a:sym typeface="Open Sans ExtraBold"/>
              </a:rPr>
              <a:t>PARA RPC</a:t>
            </a:r>
            <a:endParaRPr sz="3200" b="1" i="0" u="none" strike="noStrike" cap="none">
              <a:solidFill>
                <a:srgbClr val="40605A"/>
              </a:solidFill>
              <a:latin typeface="Open Sans ExtraBold"/>
              <a:ea typeface="Open Sans ExtraBold"/>
              <a:cs typeface="Open Sans ExtraBold"/>
              <a:sym typeface="Open Sans ExtraBold"/>
            </a:endParaRPr>
          </a:p>
        </p:txBody>
      </p:sp>
      <p:sp>
        <p:nvSpPr>
          <p:cNvPr id="197" name="Google Shape;197;p10"/>
          <p:cNvSpPr/>
          <p:nvPr/>
        </p:nvSpPr>
        <p:spPr>
          <a:xfrm>
            <a:off x="0" y="0"/>
            <a:ext cx="179512" cy="6858000"/>
          </a:xfrm>
          <a:prstGeom prst="rect">
            <a:avLst/>
          </a:prstGeom>
          <a:solidFill>
            <a:srgbClr val="263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8" name="Google Shape;198;p10" descr="Interface gráfica do usuário, Aplicativo&#10;&#10;Descrição gerada automaticamente"/>
          <p:cNvPicPr preferRelativeResize="0"/>
          <p:nvPr/>
        </p:nvPicPr>
        <p:blipFill rotWithShape="1">
          <a:blip r:embed="rId3">
            <a:alphaModFix/>
          </a:blip>
          <a:srcRect r="6367"/>
          <a:stretch/>
        </p:blipFill>
        <p:spPr>
          <a:xfrm>
            <a:off x="377280" y="1669171"/>
            <a:ext cx="8568952" cy="4233898"/>
          </a:xfrm>
          <a:prstGeom prst="rect">
            <a:avLst/>
          </a:prstGeom>
          <a:noFill/>
          <a:ln>
            <a:noFill/>
          </a:ln>
        </p:spPr>
      </p:pic>
      <p:pic>
        <p:nvPicPr>
          <p:cNvPr id="199" name="Google Shape;199;p10" descr="Uma imagem contendo Ícone&#10;&#10;Descrição gerada automaticamente"/>
          <p:cNvPicPr preferRelativeResize="0"/>
          <p:nvPr/>
        </p:nvPicPr>
        <p:blipFill rotWithShape="1">
          <a:blip r:embed="rId4">
            <a:alphaModFix/>
          </a:blip>
          <a:srcRect/>
          <a:stretch/>
        </p:blipFill>
        <p:spPr>
          <a:xfrm>
            <a:off x="8570280" y="164348"/>
            <a:ext cx="268660" cy="408218"/>
          </a:xfrm>
          <a:prstGeom prst="rect">
            <a:avLst/>
          </a:prstGeom>
          <a:noFill/>
          <a:ln>
            <a:noFill/>
          </a:ln>
        </p:spPr>
      </p:pic>
      <p:pic>
        <p:nvPicPr>
          <p:cNvPr id="7" name="Imagem 6">
            <a:extLst>
              <a:ext uri="{FF2B5EF4-FFF2-40B4-BE49-F238E27FC236}">
                <a16:creationId xmlns:a16="http://schemas.microsoft.com/office/drawing/2014/main" xmlns="" id="{F157DD61-A3F8-452A-AE21-E15F197C8869}"/>
              </a:ext>
            </a:extLst>
          </p:cNvPr>
          <p:cNvPicPr>
            <a:picLocks noChangeAspect="1"/>
          </p:cNvPicPr>
          <p:nvPr/>
        </p:nvPicPr>
        <p:blipFill>
          <a:blip r:embed="rId5"/>
          <a:stretch>
            <a:fillRect/>
          </a:stretch>
        </p:blipFill>
        <p:spPr>
          <a:xfrm>
            <a:off x="3680121" y="6527255"/>
            <a:ext cx="1748137" cy="231070"/>
          </a:xfrm>
          <a:prstGeom prst="rect">
            <a:avLst/>
          </a:prstGeom>
        </p:spPr>
      </p:pic>
      <p:sp>
        <p:nvSpPr>
          <p:cNvPr id="8" name="Google Shape;241;p15">
            <a:extLst>
              <a:ext uri="{FF2B5EF4-FFF2-40B4-BE49-F238E27FC236}">
                <a16:creationId xmlns:a16="http://schemas.microsoft.com/office/drawing/2014/main" xmlns="" id="{C0EFC79C-D4C5-4A58-9BE0-A99449F3F125}"/>
              </a:ext>
            </a:extLst>
          </p:cNvPr>
          <p:cNvSpPr/>
          <p:nvPr/>
        </p:nvSpPr>
        <p:spPr>
          <a:xfrm>
            <a:off x="4414982" y="5938202"/>
            <a:ext cx="4333482" cy="27695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1200" b="0" i="0" u="none" strike="noStrike" cap="none" dirty="0">
                <a:solidFill>
                  <a:srgbClr val="26372A"/>
                </a:solidFill>
                <a:latin typeface="Calibri"/>
                <a:ea typeface="Calibri"/>
                <a:cs typeface="Calibri"/>
                <a:sym typeface="Calibri"/>
              </a:rPr>
              <a:t>FONTE: Guia da Previdência Complementar para Entes Federativos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593</Words>
  <Application>Microsoft Office PowerPoint</Application>
  <PresentationFormat>Apresentação na tela (4:3)</PresentationFormat>
  <Paragraphs>116</Paragraphs>
  <Slides>20</Slides>
  <Notes>19</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20</vt:i4>
      </vt:variant>
    </vt:vector>
  </HeadingPairs>
  <TitlesOfParts>
    <vt:vector size="24" baseType="lpstr">
      <vt:lpstr>Arial</vt:lpstr>
      <vt:lpstr>Calibri</vt:lpstr>
      <vt:lpstr>Open Sans ExtraBold</vt: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Louise Lobato</dc:creator>
  <cp:lastModifiedBy>claudia.santos1</cp:lastModifiedBy>
  <cp:revision>39</cp:revision>
  <dcterms:created xsi:type="dcterms:W3CDTF">2021-02-09T15:04:10Z</dcterms:created>
  <dcterms:modified xsi:type="dcterms:W3CDTF">2021-05-27T11:31:35Z</dcterms:modified>
</cp:coreProperties>
</file>