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5" r:id="rId2"/>
    <p:sldId id="276" r:id="rId3"/>
  </p:sldIdLst>
  <p:sldSz cx="12192000" cy="6858000"/>
  <p:notesSz cx="6797675" cy="9926638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207" userDrawn="1">
          <p15:clr>
            <a:srgbClr val="A4A3A4"/>
          </p15:clr>
        </p15:guide>
        <p15:guide id="2" pos="14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34263"/>
    <a:srgbClr val="316857"/>
    <a:srgbClr val="404040"/>
    <a:srgbClr val="FF9966"/>
    <a:srgbClr val="3A5B63"/>
    <a:srgbClr val="B381D9"/>
    <a:srgbClr val="D6BBEB"/>
    <a:srgbClr val="EFE5F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375" autoAdjust="0"/>
    <p:restoredTop sz="95652" autoAdjust="0"/>
  </p:normalViewPr>
  <p:slideViewPr>
    <p:cSldViewPr snapToGrid="0" showGuides="1">
      <p:cViewPr varScale="1">
        <p:scale>
          <a:sx n="109" d="100"/>
          <a:sy n="109" d="100"/>
        </p:scale>
        <p:origin x="762" y="132"/>
      </p:cViewPr>
      <p:guideLst>
        <p:guide orient="horz" pos="1207"/>
        <p:guide pos="143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EED3C-A06C-4616-99EA-18DB47D294C2}" type="datetimeFigureOut">
              <a:rPr lang="pt-BR" smtClean="0"/>
              <a:t>04/10/2021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FC5B0-80FF-4042-B0A9-539ED510B46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253353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EED3C-A06C-4616-99EA-18DB47D294C2}" type="datetimeFigureOut">
              <a:rPr lang="pt-BR" smtClean="0"/>
              <a:t>04/10/2021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FC5B0-80FF-4042-B0A9-539ED510B46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073995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EED3C-A06C-4616-99EA-18DB47D294C2}" type="datetimeFigureOut">
              <a:rPr lang="pt-BR" smtClean="0"/>
              <a:t>04/10/2021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FC5B0-80FF-4042-B0A9-539ED510B46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056390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EED3C-A06C-4616-99EA-18DB47D294C2}" type="datetimeFigureOut">
              <a:rPr lang="pt-BR" smtClean="0"/>
              <a:t>04/10/2021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FC5B0-80FF-4042-B0A9-539ED510B46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234854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EED3C-A06C-4616-99EA-18DB47D294C2}" type="datetimeFigureOut">
              <a:rPr lang="pt-BR" smtClean="0"/>
              <a:t>04/10/2021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FC5B0-80FF-4042-B0A9-539ED510B46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888719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EED3C-A06C-4616-99EA-18DB47D294C2}" type="datetimeFigureOut">
              <a:rPr lang="pt-BR" smtClean="0"/>
              <a:t>04/10/2021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FC5B0-80FF-4042-B0A9-539ED510B46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472775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EED3C-A06C-4616-99EA-18DB47D294C2}" type="datetimeFigureOut">
              <a:rPr lang="pt-BR" smtClean="0"/>
              <a:t>04/10/2021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FC5B0-80FF-4042-B0A9-539ED510B46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226347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EED3C-A06C-4616-99EA-18DB47D294C2}" type="datetimeFigureOut">
              <a:rPr lang="pt-BR" smtClean="0"/>
              <a:t>04/10/2021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FC5B0-80FF-4042-B0A9-539ED510B46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957112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EED3C-A06C-4616-99EA-18DB47D294C2}" type="datetimeFigureOut">
              <a:rPr lang="pt-BR" smtClean="0"/>
              <a:t>04/10/2021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FC5B0-80FF-4042-B0A9-539ED510B46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667407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EED3C-A06C-4616-99EA-18DB47D294C2}" type="datetimeFigureOut">
              <a:rPr lang="pt-BR" smtClean="0"/>
              <a:t>04/10/2021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FC5B0-80FF-4042-B0A9-539ED510B46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169606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EED3C-A06C-4616-99EA-18DB47D294C2}" type="datetimeFigureOut">
              <a:rPr lang="pt-BR" smtClean="0"/>
              <a:t>04/10/2021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FC5B0-80FF-4042-B0A9-539ED510B46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1099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1EED3C-A06C-4616-99EA-18DB47D294C2}" type="datetimeFigureOut">
              <a:rPr lang="pt-BR" smtClean="0"/>
              <a:t>04/10/2021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EFC5B0-80FF-4042-B0A9-539ED510B46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142517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9" name="Conector de seta reta 11">
            <a:extLst>
              <a:ext uri="{FF2B5EF4-FFF2-40B4-BE49-F238E27FC236}">
                <a16:creationId xmlns:a16="http://schemas.microsoft.com/office/drawing/2014/main" id="{DD023F36-00B3-4ED2-B836-DEF8A4B85AC7}"/>
              </a:ext>
            </a:extLst>
          </p:cNvPr>
          <p:cNvCxnSpPr/>
          <p:nvPr/>
        </p:nvCxnSpPr>
        <p:spPr>
          <a:xfrm flipH="1">
            <a:off x="10257617" y="1422092"/>
            <a:ext cx="45868" cy="4722724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CaixaDeTexto 56">
            <a:extLst>
              <a:ext uri="{FF2B5EF4-FFF2-40B4-BE49-F238E27FC236}">
                <a16:creationId xmlns:a16="http://schemas.microsoft.com/office/drawing/2014/main" id="{4B627E12-CEDA-4F79-8F95-0D8DC796BB84}"/>
              </a:ext>
            </a:extLst>
          </p:cNvPr>
          <p:cNvSpPr txBox="1"/>
          <p:nvPr/>
        </p:nvSpPr>
        <p:spPr>
          <a:xfrm>
            <a:off x="8589438" y="3356298"/>
            <a:ext cx="3412190" cy="919401"/>
          </a:xfrm>
          <a:prstGeom prst="roundRect">
            <a:avLst/>
          </a:prstGeom>
          <a:solidFill>
            <a:schemeClr val="bg1"/>
          </a:solidFill>
          <a:ln w="3175">
            <a:solidFill>
              <a:srgbClr val="404040"/>
            </a:solidFill>
            <a:prstDash val="lgDashDotDot"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pt-BR" sz="1600" b="1" dirty="0">
                <a:solidFill>
                  <a:srgbClr val="404040"/>
                </a:solidFill>
              </a:rPr>
              <a:t>Leis Estaduais e Municipais</a:t>
            </a:r>
          </a:p>
          <a:p>
            <a:pPr algn="ctr"/>
            <a:endParaRPr lang="pt-BR" sz="1600" b="1" dirty="0">
              <a:solidFill>
                <a:srgbClr val="404040"/>
              </a:solidFill>
            </a:endParaRPr>
          </a:p>
          <a:p>
            <a:pPr algn="ctr"/>
            <a:r>
              <a:rPr lang="pt-BR" sz="1600" b="1" dirty="0">
                <a:solidFill>
                  <a:srgbClr val="404040"/>
                </a:solidFill>
              </a:rPr>
              <a:t>Atualização dos contratos em vigor</a:t>
            </a:r>
          </a:p>
        </p:txBody>
      </p:sp>
      <p:cxnSp>
        <p:nvCxnSpPr>
          <p:cNvPr id="48" name="Conector de seta reta 59">
            <a:extLst>
              <a:ext uri="{FF2B5EF4-FFF2-40B4-BE49-F238E27FC236}">
                <a16:creationId xmlns:a16="http://schemas.microsoft.com/office/drawing/2014/main" id="{3BA8C151-486F-4BF8-A51F-532614935E5E}"/>
              </a:ext>
            </a:extLst>
          </p:cNvPr>
          <p:cNvCxnSpPr/>
          <p:nvPr/>
        </p:nvCxnSpPr>
        <p:spPr>
          <a:xfrm>
            <a:off x="1877520" y="1434542"/>
            <a:ext cx="35807" cy="4726587"/>
          </a:xfrm>
          <a:prstGeom prst="straightConnector1">
            <a:avLst/>
          </a:prstGeom>
          <a:ln w="57150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Conector de seta reta 58"/>
          <p:cNvCxnSpPr/>
          <p:nvPr/>
        </p:nvCxnSpPr>
        <p:spPr>
          <a:xfrm>
            <a:off x="7148223" y="1424983"/>
            <a:ext cx="5776" cy="4739426"/>
          </a:xfrm>
          <a:prstGeom prst="straightConnector1">
            <a:avLst/>
          </a:prstGeom>
          <a:ln w="57150">
            <a:solidFill>
              <a:schemeClr val="accent3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Conector de seta reta 57"/>
          <p:cNvCxnSpPr/>
          <p:nvPr/>
        </p:nvCxnSpPr>
        <p:spPr>
          <a:xfrm flipH="1">
            <a:off x="4991509" y="1424983"/>
            <a:ext cx="17813" cy="4738035"/>
          </a:xfrm>
          <a:prstGeom prst="straightConnector1">
            <a:avLst/>
          </a:prstGeom>
          <a:ln w="57150">
            <a:solidFill>
              <a:schemeClr val="accent3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CaixaDeTexto 4"/>
          <p:cNvSpPr txBox="1"/>
          <p:nvPr/>
        </p:nvSpPr>
        <p:spPr>
          <a:xfrm>
            <a:off x="4007332" y="704983"/>
            <a:ext cx="4177334" cy="720000"/>
          </a:xfrm>
          <a:prstGeom prst="roundRect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pt-BR" b="1" dirty="0">
                <a:solidFill>
                  <a:schemeClr val="bg1"/>
                </a:solidFill>
              </a:rPr>
              <a:t>FINANCIAMENTO</a:t>
            </a:r>
          </a:p>
        </p:txBody>
      </p:sp>
      <p:sp>
        <p:nvSpPr>
          <p:cNvPr id="8" name="Retângulo 7"/>
          <p:cNvSpPr/>
          <p:nvPr/>
        </p:nvSpPr>
        <p:spPr>
          <a:xfrm>
            <a:off x="-1" y="-2032"/>
            <a:ext cx="12192001" cy="52322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lIns="91440" tIns="45720" rIns="91440" bIns="45720" anchor="ctr">
            <a:spAutoFit/>
          </a:bodyPr>
          <a:lstStyle/>
          <a:p>
            <a:pPr algn="ctr"/>
            <a:r>
              <a:rPr lang="pt-BR" sz="2800" b="1" dirty="0">
                <a:ln w="0"/>
                <a:solidFill>
                  <a:schemeClr val="accent2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</a:rPr>
              <a:t>1. Programa de Reestruturação do Transporte Público Urbano e de Caráter Urbano</a:t>
            </a:r>
            <a:endParaRPr lang="pt-BR" sz="2800" b="1" cap="none" spc="0" dirty="0">
              <a:ln w="0"/>
              <a:solidFill>
                <a:schemeClr val="accent2">
                  <a:lumMod val="5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</a:endParaRPr>
          </a:p>
        </p:txBody>
      </p:sp>
      <p:sp>
        <p:nvSpPr>
          <p:cNvPr id="83" name="CaixaDeTexto 82">
            <a:extLst>
              <a:ext uri="{FF2B5EF4-FFF2-40B4-BE49-F238E27FC236}">
                <a16:creationId xmlns:a16="http://schemas.microsoft.com/office/drawing/2014/main" id="{148575EE-0E81-4F2D-BFDB-E0F3DE8F48EF}"/>
              </a:ext>
            </a:extLst>
          </p:cNvPr>
          <p:cNvSpPr txBox="1"/>
          <p:nvPr/>
        </p:nvSpPr>
        <p:spPr>
          <a:xfrm>
            <a:off x="4007332" y="1508837"/>
            <a:ext cx="1968354" cy="374571"/>
          </a:xfrm>
          <a:prstGeom prst="roundRect">
            <a:avLst/>
          </a:prstGeom>
          <a:solidFill>
            <a:schemeClr val="accent3">
              <a:lumMod val="50000"/>
            </a:schemeClr>
          </a:solidFill>
          <a:ln w="3175">
            <a:noFill/>
            <a:prstDash val="lgDashDotDot"/>
          </a:ln>
        </p:spPr>
        <p:txBody>
          <a:bodyPr wrap="square" rtlCol="0">
            <a:spAutoFit/>
          </a:bodyPr>
          <a:lstStyle/>
          <a:p>
            <a:pPr algn="ctr"/>
            <a:r>
              <a:rPr lang="pt-BR" sz="1600" b="1" dirty="0">
                <a:solidFill>
                  <a:schemeClr val="bg1"/>
                </a:solidFill>
              </a:rPr>
              <a:t>Custeio</a:t>
            </a:r>
          </a:p>
        </p:txBody>
      </p:sp>
      <p:sp>
        <p:nvSpPr>
          <p:cNvPr id="87" name="CaixaDeTexto 86">
            <a:extLst>
              <a:ext uri="{FF2B5EF4-FFF2-40B4-BE49-F238E27FC236}">
                <a16:creationId xmlns:a16="http://schemas.microsoft.com/office/drawing/2014/main" id="{23CE8AE0-F6FA-45F7-B784-FD0FA0F63EF7}"/>
              </a:ext>
            </a:extLst>
          </p:cNvPr>
          <p:cNvSpPr txBox="1"/>
          <p:nvPr/>
        </p:nvSpPr>
        <p:spPr>
          <a:xfrm>
            <a:off x="4007332" y="3327648"/>
            <a:ext cx="1968354" cy="1872853"/>
          </a:xfrm>
          <a:prstGeom prst="roundRect">
            <a:avLst/>
          </a:prstGeom>
          <a:solidFill>
            <a:schemeClr val="bg1"/>
          </a:solidFill>
          <a:ln w="3175">
            <a:solidFill>
              <a:srgbClr val="316857"/>
            </a:solidFill>
            <a:prstDash val="lgDashDotDot"/>
          </a:ln>
        </p:spPr>
        <p:txBody>
          <a:bodyPr wrap="square" rtlCol="0">
            <a:spAutoFit/>
          </a:bodyPr>
          <a:lstStyle/>
          <a:p>
            <a:pPr algn="ctr"/>
            <a:r>
              <a:rPr lang="pt-BR" sz="1600" b="1" dirty="0">
                <a:solidFill>
                  <a:srgbClr val="316857"/>
                </a:solidFill>
              </a:rPr>
              <a:t>Cobertura das gratuidades (orçamentos públicos)</a:t>
            </a:r>
          </a:p>
          <a:p>
            <a:pPr algn="ctr"/>
            <a:endParaRPr lang="pt-BR" sz="800" b="1" dirty="0">
              <a:solidFill>
                <a:srgbClr val="316857"/>
              </a:solidFill>
            </a:endParaRPr>
          </a:p>
          <a:p>
            <a:pPr algn="ctr"/>
            <a:r>
              <a:rPr lang="pt-BR" sz="1600" b="1" dirty="0">
                <a:solidFill>
                  <a:srgbClr val="316857"/>
                </a:solidFill>
              </a:rPr>
              <a:t>Outras fontes extra tarifárias</a:t>
            </a:r>
          </a:p>
        </p:txBody>
      </p:sp>
      <p:sp>
        <p:nvSpPr>
          <p:cNvPr id="90" name="CaixaDeTexto 89">
            <a:extLst>
              <a:ext uri="{FF2B5EF4-FFF2-40B4-BE49-F238E27FC236}">
                <a16:creationId xmlns:a16="http://schemas.microsoft.com/office/drawing/2014/main" id="{081D9B79-61AF-4624-8EA2-14DD7684E8AA}"/>
              </a:ext>
            </a:extLst>
          </p:cNvPr>
          <p:cNvSpPr txBox="1"/>
          <p:nvPr/>
        </p:nvSpPr>
        <p:spPr>
          <a:xfrm>
            <a:off x="6181712" y="1508837"/>
            <a:ext cx="2002953" cy="374571"/>
          </a:xfrm>
          <a:prstGeom prst="roundRect">
            <a:avLst/>
          </a:prstGeom>
          <a:solidFill>
            <a:schemeClr val="accent3">
              <a:lumMod val="50000"/>
            </a:schemeClr>
          </a:solidFill>
          <a:ln w="3175">
            <a:noFill/>
            <a:prstDash val="lgDashDotDot"/>
          </a:ln>
        </p:spPr>
        <p:txBody>
          <a:bodyPr wrap="square" rtlCol="0">
            <a:spAutoFit/>
          </a:bodyPr>
          <a:lstStyle/>
          <a:p>
            <a:pPr algn="ctr"/>
            <a:r>
              <a:rPr lang="pt-BR" sz="1600" b="1" dirty="0">
                <a:solidFill>
                  <a:schemeClr val="bg1"/>
                </a:solidFill>
              </a:rPr>
              <a:t>Investimentos</a:t>
            </a:r>
          </a:p>
        </p:txBody>
      </p:sp>
      <p:sp>
        <p:nvSpPr>
          <p:cNvPr id="91" name="CaixaDeTexto 90">
            <a:extLst>
              <a:ext uri="{FF2B5EF4-FFF2-40B4-BE49-F238E27FC236}">
                <a16:creationId xmlns:a16="http://schemas.microsoft.com/office/drawing/2014/main" id="{29392E96-F860-4D28-A013-7FA1FC108593}"/>
              </a:ext>
            </a:extLst>
          </p:cNvPr>
          <p:cNvSpPr txBox="1"/>
          <p:nvPr/>
        </p:nvSpPr>
        <p:spPr>
          <a:xfrm>
            <a:off x="6181713" y="1917863"/>
            <a:ext cx="1968354" cy="1464231"/>
          </a:xfrm>
          <a:prstGeom prst="roundRect">
            <a:avLst/>
          </a:prstGeom>
          <a:solidFill>
            <a:schemeClr val="bg1"/>
          </a:solidFill>
          <a:ln w="3175">
            <a:solidFill>
              <a:srgbClr val="316857"/>
            </a:solidFill>
            <a:prstDash val="lgDashDotDot"/>
          </a:ln>
        </p:spPr>
        <p:txBody>
          <a:bodyPr wrap="square" rtlCol="0">
            <a:spAutoFit/>
          </a:bodyPr>
          <a:lstStyle/>
          <a:p>
            <a:pPr algn="ctr"/>
            <a:r>
              <a:rPr lang="pt-BR" sz="1600" b="1" dirty="0">
                <a:solidFill>
                  <a:srgbClr val="316857"/>
                </a:solidFill>
              </a:rPr>
              <a:t>Linhas financiamento oficiais</a:t>
            </a:r>
          </a:p>
          <a:p>
            <a:pPr algn="ctr"/>
            <a:r>
              <a:rPr lang="pt-BR" sz="1600" b="1" dirty="0">
                <a:solidFill>
                  <a:srgbClr val="316857"/>
                </a:solidFill>
              </a:rPr>
              <a:t>(Veículos e Tecnologia)</a:t>
            </a:r>
          </a:p>
        </p:txBody>
      </p:sp>
      <p:sp>
        <p:nvSpPr>
          <p:cNvPr id="95" name="CaixaDeTexto 94">
            <a:extLst>
              <a:ext uri="{FF2B5EF4-FFF2-40B4-BE49-F238E27FC236}">
                <a16:creationId xmlns:a16="http://schemas.microsoft.com/office/drawing/2014/main" id="{51E88723-8FDA-404D-AFA1-E11688A48C95}"/>
              </a:ext>
            </a:extLst>
          </p:cNvPr>
          <p:cNvSpPr txBox="1"/>
          <p:nvPr/>
        </p:nvSpPr>
        <p:spPr>
          <a:xfrm>
            <a:off x="6181712" y="3431503"/>
            <a:ext cx="1968354" cy="2375416"/>
          </a:xfrm>
          <a:prstGeom prst="roundRect">
            <a:avLst/>
          </a:prstGeom>
          <a:solidFill>
            <a:schemeClr val="bg1"/>
          </a:solidFill>
          <a:ln w="3175">
            <a:solidFill>
              <a:srgbClr val="316857"/>
            </a:solidFill>
            <a:prstDash val="lgDashDotDot"/>
          </a:ln>
        </p:spPr>
        <p:txBody>
          <a:bodyPr wrap="square" rtlCol="0">
            <a:spAutoFit/>
          </a:bodyPr>
          <a:lstStyle/>
          <a:p>
            <a:pPr algn="ctr"/>
            <a:r>
              <a:rPr lang="pt-BR" sz="1600" b="1" dirty="0">
                <a:solidFill>
                  <a:srgbClr val="316857"/>
                </a:solidFill>
              </a:rPr>
              <a:t>Infraestrutura Priorização no sistema viário</a:t>
            </a:r>
          </a:p>
          <a:p>
            <a:pPr algn="ctr"/>
            <a:endParaRPr lang="pt-BR" sz="800" b="1" dirty="0">
              <a:solidFill>
                <a:srgbClr val="316857"/>
              </a:solidFill>
            </a:endParaRPr>
          </a:p>
          <a:p>
            <a:pPr algn="ctr"/>
            <a:r>
              <a:rPr lang="pt-BR" sz="1600" b="1" dirty="0">
                <a:solidFill>
                  <a:srgbClr val="316857"/>
                </a:solidFill>
              </a:rPr>
              <a:t>Programas governamentais</a:t>
            </a:r>
          </a:p>
          <a:p>
            <a:pPr algn="ctr"/>
            <a:r>
              <a:rPr lang="pt-BR" sz="1600" b="1" dirty="0">
                <a:solidFill>
                  <a:srgbClr val="316857"/>
                </a:solidFill>
              </a:rPr>
              <a:t>FNIT</a:t>
            </a:r>
          </a:p>
          <a:p>
            <a:pPr algn="ctr"/>
            <a:r>
              <a:rPr lang="pt-BR" sz="1600" b="1" dirty="0">
                <a:solidFill>
                  <a:srgbClr val="316857"/>
                </a:solidFill>
              </a:rPr>
              <a:t>Investimentos privados </a:t>
            </a:r>
            <a:r>
              <a:rPr lang="pt-BR" sz="1600" b="1" dirty="0" err="1">
                <a:solidFill>
                  <a:srgbClr val="316857"/>
                </a:solidFill>
              </a:rPr>
              <a:t>PPP´s</a:t>
            </a:r>
            <a:endParaRPr lang="pt-BR" sz="1600" b="1" dirty="0">
              <a:solidFill>
                <a:srgbClr val="316857"/>
              </a:solidFill>
            </a:endParaRPr>
          </a:p>
        </p:txBody>
      </p:sp>
      <p:sp>
        <p:nvSpPr>
          <p:cNvPr id="104" name="CaixaDeTexto 103">
            <a:extLst>
              <a:ext uri="{FF2B5EF4-FFF2-40B4-BE49-F238E27FC236}">
                <a16:creationId xmlns:a16="http://schemas.microsoft.com/office/drawing/2014/main" id="{808010AF-B4C8-4B35-A9C7-3D01FE76842E}"/>
              </a:ext>
            </a:extLst>
          </p:cNvPr>
          <p:cNvSpPr txBox="1"/>
          <p:nvPr/>
        </p:nvSpPr>
        <p:spPr>
          <a:xfrm>
            <a:off x="10367070" y="6241079"/>
            <a:ext cx="1621260" cy="510778"/>
          </a:xfrm>
          <a:prstGeom prst="roundRect">
            <a:avLst/>
          </a:prstGeom>
          <a:solidFill>
            <a:srgbClr val="FFC000"/>
          </a:solidFill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pt-BR" sz="1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SEGURANÇA</a:t>
            </a:r>
          </a:p>
          <a:p>
            <a:pPr algn="ctr"/>
            <a:r>
              <a:rPr lang="pt-BR" sz="1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JURÍDICA</a:t>
            </a:r>
          </a:p>
        </p:txBody>
      </p:sp>
      <p:sp>
        <p:nvSpPr>
          <p:cNvPr id="105" name="CaixaDeTexto 104">
            <a:extLst>
              <a:ext uri="{FF2B5EF4-FFF2-40B4-BE49-F238E27FC236}">
                <a16:creationId xmlns:a16="http://schemas.microsoft.com/office/drawing/2014/main" id="{00438882-360B-4054-B47A-FA473B47385D}"/>
              </a:ext>
            </a:extLst>
          </p:cNvPr>
          <p:cNvSpPr txBox="1"/>
          <p:nvPr/>
        </p:nvSpPr>
        <p:spPr>
          <a:xfrm>
            <a:off x="1710768" y="6241079"/>
            <a:ext cx="2936356" cy="510778"/>
          </a:xfrm>
          <a:prstGeom prst="roundRect">
            <a:avLst/>
          </a:prstGeom>
          <a:solidFill>
            <a:srgbClr val="FFC000"/>
          </a:solidFill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pt-BR" sz="1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RACIONALIZAÇÃO E </a:t>
            </a:r>
          </a:p>
          <a:p>
            <a:pPr algn="ctr"/>
            <a:r>
              <a:rPr lang="pt-BR" sz="1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INOVAÇÃO REDES DE TRANSPORTE</a:t>
            </a:r>
          </a:p>
        </p:txBody>
      </p:sp>
      <p:sp>
        <p:nvSpPr>
          <p:cNvPr id="106" name="CaixaDeTexto 105">
            <a:extLst>
              <a:ext uri="{FF2B5EF4-FFF2-40B4-BE49-F238E27FC236}">
                <a16:creationId xmlns:a16="http://schemas.microsoft.com/office/drawing/2014/main" id="{E3A8A950-7AE1-4931-9C43-4DEE52897979}"/>
              </a:ext>
            </a:extLst>
          </p:cNvPr>
          <p:cNvSpPr txBox="1"/>
          <p:nvPr/>
        </p:nvSpPr>
        <p:spPr>
          <a:xfrm>
            <a:off x="4759685" y="6241079"/>
            <a:ext cx="1222016" cy="510778"/>
          </a:xfrm>
          <a:prstGeom prst="roundRect">
            <a:avLst/>
          </a:prstGeom>
          <a:solidFill>
            <a:srgbClr val="FFC000"/>
          </a:solidFill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pt-BR" sz="1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INCLUSÃO</a:t>
            </a:r>
          </a:p>
          <a:p>
            <a:pPr algn="ctr"/>
            <a:r>
              <a:rPr lang="pt-BR" sz="1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SOCIAL</a:t>
            </a:r>
          </a:p>
        </p:txBody>
      </p:sp>
      <p:sp>
        <p:nvSpPr>
          <p:cNvPr id="107" name="CaixaDeTexto 106">
            <a:extLst>
              <a:ext uri="{FF2B5EF4-FFF2-40B4-BE49-F238E27FC236}">
                <a16:creationId xmlns:a16="http://schemas.microsoft.com/office/drawing/2014/main" id="{E2C2B196-5321-4308-95A9-C251CF9A9CA5}"/>
              </a:ext>
            </a:extLst>
          </p:cNvPr>
          <p:cNvSpPr txBox="1"/>
          <p:nvPr/>
        </p:nvSpPr>
        <p:spPr>
          <a:xfrm>
            <a:off x="8236525" y="6241079"/>
            <a:ext cx="2047365" cy="510778"/>
          </a:xfrm>
          <a:prstGeom prst="roundRect">
            <a:avLst/>
          </a:prstGeom>
          <a:solidFill>
            <a:srgbClr val="FFC000"/>
          </a:solidFill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pt-BR" sz="1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SUSTENTABILIDADE</a:t>
            </a:r>
          </a:p>
          <a:p>
            <a:pPr algn="ctr"/>
            <a:r>
              <a:rPr lang="pt-BR" sz="1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ECONÔMICA</a:t>
            </a:r>
          </a:p>
        </p:txBody>
      </p:sp>
      <p:sp>
        <p:nvSpPr>
          <p:cNvPr id="108" name="CaixaDeTexto 107">
            <a:extLst>
              <a:ext uri="{FF2B5EF4-FFF2-40B4-BE49-F238E27FC236}">
                <a16:creationId xmlns:a16="http://schemas.microsoft.com/office/drawing/2014/main" id="{08655D98-44DC-4AA6-9F8A-0B486083DC30}"/>
              </a:ext>
            </a:extLst>
          </p:cNvPr>
          <p:cNvSpPr txBox="1"/>
          <p:nvPr/>
        </p:nvSpPr>
        <p:spPr>
          <a:xfrm>
            <a:off x="6094263" y="6241079"/>
            <a:ext cx="2047365" cy="510778"/>
          </a:xfrm>
          <a:prstGeom prst="roundRect">
            <a:avLst/>
          </a:prstGeom>
          <a:solidFill>
            <a:srgbClr val="FFC000"/>
          </a:solidFill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pt-BR" sz="1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MAIOR</a:t>
            </a:r>
          </a:p>
          <a:p>
            <a:pPr algn="ctr"/>
            <a:r>
              <a:rPr lang="pt-BR" sz="1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PRODUTIVIDADE</a:t>
            </a:r>
          </a:p>
        </p:txBody>
      </p:sp>
      <p:sp>
        <p:nvSpPr>
          <p:cNvPr id="109" name="CaixaDeTexto 108">
            <a:extLst>
              <a:ext uri="{FF2B5EF4-FFF2-40B4-BE49-F238E27FC236}">
                <a16:creationId xmlns:a16="http://schemas.microsoft.com/office/drawing/2014/main" id="{3F3D75CA-2EAB-4AAD-98C2-06D7A949E942}"/>
              </a:ext>
            </a:extLst>
          </p:cNvPr>
          <p:cNvSpPr txBox="1"/>
          <p:nvPr/>
        </p:nvSpPr>
        <p:spPr>
          <a:xfrm>
            <a:off x="203670" y="6241079"/>
            <a:ext cx="1415121" cy="510778"/>
          </a:xfrm>
          <a:prstGeom prst="roundRect">
            <a:avLst/>
          </a:prstGeom>
          <a:solidFill>
            <a:srgbClr val="FFC000"/>
          </a:solidFill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pt-BR" sz="1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MAIOR</a:t>
            </a:r>
          </a:p>
          <a:p>
            <a:pPr algn="ctr"/>
            <a:r>
              <a:rPr lang="pt-BR" sz="1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QUALIDADE</a:t>
            </a:r>
          </a:p>
        </p:txBody>
      </p:sp>
      <p:sp>
        <p:nvSpPr>
          <p:cNvPr id="10" name="Retângulo 9"/>
          <p:cNvSpPr/>
          <p:nvPr/>
        </p:nvSpPr>
        <p:spPr>
          <a:xfrm>
            <a:off x="153750" y="6170953"/>
            <a:ext cx="11879107" cy="665525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4" name="Retângulo 33"/>
          <p:cNvSpPr/>
          <p:nvPr/>
        </p:nvSpPr>
        <p:spPr>
          <a:xfrm>
            <a:off x="4002108" y="714782"/>
            <a:ext cx="4182557" cy="5210787"/>
          </a:xfrm>
          <a:prstGeom prst="rect">
            <a:avLst/>
          </a:prstGeom>
          <a:noFill/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7" name="CaixaDeTexto 36">
            <a:extLst>
              <a:ext uri="{FF2B5EF4-FFF2-40B4-BE49-F238E27FC236}">
                <a16:creationId xmlns:a16="http://schemas.microsoft.com/office/drawing/2014/main" id="{3AEDD38B-81BA-43CC-91A7-36CBB621400D}"/>
              </a:ext>
            </a:extLst>
          </p:cNvPr>
          <p:cNvSpPr txBox="1"/>
          <p:nvPr/>
        </p:nvSpPr>
        <p:spPr>
          <a:xfrm>
            <a:off x="4005213" y="2899819"/>
            <a:ext cx="1968354" cy="374571"/>
          </a:xfrm>
          <a:prstGeom prst="roundRect">
            <a:avLst/>
          </a:prstGeom>
          <a:solidFill>
            <a:schemeClr val="bg1"/>
          </a:solidFill>
          <a:ln w="3175">
            <a:solidFill>
              <a:srgbClr val="316857"/>
            </a:solidFill>
            <a:prstDash val="lgDashDotDot"/>
          </a:ln>
        </p:spPr>
        <p:txBody>
          <a:bodyPr wrap="square" rtlCol="0">
            <a:spAutoFit/>
          </a:bodyPr>
          <a:lstStyle/>
          <a:p>
            <a:pPr algn="ctr"/>
            <a:r>
              <a:rPr lang="pt-BR" sz="1600" b="1" dirty="0">
                <a:solidFill>
                  <a:srgbClr val="316857"/>
                </a:solidFill>
              </a:rPr>
              <a:t>Reforma tributária</a:t>
            </a:r>
          </a:p>
        </p:txBody>
      </p:sp>
      <p:sp>
        <p:nvSpPr>
          <p:cNvPr id="38" name="CaixaDeTexto 37">
            <a:extLst>
              <a:ext uri="{FF2B5EF4-FFF2-40B4-BE49-F238E27FC236}">
                <a16:creationId xmlns:a16="http://schemas.microsoft.com/office/drawing/2014/main" id="{155798BE-A825-4B25-83F6-420F43D2047B}"/>
              </a:ext>
            </a:extLst>
          </p:cNvPr>
          <p:cNvSpPr txBox="1"/>
          <p:nvPr/>
        </p:nvSpPr>
        <p:spPr>
          <a:xfrm>
            <a:off x="4007332" y="1927161"/>
            <a:ext cx="1968354" cy="919401"/>
          </a:xfrm>
          <a:prstGeom prst="roundRect">
            <a:avLst/>
          </a:prstGeom>
          <a:solidFill>
            <a:schemeClr val="bg1"/>
          </a:solidFill>
          <a:ln w="3175">
            <a:solidFill>
              <a:srgbClr val="316857"/>
            </a:solidFill>
            <a:prstDash val="lgDashDotDot"/>
          </a:ln>
        </p:spPr>
        <p:txBody>
          <a:bodyPr wrap="square" rtlCol="0">
            <a:spAutoFit/>
          </a:bodyPr>
          <a:lstStyle/>
          <a:p>
            <a:pPr algn="ctr"/>
            <a:r>
              <a:rPr lang="pt-BR" sz="1600" b="1" dirty="0">
                <a:solidFill>
                  <a:srgbClr val="316857"/>
                </a:solidFill>
              </a:rPr>
              <a:t>Tarifa pública e de remuneração diferenciadas</a:t>
            </a:r>
          </a:p>
        </p:txBody>
      </p:sp>
      <p:sp>
        <p:nvSpPr>
          <p:cNvPr id="40" name="CaixaDeTexto 39">
            <a:extLst>
              <a:ext uri="{FF2B5EF4-FFF2-40B4-BE49-F238E27FC236}">
                <a16:creationId xmlns:a16="http://schemas.microsoft.com/office/drawing/2014/main" id="{4C3FAA65-2640-44CE-A71C-AD4978D0436A}"/>
              </a:ext>
            </a:extLst>
          </p:cNvPr>
          <p:cNvSpPr txBox="1"/>
          <p:nvPr/>
        </p:nvSpPr>
        <p:spPr>
          <a:xfrm>
            <a:off x="163425" y="724582"/>
            <a:ext cx="3447207" cy="715089"/>
          </a:xfrm>
          <a:prstGeom prst="round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pt-BR" b="1" dirty="0">
                <a:solidFill>
                  <a:schemeClr val="bg1"/>
                </a:solidFill>
              </a:rPr>
              <a:t>QUALIDADE E </a:t>
            </a:r>
          </a:p>
          <a:p>
            <a:pPr algn="ctr"/>
            <a:r>
              <a:rPr lang="pt-BR" b="1" dirty="0">
                <a:solidFill>
                  <a:schemeClr val="bg1"/>
                </a:solidFill>
              </a:rPr>
              <a:t>PRODUTIVIDADE</a:t>
            </a:r>
          </a:p>
        </p:txBody>
      </p:sp>
      <p:sp>
        <p:nvSpPr>
          <p:cNvPr id="41" name="CaixaDeTexto 40">
            <a:extLst>
              <a:ext uri="{FF2B5EF4-FFF2-40B4-BE49-F238E27FC236}">
                <a16:creationId xmlns:a16="http://schemas.microsoft.com/office/drawing/2014/main" id="{A5EAB342-8B6A-4183-B51A-E10C8D20A6A9}"/>
              </a:ext>
            </a:extLst>
          </p:cNvPr>
          <p:cNvSpPr txBox="1"/>
          <p:nvPr/>
        </p:nvSpPr>
        <p:spPr>
          <a:xfrm>
            <a:off x="170489" y="1485290"/>
            <a:ext cx="3440144" cy="646986"/>
          </a:xfrm>
          <a:prstGeom prst="roundRect">
            <a:avLst/>
          </a:prstGeom>
          <a:solidFill>
            <a:schemeClr val="bg1"/>
          </a:solidFill>
          <a:ln w="3175">
            <a:solidFill>
              <a:srgbClr val="134263"/>
            </a:solidFill>
            <a:prstDash val="lgDashDotDot"/>
          </a:ln>
        </p:spPr>
        <p:txBody>
          <a:bodyPr wrap="square" rtlCol="0">
            <a:spAutoFit/>
          </a:bodyPr>
          <a:lstStyle/>
          <a:p>
            <a:pPr algn="ctr"/>
            <a:r>
              <a:rPr lang="pt-BR" sz="1600" b="1" dirty="0">
                <a:solidFill>
                  <a:srgbClr val="134263"/>
                </a:solidFill>
              </a:rPr>
              <a:t>Governo Federal indutor da Política Nacional de Mobilidade Urbana</a:t>
            </a:r>
          </a:p>
        </p:txBody>
      </p:sp>
      <p:sp>
        <p:nvSpPr>
          <p:cNvPr id="42" name="CaixaDeTexto 41">
            <a:extLst>
              <a:ext uri="{FF2B5EF4-FFF2-40B4-BE49-F238E27FC236}">
                <a16:creationId xmlns:a16="http://schemas.microsoft.com/office/drawing/2014/main" id="{71F5F6C9-A935-43F0-9EF7-5300868ADEDF}"/>
              </a:ext>
            </a:extLst>
          </p:cNvPr>
          <p:cNvSpPr txBox="1"/>
          <p:nvPr/>
        </p:nvSpPr>
        <p:spPr>
          <a:xfrm>
            <a:off x="170489" y="2184018"/>
            <a:ext cx="3447207" cy="919401"/>
          </a:xfrm>
          <a:prstGeom prst="roundRect">
            <a:avLst/>
          </a:prstGeom>
          <a:solidFill>
            <a:schemeClr val="bg1"/>
          </a:solidFill>
          <a:ln w="3175">
            <a:solidFill>
              <a:srgbClr val="134263"/>
            </a:solidFill>
            <a:prstDash val="lgDashDotDot"/>
          </a:ln>
        </p:spPr>
        <p:txBody>
          <a:bodyPr wrap="square" rtlCol="0">
            <a:spAutoFit/>
          </a:bodyPr>
          <a:lstStyle/>
          <a:p>
            <a:pPr algn="ctr"/>
            <a:r>
              <a:rPr lang="pt-BR" sz="1600" b="1" dirty="0">
                <a:solidFill>
                  <a:srgbClr val="134263"/>
                </a:solidFill>
              </a:rPr>
              <a:t>Gestão da demanda e da oferta</a:t>
            </a:r>
          </a:p>
          <a:p>
            <a:pPr algn="ctr"/>
            <a:r>
              <a:rPr lang="pt-BR" sz="1600" b="1" dirty="0">
                <a:solidFill>
                  <a:srgbClr val="134263"/>
                </a:solidFill>
              </a:rPr>
              <a:t>Escalonamento das atividades urbanas</a:t>
            </a:r>
          </a:p>
        </p:txBody>
      </p:sp>
      <p:sp>
        <p:nvSpPr>
          <p:cNvPr id="43" name="CaixaDeTexto 42">
            <a:extLst>
              <a:ext uri="{FF2B5EF4-FFF2-40B4-BE49-F238E27FC236}">
                <a16:creationId xmlns:a16="http://schemas.microsoft.com/office/drawing/2014/main" id="{46915CE8-1D1B-4BE2-BF65-01E22B650D5A}"/>
              </a:ext>
            </a:extLst>
          </p:cNvPr>
          <p:cNvSpPr txBox="1"/>
          <p:nvPr/>
        </p:nvSpPr>
        <p:spPr>
          <a:xfrm>
            <a:off x="161097" y="3557289"/>
            <a:ext cx="3449535" cy="646986"/>
          </a:xfrm>
          <a:prstGeom prst="roundRect">
            <a:avLst/>
          </a:prstGeom>
          <a:solidFill>
            <a:schemeClr val="bg1"/>
          </a:solidFill>
          <a:ln w="3175">
            <a:solidFill>
              <a:srgbClr val="134263"/>
            </a:solidFill>
            <a:prstDash val="lgDashDotDot"/>
          </a:ln>
        </p:spPr>
        <p:txBody>
          <a:bodyPr wrap="square" rtlCol="0">
            <a:spAutoFit/>
          </a:bodyPr>
          <a:lstStyle/>
          <a:p>
            <a:pPr algn="ctr"/>
            <a:r>
              <a:rPr lang="pt-BR" sz="1600" b="1" dirty="0">
                <a:solidFill>
                  <a:srgbClr val="134263"/>
                </a:solidFill>
              </a:rPr>
              <a:t>Capacitação de pessoal (poder público e empresas)</a:t>
            </a:r>
          </a:p>
        </p:txBody>
      </p:sp>
      <p:sp>
        <p:nvSpPr>
          <p:cNvPr id="44" name="CaixaDeTexto 43">
            <a:extLst>
              <a:ext uri="{FF2B5EF4-FFF2-40B4-BE49-F238E27FC236}">
                <a16:creationId xmlns:a16="http://schemas.microsoft.com/office/drawing/2014/main" id="{0D71671E-DAD8-499F-A609-5272A3C3809F}"/>
              </a:ext>
            </a:extLst>
          </p:cNvPr>
          <p:cNvSpPr txBox="1"/>
          <p:nvPr/>
        </p:nvSpPr>
        <p:spPr>
          <a:xfrm>
            <a:off x="170490" y="3145217"/>
            <a:ext cx="3431394" cy="374571"/>
          </a:xfrm>
          <a:prstGeom prst="roundRect">
            <a:avLst/>
          </a:prstGeom>
          <a:solidFill>
            <a:schemeClr val="bg1"/>
          </a:solidFill>
          <a:ln w="3175">
            <a:solidFill>
              <a:srgbClr val="134263"/>
            </a:solidFill>
            <a:prstDash val="lgDashDotDot"/>
          </a:ln>
        </p:spPr>
        <p:txBody>
          <a:bodyPr wrap="square" rtlCol="0">
            <a:spAutoFit/>
          </a:bodyPr>
          <a:lstStyle/>
          <a:p>
            <a:pPr algn="ctr"/>
            <a:r>
              <a:rPr lang="pt-BR" sz="1600" b="1" dirty="0">
                <a:solidFill>
                  <a:srgbClr val="134263"/>
                </a:solidFill>
              </a:rPr>
              <a:t>Novos protocolos sanitários</a:t>
            </a:r>
          </a:p>
        </p:txBody>
      </p:sp>
      <p:sp>
        <p:nvSpPr>
          <p:cNvPr id="45" name="CaixaDeTexto 44">
            <a:extLst>
              <a:ext uri="{FF2B5EF4-FFF2-40B4-BE49-F238E27FC236}">
                <a16:creationId xmlns:a16="http://schemas.microsoft.com/office/drawing/2014/main" id="{FFEBEA4C-D4DD-42C9-9A09-B677E4E0FAFA}"/>
              </a:ext>
            </a:extLst>
          </p:cNvPr>
          <p:cNvSpPr txBox="1"/>
          <p:nvPr/>
        </p:nvSpPr>
        <p:spPr>
          <a:xfrm>
            <a:off x="161739" y="4947714"/>
            <a:ext cx="3440144" cy="374571"/>
          </a:xfrm>
          <a:prstGeom prst="roundRect">
            <a:avLst/>
          </a:prstGeom>
          <a:solidFill>
            <a:schemeClr val="bg1"/>
          </a:solidFill>
          <a:ln w="3175">
            <a:solidFill>
              <a:srgbClr val="134263"/>
            </a:solidFill>
            <a:prstDash val="lgDashDotDot"/>
          </a:ln>
        </p:spPr>
        <p:txBody>
          <a:bodyPr wrap="square" rtlCol="0">
            <a:spAutoFit/>
          </a:bodyPr>
          <a:lstStyle/>
          <a:p>
            <a:pPr algn="ctr"/>
            <a:r>
              <a:rPr lang="pt-BR" sz="1580" b="1" dirty="0">
                <a:solidFill>
                  <a:srgbClr val="134263"/>
                </a:solidFill>
              </a:rPr>
              <a:t>Padrões de eficiência e qualidade</a:t>
            </a:r>
          </a:p>
        </p:txBody>
      </p:sp>
      <p:sp>
        <p:nvSpPr>
          <p:cNvPr id="46" name="CaixaDeTexto 45">
            <a:extLst>
              <a:ext uri="{FF2B5EF4-FFF2-40B4-BE49-F238E27FC236}">
                <a16:creationId xmlns:a16="http://schemas.microsoft.com/office/drawing/2014/main" id="{50F16CE2-2321-45E1-AFFF-882EF6D0A418}"/>
              </a:ext>
            </a:extLst>
          </p:cNvPr>
          <p:cNvSpPr txBox="1"/>
          <p:nvPr/>
        </p:nvSpPr>
        <p:spPr>
          <a:xfrm>
            <a:off x="167515" y="4247614"/>
            <a:ext cx="3450181" cy="646986"/>
          </a:xfrm>
          <a:prstGeom prst="roundRect">
            <a:avLst/>
          </a:prstGeom>
          <a:solidFill>
            <a:schemeClr val="bg1"/>
          </a:solidFill>
          <a:ln w="3175">
            <a:solidFill>
              <a:srgbClr val="134263"/>
            </a:solidFill>
            <a:prstDash val="lgDashDotDot"/>
          </a:ln>
        </p:spPr>
        <p:txBody>
          <a:bodyPr wrap="square" rtlCol="0">
            <a:spAutoFit/>
          </a:bodyPr>
          <a:lstStyle/>
          <a:p>
            <a:pPr algn="ctr"/>
            <a:r>
              <a:rPr lang="pt-BR" sz="1600" b="1" dirty="0">
                <a:solidFill>
                  <a:srgbClr val="134263"/>
                </a:solidFill>
              </a:rPr>
              <a:t>Comunicação e Transparência com a sociedade</a:t>
            </a:r>
          </a:p>
        </p:txBody>
      </p:sp>
      <p:sp>
        <p:nvSpPr>
          <p:cNvPr id="47" name="Retângulo 46">
            <a:extLst>
              <a:ext uri="{FF2B5EF4-FFF2-40B4-BE49-F238E27FC236}">
                <a16:creationId xmlns:a16="http://schemas.microsoft.com/office/drawing/2014/main" id="{82E063CD-51B6-48C2-913A-5DFE5F396FD5}"/>
              </a:ext>
            </a:extLst>
          </p:cNvPr>
          <p:cNvSpPr/>
          <p:nvPr/>
        </p:nvSpPr>
        <p:spPr>
          <a:xfrm>
            <a:off x="160451" y="714782"/>
            <a:ext cx="3450181" cy="5210787"/>
          </a:xfrm>
          <a:prstGeom prst="rect">
            <a:avLst/>
          </a:prstGeom>
          <a:noFill/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0" name="CaixaDeTexto 49">
            <a:extLst>
              <a:ext uri="{FF2B5EF4-FFF2-40B4-BE49-F238E27FC236}">
                <a16:creationId xmlns:a16="http://schemas.microsoft.com/office/drawing/2014/main" id="{F2549B54-E3E6-454A-BA22-C9C8E1A73933}"/>
              </a:ext>
            </a:extLst>
          </p:cNvPr>
          <p:cNvSpPr txBox="1"/>
          <p:nvPr/>
        </p:nvSpPr>
        <p:spPr>
          <a:xfrm>
            <a:off x="8570444" y="707003"/>
            <a:ext cx="3450180" cy="715089"/>
          </a:xfrm>
          <a:prstGeom prst="round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pt-BR" b="1" dirty="0">
                <a:solidFill>
                  <a:schemeClr val="bg1"/>
                </a:solidFill>
              </a:rPr>
              <a:t>REGULAÇÃO E</a:t>
            </a:r>
          </a:p>
          <a:p>
            <a:pPr algn="ctr"/>
            <a:r>
              <a:rPr lang="pt-BR" b="1" dirty="0">
                <a:solidFill>
                  <a:schemeClr val="bg1"/>
                </a:solidFill>
              </a:rPr>
              <a:t>CONTRATOS</a:t>
            </a:r>
          </a:p>
        </p:txBody>
      </p:sp>
      <p:sp>
        <p:nvSpPr>
          <p:cNvPr id="52" name="CaixaDeTexto 51">
            <a:extLst>
              <a:ext uri="{FF2B5EF4-FFF2-40B4-BE49-F238E27FC236}">
                <a16:creationId xmlns:a16="http://schemas.microsoft.com/office/drawing/2014/main" id="{C948A84D-DCAE-4B5B-85A2-F30AEF6B18DF}"/>
              </a:ext>
            </a:extLst>
          </p:cNvPr>
          <p:cNvSpPr txBox="1"/>
          <p:nvPr/>
        </p:nvSpPr>
        <p:spPr>
          <a:xfrm>
            <a:off x="8578395" y="1477898"/>
            <a:ext cx="3450180" cy="408623"/>
          </a:xfrm>
          <a:prstGeom prst="round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wrap="square" rtlCol="0" anchor="ctr">
            <a:spAutoFit/>
          </a:bodyPr>
          <a:lstStyle>
            <a:defPPr>
              <a:defRPr lang="pt-BR"/>
            </a:defPPr>
            <a:lvl1pPr algn="ctr">
              <a:defRPr b="1">
                <a:solidFill>
                  <a:schemeClr val="bg1"/>
                </a:solidFill>
              </a:defRPr>
            </a:lvl1pPr>
          </a:lstStyle>
          <a:p>
            <a:r>
              <a:rPr lang="pt-BR" dirty="0"/>
              <a:t>Novo Marco Regulatório</a:t>
            </a:r>
          </a:p>
        </p:txBody>
      </p:sp>
      <p:sp>
        <p:nvSpPr>
          <p:cNvPr id="53" name="CaixaDeTexto 52">
            <a:extLst>
              <a:ext uri="{FF2B5EF4-FFF2-40B4-BE49-F238E27FC236}">
                <a16:creationId xmlns:a16="http://schemas.microsoft.com/office/drawing/2014/main" id="{F3F742B3-4515-467B-AD65-3BE6F935308A}"/>
              </a:ext>
            </a:extLst>
          </p:cNvPr>
          <p:cNvSpPr txBox="1"/>
          <p:nvPr/>
        </p:nvSpPr>
        <p:spPr>
          <a:xfrm>
            <a:off x="8578395" y="2058861"/>
            <a:ext cx="3450180" cy="1098173"/>
          </a:xfrm>
          <a:prstGeom prst="roundRect">
            <a:avLst/>
          </a:prstGeom>
          <a:solidFill>
            <a:schemeClr val="bg1"/>
          </a:solidFill>
          <a:ln w="3175">
            <a:solidFill>
              <a:srgbClr val="404040"/>
            </a:solidFill>
            <a:prstDash val="lgDashDotDot"/>
          </a:ln>
        </p:spPr>
        <p:txBody>
          <a:bodyPr wrap="square" rtlCol="0" anchor="ctr">
            <a:spAutoFit/>
          </a:bodyPr>
          <a:lstStyle/>
          <a:p>
            <a:pPr algn="ctr"/>
            <a:endParaRPr lang="pt-BR" sz="1050" b="1" dirty="0">
              <a:solidFill>
                <a:srgbClr val="404040"/>
              </a:solidFill>
            </a:endParaRPr>
          </a:p>
          <a:p>
            <a:pPr algn="ctr"/>
            <a:r>
              <a:rPr lang="pt-BR" sz="1600" b="1" dirty="0">
                <a:solidFill>
                  <a:srgbClr val="404040"/>
                </a:solidFill>
              </a:rPr>
              <a:t>Política Nacional de Mobilidade Urbana </a:t>
            </a:r>
          </a:p>
          <a:p>
            <a:pPr algn="ctr"/>
            <a:endParaRPr lang="pt-BR" sz="1600" b="1" dirty="0">
              <a:solidFill>
                <a:srgbClr val="404040"/>
              </a:solidFill>
            </a:endParaRPr>
          </a:p>
        </p:txBody>
      </p:sp>
      <p:sp>
        <p:nvSpPr>
          <p:cNvPr id="54" name="CaixaDeTexto 53">
            <a:extLst>
              <a:ext uri="{FF2B5EF4-FFF2-40B4-BE49-F238E27FC236}">
                <a16:creationId xmlns:a16="http://schemas.microsoft.com/office/drawing/2014/main" id="{661B0397-F47F-42C2-812F-E373535632C8}"/>
              </a:ext>
            </a:extLst>
          </p:cNvPr>
          <p:cNvSpPr txBox="1"/>
          <p:nvPr/>
        </p:nvSpPr>
        <p:spPr>
          <a:xfrm>
            <a:off x="8590086" y="5195682"/>
            <a:ext cx="3420206" cy="374571"/>
          </a:xfrm>
          <a:prstGeom prst="roundRect">
            <a:avLst/>
          </a:prstGeom>
          <a:solidFill>
            <a:schemeClr val="bg1"/>
          </a:solidFill>
          <a:ln w="3175">
            <a:solidFill>
              <a:srgbClr val="404040"/>
            </a:solidFill>
            <a:prstDash val="lgDashDotDot"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pt-BR" sz="1600" b="1" dirty="0">
                <a:solidFill>
                  <a:srgbClr val="404040"/>
                </a:solidFill>
              </a:rPr>
              <a:t>Transparência e controle</a:t>
            </a:r>
          </a:p>
        </p:txBody>
      </p:sp>
      <p:sp>
        <p:nvSpPr>
          <p:cNvPr id="55" name="Retângulo 54">
            <a:extLst>
              <a:ext uri="{FF2B5EF4-FFF2-40B4-BE49-F238E27FC236}">
                <a16:creationId xmlns:a16="http://schemas.microsoft.com/office/drawing/2014/main" id="{84B1F5C4-C117-4698-B358-7FB38A1D91E4}"/>
              </a:ext>
            </a:extLst>
          </p:cNvPr>
          <p:cNvSpPr/>
          <p:nvPr/>
        </p:nvSpPr>
        <p:spPr>
          <a:xfrm>
            <a:off x="8570443" y="699313"/>
            <a:ext cx="3450181" cy="521078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9" name="CaixaDeTexto 68">
            <a:extLst>
              <a:ext uri="{FF2B5EF4-FFF2-40B4-BE49-F238E27FC236}">
                <a16:creationId xmlns:a16="http://schemas.microsoft.com/office/drawing/2014/main" id="{B67595CC-0815-4F1B-8A88-23D9CCA47BBA}"/>
              </a:ext>
            </a:extLst>
          </p:cNvPr>
          <p:cNvSpPr txBox="1"/>
          <p:nvPr/>
        </p:nvSpPr>
        <p:spPr>
          <a:xfrm>
            <a:off x="165469" y="5389584"/>
            <a:ext cx="3440144" cy="366058"/>
          </a:xfrm>
          <a:prstGeom prst="roundRect">
            <a:avLst/>
          </a:prstGeom>
          <a:solidFill>
            <a:schemeClr val="bg1"/>
          </a:solidFill>
          <a:ln w="3175">
            <a:solidFill>
              <a:srgbClr val="134263"/>
            </a:solidFill>
            <a:prstDash val="lgDashDotDot"/>
          </a:ln>
        </p:spPr>
        <p:txBody>
          <a:bodyPr wrap="square" rtlCol="0">
            <a:spAutoFit/>
          </a:bodyPr>
          <a:lstStyle/>
          <a:p>
            <a:pPr algn="ctr"/>
            <a:r>
              <a:rPr lang="pt-BR" sz="1550" b="1" dirty="0">
                <a:solidFill>
                  <a:srgbClr val="134263"/>
                </a:solidFill>
              </a:rPr>
              <a:t>Pesquisas de satisfação com os clientes</a:t>
            </a:r>
          </a:p>
        </p:txBody>
      </p:sp>
      <p:sp>
        <p:nvSpPr>
          <p:cNvPr id="39" name="CaixaDeTexto 38">
            <a:extLst>
              <a:ext uri="{FF2B5EF4-FFF2-40B4-BE49-F238E27FC236}">
                <a16:creationId xmlns:a16="http://schemas.microsoft.com/office/drawing/2014/main" id="{4B627E12-CEDA-4F79-8F95-0D8DC796BB84}"/>
              </a:ext>
            </a:extLst>
          </p:cNvPr>
          <p:cNvSpPr txBox="1"/>
          <p:nvPr/>
        </p:nvSpPr>
        <p:spPr>
          <a:xfrm>
            <a:off x="8592374" y="4554809"/>
            <a:ext cx="3412190" cy="374571"/>
          </a:xfrm>
          <a:prstGeom prst="roundRect">
            <a:avLst/>
          </a:prstGeom>
          <a:solidFill>
            <a:schemeClr val="bg1"/>
          </a:solidFill>
          <a:ln w="3175">
            <a:solidFill>
              <a:srgbClr val="404040"/>
            </a:solidFill>
            <a:prstDash val="lgDashDotDot"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pt-BR" sz="1600" b="1" dirty="0">
                <a:solidFill>
                  <a:srgbClr val="404040"/>
                </a:solidFill>
              </a:rPr>
              <a:t>Novo Modelo de Remuneração</a:t>
            </a:r>
          </a:p>
        </p:txBody>
      </p:sp>
    </p:spTree>
    <p:extLst>
      <p:ext uri="{BB962C8B-B14F-4D97-AF65-F5344CB8AC3E}">
        <p14:creationId xmlns:p14="http://schemas.microsoft.com/office/powerpoint/2010/main" val="24287123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0" name="Conector de seta reta 59"/>
          <p:cNvCxnSpPr>
            <a:stCxn id="7" idx="2"/>
            <a:endCxn id="100" idx="2"/>
          </p:cNvCxnSpPr>
          <p:nvPr/>
        </p:nvCxnSpPr>
        <p:spPr>
          <a:xfrm flipH="1">
            <a:off x="1862045" y="1429871"/>
            <a:ext cx="1163" cy="1862563"/>
          </a:xfrm>
          <a:prstGeom prst="straightConnector1">
            <a:avLst/>
          </a:prstGeom>
          <a:ln w="57150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Conector de seta reta 58"/>
          <p:cNvCxnSpPr/>
          <p:nvPr/>
        </p:nvCxnSpPr>
        <p:spPr>
          <a:xfrm>
            <a:off x="7148223" y="1424983"/>
            <a:ext cx="0" cy="1985314"/>
          </a:xfrm>
          <a:prstGeom prst="straightConnector1">
            <a:avLst/>
          </a:prstGeom>
          <a:ln w="57150">
            <a:solidFill>
              <a:schemeClr val="accent3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Conector de seta reta 57"/>
          <p:cNvCxnSpPr>
            <a:cxnSpLocks/>
            <a:endCxn id="42" idx="2"/>
          </p:cNvCxnSpPr>
          <p:nvPr/>
        </p:nvCxnSpPr>
        <p:spPr>
          <a:xfrm flipH="1">
            <a:off x="4985653" y="607298"/>
            <a:ext cx="23670" cy="3335075"/>
          </a:xfrm>
          <a:prstGeom prst="straightConnector1">
            <a:avLst/>
          </a:prstGeom>
          <a:ln w="57150">
            <a:solidFill>
              <a:schemeClr val="accent3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CaixaDeTexto 4"/>
          <p:cNvSpPr txBox="1"/>
          <p:nvPr/>
        </p:nvSpPr>
        <p:spPr>
          <a:xfrm>
            <a:off x="4007332" y="704983"/>
            <a:ext cx="4177334" cy="720000"/>
          </a:xfrm>
          <a:prstGeom prst="roundRect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pt-BR" b="1" dirty="0">
                <a:solidFill>
                  <a:schemeClr val="bg1"/>
                </a:solidFill>
              </a:rPr>
              <a:t>FINANCIAMENTO</a:t>
            </a:r>
          </a:p>
        </p:txBody>
      </p:sp>
      <p:sp>
        <p:nvSpPr>
          <p:cNvPr id="7" name="CaixaDeTexto 6"/>
          <p:cNvSpPr txBox="1"/>
          <p:nvPr/>
        </p:nvSpPr>
        <p:spPr>
          <a:xfrm>
            <a:off x="139604" y="714782"/>
            <a:ext cx="3447207" cy="715089"/>
          </a:xfrm>
          <a:prstGeom prst="round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pt-BR" b="1" dirty="0">
                <a:solidFill>
                  <a:schemeClr val="bg1"/>
                </a:solidFill>
              </a:rPr>
              <a:t>QUALIDADE E </a:t>
            </a:r>
          </a:p>
          <a:p>
            <a:pPr algn="ctr"/>
            <a:r>
              <a:rPr lang="pt-BR" b="1" dirty="0">
                <a:solidFill>
                  <a:schemeClr val="bg1"/>
                </a:solidFill>
              </a:rPr>
              <a:t>PRODUTIVIDADE</a:t>
            </a:r>
          </a:p>
        </p:txBody>
      </p:sp>
      <p:sp>
        <p:nvSpPr>
          <p:cNvPr id="8" name="Retângulo 7"/>
          <p:cNvSpPr/>
          <p:nvPr/>
        </p:nvSpPr>
        <p:spPr>
          <a:xfrm>
            <a:off x="-1" y="-2032"/>
            <a:ext cx="12192001" cy="52322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lIns="91440" tIns="45720" rIns="91440" bIns="45720" anchor="ctr">
            <a:spAutoFit/>
          </a:bodyPr>
          <a:lstStyle/>
          <a:p>
            <a:pPr algn="ctr"/>
            <a:r>
              <a:rPr lang="pt-BR" sz="2800" b="1" dirty="0">
                <a:ln w="0"/>
                <a:solidFill>
                  <a:schemeClr val="accent2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</a:rPr>
              <a:t>2. Novo Marco Legal do Transporte Público Urbano e de Caráter Urbano</a:t>
            </a:r>
            <a:endParaRPr lang="pt-BR" sz="2800" b="1" cap="none" spc="0" dirty="0">
              <a:ln w="0"/>
              <a:solidFill>
                <a:schemeClr val="accent2">
                  <a:lumMod val="5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</a:endParaRPr>
          </a:p>
        </p:txBody>
      </p:sp>
      <p:sp>
        <p:nvSpPr>
          <p:cNvPr id="83" name="CaixaDeTexto 82">
            <a:extLst>
              <a:ext uri="{FF2B5EF4-FFF2-40B4-BE49-F238E27FC236}">
                <a16:creationId xmlns:a16="http://schemas.microsoft.com/office/drawing/2014/main" id="{148575EE-0E81-4F2D-BFDB-E0F3DE8F48EF}"/>
              </a:ext>
            </a:extLst>
          </p:cNvPr>
          <p:cNvSpPr txBox="1"/>
          <p:nvPr/>
        </p:nvSpPr>
        <p:spPr>
          <a:xfrm>
            <a:off x="4007332" y="1508837"/>
            <a:ext cx="1968354" cy="374571"/>
          </a:xfrm>
          <a:prstGeom prst="roundRect">
            <a:avLst/>
          </a:prstGeom>
          <a:solidFill>
            <a:schemeClr val="accent3">
              <a:lumMod val="50000"/>
            </a:schemeClr>
          </a:solidFill>
          <a:ln w="3175">
            <a:noFill/>
            <a:prstDash val="lgDashDotDot"/>
          </a:ln>
        </p:spPr>
        <p:txBody>
          <a:bodyPr wrap="square" rtlCol="0">
            <a:spAutoFit/>
          </a:bodyPr>
          <a:lstStyle/>
          <a:p>
            <a:pPr algn="ctr"/>
            <a:r>
              <a:rPr lang="pt-BR" sz="1600" b="1" dirty="0">
                <a:solidFill>
                  <a:schemeClr val="bg1"/>
                </a:solidFill>
              </a:rPr>
              <a:t>Custeio</a:t>
            </a:r>
          </a:p>
        </p:txBody>
      </p:sp>
      <p:sp>
        <p:nvSpPr>
          <p:cNvPr id="87" name="CaixaDeTexto 86">
            <a:extLst>
              <a:ext uri="{FF2B5EF4-FFF2-40B4-BE49-F238E27FC236}">
                <a16:creationId xmlns:a16="http://schemas.microsoft.com/office/drawing/2014/main" id="{23CE8AE0-F6FA-45F7-B784-FD0FA0F63EF7}"/>
              </a:ext>
            </a:extLst>
          </p:cNvPr>
          <p:cNvSpPr txBox="1"/>
          <p:nvPr/>
        </p:nvSpPr>
        <p:spPr>
          <a:xfrm>
            <a:off x="4007332" y="2509963"/>
            <a:ext cx="1968354" cy="646986"/>
          </a:xfrm>
          <a:prstGeom prst="roundRect">
            <a:avLst/>
          </a:prstGeom>
          <a:solidFill>
            <a:schemeClr val="bg1"/>
          </a:solidFill>
          <a:ln w="3175">
            <a:solidFill>
              <a:srgbClr val="316857"/>
            </a:solidFill>
            <a:prstDash val="lgDashDotDot"/>
          </a:ln>
        </p:spPr>
        <p:txBody>
          <a:bodyPr wrap="square" rtlCol="0">
            <a:spAutoFit/>
          </a:bodyPr>
          <a:lstStyle/>
          <a:p>
            <a:pPr algn="ctr"/>
            <a:r>
              <a:rPr lang="pt-BR" sz="1600" b="1" dirty="0">
                <a:solidFill>
                  <a:srgbClr val="316857"/>
                </a:solidFill>
              </a:rPr>
              <a:t>Lei 10.741/2003</a:t>
            </a:r>
          </a:p>
          <a:p>
            <a:pPr algn="ctr"/>
            <a:r>
              <a:rPr lang="pt-BR" sz="1600" b="1" dirty="0">
                <a:solidFill>
                  <a:srgbClr val="316857"/>
                </a:solidFill>
              </a:rPr>
              <a:t>Estatuto do Idoso</a:t>
            </a:r>
          </a:p>
        </p:txBody>
      </p:sp>
      <p:sp>
        <p:nvSpPr>
          <p:cNvPr id="90" name="CaixaDeTexto 89">
            <a:extLst>
              <a:ext uri="{FF2B5EF4-FFF2-40B4-BE49-F238E27FC236}">
                <a16:creationId xmlns:a16="http://schemas.microsoft.com/office/drawing/2014/main" id="{081D9B79-61AF-4624-8EA2-14DD7684E8AA}"/>
              </a:ext>
            </a:extLst>
          </p:cNvPr>
          <p:cNvSpPr txBox="1"/>
          <p:nvPr/>
        </p:nvSpPr>
        <p:spPr>
          <a:xfrm>
            <a:off x="6181712" y="1508837"/>
            <a:ext cx="2002953" cy="374571"/>
          </a:xfrm>
          <a:prstGeom prst="roundRect">
            <a:avLst/>
          </a:prstGeom>
          <a:solidFill>
            <a:schemeClr val="accent3">
              <a:lumMod val="50000"/>
            </a:schemeClr>
          </a:solidFill>
          <a:ln w="3175">
            <a:noFill/>
            <a:prstDash val="lgDashDotDot"/>
          </a:ln>
        </p:spPr>
        <p:txBody>
          <a:bodyPr wrap="square" rtlCol="0">
            <a:spAutoFit/>
          </a:bodyPr>
          <a:lstStyle/>
          <a:p>
            <a:pPr algn="ctr"/>
            <a:r>
              <a:rPr lang="pt-BR" sz="1600" b="1" dirty="0">
                <a:solidFill>
                  <a:schemeClr val="bg1"/>
                </a:solidFill>
              </a:rPr>
              <a:t>Investimentos</a:t>
            </a:r>
          </a:p>
        </p:txBody>
      </p:sp>
      <p:sp>
        <p:nvSpPr>
          <p:cNvPr id="91" name="CaixaDeTexto 90">
            <a:extLst>
              <a:ext uri="{FF2B5EF4-FFF2-40B4-BE49-F238E27FC236}">
                <a16:creationId xmlns:a16="http://schemas.microsoft.com/office/drawing/2014/main" id="{29392E96-F860-4D28-A013-7FA1FC108593}"/>
              </a:ext>
            </a:extLst>
          </p:cNvPr>
          <p:cNvSpPr txBox="1"/>
          <p:nvPr/>
        </p:nvSpPr>
        <p:spPr>
          <a:xfrm>
            <a:off x="6181713" y="1917863"/>
            <a:ext cx="1968354" cy="646986"/>
          </a:xfrm>
          <a:prstGeom prst="roundRect">
            <a:avLst/>
          </a:prstGeom>
          <a:solidFill>
            <a:schemeClr val="bg1"/>
          </a:solidFill>
          <a:ln w="3175">
            <a:solidFill>
              <a:srgbClr val="316857"/>
            </a:solidFill>
            <a:prstDash val="lgDashDotDot"/>
          </a:ln>
        </p:spPr>
        <p:txBody>
          <a:bodyPr wrap="square" rtlCol="0">
            <a:spAutoFit/>
          </a:bodyPr>
          <a:lstStyle/>
          <a:p>
            <a:pPr algn="ctr"/>
            <a:r>
              <a:rPr lang="pt-BR" sz="1600" b="1" dirty="0">
                <a:solidFill>
                  <a:srgbClr val="316857"/>
                </a:solidFill>
              </a:rPr>
              <a:t>Lei 10.636/2002</a:t>
            </a:r>
          </a:p>
          <a:p>
            <a:pPr algn="ctr"/>
            <a:r>
              <a:rPr lang="pt-BR" sz="1600" b="1" dirty="0">
                <a:solidFill>
                  <a:srgbClr val="316857"/>
                </a:solidFill>
              </a:rPr>
              <a:t>CIDE/FNIT</a:t>
            </a:r>
          </a:p>
        </p:txBody>
      </p:sp>
      <p:sp>
        <p:nvSpPr>
          <p:cNvPr id="95" name="CaixaDeTexto 94">
            <a:extLst>
              <a:ext uri="{FF2B5EF4-FFF2-40B4-BE49-F238E27FC236}">
                <a16:creationId xmlns:a16="http://schemas.microsoft.com/office/drawing/2014/main" id="{51E88723-8FDA-404D-AFA1-E11688A48C95}"/>
              </a:ext>
            </a:extLst>
          </p:cNvPr>
          <p:cNvSpPr txBox="1"/>
          <p:nvPr/>
        </p:nvSpPr>
        <p:spPr>
          <a:xfrm>
            <a:off x="6181712" y="2763311"/>
            <a:ext cx="1968354" cy="646986"/>
          </a:xfrm>
          <a:prstGeom prst="roundRect">
            <a:avLst/>
          </a:prstGeom>
          <a:solidFill>
            <a:schemeClr val="bg1"/>
          </a:solidFill>
          <a:ln w="3175">
            <a:solidFill>
              <a:srgbClr val="316857"/>
            </a:solidFill>
            <a:prstDash val="lgDashDotDot"/>
          </a:ln>
        </p:spPr>
        <p:txBody>
          <a:bodyPr wrap="square" rtlCol="0">
            <a:spAutoFit/>
          </a:bodyPr>
          <a:lstStyle/>
          <a:p>
            <a:pPr algn="ctr"/>
            <a:r>
              <a:rPr lang="pt-BR" sz="1600" b="1" dirty="0">
                <a:solidFill>
                  <a:srgbClr val="316857"/>
                </a:solidFill>
              </a:rPr>
              <a:t>Lei 12.587/2012</a:t>
            </a:r>
          </a:p>
          <a:p>
            <a:pPr algn="ctr"/>
            <a:r>
              <a:rPr lang="pt-BR" sz="1600" b="1" dirty="0">
                <a:solidFill>
                  <a:srgbClr val="316857"/>
                </a:solidFill>
              </a:rPr>
              <a:t>PNMU</a:t>
            </a:r>
          </a:p>
        </p:txBody>
      </p:sp>
      <p:sp>
        <p:nvSpPr>
          <p:cNvPr id="97" name="CaixaDeTexto 96">
            <a:extLst>
              <a:ext uri="{FF2B5EF4-FFF2-40B4-BE49-F238E27FC236}">
                <a16:creationId xmlns:a16="http://schemas.microsoft.com/office/drawing/2014/main" id="{C4BD4350-4EAD-4C67-9B17-88BCD8EA7E5B}"/>
              </a:ext>
            </a:extLst>
          </p:cNvPr>
          <p:cNvSpPr txBox="1"/>
          <p:nvPr/>
        </p:nvSpPr>
        <p:spPr>
          <a:xfrm>
            <a:off x="146668" y="1475490"/>
            <a:ext cx="3440144" cy="919401"/>
          </a:xfrm>
          <a:prstGeom prst="roundRect">
            <a:avLst/>
          </a:prstGeom>
          <a:solidFill>
            <a:schemeClr val="bg1"/>
          </a:solidFill>
          <a:ln w="3175">
            <a:solidFill>
              <a:srgbClr val="134263"/>
            </a:solidFill>
            <a:prstDash val="lgDashDotDot"/>
          </a:ln>
        </p:spPr>
        <p:txBody>
          <a:bodyPr wrap="square" rtlCol="0">
            <a:spAutoFit/>
          </a:bodyPr>
          <a:lstStyle/>
          <a:p>
            <a:pPr algn="ctr"/>
            <a:r>
              <a:rPr lang="pt-BR" sz="1600" b="1" dirty="0">
                <a:solidFill>
                  <a:srgbClr val="134263"/>
                </a:solidFill>
              </a:rPr>
              <a:t>Lei 12.587/2012</a:t>
            </a:r>
          </a:p>
          <a:p>
            <a:pPr algn="ctr"/>
            <a:r>
              <a:rPr lang="pt-BR" sz="1600" b="1" dirty="0">
                <a:solidFill>
                  <a:srgbClr val="134263"/>
                </a:solidFill>
              </a:rPr>
              <a:t>Política Nacional de Mobilidade Urbana</a:t>
            </a:r>
          </a:p>
        </p:txBody>
      </p:sp>
      <p:sp>
        <p:nvSpPr>
          <p:cNvPr id="100" name="CaixaDeTexto 99">
            <a:extLst>
              <a:ext uri="{FF2B5EF4-FFF2-40B4-BE49-F238E27FC236}">
                <a16:creationId xmlns:a16="http://schemas.microsoft.com/office/drawing/2014/main" id="{2B852263-49D4-4600-AEB9-C44CA20B9F48}"/>
              </a:ext>
            </a:extLst>
          </p:cNvPr>
          <p:cNvSpPr txBox="1"/>
          <p:nvPr/>
        </p:nvSpPr>
        <p:spPr>
          <a:xfrm>
            <a:off x="137277" y="2645448"/>
            <a:ext cx="3449535" cy="646986"/>
          </a:xfrm>
          <a:prstGeom prst="roundRect">
            <a:avLst/>
          </a:prstGeom>
          <a:solidFill>
            <a:schemeClr val="bg1"/>
          </a:solidFill>
          <a:ln w="3175">
            <a:solidFill>
              <a:srgbClr val="134263"/>
            </a:solidFill>
            <a:prstDash val="lgDashDotDot"/>
          </a:ln>
        </p:spPr>
        <p:txBody>
          <a:bodyPr wrap="square" rtlCol="0">
            <a:spAutoFit/>
          </a:bodyPr>
          <a:lstStyle/>
          <a:p>
            <a:pPr algn="ctr"/>
            <a:r>
              <a:rPr lang="pt-BR" sz="1600" b="1" dirty="0">
                <a:solidFill>
                  <a:srgbClr val="134263"/>
                </a:solidFill>
              </a:rPr>
              <a:t>Lei 10.257/2001</a:t>
            </a:r>
          </a:p>
          <a:p>
            <a:pPr algn="ctr"/>
            <a:r>
              <a:rPr lang="pt-BR" sz="1600" b="1" dirty="0">
                <a:solidFill>
                  <a:srgbClr val="134263"/>
                </a:solidFill>
              </a:rPr>
              <a:t>Estatuto das Cidades</a:t>
            </a:r>
          </a:p>
        </p:txBody>
      </p:sp>
      <p:sp>
        <p:nvSpPr>
          <p:cNvPr id="34" name="Retângulo 33"/>
          <p:cNvSpPr/>
          <p:nvPr/>
        </p:nvSpPr>
        <p:spPr>
          <a:xfrm>
            <a:off x="4002108" y="714782"/>
            <a:ext cx="4182557" cy="3411386"/>
          </a:xfrm>
          <a:prstGeom prst="rect">
            <a:avLst/>
          </a:prstGeom>
          <a:noFill/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5" name="Retângulo 34"/>
          <p:cNvSpPr/>
          <p:nvPr/>
        </p:nvSpPr>
        <p:spPr>
          <a:xfrm>
            <a:off x="136630" y="704983"/>
            <a:ext cx="3450181" cy="2797834"/>
          </a:xfrm>
          <a:prstGeom prst="rect">
            <a:avLst/>
          </a:prstGeom>
          <a:noFill/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7" name="CaixaDeTexto 36">
            <a:extLst>
              <a:ext uri="{FF2B5EF4-FFF2-40B4-BE49-F238E27FC236}">
                <a16:creationId xmlns:a16="http://schemas.microsoft.com/office/drawing/2014/main" id="{3AEDD38B-81BA-43CC-91A7-36CBB621400D}"/>
              </a:ext>
            </a:extLst>
          </p:cNvPr>
          <p:cNvSpPr txBox="1"/>
          <p:nvPr/>
        </p:nvSpPr>
        <p:spPr>
          <a:xfrm>
            <a:off x="4005213" y="2011827"/>
            <a:ext cx="1968354" cy="374571"/>
          </a:xfrm>
          <a:prstGeom prst="roundRect">
            <a:avLst/>
          </a:prstGeom>
          <a:solidFill>
            <a:schemeClr val="bg1"/>
          </a:solidFill>
          <a:ln w="3175">
            <a:solidFill>
              <a:srgbClr val="316857"/>
            </a:solidFill>
            <a:prstDash val="lgDashDotDot"/>
          </a:ln>
        </p:spPr>
        <p:txBody>
          <a:bodyPr wrap="square" rtlCol="0">
            <a:spAutoFit/>
          </a:bodyPr>
          <a:lstStyle/>
          <a:p>
            <a:pPr algn="ctr"/>
            <a:r>
              <a:rPr lang="pt-BR" sz="1600" b="1" dirty="0">
                <a:solidFill>
                  <a:srgbClr val="316857"/>
                </a:solidFill>
              </a:rPr>
              <a:t>Reforma tributária</a:t>
            </a:r>
          </a:p>
        </p:txBody>
      </p:sp>
      <p:sp>
        <p:nvSpPr>
          <p:cNvPr id="42" name="CaixaDeTexto 41">
            <a:extLst>
              <a:ext uri="{FF2B5EF4-FFF2-40B4-BE49-F238E27FC236}">
                <a16:creationId xmlns:a16="http://schemas.microsoft.com/office/drawing/2014/main" id="{23CE8AE0-F6FA-45F7-B784-FD0FA0F63EF7}"/>
              </a:ext>
            </a:extLst>
          </p:cNvPr>
          <p:cNvSpPr txBox="1"/>
          <p:nvPr/>
        </p:nvSpPr>
        <p:spPr>
          <a:xfrm>
            <a:off x="4001476" y="3295387"/>
            <a:ext cx="1968354" cy="646986"/>
          </a:xfrm>
          <a:prstGeom prst="roundRect">
            <a:avLst/>
          </a:prstGeom>
          <a:solidFill>
            <a:schemeClr val="bg1"/>
          </a:solidFill>
          <a:ln w="3175">
            <a:solidFill>
              <a:srgbClr val="316857"/>
            </a:solidFill>
            <a:prstDash val="lgDashDotDot"/>
          </a:ln>
        </p:spPr>
        <p:txBody>
          <a:bodyPr wrap="square" rtlCol="0">
            <a:spAutoFit/>
          </a:bodyPr>
          <a:lstStyle/>
          <a:p>
            <a:pPr algn="ctr"/>
            <a:r>
              <a:rPr lang="pt-BR" sz="1600" b="1" dirty="0">
                <a:solidFill>
                  <a:srgbClr val="316857"/>
                </a:solidFill>
              </a:rPr>
              <a:t>Lei 10.880/2004</a:t>
            </a:r>
          </a:p>
          <a:p>
            <a:pPr algn="ctr"/>
            <a:r>
              <a:rPr lang="pt-BR" sz="1600" b="1" dirty="0">
                <a:solidFill>
                  <a:srgbClr val="316857"/>
                </a:solidFill>
              </a:rPr>
              <a:t>PNATE</a:t>
            </a:r>
          </a:p>
        </p:txBody>
      </p:sp>
      <p:pic>
        <p:nvPicPr>
          <p:cNvPr id="44" name="Picture 2" descr="P:\Banco de Imagens\7. LOGOMARCA NTU\LogoBRANCA\Nova logomarca da NTU-branca.gif">
            <a:extLst>
              <a:ext uri="{FF2B5EF4-FFF2-40B4-BE49-F238E27FC236}">
                <a16:creationId xmlns:a16="http://schemas.microsoft.com/office/drawing/2014/main" id="{44227A89-4754-4AD4-B016-5B5A63DA27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rgbClr val="134263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66687" y="6392007"/>
            <a:ext cx="623002" cy="3657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1" name="Conector de seta reta 11">
            <a:extLst>
              <a:ext uri="{FF2B5EF4-FFF2-40B4-BE49-F238E27FC236}">
                <a16:creationId xmlns:a16="http://schemas.microsoft.com/office/drawing/2014/main" id="{F47EBAF9-F2E1-4BA3-9F65-97331C15D88A}"/>
              </a:ext>
            </a:extLst>
          </p:cNvPr>
          <p:cNvCxnSpPr>
            <a:endCxn id="50" idx="2"/>
          </p:cNvCxnSpPr>
          <p:nvPr/>
        </p:nvCxnSpPr>
        <p:spPr>
          <a:xfrm flipH="1">
            <a:off x="10288966" y="1386407"/>
            <a:ext cx="5015" cy="4124721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CaixaDeTexto 31">
            <a:extLst>
              <a:ext uri="{FF2B5EF4-FFF2-40B4-BE49-F238E27FC236}">
                <a16:creationId xmlns:a16="http://schemas.microsoft.com/office/drawing/2014/main" id="{38ADB041-1EC3-445D-8F3D-4346E0AEBA09}"/>
              </a:ext>
            </a:extLst>
          </p:cNvPr>
          <p:cNvSpPr txBox="1"/>
          <p:nvPr/>
        </p:nvSpPr>
        <p:spPr>
          <a:xfrm>
            <a:off x="8560940" y="706486"/>
            <a:ext cx="3450180" cy="715089"/>
          </a:xfrm>
          <a:prstGeom prst="round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pt-BR" b="1" dirty="0">
                <a:solidFill>
                  <a:schemeClr val="bg1"/>
                </a:solidFill>
              </a:rPr>
              <a:t>REGULAÇÃO E</a:t>
            </a:r>
          </a:p>
          <a:p>
            <a:pPr algn="ctr"/>
            <a:r>
              <a:rPr lang="pt-BR" b="1" dirty="0">
                <a:solidFill>
                  <a:schemeClr val="bg1"/>
                </a:solidFill>
              </a:rPr>
              <a:t>CONTRATOS</a:t>
            </a:r>
          </a:p>
        </p:txBody>
      </p:sp>
      <p:sp>
        <p:nvSpPr>
          <p:cNvPr id="33" name="CaixaDeTexto 32">
            <a:extLst>
              <a:ext uri="{FF2B5EF4-FFF2-40B4-BE49-F238E27FC236}">
                <a16:creationId xmlns:a16="http://schemas.microsoft.com/office/drawing/2014/main" id="{EF8C6033-BAF7-42CA-B31C-B279ED93F73F}"/>
              </a:ext>
            </a:extLst>
          </p:cNvPr>
          <p:cNvSpPr txBox="1"/>
          <p:nvPr/>
        </p:nvSpPr>
        <p:spPr>
          <a:xfrm>
            <a:off x="8568891" y="1477381"/>
            <a:ext cx="3450180" cy="408623"/>
          </a:xfrm>
          <a:prstGeom prst="round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wrap="square" rtlCol="0" anchor="ctr">
            <a:spAutoFit/>
          </a:bodyPr>
          <a:lstStyle>
            <a:defPPr>
              <a:defRPr lang="pt-BR"/>
            </a:defPPr>
            <a:lvl1pPr algn="ctr">
              <a:defRPr b="1">
                <a:solidFill>
                  <a:schemeClr val="bg1"/>
                </a:solidFill>
              </a:defRPr>
            </a:lvl1pPr>
          </a:lstStyle>
          <a:p>
            <a:r>
              <a:rPr lang="pt-BR" dirty="0"/>
              <a:t>Novo Marco Regulatório</a:t>
            </a:r>
          </a:p>
        </p:txBody>
      </p:sp>
      <p:sp>
        <p:nvSpPr>
          <p:cNvPr id="45" name="CaixaDeTexto 44">
            <a:extLst>
              <a:ext uri="{FF2B5EF4-FFF2-40B4-BE49-F238E27FC236}">
                <a16:creationId xmlns:a16="http://schemas.microsoft.com/office/drawing/2014/main" id="{469896EC-725D-4D2B-AE15-89F2824083F6}"/>
              </a:ext>
            </a:extLst>
          </p:cNvPr>
          <p:cNvSpPr txBox="1"/>
          <p:nvPr/>
        </p:nvSpPr>
        <p:spPr>
          <a:xfrm>
            <a:off x="8568891" y="1922137"/>
            <a:ext cx="3450180" cy="1370588"/>
          </a:xfrm>
          <a:prstGeom prst="roundRect">
            <a:avLst/>
          </a:prstGeom>
          <a:solidFill>
            <a:schemeClr val="bg1"/>
          </a:solidFill>
          <a:ln w="3175">
            <a:solidFill>
              <a:srgbClr val="404040"/>
            </a:solidFill>
            <a:prstDash val="lgDashDotDot"/>
          </a:ln>
        </p:spPr>
        <p:txBody>
          <a:bodyPr wrap="square" rtlCol="0" anchor="ctr">
            <a:spAutoFit/>
          </a:bodyPr>
          <a:lstStyle/>
          <a:p>
            <a:pPr algn="ctr"/>
            <a:endParaRPr lang="pt-BR" sz="1050" b="1" dirty="0">
              <a:solidFill>
                <a:srgbClr val="404040"/>
              </a:solidFill>
            </a:endParaRPr>
          </a:p>
          <a:p>
            <a:pPr algn="ctr"/>
            <a:r>
              <a:rPr lang="pt-BR" sz="1600" b="1" dirty="0">
                <a:solidFill>
                  <a:srgbClr val="404040"/>
                </a:solidFill>
              </a:rPr>
              <a:t>Lei nº 12.587/2012</a:t>
            </a:r>
          </a:p>
          <a:p>
            <a:pPr algn="ctr"/>
            <a:r>
              <a:rPr lang="pt-BR" sz="1600" b="1" dirty="0">
                <a:solidFill>
                  <a:srgbClr val="404040"/>
                </a:solidFill>
              </a:rPr>
              <a:t>Política Nacional de Mobilidade Urbana </a:t>
            </a:r>
          </a:p>
          <a:p>
            <a:pPr algn="ctr"/>
            <a:endParaRPr lang="pt-BR" sz="1600" b="1" dirty="0">
              <a:solidFill>
                <a:srgbClr val="404040"/>
              </a:solidFill>
            </a:endParaRPr>
          </a:p>
        </p:txBody>
      </p:sp>
      <p:sp>
        <p:nvSpPr>
          <p:cNvPr id="46" name="CaixaDeTexto 45">
            <a:extLst>
              <a:ext uri="{FF2B5EF4-FFF2-40B4-BE49-F238E27FC236}">
                <a16:creationId xmlns:a16="http://schemas.microsoft.com/office/drawing/2014/main" id="{48807161-0F8E-4877-A134-620FB1F9C279}"/>
              </a:ext>
            </a:extLst>
          </p:cNvPr>
          <p:cNvSpPr txBox="1"/>
          <p:nvPr/>
        </p:nvSpPr>
        <p:spPr>
          <a:xfrm>
            <a:off x="8560940" y="3507101"/>
            <a:ext cx="3450180" cy="374571"/>
          </a:xfrm>
          <a:prstGeom prst="roundRect">
            <a:avLst/>
          </a:prstGeom>
          <a:solidFill>
            <a:schemeClr val="bg1"/>
          </a:solidFill>
          <a:ln w="3175">
            <a:solidFill>
              <a:srgbClr val="404040"/>
            </a:solidFill>
            <a:prstDash val="lgDashDotDot"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pt-BR" sz="1600" b="1" dirty="0">
                <a:solidFill>
                  <a:srgbClr val="404040"/>
                </a:solidFill>
              </a:rPr>
              <a:t>Lei nº 8.987/1995 (Concessões)</a:t>
            </a:r>
          </a:p>
        </p:txBody>
      </p:sp>
      <p:sp>
        <p:nvSpPr>
          <p:cNvPr id="47" name="Retângulo 46">
            <a:extLst>
              <a:ext uri="{FF2B5EF4-FFF2-40B4-BE49-F238E27FC236}">
                <a16:creationId xmlns:a16="http://schemas.microsoft.com/office/drawing/2014/main" id="{49556972-2157-4720-81BE-B8325CB5E64F}"/>
              </a:ext>
            </a:extLst>
          </p:cNvPr>
          <p:cNvSpPr/>
          <p:nvPr/>
        </p:nvSpPr>
        <p:spPr>
          <a:xfrm>
            <a:off x="8563875" y="709549"/>
            <a:ext cx="3450181" cy="507578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8" name="CaixaDeTexto 47">
            <a:extLst>
              <a:ext uri="{FF2B5EF4-FFF2-40B4-BE49-F238E27FC236}">
                <a16:creationId xmlns:a16="http://schemas.microsoft.com/office/drawing/2014/main" id="{D8C090D4-0D00-4051-8908-43B8BA395D31}"/>
              </a:ext>
            </a:extLst>
          </p:cNvPr>
          <p:cNvSpPr txBox="1"/>
          <p:nvPr/>
        </p:nvSpPr>
        <p:spPr>
          <a:xfrm>
            <a:off x="8557591" y="4594535"/>
            <a:ext cx="3450180" cy="374571"/>
          </a:xfrm>
          <a:prstGeom prst="roundRect">
            <a:avLst/>
          </a:prstGeom>
          <a:solidFill>
            <a:schemeClr val="bg1"/>
          </a:solidFill>
          <a:ln w="3175">
            <a:solidFill>
              <a:srgbClr val="404040"/>
            </a:solidFill>
            <a:prstDash val="lgDashDotDot"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pt-BR" sz="1600" b="1" dirty="0">
                <a:solidFill>
                  <a:srgbClr val="404040"/>
                </a:solidFill>
              </a:rPr>
              <a:t>Leis Estaduais</a:t>
            </a:r>
          </a:p>
        </p:txBody>
      </p:sp>
      <p:sp>
        <p:nvSpPr>
          <p:cNvPr id="49" name="CaixaDeTexto 48">
            <a:extLst>
              <a:ext uri="{FF2B5EF4-FFF2-40B4-BE49-F238E27FC236}">
                <a16:creationId xmlns:a16="http://schemas.microsoft.com/office/drawing/2014/main" id="{FAFE3BF2-7605-4795-9F5D-6699D7899BE3}"/>
              </a:ext>
            </a:extLst>
          </p:cNvPr>
          <p:cNvSpPr txBox="1"/>
          <p:nvPr/>
        </p:nvSpPr>
        <p:spPr>
          <a:xfrm>
            <a:off x="8568891" y="4056625"/>
            <a:ext cx="3450180" cy="374571"/>
          </a:xfrm>
          <a:prstGeom prst="roundRect">
            <a:avLst/>
          </a:prstGeom>
          <a:solidFill>
            <a:schemeClr val="bg1"/>
          </a:solidFill>
          <a:ln w="3175">
            <a:solidFill>
              <a:srgbClr val="404040"/>
            </a:solidFill>
            <a:prstDash val="lgDashDotDot"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pt-BR" sz="1600" b="1" dirty="0">
                <a:solidFill>
                  <a:srgbClr val="404040"/>
                </a:solidFill>
              </a:rPr>
              <a:t>Lei nº 11.079/2004 (</a:t>
            </a:r>
            <a:r>
              <a:rPr lang="pt-BR" sz="1600" b="1" dirty="0" err="1">
                <a:solidFill>
                  <a:srgbClr val="404040"/>
                </a:solidFill>
              </a:rPr>
              <a:t>PPP’s</a:t>
            </a:r>
            <a:r>
              <a:rPr lang="pt-BR" sz="1600" b="1" dirty="0">
                <a:solidFill>
                  <a:srgbClr val="404040"/>
                </a:solidFill>
              </a:rPr>
              <a:t>)</a:t>
            </a:r>
          </a:p>
        </p:txBody>
      </p:sp>
      <p:sp>
        <p:nvSpPr>
          <p:cNvPr id="50" name="CaixaDeTexto 49">
            <a:extLst>
              <a:ext uri="{FF2B5EF4-FFF2-40B4-BE49-F238E27FC236}">
                <a16:creationId xmlns:a16="http://schemas.microsoft.com/office/drawing/2014/main" id="{DB957E1F-50C6-495C-B528-1995DABF71E4}"/>
              </a:ext>
            </a:extLst>
          </p:cNvPr>
          <p:cNvSpPr txBox="1"/>
          <p:nvPr/>
        </p:nvSpPr>
        <p:spPr>
          <a:xfrm>
            <a:off x="8563876" y="5136557"/>
            <a:ext cx="3450180" cy="374571"/>
          </a:xfrm>
          <a:prstGeom prst="roundRect">
            <a:avLst/>
          </a:prstGeom>
          <a:solidFill>
            <a:schemeClr val="bg1"/>
          </a:solidFill>
          <a:ln w="3175">
            <a:solidFill>
              <a:srgbClr val="404040"/>
            </a:solidFill>
            <a:prstDash val="lgDashDotDot"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pt-BR" sz="1600" b="1" dirty="0">
                <a:solidFill>
                  <a:srgbClr val="404040"/>
                </a:solidFill>
              </a:rPr>
              <a:t>Leis municipais</a:t>
            </a:r>
          </a:p>
        </p:txBody>
      </p:sp>
    </p:spTree>
    <p:extLst>
      <p:ext uri="{BB962C8B-B14F-4D97-AF65-F5344CB8AC3E}">
        <p14:creationId xmlns:p14="http://schemas.microsoft.com/office/powerpoint/2010/main" val="5834304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Verde-azulado">
      <a:dk1>
        <a:sysClr val="windowText" lastClr="000000"/>
      </a:dk1>
      <a:lt1>
        <a:sysClr val="window" lastClr="FFFFFF"/>
      </a:lt1>
      <a:dk2>
        <a:srgbClr val="373545"/>
      </a:dk2>
      <a:lt2>
        <a:srgbClr val="CEDBE6"/>
      </a:lt2>
      <a:accent1>
        <a:srgbClr val="3494BA"/>
      </a:accent1>
      <a:accent2>
        <a:srgbClr val="58B6C0"/>
      </a:accent2>
      <a:accent3>
        <a:srgbClr val="75BDA7"/>
      </a:accent3>
      <a:accent4>
        <a:srgbClr val="7A8C8E"/>
      </a:accent4>
      <a:accent5>
        <a:srgbClr val="84ACB6"/>
      </a:accent5>
      <a:accent6>
        <a:srgbClr val="2683C6"/>
      </a:accent6>
      <a:hlink>
        <a:srgbClr val="6B9F25"/>
      </a:hlink>
      <a:folHlink>
        <a:srgbClr val="9F6715"/>
      </a:folHlink>
    </a:clrScheme>
    <a:fontScheme name="Escritório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1424</TotalTime>
  <Words>229</Words>
  <Application>Microsoft Office PowerPoint</Application>
  <PresentationFormat>Widescreen</PresentationFormat>
  <Paragraphs>77</Paragraphs>
  <Slides>2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Tema do Office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André Dantas</dc:creator>
  <cp:lastModifiedBy>Matteus de Paula Freitas</cp:lastModifiedBy>
  <cp:revision>129</cp:revision>
  <cp:lastPrinted>2021-05-13T12:32:30Z</cp:lastPrinted>
  <dcterms:created xsi:type="dcterms:W3CDTF">2020-06-24T13:13:08Z</dcterms:created>
  <dcterms:modified xsi:type="dcterms:W3CDTF">2021-10-04T19:07:31Z</dcterms:modified>
</cp:coreProperties>
</file>