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drawings/drawing1.xml" ContentType="application/vnd.openxmlformats-officedocument.drawingml.chartshap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 /><Relationship Id="rId2" Type="http://schemas.openxmlformats.org/package/2006/relationships/metadata/thumbnail" Target="docProps/thumbnail.jpeg" /><Relationship Id="rId1" Type="http://schemas.openxmlformats.org/officeDocument/2006/relationships/officeDocument" Target="ppt/presentation.xml" /><Relationship Id="rId4" Type="http://schemas.openxmlformats.org/officeDocument/2006/relationships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64" r:id="rId3"/>
    <p:sldId id="262" r:id="rId4"/>
    <p:sldId id="268" r:id="rId5"/>
    <p:sldId id="263" r:id="rId6"/>
    <p:sldId id="259" r:id="rId7"/>
    <p:sldId id="273" r:id="rId8"/>
    <p:sldId id="260" r:id="rId9"/>
  </p:sldIdLst>
  <p:sldSz cx="12192000" cy="6858000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10"/>
    <p:restoredTop sz="96000"/>
  </p:normalViewPr>
  <p:slideViewPr>
    <p:cSldViewPr snapToGrid="0" snapToObjects="1">
      <p:cViewPr>
        <p:scale>
          <a:sx n="120" d="100"/>
          <a:sy n="120" d="100"/>
        </p:scale>
        <p:origin x="256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80" d="100"/>
        <a:sy n="8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 /><Relationship Id="rId13" Type="http://schemas.openxmlformats.org/officeDocument/2006/relationships/tableStyles" Target="tableStyles.xml" /><Relationship Id="rId3" Type="http://schemas.openxmlformats.org/officeDocument/2006/relationships/slide" Target="slides/slide2.xml" /><Relationship Id="rId7" Type="http://schemas.openxmlformats.org/officeDocument/2006/relationships/slide" Target="slides/slide6.xml" /><Relationship Id="rId12" Type="http://schemas.openxmlformats.org/officeDocument/2006/relationships/theme" Target="theme/theme1.xml" /><Relationship Id="rId2" Type="http://schemas.openxmlformats.org/officeDocument/2006/relationships/slide" Target="slides/slide1.xml" /><Relationship Id="rId1" Type="http://schemas.openxmlformats.org/officeDocument/2006/relationships/slideMaster" Target="slideMasters/slideMaster1.xml" /><Relationship Id="rId6" Type="http://schemas.openxmlformats.org/officeDocument/2006/relationships/slide" Target="slides/slide5.xml" /><Relationship Id="rId11" Type="http://schemas.openxmlformats.org/officeDocument/2006/relationships/viewProps" Target="viewProps.xml" /><Relationship Id="rId5" Type="http://schemas.openxmlformats.org/officeDocument/2006/relationships/slide" Target="slides/slide4.xml" /><Relationship Id="rId10" Type="http://schemas.openxmlformats.org/officeDocument/2006/relationships/presProps" Target="presProps.xml" /><Relationship Id="rId4" Type="http://schemas.openxmlformats.org/officeDocument/2006/relationships/slide" Target="slides/slide3.xml" /><Relationship Id="rId9" Type="http://schemas.openxmlformats.org/officeDocument/2006/relationships/slide" Target="slides/slide8.xml" 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file:///Users/RaulVelloso/Documents/Comparac&#807;a&#771;o%20Gastos%20Previd%20e%20PIB%20para%20Bianca.xlsx" TargetMode="External" /><Relationship Id="rId2" Type="http://schemas.microsoft.com/office/2011/relationships/chartColorStyle" Target="colors1.xml" /><Relationship Id="rId1" Type="http://schemas.microsoft.com/office/2011/relationships/chartStyle" Target="style1.xml" /><Relationship Id="rId4" Type="http://schemas.openxmlformats.org/officeDocument/2006/relationships/chartUserShapes" Target="../drawings/drawing1.xml" 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pt-B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400" b="1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2400" b="1"/>
              <a:t>Índ. Reais Gastos Previdência, 2006-17 (2006=100)</a:t>
            </a:r>
            <a:endParaRPr lang="pt-BR" sz="2400" b="1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4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pt-BR"/>
        </a:p>
      </c:txPr>
    </c:title>
    <c:autoTitleDeleted val="0"/>
    <c:plotArea>
      <c:layout>
        <c:manualLayout>
          <c:layoutTarget val="inner"/>
          <c:xMode val="edge"/>
          <c:yMode val="edge"/>
          <c:x val="8.1901333793545528E-2"/>
          <c:y val="0.11597064848601242"/>
          <c:w val="0.91510241117135993"/>
          <c:h val="0.75494798668459129"/>
        </c:manualLayout>
      </c:layout>
      <c:lineChart>
        <c:grouping val="standard"/>
        <c:varyColors val="0"/>
        <c:ser>
          <c:idx val="0"/>
          <c:order val="0"/>
          <c:tx>
            <c:strRef>
              <c:f>'Gastos vs. PIB'!$B$6:$C$6</c:f>
              <c:strCache>
                <c:ptCount val="2"/>
                <c:pt idx="0">
                  <c:v>Despesa RPPS Estados</c:v>
                </c:pt>
              </c:strCache>
            </c:strRef>
          </c:tx>
          <c:spPr>
            <a:ln w="57150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dLbls>
            <c:dLbl>
              <c:idx val="11"/>
              <c:layout>
                <c:manualLayout>
                  <c:x val="-1.3272848179220842E-16"/>
                  <c:y val="-5.2264808362369353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193,0</a:t>
                    </a:r>
                  </a:p>
                </c:rich>
              </c:tx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showDataLabelsRange val="0"/>
                </c:ext>
                <c:ext xmlns:c16="http://schemas.microsoft.com/office/drawing/2014/chart" uri="{C3380CC4-5D6E-409C-BE32-E72D297353CC}">
                  <c16:uniqueId val="{00000000-F363-BE47-8294-73CEA4B1FAA9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2000" b="1" i="0" u="none" strike="noStrike" kern="1200" baseline="0">
                    <a:solidFill>
                      <a:srgbClr val="0070C0"/>
                    </a:solidFill>
                    <a:latin typeface="+mn-lt"/>
                    <a:ea typeface="+mn-ea"/>
                    <a:cs typeface="+mn-cs"/>
                  </a:defRPr>
                </a:pPr>
                <a:endParaRPr lang="pt-BR"/>
              </a:p>
            </c:txPr>
            <c:showLegendKey val="0"/>
            <c:showVal val="0"/>
            <c:showCatName val="0"/>
            <c:showSerName val="0"/>
            <c:showPercent val="0"/>
            <c:showBubbleSize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numRef>
              <c:f>'Gastos vs. PIB'!$D$5:$O$5</c:f>
              <c:numCache>
                <c:formatCode>General</c:formatCode>
                <c:ptCount val="12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  <c:pt idx="3">
                  <c:v>2009</c:v>
                </c:pt>
                <c:pt idx="4">
                  <c:v>2010</c:v>
                </c:pt>
                <c:pt idx="5">
                  <c:v>2011</c:v>
                </c:pt>
                <c:pt idx="6">
                  <c:v>2012</c:v>
                </c:pt>
                <c:pt idx="7">
                  <c:v>2013</c:v>
                </c:pt>
                <c:pt idx="8">
                  <c:v>2014</c:v>
                </c:pt>
                <c:pt idx="9">
                  <c:v>2015</c:v>
                </c:pt>
                <c:pt idx="10">
                  <c:v>2016</c:v>
                </c:pt>
                <c:pt idx="11">
                  <c:v>2017</c:v>
                </c:pt>
              </c:numCache>
            </c:numRef>
          </c:cat>
          <c:val>
            <c:numRef>
              <c:f>'Gastos vs. PIB'!$D$6:$O$6</c:f>
              <c:numCache>
                <c:formatCode>_-* #.##00_-;\-* #.##00_-;_-* "-"??_-;_-@_-</c:formatCode>
                <c:ptCount val="12"/>
                <c:pt idx="0" formatCode="General">
                  <c:v>100</c:v>
                </c:pt>
                <c:pt idx="1">
                  <c:v>105.56430926564438</c:v>
                </c:pt>
                <c:pt idx="2">
                  <c:v>108.49335757354007</c:v>
                </c:pt>
                <c:pt idx="3">
                  <c:v>111.43097142960541</c:v>
                </c:pt>
                <c:pt idx="4">
                  <c:v>121.05998714926876</c:v>
                </c:pt>
                <c:pt idx="5">
                  <c:v>132.13244663883674</c:v>
                </c:pt>
                <c:pt idx="6">
                  <c:v>143.98348606283994</c:v>
                </c:pt>
                <c:pt idx="7">
                  <c:v>158.03902697821258</c:v>
                </c:pt>
                <c:pt idx="8">
                  <c:v>167.54503519378596</c:v>
                </c:pt>
                <c:pt idx="9">
                  <c:v>178.17310970559353</c:v>
                </c:pt>
                <c:pt idx="10">
                  <c:v>181.26549048972504</c:v>
                </c:pt>
                <c:pt idx="11" formatCode="_-* #.##0_-;\-* #.##0_-;_-* &quot;-&quot;??_-;_-@_-">
                  <c:v>193.00402408042851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F363-BE47-8294-73CEA4B1FAA9}"/>
            </c:ext>
          </c:extLst>
        </c:ser>
        <c:ser>
          <c:idx val="1"/>
          <c:order val="1"/>
          <c:tx>
            <c:strRef>
              <c:f>'Gastos vs. PIB'!$B$7:$C$7</c:f>
              <c:strCache>
                <c:ptCount val="2"/>
                <c:pt idx="0">
                  <c:v>Despesa RPPS União</c:v>
                </c:pt>
              </c:strCache>
            </c:strRef>
          </c:tx>
          <c:spPr>
            <a:ln w="57150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dLbls>
            <c:dLbl>
              <c:idx val="11"/>
              <c:tx>
                <c:rich>
                  <a:bodyPr/>
                  <a:lstStyle/>
                  <a:p>
                    <a:r>
                      <a:rPr lang="en-US" dirty="0"/>
                      <a:t>145,7</a:t>
                    </a:r>
                  </a:p>
                </c:rich>
              </c:tx>
              <c:dLblPos val="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showDataLabelsRange val="0"/>
                </c:ext>
                <c:ext xmlns:c16="http://schemas.microsoft.com/office/drawing/2014/chart" uri="{C3380CC4-5D6E-409C-BE32-E72D297353CC}">
                  <c16:uniqueId val="{00000002-F363-BE47-8294-73CEA4B1FAA9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2000" b="1" i="0" u="none" strike="noStrike" kern="1200" baseline="0">
                    <a:solidFill>
                      <a:schemeClr val="accent2"/>
                    </a:solidFill>
                    <a:latin typeface="+mn-lt"/>
                    <a:ea typeface="+mn-ea"/>
                    <a:cs typeface="+mn-cs"/>
                  </a:defRPr>
                </a:pPr>
                <a:endParaRPr lang="pt-BR"/>
              </a:p>
            </c:txPr>
            <c:showLegendKey val="0"/>
            <c:showVal val="0"/>
            <c:showCatName val="0"/>
            <c:showSerName val="0"/>
            <c:showPercent val="0"/>
            <c:showBubbleSize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numRef>
              <c:f>'Gastos vs. PIB'!$D$5:$O$5</c:f>
              <c:numCache>
                <c:formatCode>General</c:formatCode>
                <c:ptCount val="12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  <c:pt idx="3">
                  <c:v>2009</c:v>
                </c:pt>
                <c:pt idx="4">
                  <c:v>2010</c:v>
                </c:pt>
                <c:pt idx="5">
                  <c:v>2011</c:v>
                </c:pt>
                <c:pt idx="6">
                  <c:v>2012</c:v>
                </c:pt>
                <c:pt idx="7">
                  <c:v>2013</c:v>
                </c:pt>
                <c:pt idx="8">
                  <c:v>2014</c:v>
                </c:pt>
                <c:pt idx="9">
                  <c:v>2015</c:v>
                </c:pt>
                <c:pt idx="10">
                  <c:v>2016</c:v>
                </c:pt>
                <c:pt idx="11">
                  <c:v>2017</c:v>
                </c:pt>
              </c:numCache>
            </c:numRef>
          </c:cat>
          <c:val>
            <c:numRef>
              <c:f>'Gastos vs. PIB'!$D$7:$O$7</c:f>
              <c:numCache>
                <c:formatCode>_-* #.##00_-;\-* #.##00_-;_-* "-"??_-;_-@_-</c:formatCode>
                <c:ptCount val="12"/>
                <c:pt idx="0" formatCode="General">
                  <c:v>100</c:v>
                </c:pt>
                <c:pt idx="1">
                  <c:v>105.8056699202977</c:v>
                </c:pt>
                <c:pt idx="2">
                  <c:v>111.93374335650226</c:v>
                </c:pt>
                <c:pt idx="3">
                  <c:v>121.7452372914573</c:v>
                </c:pt>
                <c:pt idx="4">
                  <c:v>128.97837363069399</c:v>
                </c:pt>
                <c:pt idx="5">
                  <c:v>130.16026035262036</c:v>
                </c:pt>
                <c:pt idx="6">
                  <c:v>127.37411836376641</c:v>
                </c:pt>
                <c:pt idx="7">
                  <c:v>129.82898404916025</c:v>
                </c:pt>
                <c:pt idx="8">
                  <c:v>133.29720609772198</c:v>
                </c:pt>
                <c:pt idx="9">
                  <c:v>132.67840526066394</c:v>
                </c:pt>
                <c:pt idx="10">
                  <c:v>130.80031718882125</c:v>
                </c:pt>
                <c:pt idx="11" formatCode="_-* #.##0_-;\-* #.##0_-;_-* &quot;-&quot;??_-;_-@_-">
                  <c:v>145.73514824098203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3-F363-BE47-8294-73CEA4B1FAA9}"/>
            </c:ext>
          </c:extLst>
        </c:ser>
        <c:ser>
          <c:idx val="2"/>
          <c:order val="2"/>
          <c:tx>
            <c:strRef>
              <c:f>'Gastos vs. PIB'!$B$8:$C$8</c:f>
              <c:strCache>
                <c:ptCount val="2"/>
                <c:pt idx="0">
                  <c:v>Despesa RGPS</c:v>
                </c:pt>
              </c:strCache>
            </c:strRef>
          </c:tx>
          <c:spPr>
            <a:ln w="57150" cap="rnd">
              <a:solidFill>
                <a:schemeClr val="accent3">
                  <a:alpha val="99000"/>
                </a:schemeClr>
              </a:solidFill>
              <a:round/>
            </a:ln>
            <a:effectLst/>
          </c:spPr>
          <c:marker>
            <c:symbol val="none"/>
          </c:marker>
          <c:dLbls>
            <c:dLbl>
              <c:idx val="11"/>
              <c:tx>
                <c:rich>
                  <a:bodyPr/>
                  <a:lstStyle/>
                  <a:p>
                    <a:r>
                      <a:rPr lang="en-US" dirty="0"/>
                      <a:t>179,5</a:t>
                    </a:r>
                  </a:p>
                </c:rich>
              </c:tx>
              <c:dLblPos val="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showDataLabelsRange val="0"/>
                </c:ext>
                <c:ext xmlns:c16="http://schemas.microsoft.com/office/drawing/2014/chart" uri="{C3380CC4-5D6E-409C-BE32-E72D297353CC}">
                  <c16:uniqueId val="{00000004-F363-BE47-8294-73CEA4B1FAA9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2000" b="1" i="0" u="none" strike="noStrike" kern="1200" baseline="0">
                    <a:solidFill>
                      <a:schemeClr val="accent3"/>
                    </a:solidFill>
                    <a:latin typeface="+mn-lt"/>
                    <a:ea typeface="+mn-ea"/>
                    <a:cs typeface="+mn-cs"/>
                  </a:defRPr>
                </a:pPr>
                <a:endParaRPr lang="pt-BR"/>
              </a:p>
            </c:txPr>
            <c:showLegendKey val="0"/>
            <c:showVal val="0"/>
            <c:showCatName val="0"/>
            <c:showSerName val="0"/>
            <c:showPercent val="0"/>
            <c:showBubbleSize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numRef>
              <c:f>'Gastos vs. PIB'!$D$5:$O$5</c:f>
              <c:numCache>
                <c:formatCode>General</c:formatCode>
                <c:ptCount val="12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  <c:pt idx="3">
                  <c:v>2009</c:v>
                </c:pt>
                <c:pt idx="4">
                  <c:v>2010</c:v>
                </c:pt>
                <c:pt idx="5">
                  <c:v>2011</c:v>
                </c:pt>
                <c:pt idx="6">
                  <c:v>2012</c:v>
                </c:pt>
                <c:pt idx="7">
                  <c:v>2013</c:v>
                </c:pt>
                <c:pt idx="8">
                  <c:v>2014</c:v>
                </c:pt>
                <c:pt idx="9">
                  <c:v>2015</c:v>
                </c:pt>
                <c:pt idx="10">
                  <c:v>2016</c:v>
                </c:pt>
                <c:pt idx="11">
                  <c:v>2017</c:v>
                </c:pt>
              </c:numCache>
            </c:numRef>
          </c:cat>
          <c:val>
            <c:numRef>
              <c:f>'Gastos vs. PIB'!$D$8:$O$8</c:f>
              <c:numCache>
                <c:formatCode>_-* #.##00_-;\-* #.##00_-;_-* "-"??_-;_-@_-</c:formatCode>
                <c:ptCount val="12"/>
                <c:pt idx="0" formatCode="General">
                  <c:v>100</c:v>
                </c:pt>
                <c:pt idx="1">
                  <c:v>107.97051736390435</c:v>
                </c:pt>
                <c:pt idx="2">
                  <c:v>110.03660933749887</c:v>
                </c:pt>
                <c:pt idx="3">
                  <c:v>118.21617612260084</c:v>
                </c:pt>
                <c:pt idx="4">
                  <c:v>127.55030927047486</c:v>
                </c:pt>
                <c:pt idx="5">
                  <c:v>132.08699162111051</c:v>
                </c:pt>
                <c:pt idx="6">
                  <c:v>140.96714764315874</c:v>
                </c:pt>
                <c:pt idx="7">
                  <c:v>149.6758181871547</c:v>
                </c:pt>
                <c:pt idx="8">
                  <c:v>155.43368181056914</c:v>
                </c:pt>
                <c:pt idx="9">
                  <c:v>157.81064715549698</c:v>
                </c:pt>
                <c:pt idx="10">
                  <c:v>169.2082885405639</c:v>
                </c:pt>
                <c:pt idx="11" formatCode="_-* #.##0_-;\-* #.##0_-;_-* &quot;-&quot;??_-;_-@_-">
                  <c:v>179.4697437005421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5-F363-BE47-8294-73CEA4B1FAA9}"/>
            </c:ext>
          </c:extLst>
        </c:ser>
        <c:ser>
          <c:idx val="3"/>
          <c:order val="3"/>
          <c:tx>
            <c:strRef>
              <c:f>'Gastos vs. PIB'!$B$9:$C$9</c:f>
              <c:strCache>
                <c:ptCount val="2"/>
                <c:pt idx="0">
                  <c:v>PIB Brasil</c:v>
                </c:pt>
              </c:strCache>
            </c:strRef>
          </c:tx>
          <c:spPr>
            <a:ln w="57150" cap="rnd">
              <a:solidFill>
                <a:schemeClr val="accent4"/>
              </a:solidFill>
              <a:round/>
            </a:ln>
            <a:effectLst/>
          </c:spPr>
          <c:marker>
            <c:symbol val="none"/>
          </c:marker>
          <c:dLbls>
            <c:dLbl>
              <c:idx val="11"/>
              <c:layout>
                <c:manualLayout>
                  <c:x val="-1.9921669343991987E-2"/>
                  <c:y val="-1.2121371914789597E-2"/>
                </c:manualLayout>
              </c:layout>
              <c:tx>
                <c:rich>
                  <a:bodyPr/>
                  <a:lstStyle/>
                  <a:p>
                    <a:r>
                      <a:rPr lang="en-US" dirty="0">
                        <a:solidFill>
                          <a:schemeClr val="accent2"/>
                        </a:solidFill>
                      </a:rPr>
                      <a:t>123,5</a:t>
                    </a:r>
                  </a:p>
                  <a:p>
                    <a:endParaRPr lang="en-US" dirty="0"/>
                  </a:p>
                </c:rich>
              </c:tx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showDataLabelsRange val="0"/>
                </c:ext>
                <c:ext xmlns:c16="http://schemas.microsoft.com/office/drawing/2014/chart" uri="{C3380CC4-5D6E-409C-BE32-E72D297353CC}">
                  <c16:uniqueId val="{00000006-F363-BE47-8294-73CEA4B1FAA9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2000" b="1" i="0" u="none" strike="noStrike" kern="1200" baseline="0">
                    <a:solidFill>
                      <a:srgbClr val="7030A0"/>
                    </a:solidFill>
                    <a:latin typeface="+mn-lt"/>
                    <a:ea typeface="+mn-ea"/>
                    <a:cs typeface="+mn-cs"/>
                  </a:defRPr>
                </a:pPr>
                <a:endParaRPr lang="pt-BR"/>
              </a:p>
            </c:txPr>
            <c:showLegendKey val="0"/>
            <c:showVal val="0"/>
            <c:showCatName val="0"/>
            <c:showSerName val="0"/>
            <c:showPercent val="0"/>
            <c:showBubbleSize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numRef>
              <c:f>'Gastos vs. PIB'!$D$5:$O$5</c:f>
              <c:numCache>
                <c:formatCode>General</c:formatCode>
                <c:ptCount val="12"/>
                <c:pt idx="0">
                  <c:v>2006</c:v>
                </c:pt>
                <c:pt idx="1">
                  <c:v>2007</c:v>
                </c:pt>
                <c:pt idx="2">
                  <c:v>2008</c:v>
                </c:pt>
                <c:pt idx="3">
                  <c:v>2009</c:v>
                </c:pt>
                <c:pt idx="4">
                  <c:v>2010</c:v>
                </c:pt>
                <c:pt idx="5">
                  <c:v>2011</c:v>
                </c:pt>
                <c:pt idx="6">
                  <c:v>2012</c:v>
                </c:pt>
                <c:pt idx="7">
                  <c:v>2013</c:v>
                </c:pt>
                <c:pt idx="8">
                  <c:v>2014</c:v>
                </c:pt>
                <c:pt idx="9">
                  <c:v>2015</c:v>
                </c:pt>
                <c:pt idx="10">
                  <c:v>2016</c:v>
                </c:pt>
                <c:pt idx="11">
                  <c:v>2017</c:v>
                </c:pt>
              </c:numCache>
            </c:numRef>
          </c:cat>
          <c:val>
            <c:numRef>
              <c:f>'Gastos vs. PIB'!$D$9:$O$9</c:f>
              <c:numCache>
                <c:formatCode>_-* #.##00_-;\-* #.##00_-;_-* "-"??_-;_-@_-</c:formatCode>
                <c:ptCount val="12"/>
                <c:pt idx="0" formatCode="General">
                  <c:v>100</c:v>
                </c:pt>
                <c:pt idx="1">
                  <c:v>106.1</c:v>
                </c:pt>
                <c:pt idx="2">
                  <c:v>111.5</c:v>
                </c:pt>
                <c:pt idx="3">
                  <c:v>111.3</c:v>
                </c:pt>
                <c:pt idx="4">
                  <c:v>119.7</c:v>
                </c:pt>
                <c:pt idx="5">
                  <c:v>124.5</c:v>
                </c:pt>
                <c:pt idx="6">
                  <c:v>126.9</c:v>
                </c:pt>
                <c:pt idx="7">
                  <c:v>130.69999999999999</c:v>
                </c:pt>
                <c:pt idx="8">
                  <c:v>131.1</c:v>
                </c:pt>
                <c:pt idx="9">
                  <c:v>126.7</c:v>
                </c:pt>
                <c:pt idx="10">
                  <c:v>122.2</c:v>
                </c:pt>
                <c:pt idx="11" formatCode="_-* #.##0_-;\-* #.##0_-;_-* &quot;-&quot;??_-;_-@_-">
                  <c:v>123.5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7-F363-BE47-8294-73CEA4B1FAA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34813152"/>
        <c:axId val="70091664"/>
      </c:lineChart>
      <c:catAx>
        <c:axId val="3481315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pt-BR"/>
          </a:p>
        </c:txPr>
        <c:crossAx val="70091664"/>
        <c:crosses val="autoZero"/>
        <c:auto val="1"/>
        <c:lblAlgn val="ctr"/>
        <c:lblOffset val="100"/>
        <c:noMultiLvlLbl val="0"/>
      </c:catAx>
      <c:valAx>
        <c:axId val="70091664"/>
        <c:scaling>
          <c:orientation val="minMax"/>
          <c:min val="98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pt-BR"/>
          </a:p>
        </c:txPr>
        <c:crossAx val="34813152"/>
        <c:crosses val="autoZero"/>
        <c:crossBetween val="between"/>
      </c:valAx>
      <c:spPr>
        <a:noFill/>
        <a:ln w="25400"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pt-BR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 sz="1600"/>
      </a:pPr>
      <a:endParaRPr lang="pt-BR"/>
    </a:p>
  </c:txPr>
  <c:externalData r:id="rId3">
    <c:autoUpdate val="0"/>
  </c:externalData>
  <c:userShapes r:id="rId4"/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0.59819</cdr:x>
      <cdr:y>0.51081</cdr:y>
    </cdr:from>
    <cdr:to>
      <cdr:x>0.92801</cdr:x>
      <cdr:y>0.58469</cdr:y>
    </cdr:to>
    <cdr:sp macro="" textlink="">
      <cdr:nvSpPr>
        <cdr:cNvPr id="3" name="CaixaDeTexto 2">
          <a:extLst xmlns:a="http://schemas.openxmlformats.org/drawingml/2006/main">
            <a:ext uri="{FF2B5EF4-FFF2-40B4-BE49-F238E27FC236}">
              <a16:creationId xmlns:a16="http://schemas.microsoft.com/office/drawing/2014/main" id="{B1441F5C-5898-8147-9EAE-A798E27DBC07}"/>
            </a:ext>
          </a:extLst>
        </cdr:cNvPr>
        <cdr:cNvSpPr txBox="1"/>
      </cdr:nvSpPr>
      <cdr:spPr>
        <a:xfrm xmlns:a="http://schemas.openxmlformats.org/drawingml/2006/main">
          <a:off x="5071025" y="3191726"/>
          <a:ext cx="2795958" cy="461665"/>
        </a:xfrm>
        <a:prstGeom xmlns:a="http://schemas.openxmlformats.org/drawingml/2006/main" prst="rect">
          <a:avLst/>
        </a:prstGeom>
        <a:noFill xmlns:a="http://schemas.openxmlformats.org/drawingml/2006/main"/>
      </cdr:spPr>
      <cdr:txBody>
        <a:bodyPr xmlns:a="http://schemas.openxmlformats.org/drawingml/2006/main" wrap="none" rtlCol="0">
          <a:spAutoFit/>
        </a:bodyPr>
        <a:lstStyle xmlns:a="http://schemas.openxmlformats.org/drawingml/2006/main">
          <a:defPPr>
            <a:defRPr lang="en-US"/>
          </a:defPPr>
          <a:lvl1pPr marL="0" algn="l" defTabSz="4572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1pPr>
          <a:lvl2pPr marL="457200" algn="l" defTabSz="4572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2pPr>
          <a:lvl3pPr marL="914400" algn="l" defTabSz="4572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3pPr>
          <a:lvl4pPr marL="1371600" algn="l" defTabSz="4572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4pPr>
          <a:lvl5pPr marL="1828800" algn="l" defTabSz="4572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5pPr>
          <a:lvl6pPr marL="2286000" algn="l" defTabSz="4572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6pPr>
          <a:lvl7pPr marL="2743200" algn="l" defTabSz="4572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7pPr>
          <a:lvl8pPr marL="3200400" algn="l" defTabSz="4572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8pPr>
          <a:lvl9pPr marL="3657600" algn="l" defTabSz="4572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r>
            <a:rPr lang="pt-BR" sz="2400" b="1" dirty="0">
              <a:solidFill>
                <a:schemeClr val="accent2"/>
              </a:solidFill>
            </a:rPr>
            <a:t>Despesa RPPS União</a:t>
          </a:r>
        </a:p>
      </cdr:txBody>
    </cdr:sp>
  </cdr:relSizeAnchor>
  <cdr:relSizeAnchor xmlns:cdr="http://schemas.openxmlformats.org/drawingml/2006/chartDrawing">
    <cdr:from>
      <cdr:x>0.90975</cdr:x>
      <cdr:y>0.69547</cdr:y>
    </cdr:from>
    <cdr:to>
      <cdr:x>0.98089</cdr:x>
      <cdr:y>0.76936</cdr:y>
    </cdr:to>
    <cdr:sp macro="" textlink="">
      <cdr:nvSpPr>
        <cdr:cNvPr id="4" name="CaixaDeTexto 2">
          <a:extLst xmlns:a="http://schemas.openxmlformats.org/drawingml/2006/main">
            <a:ext uri="{FF2B5EF4-FFF2-40B4-BE49-F238E27FC236}">
              <a16:creationId xmlns:a16="http://schemas.microsoft.com/office/drawing/2014/main" id="{B1441F5C-5898-8147-9EAE-A798E27DBC07}"/>
            </a:ext>
          </a:extLst>
        </cdr:cNvPr>
        <cdr:cNvSpPr txBox="1"/>
      </cdr:nvSpPr>
      <cdr:spPr>
        <a:xfrm xmlns:a="http://schemas.openxmlformats.org/drawingml/2006/main">
          <a:off x="7712198" y="4345573"/>
          <a:ext cx="603071" cy="461694"/>
        </a:xfrm>
        <a:prstGeom xmlns:a="http://schemas.openxmlformats.org/drawingml/2006/main" prst="rect">
          <a:avLst/>
        </a:prstGeom>
        <a:noFill xmlns:a="http://schemas.openxmlformats.org/drawingml/2006/main"/>
      </cdr:spPr>
      <cdr:txBody>
        <a:bodyPr xmlns:a="http://schemas.openxmlformats.org/drawingml/2006/main" wrap="none" rtlCol="0">
          <a:spAutoFit/>
        </a:bodyPr>
        <a:lstStyle xmlns:a="http://schemas.openxmlformats.org/drawingml/2006/main">
          <a:defPPr>
            <a:defRPr lang="en-US"/>
          </a:defPPr>
          <a:lvl1pPr marL="0" algn="l" defTabSz="4572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1pPr>
          <a:lvl2pPr marL="457200" algn="l" defTabSz="4572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2pPr>
          <a:lvl3pPr marL="914400" algn="l" defTabSz="4572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3pPr>
          <a:lvl4pPr marL="1371600" algn="l" defTabSz="4572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4pPr>
          <a:lvl5pPr marL="1828800" algn="l" defTabSz="4572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5pPr>
          <a:lvl6pPr marL="2286000" algn="l" defTabSz="4572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6pPr>
          <a:lvl7pPr marL="2743200" algn="l" defTabSz="4572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7pPr>
          <a:lvl8pPr marL="3200400" algn="l" defTabSz="4572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8pPr>
          <a:lvl9pPr marL="3657600" algn="l" defTabSz="457200" rtl="0" eaLnBrk="1" latinLnBrk="0" hangingPunct="1">
            <a:defRPr sz="1800" kern="1200">
              <a:solidFill>
                <a:schemeClr val="tx1"/>
              </a:solidFill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r>
            <a:rPr lang="pt-BR" sz="2400" b="1" dirty="0">
              <a:solidFill>
                <a:schemeClr val="accent2"/>
              </a:solidFill>
            </a:rPr>
            <a:t>PIB</a:t>
          </a:r>
        </a:p>
      </cdr:txBody>
    </cdr:sp>
  </cdr:relSizeAnchor>
</c:userShap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5F52FC0B-D99B-524D-ACEC-83FB76E256B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965C0B53-DDBC-754B-8192-69A2350829D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/>
              <a:t>Clique para editar o estilo do subtítulo Mestre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549AF831-1C6F-6D47-A411-AE8D623289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294C5-2459-FB4B-B7D6-65AA398C9943}" type="datetimeFigureOut">
              <a:rPr lang="pt-BR" smtClean="0"/>
              <a:t>07/10/2021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5E1AB8DB-9517-8F48-B172-99B4D6D65B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7EB45417-9301-F642-8593-52DC31685C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DD755-1A8A-1444-80A5-04CD3BDD72E0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6469086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CBE9127-46C6-5942-99CA-7877A0EEAD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>
            <a:extLst>
              <a:ext uri="{FF2B5EF4-FFF2-40B4-BE49-F238E27FC236}">
                <a16:creationId xmlns:a16="http://schemas.microsoft.com/office/drawing/2014/main" id="{FC6563A9-8739-8B4B-9C43-045079E9FD7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4F815227-C3D2-B14A-A5A0-C7734F05F2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294C5-2459-FB4B-B7D6-65AA398C9943}" type="datetimeFigureOut">
              <a:rPr lang="pt-BR" smtClean="0"/>
              <a:t>07/10/2021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AA4E1A30-6A72-E849-81AF-1065DF5DC9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EC70E6AF-998D-0D4A-B153-8E3C2C6240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DD755-1A8A-1444-80A5-04CD3BDD72E0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0154175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exto e Títul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6E484067-56E6-5742-ACF0-FE34CAFE555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>
            <a:extLst>
              <a:ext uri="{FF2B5EF4-FFF2-40B4-BE49-F238E27FC236}">
                <a16:creationId xmlns:a16="http://schemas.microsoft.com/office/drawing/2014/main" id="{118E5402-BAFA-F04A-B2C1-9B0617E26A9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5D70AFF6-B099-5A48-95F7-6F2B6D4AD0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294C5-2459-FB4B-B7D6-65AA398C9943}" type="datetimeFigureOut">
              <a:rPr lang="pt-BR" smtClean="0"/>
              <a:t>07/10/2021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16D356FD-5BD7-1640-973E-8991046EAF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51919594-75DF-1149-BCF9-3C772F026B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DD755-1A8A-1444-80A5-04CD3BDD72E0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510173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3EDD1824-9CD5-C641-8136-38DCFDE967D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ABDCB8E3-FE9B-D94D-A7C4-12D0F641D3C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3D2765D6-39C0-7543-B8D4-1045A4485B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294C5-2459-FB4B-B7D6-65AA398C9943}" type="datetimeFigureOut">
              <a:rPr lang="pt-BR" smtClean="0"/>
              <a:t>07/10/2021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03A4E403-E86A-5B4E-8480-BB011CC66A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0DA34059-49D8-4249-A41A-8E645DDF3A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DD755-1A8A-1444-80A5-04CD3BDD72E0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6938293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2E1894A-098A-2142-A0D1-C914A605947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>
            <a:extLst>
              <a:ext uri="{FF2B5EF4-FFF2-40B4-BE49-F238E27FC236}">
                <a16:creationId xmlns:a16="http://schemas.microsoft.com/office/drawing/2014/main" id="{ADF5CF0D-562E-E441-8DAC-D11AB76A06D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57D0EC0E-1F0D-AD4D-88D1-991EB3F0F1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294C5-2459-FB4B-B7D6-65AA398C9943}" type="datetimeFigureOut">
              <a:rPr lang="pt-BR" smtClean="0"/>
              <a:t>07/10/2021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1AFB5D8D-85C7-EA46-8308-66B903FC07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86230386-2DDF-4C4F-B0B7-ED5D7AE3D3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DD755-1A8A-1444-80A5-04CD3BDD72E0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1525746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95593D4-996E-B444-B292-8E66F992438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EEFAD852-E510-9A4C-BA85-AF5C3CDE3EE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Conteúdo 3">
            <a:extLst>
              <a:ext uri="{FF2B5EF4-FFF2-40B4-BE49-F238E27FC236}">
                <a16:creationId xmlns:a16="http://schemas.microsoft.com/office/drawing/2014/main" id="{497CF706-DC31-7848-A98D-1789E0B3139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Data 4">
            <a:extLst>
              <a:ext uri="{FF2B5EF4-FFF2-40B4-BE49-F238E27FC236}">
                <a16:creationId xmlns:a16="http://schemas.microsoft.com/office/drawing/2014/main" id="{0456785D-9EEE-9B4B-AF91-767EA62778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294C5-2459-FB4B-B7D6-65AA398C9943}" type="datetimeFigureOut">
              <a:rPr lang="pt-BR" smtClean="0"/>
              <a:t>07/10/2021</a:t>
            </a:fld>
            <a:endParaRPr lang="pt-BR"/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FD8CC7D9-FAC5-774E-818C-096CD59271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80CA4B89-4B27-F341-ADFF-89096E52CC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DD755-1A8A-1444-80A5-04CD3BDD72E0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7762762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EE2C591-FC7D-C74B-807F-57441F9E4E9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>
            <a:extLst>
              <a:ext uri="{FF2B5EF4-FFF2-40B4-BE49-F238E27FC236}">
                <a16:creationId xmlns:a16="http://schemas.microsoft.com/office/drawing/2014/main" id="{DA28A457-D928-2144-9C4C-B7C8D8BF347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Espaço Reservado para Conteúdo 3">
            <a:extLst>
              <a:ext uri="{FF2B5EF4-FFF2-40B4-BE49-F238E27FC236}">
                <a16:creationId xmlns:a16="http://schemas.microsoft.com/office/drawing/2014/main" id="{99436B5D-DB23-B846-9DAC-5BA97A121F5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Texto 4">
            <a:extLst>
              <a:ext uri="{FF2B5EF4-FFF2-40B4-BE49-F238E27FC236}">
                <a16:creationId xmlns:a16="http://schemas.microsoft.com/office/drawing/2014/main" id="{5C0D4376-231D-7C43-8DF8-9FDB314579E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6" name="Espaço Reservado para Conteúdo 5">
            <a:extLst>
              <a:ext uri="{FF2B5EF4-FFF2-40B4-BE49-F238E27FC236}">
                <a16:creationId xmlns:a16="http://schemas.microsoft.com/office/drawing/2014/main" id="{45AF537C-7555-1448-AE95-5D3A547E388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7" name="Espaço Reservado para Data 6">
            <a:extLst>
              <a:ext uri="{FF2B5EF4-FFF2-40B4-BE49-F238E27FC236}">
                <a16:creationId xmlns:a16="http://schemas.microsoft.com/office/drawing/2014/main" id="{9DC3051C-E5E6-6D4B-80D6-EBBD4935B7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294C5-2459-FB4B-B7D6-65AA398C9943}" type="datetimeFigureOut">
              <a:rPr lang="pt-BR" smtClean="0"/>
              <a:t>07/10/2021</a:t>
            </a:fld>
            <a:endParaRPr lang="pt-BR"/>
          </a:p>
        </p:txBody>
      </p:sp>
      <p:sp>
        <p:nvSpPr>
          <p:cNvPr id="8" name="Espaço Reservado para Rodapé 7">
            <a:extLst>
              <a:ext uri="{FF2B5EF4-FFF2-40B4-BE49-F238E27FC236}">
                <a16:creationId xmlns:a16="http://schemas.microsoft.com/office/drawing/2014/main" id="{FE13A48A-3F0A-974B-A46E-C1EA3E3074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>
            <a:extLst>
              <a:ext uri="{FF2B5EF4-FFF2-40B4-BE49-F238E27FC236}">
                <a16:creationId xmlns:a16="http://schemas.microsoft.com/office/drawing/2014/main" id="{89527826-A1C8-2943-8FFB-D348B218A9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DD755-1A8A-1444-80A5-04CD3BDD72E0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4007144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5B74D751-FE27-5040-A8F0-B6CC29DF15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Data 2">
            <a:extLst>
              <a:ext uri="{FF2B5EF4-FFF2-40B4-BE49-F238E27FC236}">
                <a16:creationId xmlns:a16="http://schemas.microsoft.com/office/drawing/2014/main" id="{9F1AE1EC-4AF2-E54C-A108-3FF6D5D7A7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294C5-2459-FB4B-B7D6-65AA398C9943}" type="datetimeFigureOut">
              <a:rPr lang="pt-BR" smtClean="0"/>
              <a:t>07/10/2021</a:t>
            </a:fld>
            <a:endParaRPr lang="pt-BR"/>
          </a:p>
        </p:txBody>
      </p:sp>
      <p:sp>
        <p:nvSpPr>
          <p:cNvPr id="4" name="Espaço Reservado para Rodapé 3">
            <a:extLst>
              <a:ext uri="{FF2B5EF4-FFF2-40B4-BE49-F238E27FC236}">
                <a16:creationId xmlns:a16="http://schemas.microsoft.com/office/drawing/2014/main" id="{A5A9C518-3BEE-2149-A50D-3CF2C67712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>
            <a:extLst>
              <a:ext uri="{FF2B5EF4-FFF2-40B4-BE49-F238E27FC236}">
                <a16:creationId xmlns:a16="http://schemas.microsoft.com/office/drawing/2014/main" id="{39FEBFEF-9E85-2A47-BD47-1FBCF1ACC5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DD755-1A8A-1444-80A5-04CD3BDD72E0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7153195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>
            <a:extLst>
              <a:ext uri="{FF2B5EF4-FFF2-40B4-BE49-F238E27FC236}">
                <a16:creationId xmlns:a16="http://schemas.microsoft.com/office/drawing/2014/main" id="{D41835C3-7714-5F48-B849-F40F86FB05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294C5-2459-FB4B-B7D6-65AA398C9943}" type="datetimeFigureOut">
              <a:rPr lang="pt-BR" smtClean="0"/>
              <a:t>07/10/2021</a:t>
            </a:fld>
            <a:endParaRPr lang="pt-BR"/>
          </a:p>
        </p:txBody>
      </p:sp>
      <p:sp>
        <p:nvSpPr>
          <p:cNvPr id="3" name="Espaço Reservado para Rodapé 2">
            <a:extLst>
              <a:ext uri="{FF2B5EF4-FFF2-40B4-BE49-F238E27FC236}">
                <a16:creationId xmlns:a16="http://schemas.microsoft.com/office/drawing/2014/main" id="{167EBD0F-417F-454A-BA32-C1B59D734C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>
            <a:extLst>
              <a:ext uri="{FF2B5EF4-FFF2-40B4-BE49-F238E27FC236}">
                <a16:creationId xmlns:a16="http://schemas.microsoft.com/office/drawing/2014/main" id="{1C526C17-8796-254A-AB2D-5C9954CB8A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DD755-1A8A-1444-80A5-04CD3BDD72E0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7305331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E816BC66-4F56-3D41-BA18-A97C735F105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6B20E4AE-6798-D548-8062-E23E095AC6A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Texto 3">
            <a:extLst>
              <a:ext uri="{FF2B5EF4-FFF2-40B4-BE49-F238E27FC236}">
                <a16:creationId xmlns:a16="http://schemas.microsoft.com/office/drawing/2014/main" id="{1E9E6011-A2E0-0946-8906-CC1A4CD8AD0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Espaço Reservado para Data 4">
            <a:extLst>
              <a:ext uri="{FF2B5EF4-FFF2-40B4-BE49-F238E27FC236}">
                <a16:creationId xmlns:a16="http://schemas.microsoft.com/office/drawing/2014/main" id="{5240833E-7A55-4B4C-A087-BF45D884D6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294C5-2459-FB4B-B7D6-65AA398C9943}" type="datetimeFigureOut">
              <a:rPr lang="pt-BR" smtClean="0"/>
              <a:t>07/10/2021</a:t>
            </a:fld>
            <a:endParaRPr lang="pt-BR"/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77907C20-C387-554B-9477-4316D3E793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3FB32823-D569-D54F-B4A2-A6657DDDBE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DD755-1A8A-1444-80A5-04CD3BDD72E0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6923813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5B2DC071-1DBB-5F43-89F7-724E7764AD6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Imagem 2">
            <a:extLst>
              <a:ext uri="{FF2B5EF4-FFF2-40B4-BE49-F238E27FC236}">
                <a16:creationId xmlns:a16="http://schemas.microsoft.com/office/drawing/2014/main" id="{ABF94CD6-1D07-CA47-AA0C-F1352B1B8DD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>
            <a:extLst>
              <a:ext uri="{FF2B5EF4-FFF2-40B4-BE49-F238E27FC236}">
                <a16:creationId xmlns:a16="http://schemas.microsoft.com/office/drawing/2014/main" id="{248CD6B0-FED5-B449-967F-9705A287DA0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Espaço Reservado para Data 4">
            <a:extLst>
              <a:ext uri="{FF2B5EF4-FFF2-40B4-BE49-F238E27FC236}">
                <a16:creationId xmlns:a16="http://schemas.microsoft.com/office/drawing/2014/main" id="{3058ADB6-760D-9740-A9B9-7954C1E152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294C5-2459-FB4B-B7D6-65AA398C9943}" type="datetimeFigureOut">
              <a:rPr lang="pt-BR" smtClean="0"/>
              <a:t>07/10/2021</a:t>
            </a:fld>
            <a:endParaRPr lang="pt-BR"/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E544FCDD-F17A-704C-8D47-F857A24524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2D4AD7AB-E280-DB44-AB01-1F8BB42A13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DDD755-1A8A-1444-80A5-04CD3BDD72E0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9544264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 /><Relationship Id="rId3" Type="http://schemas.openxmlformats.org/officeDocument/2006/relationships/slideLayout" Target="../slideLayouts/slideLayout3.xml" /><Relationship Id="rId7" Type="http://schemas.openxmlformats.org/officeDocument/2006/relationships/slideLayout" Target="../slideLayouts/slideLayout7.xml" /><Relationship Id="rId12" Type="http://schemas.openxmlformats.org/officeDocument/2006/relationships/theme" Target="../theme/theme1.xml" /><Relationship Id="rId2" Type="http://schemas.openxmlformats.org/officeDocument/2006/relationships/slideLayout" Target="../slideLayouts/slideLayout2.xml" /><Relationship Id="rId1" Type="http://schemas.openxmlformats.org/officeDocument/2006/relationships/slideLayout" Target="../slideLayouts/slideLayout1.xml" /><Relationship Id="rId6" Type="http://schemas.openxmlformats.org/officeDocument/2006/relationships/slideLayout" Target="../slideLayouts/slideLayout6.xml" /><Relationship Id="rId11" Type="http://schemas.openxmlformats.org/officeDocument/2006/relationships/slideLayout" Target="../slideLayouts/slideLayout11.xml" /><Relationship Id="rId5" Type="http://schemas.openxmlformats.org/officeDocument/2006/relationships/slideLayout" Target="../slideLayouts/slideLayout5.xml" /><Relationship Id="rId10" Type="http://schemas.openxmlformats.org/officeDocument/2006/relationships/slideLayout" Target="../slideLayouts/slideLayout10.xml" /><Relationship Id="rId4" Type="http://schemas.openxmlformats.org/officeDocument/2006/relationships/slideLayout" Target="../slideLayouts/slideLayout4.xml" /><Relationship Id="rId9" Type="http://schemas.openxmlformats.org/officeDocument/2006/relationships/slideLayout" Target="../slideLayouts/slideLayout9.xml" 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>
            <a:extLst>
              <a:ext uri="{FF2B5EF4-FFF2-40B4-BE49-F238E27FC236}">
                <a16:creationId xmlns:a16="http://schemas.microsoft.com/office/drawing/2014/main" id="{FE52CD59-9F4B-5F48-88EE-A55CC6D8BA7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>
            <a:extLst>
              <a:ext uri="{FF2B5EF4-FFF2-40B4-BE49-F238E27FC236}">
                <a16:creationId xmlns:a16="http://schemas.microsoft.com/office/drawing/2014/main" id="{78CD39F2-F482-4A43-BA25-BC16EC85C2E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1EBE9C6E-B5F4-714B-8424-D917E660006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F294C5-2459-FB4B-B7D6-65AA398C9943}" type="datetimeFigureOut">
              <a:rPr lang="pt-BR" smtClean="0"/>
              <a:t>07/10/2021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43A19516-E2BA-2748-94A4-E5659808FA1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59CB6A1F-C1CB-5E4B-BD36-2A3823366CA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DDD755-1A8A-1444-80A5-04CD3BDD72E0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8400198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 /><Relationship Id="rId2" Type="http://schemas.openxmlformats.org/officeDocument/2006/relationships/image" Target="../media/image1.emf" /><Relationship Id="rId1" Type="http://schemas.openxmlformats.org/officeDocument/2006/relationships/slideLayout" Target="../slideLayouts/slideLayout7.xml" 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 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 /><Relationship Id="rId1" Type="http://schemas.openxmlformats.org/officeDocument/2006/relationships/slideLayout" Target="../slideLayouts/slideLayout7.xml" 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 /><Relationship Id="rId1" Type="http://schemas.openxmlformats.org/officeDocument/2006/relationships/slideLayout" Target="../slideLayouts/slideLayout7.xml" 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 /><Relationship Id="rId1" Type="http://schemas.openxmlformats.org/officeDocument/2006/relationships/slideLayout" Target="../slideLayouts/slideLayout7.xml" 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 /><Relationship Id="rId1" Type="http://schemas.openxmlformats.org/officeDocument/2006/relationships/slideLayout" Target="../slideLayouts/slideLayout7.xml" 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 /><Relationship Id="rId1" Type="http://schemas.openxmlformats.org/officeDocument/2006/relationships/slideLayout" Target="../slideLayouts/slideLayout7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C5F124D6-CA67-7145-8B83-6ADD40B0898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pt-BR" dirty="0"/>
              <a:t>A hora e vez do ajuste previdenciário</a:t>
            </a:r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0A5E8985-EB2F-6F4E-BCD2-F17274780FF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pt-BR" dirty="0"/>
              <a:t>raulvelloso45@gmail.com</a:t>
            </a:r>
          </a:p>
        </p:txBody>
      </p:sp>
      <p:sp>
        <p:nvSpPr>
          <p:cNvPr id="4" name="CaixaDeTexto 3">
            <a:extLst>
              <a:ext uri="{FF2B5EF4-FFF2-40B4-BE49-F238E27FC236}">
                <a16:creationId xmlns:a16="http://schemas.microsoft.com/office/drawing/2014/main" id="{55ACD01F-B30C-4644-93C5-B155C02B0103}"/>
              </a:ext>
            </a:extLst>
          </p:cNvPr>
          <p:cNvSpPr txBox="1"/>
          <p:nvPr/>
        </p:nvSpPr>
        <p:spPr>
          <a:xfrm>
            <a:off x="4678326" y="4888468"/>
            <a:ext cx="264360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BR" dirty="0"/>
              <a:t>Em Salvador, BA., 07out21</a:t>
            </a:r>
          </a:p>
        </p:txBody>
      </p:sp>
    </p:spTree>
    <p:extLst>
      <p:ext uri="{BB962C8B-B14F-4D97-AF65-F5344CB8AC3E}">
        <p14:creationId xmlns:p14="http://schemas.microsoft.com/office/powerpoint/2010/main" val="247592640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Imagem 1">
            <a:extLst>
              <a:ext uri="{FF2B5EF4-FFF2-40B4-BE49-F238E27FC236}">
                <a16:creationId xmlns:a16="http://schemas.microsoft.com/office/drawing/2014/main" id="{F29A45FD-0E81-184E-8963-1EA0AA99D36D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t="4682"/>
          <a:stretch/>
        </p:blipFill>
        <p:spPr>
          <a:xfrm>
            <a:off x="91965" y="1705264"/>
            <a:ext cx="5869459" cy="4905632"/>
          </a:xfrm>
          <a:prstGeom prst="rect">
            <a:avLst/>
          </a:prstGeom>
        </p:spPr>
      </p:pic>
      <p:sp>
        <p:nvSpPr>
          <p:cNvPr id="3" name="CaixaDeTexto 2">
            <a:extLst>
              <a:ext uri="{FF2B5EF4-FFF2-40B4-BE49-F238E27FC236}">
                <a16:creationId xmlns:a16="http://schemas.microsoft.com/office/drawing/2014/main" id="{8E07B840-CF5E-1340-AFDE-5C00F1061A0A}"/>
              </a:ext>
            </a:extLst>
          </p:cNvPr>
          <p:cNvSpPr txBox="1"/>
          <p:nvPr/>
        </p:nvSpPr>
        <p:spPr>
          <a:xfrm>
            <a:off x="182604" y="271455"/>
            <a:ext cx="550424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2400" b="1" dirty="0"/>
              <a:t>ESTRUTURA da despesa dos </a:t>
            </a:r>
            <a:r>
              <a:rPr lang="pt-BR" sz="2400" b="1" u="sng" dirty="0"/>
              <a:t>“Donos do Orçamento”</a:t>
            </a:r>
            <a:r>
              <a:rPr lang="pt-BR" sz="2400" b="1" dirty="0"/>
              <a:t> em Outros Custeios </a:t>
            </a:r>
          </a:p>
        </p:txBody>
      </p:sp>
      <p:pic>
        <p:nvPicPr>
          <p:cNvPr id="6" name="Imagem 5">
            <a:extLst>
              <a:ext uri="{FF2B5EF4-FFF2-40B4-BE49-F238E27FC236}">
                <a16:creationId xmlns:a16="http://schemas.microsoft.com/office/drawing/2014/main" id="{099C4993-C3BE-B842-93F9-3E605BC092C1}"/>
              </a:ext>
            </a:extLst>
          </p:cNvPr>
          <p:cNvPicPr>
            <a:picLocks noChangeAspect="1"/>
          </p:cNvPicPr>
          <p:nvPr/>
        </p:nvPicPr>
        <p:blipFill rotWithShape="1">
          <a:blip r:embed="rId3"/>
          <a:srcRect t="18335"/>
          <a:stretch/>
        </p:blipFill>
        <p:spPr>
          <a:xfrm>
            <a:off x="5901430" y="1425662"/>
            <a:ext cx="6198606" cy="5093814"/>
          </a:xfrm>
          <a:prstGeom prst="rect">
            <a:avLst/>
          </a:prstGeom>
        </p:spPr>
      </p:pic>
      <p:sp>
        <p:nvSpPr>
          <p:cNvPr id="7" name="CaixaDeTexto 6">
            <a:extLst>
              <a:ext uri="{FF2B5EF4-FFF2-40B4-BE49-F238E27FC236}">
                <a16:creationId xmlns:a16="http://schemas.microsoft.com/office/drawing/2014/main" id="{A05C049D-8F1D-104F-A473-50977E95A163}"/>
              </a:ext>
            </a:extLst>
          </p:cNvPr>
          <p:cNvSpPr txBox="1"/>
          <p:nvPr/>
        </p:nvSpPr>
        <p:spPr>
          <a:xfrm>
            <a:off x="7399707" y="640786"/>
            <a:ext cx="398815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2400" b="1" dirty="0"/>
              <a:t>ESTRUTURA da Despesa Total</a:t>
            </a:r>
          </a:p>
        </p:txBody>
      </p:sp>
      <p:sp>
        <p:nvSpPr>
          <p:cNvPr id="8" name="CaixaDeTexto 7">
            <a:extLst>
              <a:ext uri="{FF2B5EF4-FFF2-40B4-BE49-F238E27FC236}">
                <a16:creationId xmlns:a16="http://schemas.microsoft.com/office/drawing/2014/main" id="{0D99213E-49CD-ED41-A133-E9EC36C3AC6F}"/>
              </a:ext>
            </a:extLst>
          </p:cNvPr>
          <p:cNvSpPr txBox="1"/>
          <p:nvPr/>
        </p:nvSpPr>
        <p:spPr>
          <a:xfrm>
            <a:off x="8345005" y="6396335"/>
            <a:ext cx="398815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2400" b="1" dirty="0"/>
              <a:t>Prefeitura de Salvador, 2020</a:t>
            </a:r>
          </a:p>
        </p:txBody>
      </p:sp>
      <p:cxnSp>
        <p:nvCxnSpPr>
          <p:cNvPr id="12" name="Conector de Seta Reta 11">
            <a:extLst>
              <a:ext uri="{FF2B5EF4-FFF2-40B4-BE49-F238E27FC236}">
                <a16:creationId xmlns:a16="http://schemas.microsoft.com/office/drawing/2014/main" id="{1E84E1AB-35AC-7B44-A449-9A4232C2FF59}"/>
              </a:ext>
            </a:extLst>
          </p:cNvPr>
          <p:cNvCxnSpPr>
            <a:cxnSpLocks/>
          </p:cNvCxnSpPr>
          <p:nvPr/>
        </p:nvCxnSpPr>
        <p:spPr>
          <a:xfrm flipH="1">
            <a:off x="6710766" y="4839746"/>
            <a:ext cx="542440" cy="66642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CaixaDeTexto 12">
            <a:extLst>
              <a:ext uri="{FF2B5EF4-FFF2-40B4-BE49-F238E27FC236}">
                <a16:creationId xmlns:a16="http://schemas.microsoft.com/office/drawing/2014/main" id="{7F3EEB6F-C8AF-FF4F-B194-FD2A120D7D6F}"/>
              </a:ext>
            </a:extLst>
          </p:cNvPr>
          <p:cNvSpPr txBox="1"/>
          <p:nvPr/>
        </p:nvSpPr>
        <p:spPr>
          <a:xfrm>
            <a:off x="6090685" y="5522596"/>
            <a:ext cx="1486304" cy="369332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none" rtlCol="0">
            <a:spAutoFit/>
          </a:bodyPr>
          <a:lstStyle/>
          <a:p>
            <a:r>
              <a:rPr lang="pt-BR" dirty="0"/>
              <a:t>39%: “Donos”</a:t>
            </a:r>
          </a:p>
        </p:txBody>
      </p:sp>
      <p:sp>
        <p:nvSpPr>
          <p:cNvPr id="15" name="CaixaDeTexto 14">
            <a:extLst>
              <a:ext uri="{FF2B5EF4-FFF2-40B4-BE49-F238E27FC236}">
                <a16:creationId xmlns:a16="http://schemas.microsoft.com/office/drawing/2014/main" id="{E36EFCDF-CF95-EF4F-849A-330DDBB1C910}"/>
              </a:ext>
            </a:extLst>
          </p:cNvPr>
          <p:cNvSpPr txBox="1"/>
          <p:nvPr/>
        </p:nvSpPr>
        <p:spPr>
          <a:xfrm>
            <a:off x="8533652" y="5547608"/>
            <a:ext cx="1394934" cy="369332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none" rtlCol="0">
            <a:spAutoFit/>
          </a:bodyPr>
          <a:lstStyle/>
          <a:p>
            <a:r>
              <a:rPr lang="pt-BR" dirty="0"/>
              <a:t>12%: Demais</a:t>
            </a:r>
          </a:p>
        </p:txBody>
      </p:sp>
      <p:cxnSp>
        <p:nvCxnSpPr>
          <p:cNvPr id="17" name="Conector de Seta Reta 16">
            <a:extLst>
              <a:ext uri="{FF2B5EF4-FFF2-40B4-BE49-F238E27FC236}">
                <a16:creationId xmlns:a16="http://schemas.microsoft.com/office/drawing/2014/main" id="{797D8E2F-7E61-764F-90A7-A336D7BE2F35}"/>
              </a:ext>
            </a:extLst>
          </p:cNvPr>
          <p:cNvCxnSpPr/>
          <p:nvPr/>
        </p:nvCxnSpPr>
        <p:spPr>
          <a:xfrm>
            <a:off x="8533652" y="5005953"/>
            <a:ext cx="860130" cy="51664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Conector Reto 18">
            <a:extLst>
              <a:ext uri="{FF2B5EF4-FFF2-40B4-BE49-F238E27FC236}">
                <a16:creationId xmlns:a16="http://schemas.microsoft.com/office/drawing/2014/main" id="{4C068B2F-56DE-F74A-9D9D-2EEDAC7C6DAC}"/>
              </a:ext>
            </a:extLst>
          </p:cNvPr>
          <p:cNvCxnSpPr/>
          <p:nvPr/>
        </p:nvCxnSpPr>
        <p:spPr>
          <a:xfrm>
            <a:off x="6710766" y="5916940"/>
            <a:ext cx="0" cy="47939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Conector de Seta Reta 20">
            <a:extLst>
              <a:ext uri="{FF2B5EF4-FFF2-40B4-BE49-F238E27FC236}">
                <a16:creationId xmlns:a16="http://schemas.microsoft.com/office/drawing/2014/main" id="{E6BE1EC4-B1FE-F944-A32C-18AD869C6FA3}"/>
              </a:ext>
            </a:extLst>
          </p:cNvPr>
          <p:cNvCxnSpPr/>
          <p:nvPr/>
        </p:nvCxnSpPr>
        <p:spPr>
          <a:xfrm flipH="1" flipV="1">
            <a:off x="4417017" y="5703376"/>
            <a:ext cx="2293749" cy="69295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882024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ixaDeTexto 1">
            <a:extLst>
              <a:ext uri="{FF2B5EF4-FFF2-40B4-BE49-F238E27FC236}">
                <a16:creationId xmlns:a16="http://schemas.microsoft.com/office/drawing/2014/main" id="{696FC7AE-1072-424B-87A7-81F34ACFA3CF}"/>
              </a:ext>
            </a:extLst>
          </p:cNvPr>
          <p:cNvSpPr txBox="1"/>
          <p:nvPr/>
        </p:nvSpPr>
        <p:spPr>
          <a:xfrm>
            <a:off x="2279543" y="342522"/>
            <a:ext cx="7632913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2400" b="1" dirty="0"/>
              <a:t>Diante de um orçamento dominado por “donos”,</a:t>
            </a:r>
          </a:p>
          <a:p>
            <a:endParaRPr lang="pt-BR" sz="2400" b="1" dirty="0"/>
          </a:p>
          <a:p>
            <a:r>
              <a:rPr lang="pt-BR" sz="2400" b="1" dirty="0"/>
              <a:t>O grande drama é:</a:t>
            </a:r>
          </a:p>
          <a:p>
            <a:endParaRPr lang="pt-BR" sz="2400" b="1" dirty="0"/>
          </a:p>
          <a:p>
            <a:r>
              <a:rPr lang="pt-BR" sz="2400" b="1" u="sng" dirty="0"/>
              <a:t>Custo previdenciário </a:t>
            </a:r>
            <a:r>
              <a:rPr lang="pt-BR" sz="2400" b="1" dirty="0"/>
              <a:t>disparou,</a:t>
            </a:r>
          </a:p>
          <a:p>
            <a:endParaRPr lang="pt-BR" sz="2400" b="1" dirty="0"/>
          </a:p>
          <a:p>
            <a:r>
              <a:rPr lang="pt-BR" sz="2400" b="1" u="sng" dirty="0"/>
              <a:t>Investimento</a:t>
            </a:r>
            <a:r>
              <a:rPr lang="pt-BR" sz="2400" b="1" dirty="0"/>
              <a:t> desabou (quando vai zerar?)</a:t>
            </a:r>
          </a:p>
        </p:txBody>
      </p:sp>
      <p:sp>
        <p:nvSpPr>
          <p:cNvPr id="4" name="CaixaDeTexto 3">
            <a:extLst>
              <a:ext uri="{FF2B5EF4-FFF2-40B4-BE49-F238E27FC236}">
                <a16:creationId xmlns:a16="http://schemas.microsoft.com/office/drawing/2014/main" id="{B85ED238-5BBF-1041-9226-09564474F04C}"/>
              </a:ext>
            </a:extLst>
          </p:cNvPr>
          <p:cNvSpPr txBox="1"/>
          <p:nvPr/>
        </p:nvSpPr>
        <p:spPr>
          <a:xfrm>
            <a:off x="2194482" y="3348195"/>
            <a:ext cx="7632913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2400" b="1" dirty="0"/>
              <a:t>--O que sobra para atacar?</a:t>
            </a:r>
          </a:p>
          <a:p>
            <a:r>
              <a:rPr lang="pt-BR" sz="2400" b="1" dirty="0"/>
              <a:t>	Outros custeios discricionários (10% total)</a:t>
            </a:r>
          </a:p>
          <a:p>
            <a:r>
              <a:rPr lang="pt-BR" sz="2400" b="1" dirty="0"/>
              <a:t>	Outros custeios obrigatórios fora dos “donos”(12%)</a:t>
            </a:r>
          </a:p>
          <a:p>
            <a:r>
              <a:rPr lang="pt-BR" sz="2400" b="1" dirty="0"/>
              <a:t>	Inativos e pensionistas (7%)</a:t>
            </a:r>
          </a:p>
          <a:p>
            <a:endParaRPr lang="pt-BR" sz="2400" b="1" dirty="0"/>
          </a:p>
          <a:p>
            <a:r>
              <a:rPr lang="pt-BR" sz="2400" b="1" u="sng" dirty="0"/>
              <a:t>Prioridade</a:t>
            </a:r>
            <a:r>
              <a:rPr lang="pt-BR" sz="2400" b="1" dirty="0"/>
              <a:t>: equacionar a previdência e retomar investimentos</a:t>
            </a:r>
          </a:p>
          <a:p>
            <a:endParaRPr lang="pt-BR" sz="2400" b="1" dirty="0"/>
          </a:p>
          <a:p>
            <a:endParaRPr lang="pt-BR" sz="2400" b="1" dirty="0"/>
          </a:p>
        </p:txBody>
      </p:sp>
    </p:spTree>
    <p:extLst>
      <p:ext uri="{BB962C8B-B14F-4D97-AF65-F5344CB8AC3E}">
        <p14:creationId xmlns:p14="http://schemas.microsoft.com/office/powerpoint/2010/main" val="257831335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áfico 1">
            <a:extLst>
              <a:ext uri="{FF2B5EF4-FFF2-40B4-BE49-F238E27FC236}">
                <a16:creationId xmlns:a16="http://schemas.microsoft.com/office/drawing/2014/main" id="{DB0FA80B-6D5F-304D-B150-08436472A206}"/>
              </a:ext>
            </a:extLst>
          </p:cNvPr>
          <p:cNvGraphicFramePr>
            <a:graphicFrameLocks/>
          </p:cNvGraphicFramePr>
          <p:nvPr/>
        </p:nvGraphicFramePr>
        <p:xfrm>
          <a:off x="1809751" y="342900"/>
          <a:ext cx="8477249" cy="6248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CaixaDeTexto 2">
            <a:extLst>
              <a:ext uri="{FF2B5EF4-FFF2-40B4-BE49-F238E27FC236}">
                <a16:creationId xmlns:a16="http://schemas.microsoft.com/office/drawing/2014/main" id="{B1441F5C-5898-8147-9EAE-A798E27DBC07}"/>
              </a:ext>
            </a:extLst>
          </p:cNvPr>
          <p:cNvSpPr txBox="1"/>
          <p:nvPr/>
        </p:nvSpPr>
        <p:spPr>
          <a:xfrm>
            <a:off x="6658022" y="939618"/>
            <a:ext cx="301871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BR" sz="2400" b="1" dirty="0">
                <a:solidFill>
                  <a:schemeClr val="accent1">
                    <a:lumMod val="75000"/>
                  </a:schemeClr>
                </a:solidFill>
              </a:rPr>
              <a:t>Despesa RPPS Estados</a:t>
            </a:r>
          </a:p>
        </p:txBody>
      </p:sp>
      <p:sp>
        <p:nvSpPr>
          <p:cNvPr id="4" name="CaixaDeTexto 3">
            <a:extLst>
              <a:ext uri="{FF2B5EF4-FFF2-40B4-BE49-F238E27FC236}">
                <a16:creationId xmlns:a16="http://schemas.microsoft.com/office/drawing/2014/main" id="{75276CAA-2542-B143-813C-EAD3DB9BA51B}"/>
              </a:ext>
            </a:extLst>
          </p:cNvPr>
          <p:cNvSpPr txBox="1"/>
          <p:nvPr/>
        </p:nvSpPr>
        <p:spPr>
          <a:xfrm>
            <a:off x="9911914" y="1854548"/>
            <a:ext cx="199843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BR" sz="2400" b="1" dirty="0">
                <a:solidFill>
                  <a:schemeClr val="accent3"/>
                </a:solidFill>
              </a:rPr>
              <a:t>Despesa RGPS</a:t>
            </a:r>
          </a:p>
        </p:txBody>
      </p:sp>
    </p:spTree>
    <p:extLst>
      <p:ext uri="{BB962C8B-B14F-4D97-AF65-F5344CB8AC3E}">
        <p14:creationId xmlns:p14="http://schemas.microsoft.com/office/powerpoint/2010/main" val="307614029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Imagem 1">
            <a:extLst>
              <a:ext uri="{FF2B5EF4-FFF2-40B4-BE49-F238E27FC236}">
                <a16:creationId xmlns:a16="http://schemas.microsoft.com/office/drawing/2014/main" id="{54D8F918-CD9D-1140-94C8-C6B172031134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254956" y="1059039"/>
            <a:ext cx="6959600" cy="55753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0620299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Imagem 1">
            <a:extLst>
              <a:ext uri="{FF2B5EF4-FFF2-40B4-BE49-F238E27FC236}">
                <a16:creationId xmlns:a16="http://schemas.microsoft.com/office/drawing/2014/main" id="{4DB56016-6D93-744F-ACE7-C89C53BE037B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983211" y="0"/>
            <a:ext cx="8225578" cy="6858000"/>
          </a:xfrm>
          <a:prstGeom prst="rect">
            <a:avLst/>
          </a:prstGeom>
        </p:spPr>
      </p:pic>
      <p:cxnSp>
        <p:nvCxnSpPr>
          <p:cNvPr id="4" name="Conector de Seta Reta 3">
            <a:extLst>
              <a:ext uri="{FF2B5EF4-FFF2-40B4-BE49-F238E27FC236}">
                <a16:creationId xmlns:a16="http://schemas.microsoft.com/office/drawing/2014/main" id="{25EEA03A-37EA-754B-9ECF-B8F4C3B1C9D3}"/>
              </a:ext>
            </a:extLst>
          </p:cNvPr>
          <p:cNvCxnSpPr/>
          <p:nvPr/>
        </p:nvCxnSpPr>
        <p:spPr>
          <a:xfrm flipV="1">
            <a:off x="2088292" y="1309816"/>
            <a:ext cx="3249827" cy="238485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9004076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4" name="Imagem 23">
            <a:extLst>
              <a:ext uri="{FF2B5EF4-FFF2-40B4-BE49-F238E27FC236}">
                <a16:creationId xmlns:a16="http://schemas.microsoft.com/office/drawing/2014/main" id="{86FE7465-45CA-E542-A4EC-1554D43311A8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t="11280"/>
          <a:stretch/>
        </p:blipFill>
        <p:spPr>
          <a:xfrm>
            <a:off x="2535401" y="344130"/>
            <a:ext cx="7055165" cy="6259406"/>
          </a:xfrm>
          <a:prstGeom prst="rect">
            <a:avLst/>
          </a:prstGeom>
        </p:spPr>
      </p:pic>
      <p:cxnSp>
        <p:nvCxnSpPr>
          <p:cNvPr id="26" name="Conector Reto 25">
            <a:extLst>
              <a:ext uri="{FF2B5EF4-FFF2-40B4-BE49-F238E27FC236}">
                <a16:creationId xmlns:a16="http://schemas.microsoft.com/office/drawing/2014/main" id="{E2C2973A-1DC2-9941-8B26-5F5B48D32ED1}"/>
              </a:ext>
            </a:extLst>
          </p:cNvPr>
          <p:cNvCxnSpPr>
            <a:cxnSpLocks/>
          </p:cNvCxnSpPr>
          <p:nvPr/>
        </p:nvCxnSpPr>
        <p:spPr>
          <a:xfrm>
            <a:off x="4289898" y="1478604"/>
            <a:ext cx="0" cy="4555441"/>
          </a:xfrm>
          <a:prstGeom prst="line">
            <a:avLst/>
          </a:prstGeom>
          <a:ln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CaixaDeTexto 1">
            <a:extLst>
              <a:ext uri="{FF2B5EF4-FFF2-40B4-BE49-F238E27FC236}">
                <a16:creationId xmlns:a16="http://schemas.microsoft.com/office/drawing/2014/main" id="{064BD91A-9C26-C14B-BA49-F74B2A2A1CCC}"/>
              </a:ext>
            </a:extLst>
          </p:cNvPr>
          <p:cNvSpPr txBox="1"/>
          <p:nvPr/>
        </p:nvSpPr>
        <p:spPr>
          <a:xfrm>
            <a:off x="437745" y="443540"/>
            <a:ext cx="490067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b="1" dirty="0"/>
              <a:t>Se não ajustar sua previdência, o Est. de SP tenderá a investir zero em 2023.</a:t>
            </a:r>
          </a:p>
        </p:txBody>
      </p:sp>
    </p:spTree>
    <p:extLst>
      <p:ext uri="{BB962C8B-B14F-4D97-AF65-F5344CB8AC3E}">
        <p14:creationId xmlns:p14="http://schemas.microsoft.com/office/powerpoint/2010/main" val="158604120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Imagem 1">
            <a:extLst>
              <a:ext uri="{FF2B5EF4-FFF2-40B4-BE49-F238E27FC236}">
                <a16:creationId xmlns:a16="http://schemas.microsoft.com/office/drawing/2014/main" id="{00F152E4-FA64-0748-8674-5480132D4A90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b="12330"/>
          <a:stretch/>
        </p:blipFill>
        <p:spPr>
          <a:xfrm>
            <a:off x="2641600" y="127000"/>
            <a:ext cx="6908800" cy="5789706"/>
          </a:xfrm>
          <a:prstGeom prst="rect">
            <a:avLst/>
          </a:prstGeom>
        </p:spPr>
      </p:pic>
      <p:sp>
        <p:nvSpPr>
          <p:cNvPr id="3" name="Retângulo 2">
            <a:extLst>
              <a:ext uri="{FF2B5EF4-FFF2-40B4-BE49-F238E27FC236}">
                <a16:creationId xmlns:a16="http://schemas.microsoft.com/office/drawing/2014/main" id="{6286C9F4-36B1-A142-9B97-F1E0CE980926}"/>
              </a:ext>
            </a:extLst>
          </p:cNvPr>
          <p:cNvSpPr/>
          <p:nvPr/>
        </p:nvSpPr>
        <p:spPr>
          <a:xfrm>
            <a:off x="7732059" y="564776"/>
            <a:ext cx="309282" cy="29583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 dirty="0"/>
          </a:p>
        </p:txBody>
      </p:sp>
      <p:sp>
        <p:nvSpPr>
          <p:cNvPr id="4" name="CaixaDeTexto 3">
            <a:extLst>
              <a:ext uri="{FF2B5EF4-FFF2-40B4-BE49-F238E27FC236}">
                <a16:creationId xmlns:a16="http://schemas.microsoft.com/office/drawing/2014/main" id="{6A46D514-0E13-2746-AC36-9BEE054E8CA0}"/>
              </a:ext>
            </a:extLst>
          </p:cNvPr>
          <p:cNvSpPr txBox="1"/>
          <p:nvPr/>
        </p:nvSpPr>
        <p:spPr>
          <a:xfrm>
            <a:off x="7610113" y="487687"/>
            <a:ext cx="49564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BR" sz="2400" dirty="0"/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176025033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769</TotalTime>
  <Words>156</Words>
  <Application>Microsoft Office PowerPoint</Application>
  <PresentationFormat>Widescreen</PresentationFormat>
  <Paragraphs>32</Paragraphs>
  <Slides>8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slides</vt:lpstr>
      </vt:variant>
      <vt:variant>
        <vt:i4>8</vt:i4>
      </vt:variant>
    </vt:vector>
  </HeadingPairs>
  <TitlesOfParts>
    <vt:vector size="9" baseType="lpstr">
      <vt:lpstr>Tema do Office</vt:lpstr>
      <vt:lpstr>A hora e vez do ajuste previdenciário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Microsoft Office User</dc:creator>
  <cp:lastModifiedBy>Usuário desconhecido</cp:lastModifiedBy>
  <cp:revision>10</cp:revision>
  <dcterms:created xsi:type="dcterms:W3CDTF">2021-10-06T22:25:35Z</dcterms:created>
  <dcterms:modified xsi:type="dcterms:W3CDTF">2021-10-07T12:19:07Z</dcterms:modified>
</cp:coreProperties>
</file>

<file path=docProps/thumbnail.jpeg>
</file>