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9"/>
  </p:notesMasterIdLst>
  <p:sldIdLst>
    <p:sldId id="256" r:id="rId3"/>
    <p:sldId id="1238" r:id="rId4"/>
    <p:sldId id="1240" r:id="rId5"/>
    <p:sldId id="1264" r:id="rId6"/>
    <p:sldId id="1265" r:id="rId7"/>
    <p:sldId id="1267" r:id="rId8"/>
    <p:sldId id="1262" r:id="rId9"/>
    <p:sldId id="1248" r:id="rId10"/>
    <p:sldId id="1249" r:id="rId11"/>
    <p:sldId id="1250" r:id="rId12"/>
    <p:sldId id="1251" r:id="rId13"/>
    <p:sldId id="1271" r:id="rId14"/>
    <p:sldId id="1263" r:id="rId15"/>
    <p:sldId id="1259" r:id="rId16"/>
    <p:sldId id="1270" r:id="rId17"/>
    <p:sldId id="295" r:id="rId18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BFC"/>
    <a:srgbClr val="55D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679" autoAdjust="0"/>
    <p:restoredTop sz="91695" autoAdjust="0"/>
  </p:normalViewPr>
  <p:slideViewPr>
    <p:cSldViewPr snapToGrid="0" snapToObjects="1">
      <p:cViewPr varScale="1">
        <p:scale>
          <a:sx n="104" d="100"/>
          <a:sy n="104" d="100"/>
        </p:scale>
        <p:origin x="1422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2E2C3-B429-4EF3-BBCD-7CF61A6AA544}" type="datetimeFigureOut">
              <a:rPr lang="pt-BR" smtClean="0"/>
              <a:t>06/10/2021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A0A88-AA08-44A6-86A9-72979A4508F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3169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1"/>
          <p:cNvPicPr/>
          <p:nvPr/>
        </p:nvPicPr>
        <p:blipFill>
          <a:blip r:embed="rId14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1353240"/>
            <a:ext cx="5825880" cy="234324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4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Click to edit Master title style</a:t>
            </a:r>
            <a:endParaRPr lang="en-US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" name="Line 2"/>
          <p:cNvSpPr/>
          <p:nvPr/>
        </p:nvSpPr>
        <p:spPr>
          <a:xfrm>
            <a:off x="457200" y="3819600"/>
            <a:ext cx="5826240" cy="360"/>
          </a:xfrm>
          <a:prstGeom prst="line">
            <a:avLst/>
          </a:prstGeom>
          <a:ln w="76320">
            <a:solidFill>
              <a:schemeClr val="bg1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CustomShape 3"/>
          <p:cNvSpPr/>
          <p:nvPr/>
        </p:nvSpPr>
        <p:spPr>
          <a:xfrm>
            <a:off x="457200" y="6289200"/>
            <a:ext cx="5825880" cy="36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457200" y="3966840"/>
            <a:ext cx="4039920" cy="6393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Click to edit Master text styles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457200" y="5124240"/>
            <a:ext cx="4039920" cy="2545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Click to edit Master text styles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6" name="PlaceHolder 6"/>
          <p:cNvSpPr>
            <a:spLocks noGrp="1"/>
          </p:cNvSpPr>
          <p:nvPr>
            <p:ph type="body"/>
          </p:nvPr>
        </p:nvSpPr>
        <p:spPr>
          <a:xfrm>
            <a:off x="457200" y="6289200"/>
            <a:ext cx="4039920" cy="2545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20"/>
              </a:spcBef>
            </a:pPr>
            <a:r>
              <a:rPr lang="en-US" sz="1600" b="0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Click to edit Master text styles</a:t>
            </a:r>
            <a:endParaRPr lang="en-US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Line 1"/>
          <p:cNvSpPr/>
          <p:nvPr/>
        </p:nvSpPr>
        <p:spPr>
          <a:xfrm>
            <a:off x="0" y="6806880"/>
            <a:ext cx="9144000" cy="360"/>
          </a:xfrm>
          <a:prstGeom prst="line">
            <a:avLst/>
          </a:prstGeom>
          <a:ln w="101520">
            <a:solidFill>
              <a:srgbClr val="00B0F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pic>
        <p:nvPicPr>
          <p:cNvPr id="44" name="Imagem 8"/>
          <p:cNvPicPr/>
          <p:nvPr/>
        </p:nvPicPr>
        <p:blipFill>
          <a:blip r:embed="rId14">
            <a:alphaModFix amt="40000"/>
          </a:blip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45" name="PlaceHolder 2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Click to edit Master title style</a:t>
            </a:r>
            <a:endParaRPr lang="en-US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Click to edit Master text styles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743040" lvl="1" indent="-2854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Second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1143000" lvl="2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Third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1600200" lvl="3" indent="-2282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Fourth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  <a:p>
            <a:pPr marL="2057400" lvl="4" indent="-2282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Fifth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dt"/>
          </p:nvPr>
        </p:nvSpPr>
        <p:spPr>
          <a:xfrm>
            <a:off x="457200" y="6246360"/>
            <a:ext cx="7617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53" name="Imagem 12"/>
          <p:cNvPicPr/>
          <p:nvPr/>
        </p:nvPicPr>
        <p:blipFill>
          <a:blip r:embed="rId15"/>
          <a:stretch/>
        </p:blipFill>
        <p:spPr>
          <a:xfrm>
            <a:off x="6658560" y="6172920"/>
            <a:ext cx="2194560" cy="437040"/>
          </a:xfrm>
          <a:prstGeom prst="rect">
            <a:avLst/>
          </a:prstGeom>
          <a:ln>
            <a:noFill/>
          </a:ln>
        </p:spPr>
      </p:pic>
      <p:pic>
        <p:nvPicPr>
          <p:cNvPr id="3" name="Imagem 2" descr="Uma imagem contendo Logotipo&#10;&#10;Descrição gerada automaticamente">
            <a:extLst>
              <a:ext uri="{FF2B5EF4-FFF2-40B4-BE49-F238E27FC236}">
                <a16:creationId xmlns:a16="http://schemas.microsoft.com/office/drawing/2014/main" id="{AC9770E0-38D8-444C-8DA2-7F2B0EBF16FF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535" y="6300173"/>
            <a:ext cx="2008504" cy="3921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13472" y="1353240"/>
            <a:ext cx="7237828" cy="2343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pt-BR" sz="40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Cenário de Reformas na Tributação no Brasil</a:t>
            </a:r>
            <a:endParaRPr lang="pt-BR" sz="4000" b="1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Segoe UI"/>
              <a:ea typeface="Segoe UI"/>
            </a:endParaRPr>
          </a:p>
        </p:txBody>
      </p:sp>
      <p:sp>
        <p:nvSpPr>
          <p:cNvPr id="92" name="TextShape 3"/>
          <p:cNvSpPr txBox="1"/>
          <p:nvPr/>
        </p:nvSpPr>
        <p:spPr>
          <a:xfrm>
            <a:off x="457200" y="6103440"/>
            <a:ext cx="4039920" cy="254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20"/>
              </a:spcBef>
            </a:pPr>
            <a:r>
              <a:rPr lang="en-US" sz="1600" i="1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Outubro</a:t>
            </a:r>
            <a:r>
              <a:rPr lang="en-US" sz="1600" i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 de</a:t>
            </a:r>
            <a:r>
              <a:rPr lang="en-US" sz="1600" b="0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 2021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pic>
        <p:nvPicPr>
          <p:cNvPr id="4" name="Imagem 3" descr="Diagrama&#10;&#10;Descrição gerada automaticamente">
            <a:extLst>
              <a:ext uri="{FF2B5EF4-FFF2-40B4-BE49-F238E27FC236}">
                <a16:creationId xmlns:a16="http://schemas.microsoft.com/office/drawing/2014/main" id="{EAF0DAA0-A4BC-476B-AAB5-11C4D5523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87" y="5554648"/>
            <a:ext cx="1810513" cy="439767"/>
          </a:xfrm>
          <a:prstGeom prst="rect">
            <a:avLst/>
          </a:prstGeom>
        </p:spPr>
      </p:pic>
      <p:sp>
        <p:nvSpPr>
          <p:cNvPr id="5" name="TextShape 3">
            <a:extLst>
              <a:ext uri="{FF2B5EF4-FFF2-40B4-BE49-F238E27FC236}">
                <a16:creationId xmlns:a16="http://schemas.microsoft.com/office/drawing/2014/main" id="{55A1444A-B361-4262-BA8A-EDD64749B52F}"/>
              </a:ext>
            </a:extLst>
          </p:cNvPr>
          <p:cNvSpPr txBox="1"/>
          <p:nvPr/>
        </p:nvSpPr>
        <p:spPr>
          <a:xfrm>
            <a:off x="457199" y="4371044"/>
            <a:ext cx="4707467" cy="254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20"/>
              </a:spcBef>
            </a:pPr>
            <a:r>
              <a:rPr lang="en-US" sz="24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Bruno Negris</a:t>
            </a:r>
          </a:p>
          <a:p>
            <a:pPr>
              <a:lnSpc>
                <a:spcPct val="100000"/>
              </a:lnSpc>
              <a:spcBef>
                <a:spcPts val="320"/>
              </a:spcBef>
            </a:pPr>
            <a:r>
              <a:rPr lang="pt-BR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</a:rPr>
              <a:t>Diretor de Programa da </a:t>
            </a:r>
            <a:r>
              <a:rPr lang="pt-BR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</a:rPr>
              <a:t>Secretaria</a:t>
            </a:r>
            <a:r>
              <a:rPr lang="en-US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</a:rPr>
              <a:t> Especial do Tesouro e </a:t>
            </a:r>
            <a:r>
              <a:rPr lang="pt-BR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</a:rPr>
              <a:t>Orçamento</a:t>
            </a: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11">
            <a:extLst>
              <a:ext uri="{FF2B5EF4-FFF2-40B4-BE49-F238E27FC236}">
                <a16:creationId xmlns:a16="http://schemas.microsoft.com/office/drawing/2014/main" id="{A645DEB1-453D-414A-BC36-457CAE295D9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6" name="object 3">
            <a:extLst>
              <a:ext uri="{FF2B5EF4-FFF2-40B4-BE49-F238E27FC236}">
                <a16:creationId xmlns:a16="http://schemas.microsoft.com/office/drawing/2014/main" id="{2995C99D-98A7-4943-B560-A872F392114D}"/>
              </a:ext>
            </a:extLst>
          </p:cNvPr>
          <p:cNvSpPr txBox="1"/>
          <p:nvPr/>
        </p:nvSpPr>
        <p:spPr>
          <a:xfrm>
            <a:off x="655782" y="757382"/>
            <a:ext cx="8183418" cy="4420590"/>
          </a:xfrm>
          <a:prstGeom prst="rect">
            <a:avLst/>
          </a:prstGeom>
        </p:spPr>
        <p:txBody>
          <a:bodyPr vert="horz" wrap="square" lIns="0" tIns="14118" rIns="0" bIns="0" rtlCol="0">
            <a:spAutoFit/>
          </a:bodyPr>
          <a:lstStyle/>
          <a:p>
            <a:pPr marL="224254" indent="-213937" defTabSz="781903">
              <a:spcBef>
                <a:spcPts val="111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endParaRPr lang="pt-BR" sz="1325" spc="-120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224254" indent="-213937" defTabSz="781903">
              <a:spcBef>
                <a:spcPts val="111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endParaRPr lang="pt-BR" sz="1325" spc="-120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224254" indent="-213937" defTabSz="781903">
              <a:spcBef>
                <a:spcPts val="111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spc="-120" dirty="0" err="1">
                <a:solidFill>
                  <a:prstClr val="black"/>
                </a:solidFill>
                <a:latin typeface="Verdana"/>
                <a:cs typeface="Verdana"/>
              </a:rPr>
              <a:t>L</a:t>
            </a:r>
            <a:r>
              <a:rPr sz="1325" spc="90" dirty="0" err="1">
                <a:solidFill>
                  <a:prstClr val="black"/>
                </a:solidFill>
                <a:latin typeface="Verdana"/>
                <a:cs typeface="Verdana"/>
              </a:rPr>
              <a:t>e</a:t>
            </a:r>
            <a:r>
              <a:rPr sz="1325" spc="94" dirty="0" err="1">
                <a:solidFill>
                  <a:prstClr val="black"/>
                </a:solidFill>
                <a:latin typeface="Verdana"/>
                <a:cs typeface="Verdana"/>
              </a:rPr>
              <a:t>g</a:t>
            </a:r>
            <a:r>
              <a:rPr sz="1325" spc="-97" dirty="0" err="1">
                <a:solidFill>
                  <a:prstClr val="black"/>
                </a:solidFill>
                <a:latin typeface="Verdana"/>
                <a:cs typeface="Verdana"/>
              </a:rPr>
              <a:t>i</a:t>
            </a:r>
            <a:r>
              <a:rPr sz="1325" spc="-167" dirty="0" err="1">
                <a:solidFill>
                  <a:prstClr val="black"/>
                </a:solidFill>
                <a:latin typeface="Verdana"/>
                <a:cs typeface="Verdana"/>
              </a:rPr>
              <a:t>s</a:t>
            </a:r>
            <a:r>
              <a:rPr sz="1325" spc="-81" dirty="0" err="1">
                <a:solidFill>
                  <a:prstClr val="black"/>
                </a:solidFill>
                <a:latin typeface="Verdana"/>
                <a:cs typeface="Verdana"/>
              </a:rPr>
              <a:t>l</a:t>
            </a:r>
            <a:r>
              <a:rPr sz="1325" spc="124" dirty="0" err="1">
                <a:solidFill>
                  <a:prstClr val="black"/>
                </a:solidFill>
                <a:latin typeface="Verdana"/>
                <a:cs typeface="Verdana"/>
              </a:rPr>
              <a:t>a</a:t>
            </a:r>
            <a:r>
              <a:rPr sz="1325" spc="184" dirty="0" err="1">
                <a:solidFill>
                  <a:prstClr val="black"/>
                </a:solidFill>
                <a:latin typeface="Verdana"/>
                <a:cs typeface="Verdana"/>
              </a:rPr>
              <a:t>ç</a:t>
            </a:r>
            <a:r>
              <a:rPr sz="1325" spc="124" dirty="0" err="1">
                <a:solidFill>
                  <a:prstClr val="black"/>
                </a:solidFill>
                <a:latin typeface="Verdana"/>
                <a:cs typeface="Verdana"/>
              </a:rPr>
              <a:t>ã</a:t>
            </a:r>
            <a:r>
              <a:rPr sz="1325" spc="81" dirty="0" err="1">
                <a:solidFill>
                  <a:prstClr val="black"/>
                </a:solidFill>
                <a:latin typeface="Verdana"/>
                <a:cs typeface="Verdana"/>
              </a:rPr>
              <a:t>o</a:t>
            </a:r>
            <a:r>
              <a:rPr sz="1325" spc="-137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-43" dirty="0">
                <a:solidFill>
                  <a:prstClr val="black"/>
                </a:solidFill>
                <a:latin typeface="Tahoma"/>
                <a:cs typeface="Tahoma"/>
              </a:rPr>
              <a:t>un</a:t>
            </a:r>
            <a:r>
              <a:rPr sz="1325" b="1" spc="-77" dirty="0">
                <a:solidFill>
                  <a:prstClr val="black"/>
                </a:solidFill>
                <a:latin typeface="Tahoma"/>
                <a:cs typeface="Tahoma"/>
              </a:rPr>
              <a:t>i</a:t>
            </a:r>
            <a:r>
              <a:rPr sz="1325" b="1" spc="-128" dirty="0">
                <a:solidFill>
                  <a:prstClr val="black"/>
                </a:solidFill>
                <a:latin typeface="Tahoma"/>
                <a:cs typeface="Tahoma"/>
              </a:rPr>
              <a:t>f</a:t>
            </a:r>
            <a:r>
              <a:rPr sz="1325" b="1" spc="43" dirty="0">
                <a:solidFill>
                  <a:prstClr val="black"/>
                </a:solidFill>
                <a:latin typeface="Tahoma"/>
                <a:cs typeface="Tahoma"/>
              </a:rPr>
              <a:t>o</a:t>
            </a:r>
            <a:r>
              <a:rPr sz="1325" b="1" spc="-162" dirty="0">
                <a:solidFill>
                  <a:prstClr val="black"/>
                </a:solidFill>
                <a:latin typeface="Tahoma"/>
                <a:cs typeface="Tahoma"/>
              </a:rPr>
              <a:t>r</a:t>
            </a:r>
            <a:r>
              <a:rPr sz="1325" b="1" spc="9" dirty="0">
                <a:solidFill>
                  <a:prstClr val="black"/>
                </a:solidFill>
                <a:latin typeface="Tahoma"/>
                <a:cs typeface="Tahoma"/>
              </a:rPr>
              <a:t>m</a:t>
            </a:r>
            <a:r>
              <a:rPr sz="1325" b="1" spc="77" dirty="0">
                <a:solidFill>
                  <a:prstClr val="black"/>
                </a:solidFill>
                <a:latin typeface="Tahoma"/>
                <a:cs typeface="Tahoma"/>
              </a:rPr>
              <a:t>e</a:t>
            </a:r>
            <a:r>
              <a:rPr sz="1325" b="1" spc="-43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spc="90" dirty="0">
                <a:solidFill>
                  <a:prstClr val="black"/>
                </a:solidFill>
                <a:latin typeface="Verdana"/>
                <a:cs typeface="Verdana"/>
              </a:rPr>
              <a:t>e</a:t>
            </a:r>
            <a:r>
              <a:rPr sz="1325" spc="-86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-43" dirty="0" err="1">
                <a:solidFill>
                  <a:prstClr val="black"/>
                </a:solidFill>
                <a:latin typeface="Tahoma"/>
                <a:cs typeface="Tahoma"/>
              </a:rPr>
              <a:t>h</a:t>
            </a:r>
            <a:r>
              <a:rPr sz="1325" b="1" spc="94" dirty="0" err="1">
                <a:solidFill>
                  <a:prstClr val="black"/>
                </a:solidFill>
                <a:latin typeface="Tahoma"/>
                <a:cs typeface="Tahoma"/>
              </a:rPr>
              <a:t>a</a:t>
            </a:r>
            <a:r>
              <a:rPr sz="1325" b="1" spc="-145" dirty="0" err="1">
                <a:solidFill>
                  <a:prstClr val="black"/>
                </a:solidFill>
                <a:latin typeface="Tahoma"/>
                <a:cs typeface="Tahoma"/>
              </a:rPr>
              <a:t>r</a:t>
            </a:r>
            <a:r>
              <a:rPr sz="1325" b="1" spc="9" dirty="0" err="1">
                <a:solidFill>
                  <a:prstClr val="black"/>
                </a:solidFill>
                <a:latin typeface="Tahoma"/>
                <a:cs typeface="Tahoma"/>
              </a:rPr>
              <a:t>m</a:t>
            </a:r>
            <a:r>
              <a:rPr sz="1325" b="1" spc="30" dirty="0" err="1">
                <a:solidFill>
                  <a:prstClr val="black"/>
                </a:solidFill>
                <a:latin typeface="Tahoma"/>
                <a:cs typeface="Tahoma"/>
              </a:rPr>
              <a:t>o</a:t>
            </a:r>
            <a:r>
              <a:rPr sz="1325" b="1" spc="-43" dirty="0" err="1">
                <a:solidFill>
                  <a:prstClr val="black"/>
                </a:solidFill>
                <a:latin typeface="Tahoma"/>
                <a:cs typeface="Tahoma"/>
              </a:rPr>
              <a:t>n</a:t>
            </a:r>
            <a:r>
              <a:rPr sz="1325" b="1" spc="-77" dirty="0" err="1">
                <a:solidFill>
                  <a:prstClr val="black"/>
                </a:solidFill>
                <a:latin typeface="Tahoma"/>
                <a:cs typeface="Tahoma"/>
              </a:rPr>
              <a:t>iz</a:t>
            </a:r>
            <a:r>
              <a:rPr sz="1325" b="1" spc="94" dirty="0" err="1">
                <a:solidFill>
                  <a:prstClr val="black"/>
                </a:solidFill>
                <a:latin typeface="Tahoma"/>
                <a:cs typeface="Tahoma"/>
              </a:rPr>
              <a:t>a</a:t>
            </a:r>
            <a:r>
              <a:rPr sz="1325" b="1" spc="56" dirty="0" err="1">
                <a:solidFill>
                  <a:prstClr val="black"/>
                </a:solidFill>
                <a:latin typeface="Tahoma"/>
                <a:cs typeface="Tahoma"/>
              </a:rPr>
              <a:t>d</a:t>
            </a:r>
            <a:r>
              <a:rPr sz="1325" b="1" spc="97" dirty="0" err="1">
                <a:solidFill>
                  <a:prstClr val="black"/>
                </a:solidFill>
                <a:latin typeface="Tahoma"/>
                <a:cs typeface="Tahoma"/>
              </a:rPr>
              <a:t>a</a:t>
            </a:r>
            <a:r>
              <a:rPr lang="pt-BR" sz="1325" b="1" spc="97" dirty="0">
                <a:solidFill>
                  <a:prstClr val="black"/>
                </a:solidFill>
                <a:latin typeface="Tahoma"/>
                <a:cs typeface="Tahoma"/>
              </a:rPr>
              <a:t> – ok   </a:t>
            </a:r>
          </a:p>
          <a:p>
            <a:pPr marL="224254" indent="-213937" defTabSz="781903">
              <a:spcBef>
                <a:spcPts val="111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endParaRPr lang="pt-BR" sz="1325" b="1" spc="97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681454" lvl="1" indent="-213937" defTabSz="781903">
              <a:spcBef>
                <a:spcPts val="111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b="1" spc="97" dirty="0">
                <a:solidFill>
                  <a:prstClr val="black"/>
                </a:solidFill>
                <a:latin typeface="Tahoma"/>
                <a:cs typeface="Tahoma"/>
              </a:rPr>
              <a:t>A quem caberá legislar sobre a matéria</a:t>
            </a: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1253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b="1" spc="-13" dirty="0">
                <a:solidFill>
                  <a:prstClr val="black"/>
                </a:solidFill>
                <a:latin typeface="Tahoma"/>
                <a:cs typeface="Tahoma"/>
              </a:rPr>
              <a:t>Base</a:t>
            </a:r>
            <a:r>
              <a:rPr sz="1325" b="1" spc="-2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-9" dirty="0">
                <a:solidFill>
                  <a:prstClr val="black"/>
                </a:solidFill>
                <a:latin typeface="Tahoma"/>
                <a:cs typeface="Tahoma"/>
              </a:rPr>
              <a:t>ampla</a:t>
            </a:r>
            <a:r>
              <a:rPr sz="1325" spc="-9" dirty="0">
                <a:solidFill>
                  <a:prstClr val="black"/>
                </a:solidFill>
                <a:latin typeface="Verdana"/>
                <a:cs typeface="Verdana"/>
              </a:rPr>
              <a:t>:</a:t>
            </a:r>
            <a:r>
              <a:rPr sz="1325" spc="-107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26" dirty="0">
                <a:solidFill>
                  <a:prstClr val="black"/>
                </a:solidFill>
                <a:latin typeface="Verdana"/>
                <a:cs typeface="Verdana"/>
              </a:rPr>
              <a:t>incide</a:t>
            </a:r>
            <a:r>
              <a:rPr sz="1325" spc="-111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13" dirty="0">
                <a:solidFill>
                  <a:prstClr val="black"/>
                </a:solidFill>
                <a:latin typeface="Verdana"/>
                <a:cs typeface="Verdana"/>
              </a:rPr>
              <a:t>sobre</a:t>
            </a:r>
            <a:r>
              <a:rPr sz="1325" spc="-111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dirty="0">
                <a:solidFill>
                  <a:prstClr val="black"/>
                </a:solidFill>
                <a:latin typeface="Verdana"/>
                <a:cs typeface="Verdana"/>
              </a:rPr>
              <a:t>todos</a:t>
            </a:r>
            <a:r>
              <a:rPr sz="1325" spc="-81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4" dirty="0">
                <a:solidFill>
                  <a:prstClr val="black"/>
                </a:solidFill>
                <a:latin typeface="Verdana"/>
                <a:cs typeface="Verdana"/>
              </a:rPr>
              <a:t>bens</a:t>
            </a:r>
            <a:r>
              <a:rPr sz="1325" spc="-111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90" dirty="0">
                <a:solidFill>
                  <a:prstClr val="black"/>
                </a:solidFill>
                <a:latin typeface="Verdana"/>
                <a:cs typeface="Verdana"/>
              </a:rPr>
              <a:t>e</a:t>
            </a:r>
            <a:r>
              <a:rPr sz="1325" spc="-86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43" dirty="0">
                <a:solidFill>
                  <a:prstClr val="black"/>
                </a:solidFill>
                <a:latin typeface="Verdana"/>
                <a:cs typeface="Verdana"/>
              </a:rPr>
              <a:t>serviços,</a:t>
            </a:r>
            <a:r>
              <a:rPr sz="1325" spc="-12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26" dirty="0">
                <a:solidFill>
                  <a:prstClr val="black"/>
                </a:solidFill>
                <a:latin typeface="Verdana"/>
                <a:cs typeface="Verdana"/>
              </a:rPr>
              <a:t>inclusive</a:t>
            </a:r>
            <a:r>
              <a:rPr sz="1325" spc="-111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51" dirty="0" err="1">
                <a:solidFill>
                  <a:prstClr val="black"/>
                </a:solidFill>
                <a:latin typeface="Verdana"/>
                <a:cs typeface="Verdana"/>
              </a:rPr>
              <a:t>economia</a:t>
            </a:r>
            <a:r>
              <a:rPr sz="1325" spc="-128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9" dirty="0">
                <a:solidFill>
                  <a:prstClr val="black"/>
                </a:solidFill>
                <a:latin typeface="Verdana"/>
                <a:cs typeface="Verdana"/>
              </a:rPr>
              <a:t>digital</a:t>
            </a:r>
            <a:r>
              <a:rPr lang="pt-BR" sz="1325" spc="-9" dirty="0">
                <a:solidFill>
                  <a:prstClr val="black"/>
                </a:solidFill>
                <a:latin typeface="Verdana"/>
                <a:cs typeface="Verdana"/>
              </a:rPr>
              <a:t> ok</a:t>
            </a:r>
            <a:endParaRPr sz="1325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224254" indent="-213937" defTabSz="781903">
              <a:spcBef>
                <a:spcPts val="1253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spc="-26" dirty="0">
                <a:solidFill>
                  <a:prstClr val="black"/>
                </a:solidFill>
                <a:latin typeface="Verdana"/>
                <a:cs typeface="Verdana"/>
              </a:rPr>
              <a:t>D</a:t>
            </a:r>
            <a:r>
              <a:rPr sz="1325" spc="73" dirty="0">
                <a:solidFill>
                  <a:prstClr val="black"/>
                </a:solidFill>
                <a:latin typeface="Verdana"/>
                <a:cs typeface="Verdana"/>
              </a:rPr>
              <a:t>o</a:t>
            </a:r>
            <a:r>
              <a:rPr sz="1325" spc="184" dirty="0">
                <a:solidFill>
                  <a:prstClr val="black"/>
                </a:solidFill>
                <a:latin typeface="Verdana"/>
                <a:cs typeface="Verdana"/>
              </a:rPr>
              <a:t>c</a:t>
            </a:r>
            <a:r>
              <a:rPr sz="1325" spc="-30" dirty="0">
                <a:solidFill>
                  <a:prstClr val="black"/>
                </a:solidFill>
                <a:latin typeface="Verdana"/>
                <a:cs typeface="Verdana"/>
              </a:rPr>
              <a:t>u</a:t>
            </a:r>
            <a:r>
              <a:rPr sz="1325" spc="-21" dirty="0">
                <a:solidFill>
                  <a:prstClr val="black"/>
                </a:solidFill>
                <a:latin typeface="Verdana"/>
                <a:cs typeface="Verdana"/>
              </a:rPr>
              <a:t>m</a:t>
            </a:r>
            <a:r>
              <a:rPr sz="1325" spc="90" dirty="0">
                <a:solidFill>
                  <a:prstClr val="black"/>
                </a:solidFill>
                <a:latin typeface="Verdana"/>
                <a:cs typeface="Verdana"/>
              </a:rPr>
              <a:t>e</a:t>
            </a:r>
            <a:r>
              <a:rPr sz="1325" dirty="0">
                <a:solidFill>
                  <a:prstClr val="black"/>
                </a:solidFill>
                <a:latin typeface="Verdana"/>
                <a:cs typeface="Verdana"/>
              </a:rPr>
              <a:t>n</a:t>
            </a:r>
            <a:r>
              <a:rPr sz="1325" spc="-77" dirty="0">
                <a:solidFill>
                  <a:prstClr val="black"/>
                </a:solidFill>
                <a:latin typeface="Verdana"/>
                <a:cs typeface="Verdana"/>
              </a:rPr>
              <a:t>t</a:t>
            </a:r>
            <a:r>
              <a:rPr sz="1325" spc="81" dirty="0">
                <a:solidFill>
                  <a:prstClr val="black"/>
                </a:solidFill>
                <a:latin typeface="Verdana"/>
                <a:cs typeface="Verdana"/>
              </a:rPr>
              <a:t>o</a:t>
            </a:r>
            <a:r>
              <a:rPr sz="1325" spc="-107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115" dirty="0">
                <a:solidFill>
                  <a:prstClr val="black"/>
                </a:solidFill>
                <a:latin typeface="Verdana"/>
                <a:cs typeface="Verdana"/>
              </a:rPr>
              <a:t>F</a:t>
            </a:r>
            <a:r>
              <a:rPr sz="1325" spc="-81" dirty="0">
                <a:solidFill>
                  <a:prstClr val="black"/>
                </a:solidFill>
                <a:latin typeface="Verdana"/>
                <a:cs typeface="Verdana"/>
              </a:rPr>
              <a:t>i</a:t>
            </a:r>
            <a:r>
              <a:rPr sz="1325" spc="-180" dirty="0">
                <a:solidFill>
                  <a:prstClr val="black"/>
                </a:solidFill>
                <a:latin typeface="Verdana"/>
                <a:cs typeface="Verdana"/>
              </a:rPr>
              <a:t>s</a:t>
            </a:r>
            <a:r>
              <a:rPr sz="1325" spc="184" dirty="0">
                <a:solidFill>
                  <a:prstClr val="black"/>
                </a:solidFill>
                <a:latin typeface="Verdana"/>
                <a:cs typeface="Verdana"/>
              </a:rPr>
              <a:t>c</a:t>
            </a:r>
            <a:r>
              <a:rPr sz="1325" spc="124" dirty="0">
                <a:solidFill>
                  <a:prstClr val="black"/>
                </a:solidFill>
                <a:latin typeface="Verdana"/>
                <a:cs typeface="Verdana"/>
              </a:rPr>
              <a:t>a</a:t>
            </a:r>
            <a:r>
              <a:rPr sz="1325" spc="-94" dirty="0">
                <a:solidFill>
                  <a:prstClr val="black"/>
                </a:solidFill>
                <a:latin typeface="Verdana"/>
                <a:cs typeface="Verdana"/>
              </a:rPr>
              <a:t>l</a:t>
            </a:r>
            <a:r>
              <a:rPr sz="1325" spc="-103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-43" dirty="0">
                <a:solidFill>
                  <a:prstClr val="black"/>
                </a:solidFill>
                <a:latin typeface="Tahoma"/>
                <a:cs typeface="Tahoma"/>
              </a:rPr>
              <a:t>ún</a:t>
            </a:r>
            <a:r>
              <a:rPr sz="1325" b="1" spc="-77" dirty="0">
                <a:solidFill>
                  <a:prstClr val="black"/>
                </a:solidFill>
                <a:latin typeface="Tahoma"/>
                <a:cs typeface="Tahoma"/>
              </a:rPr>
              <a:t>i</a:t>
            </a:r>
            <a:r>
              <a:rPr sz="1325" b="1" spc="162" dirty="0">
                <a:solidFill>
                  <a:prstClr val="black"/>
                </a:solidFill>
                <a:latin typeface="Tahoma"/>
                <a:cs typeface="Tahoma"/>
              </a:rPr>
              <a:t>c</a:t>
            </a:r>
            <a:r>
              <a:rPr sz="1325" b="1" spc="47" dirty="0">
                <a:solidFill>
                  <a:prstClr val="black"/>
                </a:solidFill>
                <a:latin typeface="Tahoma"/>
                <a:cs typeface="Tahoma"/>
              </a:rPr>
              <a:t>o</a:t>
            </a:r>
            <a:r>
              <a:rPr sz="1325" b="1" spc="-3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spc="90" dirty="0">
                <a:solidFill>
                  <a:prstClr val="black"/>
                </a:solidFill>
                <a:latin typeface="Verdana"/>
                <a:cs typeface="Verdana"/>
              </a:rPr>
              <a:t>e</a:t>
            </a:r>
            <a:r>
              <a:rPr sz="1325" spc="-103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184" dirty="0" err="1">
                <a:solidFill>
                  <a:prstClr val="black"/>
                </a:solidFill>
                <a:latin typeface="Verdana"/>
                <a:cs typeface="Verdana"/>
              </a:rPr>
              <a:t>c</a:t>
            </a:r>
            <a:r>
              <a:rPr sz="1325" spc="90" dirty="0" err="1">
                <a:solidFill>
                  <a:prstClr val="black"/>
                </a:solidFill>
                <a:latin typeface="Verdana"/>
                <a:cs typeface="Verdana"/>
              </a:rPr>
              <a:t>e</a:t>
            </a:r>
            <a:r>
              <a:rPr sz="1325" spc="-13" dirty="0" err="1">
                <a:solidFill>
                  <a:prstClr val="black"/>
                </a:solidFill>
                <a:latin typeface="Verdana"/>
                <a:cs typeface="Verdana"/>
              </a:rPr>
              <a:t>n</a:t>
            </a:r>
            <a:r>
              <a:rPr sz="1325" spc="-64" dirty="0" err="1">
                <a:solidFill>
                  <a:prstClr val="black"/>
                </a:solidFill>
                <a:latin typeface="Verdana"/>
                <a:cs typeface="Verdana"/>
              </a:rPr>
              <a:t>t</a:t>
            </a:r>
            <a:r>
              <a:rPr sz="1325" spc="-162" dirty="0" err="1">
                <a:solidFill>
                  <a:prstClr val="black"/>
                </a:solidFill>
                <a:latin typeface="Verdana"/>
                <a:cs typeface="Verdana"/>
              </a:rPr>
              <a:t>r</a:t>
            </a:r>
            <a:r>
              <a:rPr sz="1325" spc="124" dirty="0" err="1">
                <a:solidFill>
                  <a:prstClr val="black"/>
                </a:solidFill>
                <a:latin typeface="Verdana"/>
                <a:cs typeface="Verdana"/>
              </a:rPr>
              <a:t>a</a:t>
            </a:r>
            <a:r>
              <a:rPr sz="1325" spc="-81" dirty="0" err="1">
                <a:solidFill>
                  <a:prstClr val="black"/>
                </a:solidFill>
                <a:latin typeface="Verdana"/>
                <a:cs typeface="Verdana"/>
              </a:rPr>
              <a:t>li</a:t>
            </a:r>
            <a:r>
              <a:rPr sz="1325" spc="-133" dirty="0" err="1">
                <a:solidFill>
                  <a:prstClr val="black"/>
                </a:solidFill>
                <a:latin typeface="Verdana"/>
                <a:cs typeface="Verdana"/>
              </a:rPr>
              <a:t>z</a:t>
            </a:r>
            <a:r>
              <a:rPr sz="1325" spc="124" dirty="0" err="1">
                <a:solidFill>
                  <a:prstClr val="black"/>
                </a:solidFill>
                <a:latin typeface="Verdana"/>
                <a:cs typeface="Verdana"/>
              </a:rPr>
              <a:t>a</a:t>
            </a:r>
            <a:r>
              <a:rPr sz="1325" spc="90" dirty="0" err="1">
                <a:solidFill>
                  <a:prstClr val="black"/>
                </a:solidFill>
                <a:latin typeface="Verdana"/>
                <a:cs typeface="Verdana"/>
              </a:rPr>
              <a:t>d</a:t>
            </a:r>
            <a:r>
              <a:rPr sz="1325" spc="81" dirty="0" err="1">
                <a:solidFill>
                  <a:prstClr val="black"/>
                </a:solidFill>
                <a:latin typeface="Verdana"/>
                <a:cs typeface="Verdana"/>
              </a:rPr>
              <a:t>o</a:t>
            </a:r>
            <a:r>
              <a:rPr lang="pt-BR" sz="1325" spc="81" dirty="0">
                <a:solidFill>
                  <a:prstClr val="black"/>
                </a:solidFill>
                <a:latin typeface="Verdana"/>
                <a:cs typeface="Verdana"/>
              </a:rPr>
              <a:t> – </a:t>
            </a:r>
          </a:p>
          <a:p>
            <a:pPr marL="681454" lvl="1" indent="-213937" defTabSz="781903">
              <a:spcBef>
                <a:spcPts val="1253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spc="81" dirty="0">
                <a:solidFill>
                  <a:prstClr val="black"/>
                </a:solidFill>
                <a:latin typeface="Verdana"/>
                <a:cs typeface="Verdana"/>
              </a:rPr>
              <a:t>Ambiente nacional com livre acesso pela AT?</a:t>
            </a:r>
            <a:endParaRPr sz="1325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224254" indent="-213937" defTabSz="781903">
              <a:spcBef>
                <a:spcPts val="1253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spc="4" dirty="0">
                <a:solidFill>
                  <a:prstClr val="black"/>
                </a:solidFill>
                <a:latin typeface="Verdana"/>
                <a:cs typeface="Verdana"/>
              </a:rPr>
              <a:t>Administração</a:t>
            </a:r>
            <a:r>
              <a:rPr sz="1325" spc="-128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34" dirty="0">
                <a:solidFill>
                  <a:prstClr val="black"/>
                </a:solidFill>
                <a:latin typeface="Verdana"/>
                <a:cs typeface="Verdana"/>
              </a:rPr>
              <a:t>tributária</a:t>
            </a:r>
            <a:r>
              <a:rPr sz="1325" spc="-97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dirty="0">
                <a:solidFill>
                  <a:prstClr val="black"/>
                </a:solidFill>
                <a:latin typeface="Tahoma"/>
                <a:cs typeface="Tahoma"/>
              </a:rPr>
              <a:t>centralizada</a:t>
            </a:r>
            <a:r>
              <a:rPr sz="1325" b="1" spc="-47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spc="47" dirty="0">
                <a:solidFill>
                  <a:prstClr val="black"/>
                </a:solidFill>
                <a:latin typeface="Verdana"/>
                <a:cs typeface="Verdana"/>
              </a:rPr>
              <a:t>para</a:t>
            </a:r>
            <a:r>
              <a:rPr sz="1325" spc="-107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81" dirty="0">
                <a:solidFill>
                  <a:prstClr val="black"/>
                </a:solidFill>
                <a:latin typeface="Verdana"/>
                <a:cs typeface="Verdana"/>
              </a:rPr>
              <a:t>o</a:t>
            </a:r>
            <a:r>
              <a:rPr sz="1325" spc="-86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-174" dirty="0">
                <a:solidFill>
                  <a:prstClr val="black"/>
                </a:solidFill>
                <a:latin typeface="Tahoma"/>
                <a:cs typeface="Tahoma"/>
              </a:rPr>
              <a:t>IBS</a:t>
            </a:r>
            <a:r>
              <a:rPr sz="1325" b="1" spc="-13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dirty="0" err="1">
                <a:solidFill>
                  <a:prstClr val="black"/>
                </a:solidFill>
                <a:latin typeface="Tahoma"/>
                <a:cs typeface="Tahoma"/>
              </a:rPr>
              <a:t>Subnacional</a:t>
            </a:r>
            <a:endParaRPr lang="pt-BR" sz="1325" b="1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681454" lvl="1" indent="-213937" defTabSz="781903">
              <a:spcBef>
                <a:spcPts val="1253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b="1" dirty="0">
                <a:solidFill>
                  <a:prstClr val="black"/>
                </a:solidFill>
                <a:latin typeface="Tahoma"/>
                <a:cs typeface="Tahoma"/>
              </a:rPr>
              <a:t>Mesmo item anterior</a:t>
            </a: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1253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spc="-13" dirty="0">
                <a:solidFill>
                  <a:prstClr val="black"/>
                </a:solidFill>
                <a:latin typeface="Verdana"/>
                <a:cs typeface="Verdana"/>
              </a:rPr>
              <a:t>Possibilidade</a:t>
            </a:r>
            <a:r>
              <a:rPr sz="1325" spc="-115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90" dirty="0">
                <a:solidFill>
                  <a:prstClr val="black"/>
                </a:solidFill>
                <a:latin typeface="Verdana"/>
                <a:cs typeface="Verdana"/>
              </a:rPr>
              <a:t>de</a:t>
            </a:r>
            <a:r>
              <a:rPr sz="1325" spc="-81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51" dirty="0">
                <a:solidFill>
                  <a:prstClr val="black"/>
                </a:solidFill>
                <a:latin typeface="Tahoma"/>
                <a:cs typeface="Tahoma"/>
              </a:rPr>
              <a:t>cobrança</a:t>
            </a:r>
            <a:r>
              <a:rPr sz="1325" b="1" spc="-26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-4" dirty="0" err="1">
                <a:solidFill>
                  <a:prstClr val="black"/>
                </a:solidFill>
                <a:latin typeface="Tahoma"/>
                <a:cs typeface="Tahoma"/>
              </a:rPr>
              <a:t>eletrônica</a:t>
            </a:r>
            <a:r>
              <a:rPr sz="1325" b="1" spc="-34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9" dirty="0" err="1">
                <a:solidFill>
                  <a:prstClr val="black"/>
                </a:solidFill>
                <a:latin typeface="Tahoma"/>
                <a:cs typeface="Tahoma"/>
              </a:rPr>
              <a:t>automática</a:t>
            </a:r>
            <a:endParaRPr lang="pt-BR" sz="1325" b="1" spc="9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681454" lvl="1" indent="-213937" defTabSz="781903">
              <a:spcBef>
                <a:spcPts val="1253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b="1" spc="9" dirty="0">
                <a:solidFill>
                  <a:prstClr val="black"/>
                </a:solidFill>
                <a:latin typeface="Tahoma"/>
                <a:cs typeface="Tahoma"/>
              </a:rPr>
              <a:t>O que é cobrança eletrônica automática? E o atual estoque DA?</a:t>
            </a: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1253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b="1" spc="26" dirty="0">
                <a:solidFill>
                  <a:prstClr val="black"/>
                </a:solidFill>
                <a:latin typeface="Tahoma"/>
                <a:cs typeface="Tahoma"/>
              </a:rPr>
              <a:t>Redução</a:t>
            </a:r>
            <a:r>
              <a:rPr sz="1325" b="1" spc="-26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51" dirty="0">
                <a:solidFill>
                  <a:prstClr val="black"/>
                </a:solidFill>
                <a:latin typeface="Tahoma"/>
                <a:cs typeface="Tahoma"/>
              </a:rPr>
              <a:t>do</a:t>
            </a:r>
            <a:r>
              <a:rPr sz="1325" b="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9" dirty="0">
                <a:solidFill>
                  <a:prstClr val="black"/>
                </a:solidFill>
                <a:latin typeface="Tahoma"/>
                <a:cs typeface="Tahoma"/>
              </a:rPr>
              <a:t>contencioso</a:t>
            </a:r>
            <a:r>
              <a:rPr sz="1325" b="1" spc="-3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spc="-30" dirty="0">
                <a:solidFill>
                  <a:prstClr val="black"/>
                </a:solidFill>
                <a:latin typeface="Verdana"/>
                <a:cs typeface="Verdana"/>
              </a:rPr>
              <a:t>administrativo</a:t>
            </a:r>
            <a:r>
              <a:rPr sz="1325" spc="-111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90" dirty="0">
                <a:solidFill>
                  <a:prstClr val="black"/>
                </a:solidFill>
                <a:latin typeface="Verdana"/>
                <a:cs typeface="Verdana"/>
              </a:rPr>
              <a:t>e</a:t>
            </a:r>
            <a:r>
              <a:rPr sz="1325" spc="-9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13" dirty="0">
                <a:solidFill>
                  <a:prstClr val="black"/>
                </a:solidFill>
                <a:latin typeface="Verdana"/>
                <a:cs typeface="Verdana"/>
              </a:rPr>
              <a:t>judicial</a:t>
            </a:r>
            <a:endParaRPr lang="pt-BR" sz="1325" spc="-13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681454" lvl="1" indent="-213937" defTabSz="781903">
              <a:spcBef>
                <a:spcPts val="1253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spc="-13" dirty="0">
                <a:solidFill>
                  <a:prstClr val="black"/>
                </a:solidFill>
                <a:latin typeface="Verdana"/>
                <a:cs typeface="Verdana"/>
              </a:rPr>
              <a:t>Temas como : Orientação Tributária, PAF, cobrança administrativa, execução fiscal...etc....</a:t>
            </a:r>
            <a:endParaRPr sz="1325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8042AB08-40AF-E24F-A400-ADB83ECB01B0}"/>
              </a:ext>
            </a:extLst>
          </p:cNvPr>
          <p:cNvSpPr txBox="1"/>
          <p:nvPr/>
        </p:nvSpPr>
        <p:spPr>
          <a:xfrm>
            <a:off x="754760" y="245604"/>
            <a:ext cx="8755500" cy="422124"/>
          </a:xfrm>
          <a:prstGeom prst="rect">
            <a:avLst/>
          </a:prstGeom>
        </p:spPr>
        <p:txBody>
          <a:bodyPr vert="horz" wrap="square" lIns="0" tIns="14118" rIns="0" bIns="0" rtlCol="0">
            <a:spAutoFit/>
          </a:bodyPr>
          <a:lstStyle/>
          <a:p>
            <a:pPr marL="10860" defTabSz="781903">
              <a:lnSpc>
                <a:spcPts val="1522"/>
              </a:lnSpc>
              <a:spcBef>
                <a:spcPts val="111"/>
              </a:spcBef>
            </a:pPr>
            <a:endParaRPr lang="pt-BR" sz="2000" b="1" spc="-21" dirty="0">
              <a:latin typeface="+mj-lt"/>
              <a:cs typeface="Tahoma"/>
            </a:endParaRPr>
          </a:p>
          <a:p>
            <a:pPr marL="10860" defTabSz="781903">
              <a:lnSpc>
                <a:spcPts val="1522"/>
              </a:lnSpc>
              <a:spcBef>
                <a:spcPts val="111"/>
              </a:spcBef>
            </a:pPr>
            <a:r>
              <a:rPr sz="2000" b="1" spc="-21" dirty="0">
                <a:latin typeface="+mj-lt"/>
                <a:cs typeface="Tahoma"/>
              </a:rPr>
              <a:t>N</a:t>
            </a:r>
            <a:r>
              <a:rPr lang="pt-BR" sz="2000" b="1" spc="115" dirty="0">
                <a:latin typeface="+mj-lt"/>
                <a:cs typeface="Tahoma"/>
              </a:rPr>
              <a:t>ovo</a:t>
            </a:r>
            <a:r>
              <a:rPr sz="2000" b="1" spc="-26" dirty="0">
                <a:latin typeface="+mj-lt"/>
                <a:cs typeface="Tahoma"/>
              </a:rPr>
              <a:t> </a:t>
            </a:r>
            <a:r>
              <a:rPr sz="2000" b="1" spc="-184" dirty="0">
                <a:latin typeface="+mj-lt"/>
                <a:cs typeface="Tahoma"/>
              </a:rPr>
              <a:t>R</a:t>
            </a:r>
            <a:r>
              <a:rPr lang="pt-BR" sz="2000" b="1" spc="-111" dirty="0" err="1">
                <a:latin typeface="+mj-lt"/>
                <a:cs typeface="Tahoma"/>
              </a:rPr>
              <a:t>elatório</a:t>
            </a:r>
            <a:r>
              <a:rPr lang="pt-BR" sz="2000" b="1" spc="-111" dirty="0">
                <a:latin typeface="+mj-lt"/>
                <a:cs typeface="Tahoma"/>
              </a:rPr>
              <a:t> à PEC</a:t>
            </a:r>
            <a:r>
              <a:rPr sz="2000" b="1" spc="-26" dirty="0">
                <a:latin typeface="+mj-lt"/>
                <a:cs typeface="Tahoma"/>
              </a:rPr>
              <a:t> </a:t>
            </a:r>
            <a:r>
              <a:rPr sz="2000" b="1" spc="-90" dirty="0">
                <a:latin typeface="+mj-lt"/>
                <a:cs typeface="Tahoma"/>
              </a:rPr>
              <a:t>110</a:t>
            </a:r>
            <a:r>
              <a:rPr sz="2000" b="1" spc="-145" dirty="0">
                <a:latin typeface="+mj-lt"/>
                <a:cs typeface="Tahoma"/>
              </a:rPr>
              <a:t>/</a:t>
            </a:r>
            <a:r>
              <a:rPr sz="2000" b="1" spc="-90" dirty="0">
                <a:latin typeface="+mj-lt"/>
                <a:cs typeface="Tahoma"/>
              </a:rPr>
              <a:t>2019</a:t>
            </a:r>
            <a:r>
              <a:rPr sz="2000" b="1" spc="-103" dirty="0">
                <a:latin typeface="+mj-lt"/>
                <a:cs typeface="Tahoma"/>
              </a:rPr>
              <a:t>:</a:t>
            </a:r>
            <a:r>
              <a:rPr lang="pt-BR" sz="2000" b="1" spc="-103" dirty="0">
                <a:latin typeface="+mj-lt"/>
                <a:cs typeface="Tahoma"/>
              </a:rPr>
              <a:t>  Comentários</a:t>
            </a:r>
            <a:endParaRPr sz="2000" dirty="0">
              <a:latin typeface="+mj-lt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701658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11">
            <a:extLst>
              <a:ext uri="{FF2B5EF4-FFF2-40B4-BE49-F238E27FC236}">
                <a16:creationId xmlns:a16="http://schemas.microsoft.com/office/drawing/2014/main" id="{A645DEB1-453D-414A-BC36-457CAE295D9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5F11548C-FB58-2649-B572-8360019DE6CE}"/>
              </a:ext>
            </a:extLst>
          </p:cNvPr>
          <p:cNvSpPr txBox="1"/>
          <p:nvPr/>
        </p:nvSpPr>
        <p:spPr>
          <a:xfrm>
            <a:off x="330576" y="872914"/>
            <a:ext cx="7945206" cy="4508987"/>
          </a:xfrm>
          <a:prstGeom prst="rect">
            <a:avLst/>
          </a:prstGeom>
        </p:spPr>
        <p:txBody>
          <a:bodyPr vert="horz" wrap="square" lIns="0" tIns="127060" rIns="0" bIns="0" rtlCol="0">
            <a:spAutoFit/>
          </a:bodyPr>
          <a:lstStyle/>
          <a:p>
            <a:pPr marL="224254" indent="-213937" defTabSz="781903">
              <a:spcBef>
                <a:spcPts val="1000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endParaRPr lang="pt-BR" sz="1325" b="1" spc="21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1000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b="1" spc="21" dirty="0" err="1">
                <a:solidFill>
                  <a:prstClr val="black"/>
                </a:solidFill>
                <a:latin typeface="Tahoma"/>
                <a:cs typeface="Tahoma"/>
              </a:rPr>
              <a:t>Manutenção</a:t>
            </a:r>
            <a:r>
              <a:rPr sz="1325" b="1" spc="-64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77" dirty="0">
                <a:solidFill>
                  <a:prstClr val="black"/>
                </a:solidFill>
                <a:latin typeface="Tahoma"/>
                <a:cs typeface="Tahoma"/>
              </a:rPr>
              <a:t>da</a:t>
            </a:r>
            <a:r>
              <a:rPr sz="1325" b="1" spc="-26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51" dirty="0">
                <a:solidFill>
                  <a:prstClr val="black"/>
                </a:solidFill>
                <a:latin typeface="Tahoma"/>
                <a:cs typeface="Tahoma"/>
              </a:rPr>
              <a:t>carga</a:t>
            </a:r>
            <a:r>
              <a:rPr sz="1325" b="1" spc="-38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-51" dirty="0" err="1">
                <a:solidFill>
                  <a:prstClr val="black"/>
                </a:solidFill>
                <a:latin typeface="Tahoma"/>
                <a:cs typeface="Tahoma"/>
              </a:rPr>
              <a:t>tributária</a:t>
            </a:r>
            <a:r>
              <a:rPr lang="pt-BR" sz="1325" b="1" spc="-51" dirty="0">
                <a:solidFill>
                  <a:prstClr val="black"/>
                </a:solidFill>
                <a:latin typeface="Tahoma"/>
                <a:cs typeface="Tahoma"/>
              </a:rPr>
              <a:t> CT – ok</a:t>
            </a:r>
          </a:p>
          <a:p>
            <a:pPr marL="10317" defTabSz="781903">
              <a:spcBef>
                <a:spcPts val="1000"/>
              </a:spcBef>
              <a:tabLst>
                <a:tab pos="224254" algn="l"/>
                <a:tab pos="224797" algn="l"/>
              </a:tabLst>
            </a:pP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924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b="1" spc="21" dirty="0">
                <a:solidFill>
                  <a:prstClr val="black"/>
                </a:solidFill>
                <a:latin typeface="Tahoma"/>
                <a:cs typeface="Tahoma"/>
              </a:rPr>
              <a:t>Desoneração</a:t>
            </a:r>
            <a:r>
              <a:rPr sz="1325" b="1" spc="-43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spc="47" dirty="0">
                <a:solidFill>
                  <a:prstClr val="black"/>
                </a:solidFill>
                <a:latin typeface="Verdana"/>
                <a:cs typeface="Verdana"/>
              </a:rPr>
              <a:t>completa</a:t>
            </a:r>
            <a:r>
              <a:rPr sz="1325" spc="-115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90" dirty="0">
                <a:solidFill>
                  <a:prstClr val="black"/>
                </a:solidFill>
                <a:latin typeface="Verdana"/>
                <a:cs typeface="Verdana"/>
              </a:rPr>
              <a:t>de</a:t>
            </a:r>
            <a:r>
              <a:rPr sz="1325" spc="-81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-43" dirty="0">
                <a:solidFill>
                  <a:prstClr val="black"/>
                </a:solidFill>
                <a:latin typeface="Tahoma"/>
                <a:cs typeface="Tahoma"/>
              </a:rPr>
              <a:t>investimentos</a:t>
            </a:r>
            <a:r>
              <a:rPr sz="1325" b="1" spc="-5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spc="90" dirty="0">
                <a:solidFill>
                  <a:prstClr val="black"/>
                </a:solidFill>
                <a:latin typeface="Verdana"/>
                <a:cs typeface="Verdana"/>
              </a:rPr>
              <a:t>e</a:t>
            </a:r>
            <a:r>
              <a:rPr sz="1325" spc="-86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9" dirty="0" err="1">
                <a:solidFill>
                  <a:prstClr val="black"/>
                </a:solidFill>
                <a:latin typeface="Tahoma"/>
                <a:cs typeface="Tahoma"/>
              </a:rPr>
              <a:t>exportações</a:t>
            </a:r>
            <a:endParaRPr lang="pt-BR" sz="1325" b="1" spc="9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681454" lvl="1" indent="-213937" defTabSz="781903">
              <a:spcBef>
                <a:spcPts val="924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spc="9" dirty="0">
                <a:solidFill>
                  <a:prstClr val="black"/>
                </a:solidFill>
                <a:latin typeface="Tahoma"/>
                <a:cs typeface="Tahoma"/>
              </a:rPr>
              <a:t>Novidade apenas na parte relativa aos investimentos, que conflita com neutralidade da CT</a:t>
            </a: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936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b="1" spc="9" dirty="0" err="1">
                <a:solidFill>
                  <a:prstClr val="black"/>
                </a:solidFill>
                <a:latin typeface="Tahoma"/>
                <a:cs typeface="Tahoma"/>
              </a:rPr>
              <a:t>Não-cumulatividade</a:t>
            </a:r>
            <a:r>
              <a:rPr sz="1325" b="1" spc="-8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21" dirty="0">
                <a:solidFill>
                  <a:prstClr val="black"/>
                </a:solidFill>
                <a:latin typeface="Tahoma"/>
                <a:cs typeface="Tahoma"/>
              </a:rPr>
              <a:t>plena</a:t>
            </a:r>
            <a:r>
              <a:rPr lang="pt-BR" sz="1325" b="1" spc="21" dirty="0">
                <a:solidFill>
                  <a:prstClr val="black"/>
                </a:solidFill>
                <a:latin typeface="Tahoma"/>
                <a:cs typeface="Tahoma"/>
              </a:rPr>
              <a:t> – </a:t>
            </a:r>
          </a:p>
          <a:p>
            <a:pPr marL="681454" lvl="1" indent="-213937" defTabSz="781903">
              <a:spcBef>
                <a:spcPts val="936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spc="21" dirty="0">
                <a:solidFill>
                  <a:prstClr val="black"/>
                </a:solidFill>
                <a:latin typeface="Tahoma"/>
                <a:cs typeface="Tahoma"/>
              </a:rPr>
              <a:t>Afetará a parcela do ISS, que hoje é cumulativa</a:t>
            </a: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924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spc="26" dirty="0">
                <a:solidFill>
                  <a:prstClr val="black"/>
                </a:solidFill>
                <a:latin typeface="Verdana"/>
                <a:cs typeface="Verdana"/>
              </a:rPr>
              <a:t>Garantia</a:t>
            </a:r>
            <a:r>
              <a:rPr sz="1325" spc="-115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90" dirty="0">
                <a:solidFill>
                  <a:prstClr val="black"/>
                </a:solidFill>
                <a:latin typeface="Verdana"/>
                <a:cs typeface="Verdana"/>
              </a:rPr>
              <a:t>de</a:t>
            </a:r>
            <a:r>
              <a:rPr sz="1325" spc="-81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34" dirty="0">
                <a:solidFill>
                  <a:prstClr val="black"/>
                </a:solidFill>
                <a:latin typeface="Tahoma"/>
                <a:cs typeface="Tahoma"/>
              </a:rPr>
              <a:t>devolução</a:t>
            </a:r>
            <a:r>
              <a:rPr sz="1325" b="1" spc="-34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dirty="0">
                <a:solidFill>
                  <a:prstClr val="black"/>
                </a:solidFill>
                <a:latin typeface="Verdana"/>
                <a:cs typeface="Verdana"/>
              </a:rPr>
              <a:t>dos</a:t>
            </a:r>
            <a:r>
              <a:rPr sz="1325" spc="-81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9" dirty="0" err="1">
                <a:solidFill>
                  <a:prstClr val="black"/>
                </a:solidFill>
                <a:latin typeface="Verdana"/>
                <a:cs typeface="Verdana"/>
              </a:rPr>
              <a:t>créditos</a:t>
            </a:r>
            <a:r>
              <a:rPr sz="1325" spc="-94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26" dirty="0" err="1">
                <a:solidFill>
                  <a:prstClr val="black"/>
                </a:solidFill>
                <a:latin typeface="Verdana"/>
                <a:cs typeface="Verdana"/>
              </a:rPr>
              <a:t>acumulados</a:t>
            </a:r>
            <a:endParaRPr lang="pt-BR" sz="1325" spc="26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681454" lvl="1" indent="-213937" defTabSz="781903">
              <a:spcBef>
                <a:spcPts val="924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spc="26" dirty="0">
                <a:solidFill>
                  <a:prstClr val="black"/>
                </a:solidFill>
                <a:latin typeface="Verdana"/>
                <a:cs typeface="Verdana"/>
              </a:rPr>
              <a:t>Controvérsia de longa data (1996). E o estoque atual</a:t>
            </a:r>
            <a:endParaRPr sz="1325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224254" indent="-213937" defTabSz="781903">
              <a:spcBef>
                <a:spcPts val="924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spc="43" dirty="0" err="1">
                <a:solidFill>
                  <a:prstClr val="black"/>
                </a:solidFill>
                <a:latin typeface="Verdana"/>
                <a:cs typeface="Verdana"/>
              </a:rPr>
              <a:t>Devolução</a:t>
            </a:r>
            <a:r>
              <a:rPr sz="1325" spc="-137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47" dirty="0">
                <a:solidFill>
                  <a:prstClr val="black"/>
                </a:solidFill>
                <a:latin typeface="Verdana"/>
                <a:cs typeface="Verdana"/>
              </a:rPr>
              <a:t>para</a:t>
            </a:r>
            <a:r>
              <a:rPr sz="1325" spc="-12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34" dirty="0">
                <a:solidFill>
                  <a:prstClr val="black"/>
                </a:solidFill>
                <a:latin typeface="Verdana"/>
                <a:cs typeface="Verdana"/>
              </a:rPr>
              <a:t>famílias</a:t>
            </a:r>
            <a:r>
              <a:rPr sz="1325" spc="-115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90" dirty="0">
                <a:solidFill>
                  <a:prstClr val="black"/>
                </a:solidFill>
                <a:latin typeface="Verdana"/>
                <a:cs typeface="Verdana"/>
              </a:rPr>
              <a:t>de</a:t>
            </a:r>
            <a:r>
              <a:rPr sz="1325" spc="-86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21" dirty="0" err="1">
                <a:solidFill>
                  <a:prstClr val="black"/>
                </a:solidFill>
                <a:latin typeface="Tahoma"/>
                <a:cs typeface="Tahoma"/>
              </a:rPr>
              <a:t>baixa</a:t>
            </a:r>
            <a:r>
              <a:rPr sz="1325" b="1" spc="-2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4" dirty="0" err="1">
                <a:solidFill>
                  <a:prstClr val="black"/>
                </a:solidFill>
                <a:latin typeface="Tahoma"/>
                <a:cs typeface="Tahoma"/>
              </a:rPr>
              <a:t>renda</a:t>
            </a:r>
            <a:r>
              <a:rPr lang="pt-BR" sz="1325" b="1" spc="4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</a:p>
          <a:p>
            <a:pPr marL="681454" lvl="1" indent="-213937" defTabSz="781903">
              <a:spcBef>
                <a:spcPts val="924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b="1" spc="4" dirty="0">
                <a:solidFill>
                  <a:prstClr val="black"/>
                </a:solidFill>
                <a:latin typeface="Tahoma"/>
                <a:cs typeface="Tahoma"/>
              </a:rPr>
              <a:t>Risco de simulação</a:t>
            </a: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924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b="1" spc="-265" dirty="0">
                <a:solidFill>
                  <a:prstClr val="black"/>
                </a:solidFill>
                <a:latin typeface="Tahoma"/>
                <a:cs typeface="Tahoma"/>
              </a:rPr>
              <a:t>I</a:t>
            </a:r>
            <a:r>
              <a:rPr sz="1325" b="1" spc="-120" dirty="0">
                <a:solidFill>
                  <a:prstClr val="black"/>
                </a:solidFill>
                <a:latin typeface="Tahoma"/>
                <a:cs typeface="Tahoma"/>
              </a:rPr>
              <a:t>P</a:t>
            </a:r>
            <a:r>
              <a:rPr sz="1325" b="1" spc="47" dirty="0">
                <a:solidFill>
                  <a:prstClr val="black"/>
                </a:solidFill>
                <a:latin typeface="Tahoma"/>
                <a:cs typeface="Tahoma"/>
              </a:rPr>
              <a:t>V</a:t>
            </a:r>
            <a:r>
              <a:rPr sz="1325" b="1" spc="94" dirty="0">
                <a:solidFill>
                  <a:prstClr val="black"/>
                </a:solidFill>
                <a:latin typeface="Tahoma"/>
                <a:cs typeface="Tahoma"/>
              </a:rPr>
              <a:t>A</a:t>
            </a:r>
            <a:r>
              <a:rPr sz="1325" b="1" spc="-2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spc="-167" dirty="0">
                <a:solidFill>
                  <a:prstClr val="black"/>
                </a:solidFill>
                <a:latin typeface="Verdana"/>
                <a:cs typeface="Verdana"/>
              </a:rPr>
              <a:t>s</a:t>
            </a:r>
            <a:r>
              <a:rPr sz="1325" spc="73" dirty="0">
                <a:solidFill>
                  <a:prstClr val="black"/>
                </a:solidFill>
                <a:latin typeface="Verdana"/>
                <a:cs typeface="Verdana"/>
              </a:rPr>
              <a:t>o</a:t>
            </a:r>
            <a:r>
              <a:rPr sz="1325" spc="90" dirty="0">
                <a:solidFill>
                  <a:prstClr val="black"/>
                </a:solidFill>
                <a:latin typeface="Verdana"/>
                <a:cs typeface="Verdana"/>
              </a:rPr>
              <a:t>b</a:t>
            </a:r>
            <a:r>
              <a:rPr sz="1325" spc="-162" dirty="0">
                <a:solidFill>
                  <a:prstClr val="black"/>
                </a:solidFill>
                <a:latin typeface="Verdana"/>
                <a:cs typeface="Verdana"/>
              </a:rPr>
              <a:t>r</a:t>
            </a:r>
            <a:r>
              <a:rPr sz="1325" spc="90" dirty="0">
                <a:solidFill>
                  <a:prstClr val="black"/>
                </a:solidFill>
                <a:latin typeface="Verdana"/>
                <a:cs typeface="Verdana"/>
              </a:rPr>
              <a:t>e</a:t>
            </a:r>
            <a:r>
              <a:rPr sz="1325" spc="-103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73" dirty="0">
                <a:solidFill>
                  <a:prstClr val="black"/>
                </a:solidFill>
                <a:latin typeface="Tahoma"/>
                <a:cs typeface="Tahoma"/>
              </a:rPr>
              <a:t>e</a:t>
            </a:r>
            <a:r>
              <a:rPr sz="1325" b="1" spc="9" dirty="0">
                <a:solidFill>
                  <a:prstClr val="black"/>
                </a:solidFill>
                <a:latin typeface="Tahoma"/>
                <a:cs typeface="Tahoma"/>
              </a:rPr>
              <a:t>m</a:t>
            </a:r>
            <a:r>
              <a:rPr sz="1325" b="1" spc="38" dirty="0">
                <a:solidFill>
                  <a:prstClr val="black"/>
                </a:solidFill>
                <a:latin typeface="Tahoma"/>
                <a:cs typeface="Tahoma"/>
              </a:rPr>
              <a:t>b</a:t>
            </a:r>
            <a:r>
              <a:rPr sz="1325" b="1" spc="94" dirty="0">
                <a:solidFill>
                  <a:prstClr val="black"/>
                </a:solidFill>
                <a:latin typeface="Tahoma"/>
                <a:cs typeface="Tahoma"/>
              </a:rPr>
              <a:t>a</a:t>
            </a:r>
            <a:r>
              <a:rPr sz="1325" b="1" spc="-145" dirty="0">
                <a:solidFill>
                  <a:prstClr val="black"/>
                </a:solidFill>
                <a:latin typeface="Tahoma"/>
                <a:cs typeface="Tahoma"/>
              </a:rPr>
              <a:t>r</a:t>
            </a:r>
            <a:r>
              <a:rPr sz="1325" b="1" spc="162" dirty="0">
                <a:solidFill>
                  <a:prstClr val="black"/>
                </a:solidFill>
                <a:latin typeface="Tahoma"/>
                <a:cs typeface="Tahoma"/>
              </a:rPr>
              <a:t>c</a:t>
            </a:r>
            <a:r>
              <a:rPr sz="1325" b="1" spc="94" dirty="0">
                <a:solidFill>
                  <a:prstClr val="black"/>
                </a:solidFill>
                <a:latin typeface="Tahoma"/>
                <a:cs typeface="Tahoma"/>
              </a:rPr>
              <a:t>a</a:t>
            </a:r>
            <a:r>
              <a:rPr sz="1325" b="1" spc="150" dirty="0">
                <a:solidFill>
                  <a:prstClr val="black"/>
                </a:solidFill>
                <a:latin typeface="Tahoma"/>
                <a:cs typeface="Tahoma"/>
              </a:rPr>
              <a:t>ç</a:t>
            </a:r>
            <a:r>
              <a:rPr sz="1325" b="1" spc="43" dirty="0">
                <a:solidFill>
                  <a:prstClr val="black"/>
                </a:solidFill>
                <a:latin typeface="Tahoma"/>
                <a:cs typeface="Tahoma"/>
              </a:rPr>
              <a:t>õ</a:t>
            </a:r>
            <a:r>
              <a:rPr sz="1325" b="1" spc="73" dirty="0">
                <a:solidFill>
                  <a:prstClr val="black"/>
                </a:solidFill>
                <a:latin typeface="Tahoma"/>
                <a:cs typeface="Tahoma"/>
              </a:rPr>
              <a:t>e</a:t>
            </a:r>
            <a:r>
              <a:rPr sz="1325" b="1" spc="-90" dirty="0">
                <a:solidFill>
                  <a:prstClr val="black"/>
                </a:solidFill>
                <a:latin typeface="Tahoma"/>
                <a:cs typeface="Tahoma"/>
              </a:rPr>
              <a:t>s</a:t>
            </a:r>
            <a:r>
              <a:rPr sz="1325" b="1" spc="-38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spc="90" dirty="0">
                <a:solidFill>
                  <a:prstClr val="black"/>
                </a:solidFill>
                <a:latin typeface="Verdana"/>
                <a:cs typeface="Verdana"/>
              </a:rPr>
              <a:t>e</a:t>
            </a:r>
            <a:r>
              <a:rPr sz="1325" spc="-97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94" dirty="0" err="1">
                <a:solidFill>
                  <a:prstClr val="black"/>
                </a:solidFill>
                <a:latin typeface="Tahoma"/>
                <a:cs typeface="Tahoma"/>
              </a:rPr>
              <a:t>a</a:t>
            </a:r>
            <a:r>
              <a:rPr sz="1325" b="1" spc="73" dirty="0" err="1">
                <a:solidFill>
                  <a:prstClr val="black"/>
                </a:solidFill>
                <a:latin typeface="Tahoma"/>
                <a:cs typeface="Tahoma"/>
              </a:rPr>
              <a:t>e</a:t>
            </a:r>
            <a:r>
              <a:rPr sz="1325" b="1" spc="-162" dirty="0" err="1">
                <a:solidFill>
                  <a:prstClr val="black"/>
                </a:solidFill>
                <a:latin typeface="Tahoma"/>
                <a:cs typeface="Tahoma"/>
              </a:rPr>
              <a:t>r</a:t>
            </a:r>
            <a:r>
              <a:rPr sz="1325" b="1" spc="43" dirty="0" err="1">
                <a:solidFill>
                  <a:prstClr val="black"/>
                </a:solidFill>
                <a:latin typeface="Tahoma"/>
                <a:cs typeface="Tahoma"/>
              </a:rPr>
              <a:t>o</a:t>
            </a:r>
            <a:r>
              <a:rPr sz="1325" b="1" spc="-43" dirty="0" err="1">
                <a:solidFill>
                  <a:prstClr val="black"/>
                </a:solidFill>
                <a:latin typeface="Tahoma"/>
                <a:cs typeface="Tahoma"/>
              </a:rPr>
              <a:t>n</a:t>
            </a:r>
            <a:r>
              <a:rPr sz="1325" b="1" spc="94" dirty="0" err="1">
                <a:solidFill>
                  <a:prstClr val="black"/>
                </a:solidFill>
                <a:latin typeface="Tahoma"/>
                <a:cs typeface="Tahoma"/>
              </a:rPr>
              <a:t>a</a:t>
            </a:r>
            <a:r>
              <a:rPr sz="1325" b="1" spc="-13" dirty="0" err="1">
                <a:solidFill>
                  <a:prstClr val="black"/>
                </a:solidFill>
                <a:latin typeface="Tahoma"/>
                <a:cs typeface="Tahoma"/>
              </a:rPr>
              <a:t>v</a:t>
            </a:r>
            <a:r>
              <a:rPr sz="1325" b="1" spc="60" dirty="0" err="1">
                <a:solidFill>
                  <a:prstClr val="black"/>
                </a:solidFill>
                <a:latin typeface="Tahoma"/>
                <a:cs typeface="Tahoma"/>
              </a:rPr>
              <a:t>e</a:t>
            </a:r>
            <a:r>
              <a:rPr sz="1325" b="1" spc="-90" dirty="0" err="1">
                <a:solidFill>
                  <a:prstClr val="black"/>
                </a:solidFill>
                <a:latin typeface="Tahoma"/>
                <a:cs typeface="Tahoma"/>
              </a:rPr>
              <a:t>s</a:t>
            </a:r>
            <a:r>
              <a:rPr lang="pt-BR" sz="1325" b="1" spc="-90" dirty="0">
                <a:solidFill>
                  <a:prstClr val="black"/>
                </a:solidFill>
                <a:latin typeface="Tahoma"/>
                <a:cs typeface="Tahoma"/>
              </a:rPr>
              <a:t>- </a:t>
            </a:r>
          </a:p>
          <a:p>
            <a:pPr marL="681454" lvl="1" indent="-213937" defTabSz="781903">
              <a:spcBef>
                <a:spcPts val="924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spc="-90" dirty="0">
                <a:solidFill>
                  <a:prstClr val="black"/>
                </a:solidFill>
                <a:latin typeface="Tahoma"/>
                <a:cs typeface="Tahoma"/>
              </a:rPr>
              <a:t>Receita nova, mas contradiz com o conceito de Manutenção da CT</a:t>
            </a: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924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b="1" spc="-265" dirty="0">
                <a:solidFill>
                  <a:prstClr val="black"/>
                </a:solidFill>
                <a:latin typeface="Tahoma"/>
                <a:cs typeface="Tahoma"/>
              </a:rPr>
              <a:t>I</a:t>
            </a:r>
            <a:r>
              <a:rPr sz="1325" b="1" spc="-244" dirty="0">
                <a:solidFill>
                  <a:prstClr val="black"/>
                </a:solidFill>
                <a:latin typeface="Tahoma"/>
                <a:cs typeface="Tahoma"/>
              </a:rPr>
              <a:t>T</a:t>
            </a:r>
            <a:r>
              <a:rPr sz="1325" b="1" spc="171" dirty="0">
                <a:solidFill>
                  <a:prstClr val="black"/>
                </a:solidFill>
                <a:latin typeface="Tahoma"/>
                <a:cs typeface="Tahoma"/>
              </a:rPr>
              <a:t>C</a:t>
            </a:r>
            <a:r>
              <a:rPr sz="1325" b="1" spc="34" dirty="0">
                <a:solidFill>
                  <a:prstClr val="black"/>
                </a:solidFill>
                <a:latin typeface="Tahoma"/>
                <a:cs typeface="Tahoma"/>
              </a:rPr>
              <a:t>M</a:t>
            </a:r>
            <a:r>
              <a:rPr sz="1325" b="1" spc="-56" dirty="0">
                <a:solidFill>
                  <a:prstClr val="black"/>
                </a:solidFill>
                <a:latin typeface="Tahoma"/>
                <a:cs typeface="Tahoma"/>
              </a:rPr>
              <a:t>D</a:t>
            </a:r>
            <a:r>
              <a:rPr sz="1325" b="1" spc="-38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56" dirty="0">
                <a:solidFill>
                  <a:prstClr val="black"/>
                </a:solidFill>
                <a:latin typeface="Tahoma"/>
                <a:cs typeface="Tahoma"/>
              </a:rPr>
              <a:t>p</a:t>
            </a:r>
            <a:r>
              <a:rPr sz="1325" b="1" spc="-145" dirty="0">
                <a:solidFill>
                  <a:prstClr val="black"/>
                </a:solidFill>
                <a:latin typeface="Tahoma"/>
                <a:cs typeface="Tahoma"/>
              </a:rPr>
              <a:t>r</a:t>
            </a:r>
            <a:r>
              <a:rPr sz="1325" b="1" spc="30" dirty="0">
                <a:solidFill>
                  <a:prstClr val="black"/>
                </a:solidFill>
                <a:latin typeface="Tahoma"/>
                <a:cs typeface="Tahoma"/>
              </a:rPr>
              <a:t>o</a:t>
            </a:r>
            <a:r>
              <a:rPr sz="1325" b="1" spc="56" dirty="0">
                <a:solidFill>
                  <a:prstClr val="black"/>
                </a:solidFill>
                <a:latin typeface="Tahoma"/>
                <a:cs typeface="Tahoma"/>
              </a:rPr>
              <a:t>g</a:t>
            </a:r>
            <a:r>
              <a:rPr sz="1325" b="1" spc="-145" dirty="0">
                <a:solidFill>
                  <a:prstClr val="black"/>
                </a:solidFill>
                <a:latin typeface="Tahoma"/>
                <a:cs typeface="Tahoma"/>
              </a:rPr>
              <a:t>r</a:t>
            </a:r>
            <a:r>
              <a:rPr sz="1325" b="1" spc="73" dirty="0">
                <a:solidFill>
                  <a:prstClr val="black"/>
                </a:solidFill>
                <a:latin typeface="Tahoma"/>
                <a:cs typeface="Tahoma"/>
              </a:rPr>
              <a:t>e</a:t>
            </a:r>
            <a:r>
              <a:rPr sz="1325" b="1" spc="-90" dirty="0">
                <a:solidFill>
                  <a:prstClr val="black"/>
                </a:solidFill>
                <a:latin typeface="Tahoma"/>
                <a:cs typeface="Tahoma"/>
              </a:rPr>
              <a:t>ss</a:t>
            </a:r>
            <a:r>
              <a:rPr sz="1325" b="1" spc="-77" dirty="0">
                <a:solidFill>
                  <a:prstClr val="black"/>
                </a:solidFill>
                <a:latin typeface="Tahoma"/>
                <a:cs typeface="Tahoma"/>
              </a:rPr>
              <a:t>i</a:t>
            </a:r>
            <a:r>
              <a:rPr sz="1325" b="1" spc="-13" dirty="0">
                <a:solidFill>
                  <a:prstClr val="black"/>
                </a:solidFill>
                <a:latin typeface="Tahoma"/>
                <a:cs typeface="Tahoma"/>
              </a:rPr>
              <a:t>v</a:t>
            </a:r>
            <a:r>
              <a:rPr sz="1325" b="1" spc="47" dirty="0">
                <a:solidFill>
                  <a:prstClr val="black"/>
                </a:solidFill>
                <a:latin typeface="Tahoma"/>
                <a:cs typeface="Tahoma"/>
              </a:rPr>
              <a:t>o</a:t>
            </a: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DEBC8BAF-5767-E744-A676-BB90A6225774}"/>
              </a:ext>
            </a:extLst>
          </p:cNvPr>
          <p:cNvSpPr txBox="1"/>
          <p:nvPr/>
        </p:nvSpPr>
        <p:spPr>
          <a:xfrm>
            <a:off x="754760" y="245604"/>
            <a:ext cx="8755500" cy="627309"/>
          </a:xfrm>
          <a:prstGeom prst="rect">
            <a:avLst/>
          </a:prstGeom>
        </p:spPr>
        <p:txBody>
          <a:bodyPr vert="horz" wrap="square" lIns="0" tIns="14118" rIns="0" bIns="0" rtlCol="0">
            <a:spAutoFit/>
          </a:bodyPr>
          <a:lstStyle/>
          <a:p>
            <a:pPr marL="10860" defTabSz="781903">
              <a:lnSpc>
                <a:spcPts val="1522"/>
              </a:lnSpc>
              <a:spcBef>
                <a:spcPts val="111"/>
              </a:spcBef>
            </a:pPr>
            <a:endParaRPr lang="pt-BR" sz="2000" b="1" spc="-21" dirty="0">
              <a:latin typeface="+mj-lt"/>
              <a:cs typeface="Tahoma"/>
            </a:endParaRPr>
          </a:p>
          <a:p>
            <a:pPr marL="10860" defTabSz="781903">
              <a:lnSpc>
                <a:spcPts val="1522"/>
              </a:lnSpc>
              <a:spcBef>
                <a:spcPts val="111"/>
              </a:spcBef>
            </a:pPr>
            <a:r>
              <a:rPr sz="2000" b="1" spc="-21" dirty="0">
                <a:latin typeface="+mj-lt"/>
                <a:cs typeface="Tahoma"/>
              </a:rPr>
              <a:t>N</a:t>
            </a:r>
            <a:r>
              <a:rPr lang="pt-BR" sz="2000" b="1" spc="115" dirty="0">
                <a:latin typeface="+mj-lt"/>
                <a:cs typeface="Tahoma"/>
              </a:rPr>
              <a:t>ovo</a:t>
            </a:r>
            <a:r>
              <a:rPr sz="2000" b="1" spc="-26" dirty="0">
                <a:latin typeface="+mj-lt"/>
                <a:cs typeface="Tahoma"/>
              </a:rPr>
              <a:t> </a:t>
            </a:r>
            <a:r>
              <a:rPr sz="2000" b="1" spc="-184" dirty="0">
                <a:latin typeface="+mj-lt"/>
                <a:cs typeface="Tahoma"/>
              </a:rPr>
              <a:t>R</a:t>
            </a:r>
            <a:r>
              <a:rPr lang="pt-BR" sz="2000" b="1" spc="-111" dirty="0" err="1">
                <a:latin typeface="+mj-lt"/>
                <a:cs typeface="Tahoma"/>
              </a:rPr>
              <a:t>elatório</a:t>
            </a:r>
            <a:r>
              <a:rPr lang="pt-BR" sz="2000" b="1" spc="-111" dirty="0">
                <a:latin typeface="+mj-lt"/>
                <a:cs typeface="Tahoma"/>
              </a:rPr>
              <a:t> à PEC</a:t>
            </a:r>
            <a:r>
              <a:rPr sz="2000" b="1" spc="-26" dirty="0">
                <a:latin typeface="+mj-lt"/>
                <a:cs typeface="Tahoma"/>
              </a:rPr>
              <a:t> </a:t>
            </a:r>
            <a:r>
              <a:rPr sz="2000" b="1" spc="-90" dirty="0">
                <a:latin typeface="+mj-lt"/>
                <a:cs typeface="Tahoma"/>
              </a:rPr>
              <a:t>110</a:t>
            </a:r>
            <a:r>
              <a:rPr sz="2000" b="1" spc="-145" dirty="0">
                <a:latin typeface="+mj-lt"/>
                <a:cs typeface="Tahoma"/>
              </a:rPr>
              <a:t>/</a:t>
            </a:r>
            <a:r>
              <a:rPr sz="2000" b="1" spc="-90" dirty="0">
                <a:latin typeface="+mj-lt"/>
                <a:cs typeface="Tahoma"/>
              </a:rPr>
              <a:t>2019</a:t>
            </a:r>
            <a:r>
              <a:rPr lang="pt-BR" sz="2000" b="1" spc="-90" dirty="0">
                <a:latin typeface="+mj-lt"/>
                <a:cs typeface="Tahoma"/>
              </a:rPr>
              <a:t>: comentários</a:t>
            </a:r>
            <a:endParaRPr lang="pt-BR" sz="2000" b="1" spc="-103" dirty="0">
              <a:latin typeface="+mj-lt"/>
              <a:cs typeface="Tahoma"/>
            </a:endParaRPr>
          </a:p>
          <a:p>
            <a:pPr marL="10860" defTabSz="781903">
              <a:lnSpc>
                <a:spcPts val="1522"/>
              </a:lnSpc>
              <a:spcBef>
                <a:spcPts val="111"/>
              </a:spcBef>
            </a:pPr>
            <a:endParaRPr sz="2000" dirty="0">
              <a:latin typeface="+mj-lt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13159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11">
            <a:extLst>
              <a:ext uri="{FF2B5EF4-FFF2-40B4-BE49-F238E27FC236}">
                <a16:creationId xmlns:a16="http://schemas.microsoft.com/office/drawing/2014/main" id="{A645DEB1-453D-414A-BC36-457CAE295D9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5F11548C-FB58-2649-B572-8360019DE6CE}"/>
              </a:ext>
            </a:extLst>
          </p:cNvPr>
          <p:cNvSpPr txBox="1"/>
          <p:nvPr/>
        </p:nvSpPr>
        <p:spPr>
          <a:xfrm>
            <a:off x="330576" y="1822893"/>
            <a:ext cx="7341812" cy="3525385"/>
          </a:xfrm>
          <a:prstGeom prst="rect">
            <a:avLst/>
          </a:prstGeom>
        </p:spPr>
        <p:txBody>
          <a:bodyPr vert="horz" wrap="square" lIns="0" tIns="127060" rIns="0" bIns="0" rtlCol="0">
            <a:spAutoFit/>
          </a:bodyPr>
          <a:lstStyle/>
          <a:p>
            <a:pPr marL="224254" indent="-213937" defTabSz="781903">
              <a:spcBef>
                <a:spcPts val="1000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spc="21" dirty="0">
                <a:solidFill>
                  <a:prstClr val="black"/>
                </a:solidFill>
                <a:latin typeface="Tahoma"/>
                <a:cs typeface="Tahoma"/>
              </a:rPr>
              <a:t>Engloba: IRPJ/IPI/CSLL/COFINS/PIS/INSS/ICMS/ISS;</a:t>
            </a:r>
          </a:p>
          <a:p>
            <a:pPr marL="224254" indent="-213937" defTabSz="781903">
              <a:spcBef>
                <a:spcPts val="924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dirty="0">
                <a:solidFill>
                  <a:prstClr val="black"/>
                </a:solidFill>
                <a:latin typeface="Tahoma"/>
                <a:cs typeface="Tahoma"/>
              </a:rPr>
              <a:t>Progressivo – quanto maior o faturamento, maior o valor do imposto a recolher;</a:t>
            </a: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936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dirty="0">
                <a:solidFill>
                  <a:prstClr val="black"/>
                </a:solidFill>
                <a:latin typeface="Tahoma"/>
                <a:cs typeface="Tahoma"/>
              </a:rPr>
              <a:t>Cumulativo – não gera crédito;</a:t>
            </a: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924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dirty="0">
                <a:solidFill>
                  <a:prstClr val="black"/>
                </a:solidFill>
                <a:latin typeface="Verdana"/>
                <a:cs typeface="Verdana"/>
              </a:rPr>
              <a:t>Uniforme;</a:t>
            </a:r>
            <a:endParaRPr sz="1325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224254" indent="-213937" defTabSz="781903">
              <a:spcBef>
                <a:spcPts val="932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dirty="0">
                <a:solidFill>
                  <a:prstClr val="black"/>
                </a:solidFill>
                <a:latin typeface="Verdana"/>
                <a:cs typeface="Verdana"/>
              </a:rPr>
              <a:t>Calculo por fora – Mas o Imposto esta dentro da própria base de calculo;</a:t>
            </a:r>
            <a:endParaRPr sz="1325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224254" indent="-213937" defTabSz="781903">
              <a:spcBef>
                <a:spcPts val="924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dirty="0">
                <a:solidFill>
                  <a:prstClr val="black"/>
                </a:solidFill>
                <a:latin typeface="Tahoma"/>
                <a:cs typeface="Tahoma"/>
              </a:rPr>
              <a:t>Repartição de receita proporcional a cada tributo (sem interferência do contribuinte);</a:t>
            </a: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932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dirty="0">
                <a:solidFill>
                  <a:prstClr val="black"/>
                </a:solidFill>
                <a:latin typeface="Tahoma"/>
                <a:cs typeface="Tahoma"/>
              </a:rPr>
              <a:t>Comitê Gestor – União, Estados e Munícipios (1) e Munícipios (2);</a:t>
            </a: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924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dirty="0">
                <a:solidFill>
                  <a:prstClr val="black"/>
                </a:solidFill>
                <a:latin typeface="Tahoma"/>
                <a:cs typeface="Tahoma"/>
              </a:rPr>
              <a:t>Contencioso indefinido;</a:t>
            </a: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924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dirty="0">
                <a:solidFill>
                  <a:prstClr val="black"/>
                </a:solidFill>
                <a:latin typeface="Tahoma"/>
                <a:cs typeface="Tahoma"/>
              </a:rPr>
              <a:t>Lançamento indefinido;</a:t>
            </a:r>
          </a:p>
          <a:p>
            <a:pPr marL="224254" indent="-213937" defTabSz="781903">
              <a:spcBef>
                <a:spcPts val="924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dirty="0">
                <a:solidFill>
                  <a:prstClr val="black"/>
                </a:solidFill>
                <a:latin typeface="Tahoma"/>
                <a:cs typeface="Tahoma"/>
              </a:rPr>
              <a:t>Divida Ativa; e</a:t>
            </a:r>
          </a:p>
          <a:p>
            <a:pPr marL="224254" indent="-213937" defTabSz="781903">
              <a:spcBef>
                <a:spcPts val="924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dirty="0">
                <a:solidFill>
                  <a:prstClr val="black"/>
                </a:solidFill>
                <a:latin typeface="Tahoma"/>
                <a:cs typeface="Tahoma"/>
              </a:rPr>
              <a:t>Execução fiscal.</a:t>
            </a: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94A5C818-48B0-2647-9AF0-CCE2E4318D52}"/>
              </a:ext>
            </a:extLst>
          </p:cNvPr>
          <p:cNvSpPr txBox="1"/>
          <p:nvPr/>
        </p:nvSpPr>
        <p:spPr>
          <a:xfrm>
            <a:off x="330576" y="1220939"/>
            <a:ext cx="1770748" cy="260348"/>
          </a:xfrm>
          <a:prstGeom prst="rect">
            <a:avLst/>
          </a:prstGeom>
          <a:solidFill>
            <a:srgbClr val="0070BF"/>
          </a:solidFill>
        </p:spPr>
        <p:txBody>
          <a:bodyPr vert="horz" wrap="square" lIns="0" tIns="29865" rIns="0" bIns="0" rtlCol="0">
            <a:spAutoFit/>
          </a:bodyPr>
          <a:lstStyle/>
          <a:p>
            <a:pPr marL="67331" defTabSz="781903">
              <a:spcBef>
                <a:spcPts val="235"/>
              </a:spcBef>
            </a:pPr>
            <a:r>
              <a:rPr lang="pt-BR" sz="1496" b="1" spc="-115" dirty="0">
                <a:solidFill>
                  <a:srgbClr val="FFFFFF"/>
                </a:solidFill>
                <a:latin typeface="Tahoma"/>
                <a:cs typeface="Tahoma"/>
              </a:rPr>
              <a:t>CARACTERÍSTICAS</a:t>
            </a:r>
            <a:endParaRPr sz="1496" dirty="0">
              <a:solidFill>
                <a:prstClr val="black"/>
              </a:solidFill>
              <a:latin typeface="Tahoma"/>
              <a:cs typeface="Tahoma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DEBC8BAF-5767-E744-A676-BB90A6225774}"/>
              </a:ext>
            </a:extLst>
          </p:cNvPr>
          <p:cNvSpPr txBox="1"/>
          <p:nvPr/>
        </p:nvSpPr>
        <p:spPr>
          <a:xfrm>
            <a:off x="754760" y="268573"/>
            <a:ext cx="8755500" cy="422124"/>
          </a:xfrm>
          <a:prstGeom prst="rect">
            <a:avLst/>
          </a:prstGeom>
        </p:spPr>
        <p:txBody>
          <a:bodyPr vert="horz" wrap="square" lIns="0" tIns="14118" rIns="0" bIns="0" rtlCol="0">
            <a:spAutoFit/>
          </a:bodyPr>
          <a:lstStyle/>
          <a:p>
            <a:pPr marL="10860" defTabSz="781903">
              <a:lnSpc>
                <a:spcPts val="1522"/>
              </a:lnSpc>
              <a:spcBef>
                <a:spcPts val="111"/>
              </a:spcBef>
            </a:pPr>
            <a:endParaRPr lang="pt-BR" sz="2000" b="1" spc="-15" dirty="0"/>
          </a:p>
          <a:p>
            <a:pPr marL="10860" defTabSz="781903">
              <a:lnSpc>
                <a:spcPts val="1522"/>
              </a:lnSpc>
              <a:spcBef>
                <a:spcPts val="111"/>
              </a:spcBef>
            </a:pPr>
            <a:r>
              <a:rPr lang="pt-BR" sz="2000" b="1" spc="-15" dirty="0"/>
              <a:t>SIMPLES Nacional – um IVA Nacional Amplo?</a:t>
            </a:r>
            <a:endParaRPr sz="2000" dirty="0">
              <a:latin typeface="+mj-lt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1206408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5" name="Título 18">
            <a:extLst>
              <a:ext uri="{FF2B5EF4-FFF2-40B4-BE49-F238E27FC236}">
                <a16:creationId xmlns:a16="http://schemas.microsoft.com/office/drawing/2014/main" id="{36C51048-8CD4-4012-A5CD-3783D1DD1543}"/>
              </a:ext>
            </a:extLst>
          </p:cNvPr>
          <p:cNvSpPr txBox="1">
            <a:spLocks/>
          </p:cNvSpPr>
          <p:nvPr/>
        </p:nvSpPr>
        <p:spPr>
          <a:xfrm>
            <a:off x="761999" y="244000"/>
            <a:ext cx="6470074" cy="5434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prstClr val="black"/>
                </a:solidFill>
                <a:latin typeface="Arial"/>
              </a:rPr>
              <a:t>Das Receitas Próprias dos Municípios / Fundos De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prstClr val="black"/>
                </a:solidFill>
                <a:latin typeface="Arial"/>
              </a:rPr>
              <a:t>Desenvolvimento Regional</a:t>
            </a:r>
            <a:endParaRPr kumimoji="0" lang="pt-BR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" name="Google Shape;184;gdeea184fcb_0_0">
            <a:extLst>
              <a:ext uri="{FF2B5EF4-FFF2-40B4-BE49-F238E27FC236}">
                <a16:creationId xmlns:a16="http://schemas.microsoft.com/office/drawing/2014/main" id="{D39CFACD-6156-438A-B0C8-B7D8168762AD}"/>
              </a:ext>
            </a:extLst>
          </p:cNvPr>
          <p:cNvSpPr txBox="1"/>
          <p:nvPr/>
        </p:nvSpPr>
        <p:spPr>
          <a:xfrm>
            <a:off x="223784" y="1346290"/>
            <a:ext cx="8793607" cy="512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POTENCIALIZAÇÃO DAS RECEITAS PRÓPRIAS E TRANSFERÊNCIAS</a:t>
            </a:r>
          </a:p>
          <a:p>
            <a:pPr marL="7429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TAXA ILUMINAÇÃO PÚBLICA – alta eficiência arrecadatória </a:t>
            </a:r>
          </a:p>
          <a:p>
            <a:pPr marL="7429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TAXA DE COLETA DE LIXO / LIMPEZA PÚBLICA - deficitária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Valor Venal Imóvel (base IPTU/ITBI);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Contencioso Administrativo (celeridade);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  <a:defRPr/>
            </a:pPr>
            <a:r>
              <a:rPr lang="pt-BR" sz="16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Equipe Especializada em Apuração de “VAF”;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742950" lvl="1" indent="-285750" algn="just">
              <a:buFont typeface="Wingdings" panose="05000000000000000000" pitchFamily="2" charset="2"/>
              <a:buChar char="Ø"/>
              <a:defRPr/>
            </a:pPr>
            <a:r>
              <a:rPr lang="pt-BR" sz="16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Divida Ativa – Execução Fiscal;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  <a:defRPr/>
            </a:pPr>
            <a:r>
              <a:rPr kumimoji="0" lang="pt-BR" sz="16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Celeridade na Cobrança;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  <a:defRPr/>
            </a:pPr>
            <a:r>
              <a:rPr lang="pt-BR" sz="16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“</a:t>
            </a:r>
            <a:r>
              <a:rPr lang="pt-BR" sz="1600" i="1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Tax</a:t>
            </a:r>
            <a:r>
              <a:rPr lang="pt-BR" sz="1600" i="1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Gap</a:t>
            </a:r>
            <a:r>
              <a:rPr lang="pt-BR" sz="16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”;</a:t>
            </a:r>
            <a:endParaRPr kumimoji="0" lang="pt-BR" sz="1600" b="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742950" lvl="1" indent="-285750" algn="just">
              <a:buFont typeface="Wingdings" panose="05000000000000000000" pitchFamily="2" charset="2"/>
              <a:buChar char="Ø"/>
              <a:defRPr/>
            </a:pPr>
            <a:r>
              <a:rPr kumimoji="0" lang="pt-BR" sz="16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Regularização Fundiária, etc.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pt-BR" sz="220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DESENVOLVIMENTO REGIONAL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2200" b="0" i="0" u="none" strike="noStrike" kern="1200" cap="none" spc="0" normalizeH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  <a:defRPr/>
            </a:pPr>
            <a:r>
              <a:rPr kumimoji="0" lang="pt-BR" sz="16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COMITÊS DELIBERATIVO: CONDEL, SUDAM, SUDECO e SUDENE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  <a:defRPr/>
            </a:pPr>
            <a:r>
              <a:rPr lang="pt-BR" sz="16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Composição: Ministros, Governadores e </a:t>
            </a:r>
            <a:r>
              <a:rPr kumimoji="0" lang="pt-BR" sz="16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três prefeitos como membros (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Associação Brasileira de Municípios, Confederação Nacional de Municípios e Frente Nacional de Prefeitos)</a:t>
            </a:r>
            <a:endParaRPr kumimoji="0" lang="pt-BR" sz="160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50112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11">
            <a:extLst>
              <a:ext uri="{FF2B5EF4-FFF2-40B4-BE49-F238E27FC236}">
                <a16:creationId xmlns:a16="http://schemas.microsoft.com/office/drawing/2014/main" id="{A645DEB1-453D-414A-BC36-457CAE295D9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3B77C501-A746-1947-BFEC-640A7624166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62714" y="466445"/>
            <a:ext cx="5391705" cy="344903"/>
          </a:xfrm>
          <a:prstGeom prst="rect">
            <a:avLst/>
          </a:prstGeom>
        </p:spPr>
        <p:txBody>
          <a:bodyPr vert="horz" wrap="square" lIns="0" tIns="12383" rIns="0" bIns="0" rtlCol="0">
            <a:spAutoFit/>
          </a:bodyPr>
          <a:lstStyle/>
          <a:p>
            <a:pPr marL="9525" algn="ctr">
              <a:spcBef>
                <a:spcPts val="98"/>
              </a:spcBef>
            </a:pPr>
            <a:r>
              <a:rPr lang="pt-BR" sz="2400" b="1" spc="15" dirty="0"/>
              <a:t>Da Nova Administração Tributária</a:t>
            </a:r>
            <a:endParaRPr lang="pt-BR" sz="2400" b="1"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56ABB62-29CA-094A-99A9-92A25C4CDB13}"/>
              </a:ext>
            </a:extLst>
          </p:cNvPr>
          <p:cNvSpPr txBox="1"/>
          <p:nvPr/>
        </p:nvSpPr>
        <p:spPr>
          <a:xfrm>
            <a:off x="762714" y="1532733"/>
            <a:ext cx="7809786" cy="431849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95275" indent="-285750" defTabSz="685800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pt-BR" sz="1500" spc="-1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COMPETENCIA TRIBUTÁRIA DE ACORDO AS CARACTERISTAS DAS ADMINISTRAÇÕES TRIBUTÁRIAS:</a:t>
            </a:r>
          </a:p>
          <a:p>
            <a:pPr marL="295275" indent="-285750" defTabSz="685800">
              <a:spcBef>
                <a:spcPts val="75"/>
              </a:spcBef>
              <a:buFont typeface="Arial" panose="020B0604020202020204" pitchFamily="34" charset="0"/>
              <a:buChar char="•"/>
            </a:pPr>
            <a:endParaRPr lang="pt-BR" sz="1500" spc="-1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2475" lvl="1" indent="-285750" defTabSz="685800">
              <a:spcBef>
                <a:spcPts val="75"/>
              </a:spcBef>
              <a:buFont typeface="Wingdings" panose="05000000000000000000" pitchFamily="2" charset="2"/>
              <a:buChar char="Ø"/>
            </a:pPr>
            <a:r>
              <a:rPr lang="pt-BR" sz="1500" spc="-1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União: Renda e Regulatórios   Estado: Consumo (IVA)  Município: Propriedade</a:t>
            </a:r>
          </a:p>
          <a:p>
            <a:pPr marL="295275" indent="-285750" defTabSz="685800">
              <a:spcBef>
                <a:spcPts val="75"/>
              </a:spcBef>
              <a:buFont typeface="Wingdings" panose="05000000000000000000" pitchFamily="2" charset="2"/>
              <a:buChar char="Ø"/>
            </a:pPr>
            <a:endParaRPr lang="pt-BR" sz="1500" spc="-1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5275" indent="-285750" defTabSz="685800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pt-BR" sz="1500" spc="-1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IVA – cumulativo, com alíquota reduzida (carga tributária atual baseado no sistema d/</a:t>
            </a:r>
            <a:r>
              <a:rPr lang="pt-BR" sz="1500" spc="-1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pt-BR" sz="1500" spc="-1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295275" indent="-285750" defTabSz="685800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pt-BR" sz="1500" spc="-1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Repartição da receita via câmara de compensação, considerando o PIB( ou outro critério)  de cada ente, respeitadas os níveis atuais da receita de cada um (transferência e  próprio);</a:t>
            </a:r>
          </a:p>
          <a:p>
            <a:pPr marL="295275" indent="-285750" defTabSz="685800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pt-BR" sz="1500" spc="-1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Legislação única e uniforme;</a:t>
            </a:r>
          </a:p>
          <a:p>
            <a:pPr marL="295275" indent="-285750" defTabSz="685800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pt-BR" sz="1500" spc="-1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fácil entendimento, com padronização de resposta as consultas formuladas;</a:t>
            </a:r>
          </a:p>
          <a:p>
            <a:pPr marL="295275" indent="-285750" defTabSz="685800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pt-BR" sz="1500" spc="-1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Documentos fiscais unificados, com dois modelos amplo e reduzido. </a:t>
            </a:r>
            <a:r>
              <a:rPr lang="pt-BR" sz="1500" spc="-1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BR" sz="1500" spc="-1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sz="1500" spc="-1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Nfe</a:t>
            </a:r>
            <a:r>
              <a:rPr lang="pt-BR" sz="1500" spc="-1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NFF;</a:t>
            </a:r>
          </a:p>
          <a:p>
            <a:pPr marL="295275" indent="-285750" defTabSz="685800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pt-BR" sz="1500" spc="-1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 ou alteração de obrigação acessória, aplicar a </a:t>
            </a:r>
            <a:r>
              <a:rPr lang="pt-BR" sz="1500" spc="-1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noventena</a:t>
            </a:r>
            <a:r>
              <a:rPr lang="pt-BR" sz="1500" spc="-1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95275" indent="-285750" defTabSz="685800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pt-BR" sz="1500" spc="-1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Criação de Grupo de Trabalho constituído de representantes dos entes tributantes e entidades representativas dos setores econômicos e conselhos de contabilidade, com o objetivo de debater a aperfeiçoamento e ajuste do Sistema Tributário;</a:t>
            </a:r>
          </a:p>
          <a:p>
            <a:pPr marL="295275" indent="-285750" defTabSz="685800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pt-BR" sz="1500" spc="-1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Desburocratização na abertura de empresas; e</a:t>
            </a:r>
          </a:p>
          <a:p>
            <a:pPr marL="295275" indent="-285750" defTabSz="685800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pt-BR" sz="1500" spc="-1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Adoção de numeração única para as empresas.</a:t>
            </a:r>
          </a:p>
        </p:txBody>
      </p:sp>
    </p:spTree>
    <p:extLst>
      <p:ext uri="{BB962C8B-B14F-4D97-AF65-F5344CB8AC3E}">
        <p14:creationId xmlns:p14="http://schemas.microsoft.com/office/powerpoint/2010/main" val="25473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11">
            <a:extLst>
              <a:ext uri="{FF2B5EF4-FFF2-40B4-BE49-F238E27FC236}">
                <a16:creationId xmlns:a16="http://schemas.microsoft.com/office/drawing/2014/main" id="{A645DEB1-453D-414A-BC36-457CAE295D9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756ABB62-29CA-094A-99A9-92A25C4CDB13}"/>
              </a:ext>
            </a:extLst>
          </p:cNvPr>
          <p:cNvSpPr txBox="1"/>
          <p:nvPr/>
        </p:nvSpPr>
        <p:spPr>
          <a:xfrm>
            <a:off x="1031400" y="1776079"/>
            <a:ext cx="7177088" cy="3305841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algn="just" defTabSz="685800">
              <a:spcBef>
                <a:spcPts val="75"/>
              </a:spcBef>
            </a:pPr>
            <a:r>
              <a:rPr lang="pt-BR" sz="2400" spc="-11" dirty="0">
                <a:solidFill>
                  <a:prstClr val="black"/>
                </a:solidFill>
                <a:latin typeface="Times New Roman"/>
                <a:cs typeface="Times New Roman"/>
              </a:rPr>
              <a:t>“</a:t>
            </a:r>
            <a:r>
              <a:rPr lang="pt-BR" sz="2400" spc="-11" dirty="0">
                <a:solidFill>
                  <a:prstClr val="black"/>
                </a:solidFill>
                <a:latin typeface="+mj-lt"/>
                <a:cs typeface="Times New Roman"/>
              </a:rPr>
              <a:t>Declarar e recolher um tributo de ser de fácil entendimento para o contribuinte e para as administrações tributárias. Facilita o cumprimento das obrigações de pagar, e a sua auditoria. Como consequências teremos o financiamento do estado, por meio da sociedade, mais espontâneo</a:t>
            </a:r>
            <a:r>
              <a:rPr lang="pt-BR" sz="2400" spc="-11" dirty="0">
                <a:solidFill>
                  <a:prstClr val="black"/>
                </a:solidFill>
                <a:latin typeface="Times New Roman"/>
                <a:cs typeface="Times New Roman"/>
              </a:rPr>
              <a:t>.” </a:t>
            </a:r>
          </a:p>
          <a:p>
            <a:pPr marL="295275" indent="-285750" defTabSz="685800">
              <a:spcBef>
                <a:spcPts val="75"/>
              </a:spcBef>
              <a:buFont typeface="Arial" panose="020B0604020202020204" pitchFamily="34" charset="0"/>
              <a:buChar char="•"/>
            </a:pPr>
            <a:endParaRPr lang="pt-BR" sz="1350" spc="-11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295275" indent="-285750" defTabSz="685800">
              <a:spcBef>
                <a:spcPts val="75"/>
              </a:spcBef>
              <a:buFont typeface="Wingdings" panose="05000000000000000000" pitchFamily="2" charset="2"/>
              <a:buChar char="Ø"/>
            </a:pPr>
            <a:endParaRPr lang="pt-BR" sz="1350" spc="-11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295275" indent="-285750" defTabSz="685800">
              <a:spcBef>
                <a:spcPts val="75"/>
              </a:spcBef>
              <a:buFont typeface="Wingdings" panose="05000000000000000000" pitchFamily="2" charset="2"/>
              <a:buChar char="Ø"/>
            </a:pPr>
            <a:endParaRPr lang="pt-BR" sz="1350" spc="-11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9525" defTabSz="685800">
              <a:spcBef>
                <a:spcPts val="75"/>
              </a:spcBef>
            </a:pPr>
            <a:endParaRPr sz="135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9525" marR="215741" defTabSz="685800">
              <a:lnSpc>
                <a:spcPct val="100800"/>
              </a:lnSpc>
            </a:pPr>
            <a:endParaRPr sz="135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992420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0" y="1370049"/>
            <a:ext cx="7237828" cy="2343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Obrigado!</a:t>
            </a:r>
          </a:p>
        </p:txBody>
      </p:sp>
      <p:sp>
        <p:nvSpPr>
          <p:cNvPr id="92" name="TextShape 3"/>
          <p:cNvSpPr txBox="1"/>
          <p:nvPr/>
        </p:nvSpPr>
        <p:spPr>
          <a:xfrm>
            <a:off x="457200" y="6103440"/>
            <a:ext cx="4039920" cy="254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20"/>
              </a:spcBef>
            </a:pPr>
            <a:r>
              <a:rPr lang="en-US" sz="1600" i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Outubro </a:t>
            </a:r>
            <a:r>
              <a:rPr lang="en-US" sz="1600" i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de</a:t>
            </a:r>
            <a:r>
              <a:rPr lang="en-US" sz="1600" b="0" i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egoe UI"/>
                <a:ea typeface="Segoe UI"/>
              </a:rPr>
              <a:t> 2021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egoe UI"/>
            </a:endParaRPr>
          </a:p>
        </p:txBody>
      </p:sp>
      <p:pic>
        <p:nvPicPr>
          <p:cNvPr id="8" name="Imagem 7" descr="Diagrama&#10;&#10;Descrição gerada automaticamente">
            <a:extLst>
              <a:ext uri="{FF2B5EF4-FFF2-40B4-BE49-F238E27FC236}">
                <a16:creationId xmlns:a16="http://schemas.microsoft.com/office/drawing/2014/main" id="{07692045-27D6-4AAC-86A4-8C54B1876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8687" y="5707048"/>
            <a:ext cx="1810513" cy="439767"/>
          </a:xfrm>
          <a:prstGeom prst="rect">
            <a:avLst/>
          </a:prstGeom>
        </p:spPr>
      </p:pic>
      <p:sp>
        <p:nvSpPr>
          <p:cNvPr id="9" name="TextShape 3">
            <a:extLst>
              <a:ext uri="{FF2B5EF4-FFF2-40B4-BE49-F238E27FC236}">
                <a16:creationId xmlns:a16="http://schemas.microsoft.com/office/drawing/2014/main" id="{79217BB8-1C64-4147-A6E5-3005FA389850}"/>
              </a:ext>
            </a:extLst>
          </p:cNvPr>
          <p:cNvSpPr txBox="1"/>
          <p:nvPr/>
        </p:nvSpPr>
        <p:spPr>
          <a:xfrm>
            <a:off x="609600" y="4523444"/>
            <a:ext cx="4039920" cy="254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320"/>
              </a:spcBef>
            </a:pPr>
            <a:r>
              <a:rPr lang="en-US" b="0" strike="noStrike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Segoe UI"/>
              </a:rPr>
              <a:t>seto@economia.gov.br</a:t>
            </a:r>
          </a:p>
        </p:txBody>
      </p:sp>
    </p:spTree>
    <p:extLst>
      <p:ext uri="{BB962C8B-B14F-4D97-AF65-F5344CB8AC3E}">
        <p14:creationId xmlns:p14="http://schemas.microsoft.com/office/powerpoint/2010/main" val="9824255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11">
            <a:extLst>
              <a:ext uri="{FF2B5EF4-FFF2-40B4-BE49-F238E27FC236}">
                <a16:creationId xmlns:a16="http://schemas.microsoft.com/office/drawing/2014/main" id="{A645DEB1-453D-414A-BC36-457CAE295D9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grpSp>
        <p:nvGrpSpPr>
          <p:cNvPr id="5" name="object 7">
            <a:extLst>
              <a:ext uri="{FF2B5EF4-FFF2-40B4-BE49-F238E27FC236}">
                <a16:creationId xmlns:a16="http://schemas.microsoft.com/office/drawing/2014/main" id="{2A8C777F-A8CD-454D-A73D-4733563EF941}"/>
              </a:ext>
            </a:extLst>
          </p:cNvPr>
          <p:cNvGrpSpPr/>
          <p:nvPr/>
        </p:nvGrpSpPr>
        <p:grpSpPr>
          <a:xfrm>
            <a:off x="6566535" y="2754630"/>
            <a:ext cx="2577465" cy="1590199"/>
            <a:chOff x="8755380" y="2529839"/>
            <a:chExt cx="3436620" cy="2120265"/>
          </a:xfrm>
        </p:grpSpPr>
        <p:sp>
          <p:nvSpPr>
            <p:cNvPr id="6" name="object 8">
              <a:extLst>
                <a:ext uri="{FF2B5EF4-FFF2-40B4-BE49-F238E27FC236}">
                  <a16:creationId xmlns:a16="http://schemas.microsoft.com/office/drawing/2014/main" id="{54F090AC-02A5-6E45-BE12-DE28F51DDFAF}"/>
                </a:ext>
              </a:extLst>
            </p:cNvPr>
            <p:cNvSpPr/>
            <p:nvPr/>
          </p:nvSpPr>
          <p:spPr>
            <a:xfrm>
              <a:off x="8755380" y="2529839"/>
              <a:ext cx="3436620" cy="2120265"/>
            </a:xfrm>
            <a:custGeom>
              <a:avLst/>
              <a:gdLst/>
              <a:ahLst/>
              <a:cxnLst/>
              <a:rect l="l" t="t" r="r" b="b"/>
              <a:pathLst>
                <a:path w="3436620" h="2120265">
                  <a:moveTo>
                    <a:pt x="3436620" y="0"/>
                  </a:moveTo>
                  <a:lnTo>
                    <a:pt x="39497" y="0"/>
                  </a:lnTo>
                  <a:lnTo>
                    <a:pt x="66548" y="56261"/>
                  </a:lnTo>
                  <a:lnTo>
                    <a:pt x="84909" y="100866"/>
                  </a:lnTo>
                  <a:lnTo>
                    <a:pt x="102421" y="145904"/>
                  </a:lnTo>
                  <a:lnTo>
                    <a:pt x="119072" y="191364"/>
                  </a:lnTo>
                  <a:lnTo>
                    <a:pt x="134854" y="237236"/>
                  </a:lnTo>
                  <a:lnTo>
                    <a:pt x="149756" y="283509"/>
                  </a:lnTo>
                  <a:lnTo>
                    <a:pt x="163769" y="330175"/>
                  </a:lnTo>
                  <a:lnTo>
                    <a:pt x="176882" y="377222"/>
                  </a:lnTo>
                  <a:lnTo>
                    <a:pt x="189085" y="424642"/>
                  </a:lnTo>
                  <a:lnTo>
                    <a:pt x="200369" y="472423"/>
                  </a:lnTo>
                  <a:lnTo>
                    <a:pt x="210724" y="520557"/>
                  </a:lnTo>
                  <a:lnTo>
                    <a:pt x="220140" y="569032"/>
                  </a:lnTo>
                  <a:lnTo>
                    <a:pt x="228607" y="617839"/>
                  </a:lnTo>
                  <a:lnTo>
                    <a:pt x="236114" y="666968"/>
                  </a:lnTo>
                  <a:lnTo>
                    <a:pt x="242653" y="716410"/>
                  </a:lnTo>
                  <a:lnTo>
                    <a:pt x="248213" y="766153"/>
                  </a:lnTo>
                  <a:lnTo>
                    <a:pt x="252784" y="816188"/>
                  </a:lnTo>
                  <a:lnTo>
                    <a:pt x="256357" y="866505"/>
                  </a:lnTo>
                  <a:lnTo>
                    <a:pt x="258921" y="917094"/>
                  </a:lnTo>
                  <a:lnTo>
                    <a:pt x="260467" y="967945"/>
                  </a:lnTo>
                  <a:lnTo>
                    <a:pt x="260985" y="1019048"/>
                  </a:lnTo>
                  <a:lnTo>
                    <a:pt x="260467" y="1070149"/>
                  </a:lnTo>
                  <a:lnTo>
                    <a:pt x="258921" y="1120998"/>
                  </a:lnTo>
                  <a:lnTo>
                    <a:pt x="256357" y="1171582"/>
                  </a:lnTo>
                  <a:lnTo>
                    <a:pt x="252784" y="1221894"/>
                  </a:lnTo>
                  <a:lnTo>
                    <a:pt x="248213" y="1271922"/>
                  </a:lnTo>
                  <a:lnTo>
                    <a:pt x="242653" y="1321658"/>
                  </a:lnTo>
                  <a:lnTo>
                    <a:pt x="236114" y="1371091"/>
                  </a:lnTo>
                  <a:lnTo>
                    <a:pt x="228607" y="1420211"/>
                  </a:lnTo>
                  <a:lnTo>
                    <a:pt x="220140" y="1469009"/>
                  </a:lnTo>
                  <a:lnTo>
                    <a:pt x="210724" y="1517475"/>
                  </a:lnTo>
                  <a:lnTo>
                    <a:pt x="200369" y="1565599"/>
                  </a:lnTo>
                  <a:lnTo>
                    <a:pt x="189085" y="1613371"/>
                  </a:lnTo>
                  <a:lnTo>
                    <a:pt x="176882" y="1660782"/>
                  </a:lnTo>
                  <a:lnTo>
                    <a:pt x="163769" y="1707821"/>
                  </a:lnTo>
                  <a:lnTo>
                    <a:pt x="149756" y="1754479"/>
                  </a:lnTo>
                  <a:lnTo>
                    <a:pt x="134854" y="1800746"/>
                  </a:lnTo>
                  <a:lnTo>
                    <a:pt x="119072" y="1846612"/>
                  </a:lnTo>
                  <a:lnTo>
                    <a:pt x="102421" y="1892067"/>
                  </a:lnTo>
                  <a:lnTo>
                    <a:pt x="84909" y="1937103"/>
                  </a:lnTo>
                  <a:lnTo>
                    <a:pt x="66548" y="1981708"/>
                  </a:lnTo>
                  <a:lnTo>
                    <a:pt x="0" y="2119884"/>
                  </a:lnTo>
                  <a:lnTo>
                    <a:pt x="3436620" y="2119884"/>
                  </a:lnTo>
                  <a:lnTo>
                    <a:pt x="3436620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pPr defTabSz="685800"/>
              <a:endParaRPr sz="135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" name="object 9">
              <a:extLst>
                <a:ext uri="{FF2B5EF4-FFF2-40B4-BE49-F238E27FC236}">
                  <a16:creationId xmlns:a16="http://schemas.microsoft.com/office/drawing/2014/main" id="{02E449C8-FBCE-C743-A416-F845F151720E}"/>
                </a:ext>
              </a:extLst>
            </p:cNvPr>
            <p:cNvSpPr/>
            <p:nvPr/>
          </p:nvSpPr>
          <p:spPr>
            <a:xfrm>
              <a:off x="9174480" y="3457955"/>
              <a:ext cx="2345690" cy="920750"/>
            </a:xfrm>
            <a:custGeom>
              <a:avLst/>
              <a:gdLst/>
              <a:ahLst/>
              <a:cxnLst/>
              <a:rect l="l" t="t" r="r" b="b"/>
              <a:pathLst>
                <a:path w="2345690" h="920750">
                  <a:moveTo>
                    <a:pt x="428244" y="747522"/>
                  </a:moveTo>
                  <a:lnTo>
                    <a:pt x="422059" y="701548"/>
                  </a:lnTo>
                  <a:lnTo>
                    <a:pt x="404622" y="660234"/>
                  </a:lnTo>
                  <a:lnTo>
                    <a:pt x="377571" y="625233"/>
                  </a:lnTo>
                  <a:lnTo>
                    <a:pt x="342557" y="598182"/>
                  </a:lnTo>
                  <a:lnTo>
                    <a:pt x="301244" y="580732"/>
                  </a:lnTo>
                  <a:lnTo>
                    <a:pt x="255270" y="574548"/>
                  </a:lnTo>
                  <a:lnTo>
                    <a:pt x="172974" y="574548"/>
                  </a:lnTo>
                  <a:lnTo>
                    <a:pt x="126987" y="580732"/>
                  </a:lnTo>
                  <a:lnTo>
                    <a:pt x="85674" y="598182"/>
                  </a:lnTo>
                  <a:lnTo>
                    <a:pt x="50673" y="625233"/>
                  </a:lnTo>
                  <a:lnTo>
                    <a:pt x="23622" y="660234"/>
                  </a:lnTo>
                  <a:lnTo>
                    <a:pt x="6172" y="701548"/>
                  </a:lnTo>
                  <a:lnTo>
                    <a:pt x="0" y="747522"/>
                  </a:lnTo>
                  <a:lnTo>
                    <a:pt x="6172" y="793496"/>
                  </a:lnTo>
                  <a:lnTo>
                    <a:pt x="23622" y="834821"/>
                  </a:lnTo>
                  <a:lnTo>
                    <a:pt x="50673" y="869823"/>
                  </a:lnTo>
                  <a:lnTo>
                    <a:pt x="85674" y="896874"/>
                  </a:lnTo>
                  <a:lnTo>
                    <a:pt x="127000" y="914323"/>
                  </a:lnTo>
                  <a:lnTo>
                    <a:pt x="172974" y="920496"/>
                  </a:lnTo>
                  <a:lnTo>
                    <a:pt x="255270" y="920496"/>
                  </a:lnTo>
                  <a:lnTo>
                    <a:pt x="301244" y="914323"/>
                  </a:lnTo>
                  <a:lnTo>
                    <a:pt x="342557" y="896874"/>
                  </a:lnTo>
                  <a:lnTo>
                    <a:pt x="377571" y="869823"/>
                  </a:lnTo>
                  <a:lnTo>
                    <a:pt x="404622" y="834821"/>
                  </a:lnTo>
                  <a:lnTo>
                    <a:pt x="422059" y="793496"/>
                  </a:lnTo>
                  <a:lnTo>
                    <a:pt x="428244" y="747522"/>
                  </a:lnTo>
                  <a:close/>
                </a:path>
                <a:path w="2345690" h="920750">
                  <a:moveTo>
                    <a:pt x="739140" y="174498"/>
                  </a:moveTo>
                  <a:lnTo>
                    <a:pt x="732955" y="128524"/>
                  </a:lnTo>
                  <a:lnTo>
                    <a:pt x="715518" y="87210"/>
                  </a:lnTo>
                  <a:lnTo>
                    <a:pt x="688467" y="52197"/>
                  </a:lnTo>
                  <a:lnTo>
                    <a:pt x="653453" y="25146"/>
                  </a:lnTo>
                  <a:lnTo>
                    <a:pt x="612140" y="7708"/>
                  </a:lnTo>
                  <a:lnTo>
                    <a:pt x="566166" y="1524"/>
                  </a:lnTo>
                  <a:lnTo>
                    <a:pt x="326898" y="1524"/>
                  </a:lnTo>
                  <a:lnTo>
                    <a:pt x="280924" y="7708"/>
                  </a:lnTo>
                  <a:lnTo>
                    <a:pt x="239598" y="25146"/>
                  </a:lnTo>
                  <a:lnTo>
                    <a:pt x="204597" y="52197"/>
                  </a:lnTo>
                  <a:lnTo>
                    <a:pt x="177546" y="87210"/>
                  </a:lnTo>
                  <a:lnTo>
                    <a:pt x="160096" y="128524"/>
                  </a:lnTo>
                  <a:lnTo>
                    <a:pt x="153924" y="174498"/>
                  </a:lnTo>
                  <a:lnTo>
                    <a:pt x="160096" y="220484"/>
                  </a:lnTo>
                  <a:lnTo>
                    <a:pt x="177546" y="261797"/>
                  </a:lnTo>
                  <a:lnTo>
                    <a:pt x="204597" y="296799"/>
                  </a:lnTo>
                  <a:lnTo>
                    <a:pt x="239598" y="323850"/>
                  </a:lnTo>
                  <a:lnTo>
                    <a:pt x="280924" y="341299"/>
                  </a:lnTo>
                  <a:lnTo>
                    <a:pt x="326898" y="347472"/>
                  </a:lnTo>
                  <a:lnTo>
                    <a:pt x="566166" y="347472"/>
                  </a:lnTo>
                  <a:lnTo>
                    <a:pt x="612140" y="341299"/>
                  </a:lnTo>
                  <a:lnTo>
                    <a:pt x="653453" y="323850"/>
                  </a:lnTo>
                  <a:lnTo>
                    <a:pt x="688467" y="296799"/>
                  </a:lnTo>
                  <a:lnTo>
                    <a:pt x="715518" y="261797"/>
                  </a:lnTo>
                  <a:lnTo>
                    <a:pt x="732955" y="220484"/>
                  </a:lnTo>
                  <a:lnTo>
                    <a:pt x="739140" y="174498"/>
                  </a:lnTo>
                  <a:close/>
                </a:path>
                <a:path w="2345690" h="920750">
                  <a:moveTo>
                    <a:pt x="1487424" y="174498"/>
                  </a:moveTo>
                  <a:lnTo>
                    <a:pt x="1481239" y="128524"/>
                  </a:lnTo>
                  <a:lnTo>
                    <a:pt x="1463802" y="87210"/>
                  </a:lnTo>
                  <a:lnTo>
                    <a:pt x="1436751" y="52197"/>
                  </a:lnTo>
                  <a:lnTo>
                    <a:pt x="1401737" y="25146"/>
                  </a:lnTo>
                  <a:lnTo>
                    <a:pt x="1360424" y="7708"/>
                  </a:lnTo>
                  <a:lnTo>
                    <a:pt x="1314450" y="1524"/>
                  </a:lnTo>
                  <a:lnTo>
                    <a:pt x="1091946" y="1524"/>
                  </a:lnTo>
                  <a:lnTo>
                    <a:pt x="1045972" y="7708"/>
                  </a:lnTo>
                  <a:lnTo>
                    <a:pt x="1004646" y="25146"/>
                  </a:lnTo>
                  <a:lnTo>
                    <a:pt x="969645" y="52197"/>
                  </a:lnTo>
                  <a:lnTo>
                    <a:pt x="942594" y="87210"/>
                  </a:lnTo>
                  <a:lnTo>
                    <a:pt x="925144" y="128524"/>
                  </a:lnTo>
                  <a:lnTo>
                    <a:pt x="918972" y="174498"/>
                  </a:lnTo>
                  <a:lnTo>
                    <a:pt x="925144" y="220484"/>
                  </a:lnTo>
                  <a:lnTo>
                    <a:pt x="942594" y="261797"/>
                  </a:lnTo>
                  <a:lnTo>
                    <a:pt x="969645" y="296799"/>
                  </a:lnTo>
                  <a:lnTo>
                    <a:pt x="1004646" y="323850"/>
                  </a:lnTo>
                  <a:lnTo>
                    <a:pt x="1045972" y="341299"/>
                  </a:lnTo>
                  <a:lnTo>
                    <a:pt x="1091946" y="347472"/>
                  </a:lnTo>
                  <a:lnTo>
                    <a:pt x="1314450" y="347472"/>
                  </a:lnTo>
                  <a:lnTo>
                    <a:pt x="1360424" y="341299"/>
                  </a:lnTo>
                  <a:lnTo>
                    <a:pt x="1401737" y="323850"/>
                  </a:lnTo>
                  <a:lnTo>
                    <a:pt x="1436751" y="296799"/>
                  </a:lnTo>
                  <a:lnTo>
                    <a:pt x="1463802" y="261797"/>
                  </a:lnTo>
                  <a:lnTo>
                    <a:pt x="1481239" y="220484"/>
                  </a:lnTo>
                  <a:lnTo>
                    <a:pt x="1487424" y="174498"/>
                  </a:lnTo>
                  <a:close/>
                </a:path>
                <a:path w="2345690" h="920750">
                  <a:moveTo>
                    <a:pt x="1796796" y="747522"/>
                  </a:moveTo>
                  <a:lnTo>
                    <a:pt x="1790611" y="701548"/>
                  </a:lnTo>
                  <a:lnTo>
                    <a:pt x="1773174" y="660234"/>
                  </a:lnTo>
                  <a:lnTo>
                    <a:pt x="1746123" y="625233"/>
                  </a:lnTo>
                  <a:lnTo>
                    <a:pt x="1711109" y="598182"/>
                  </a:lnTo>
                  <a:lnTo>
                    <a:pt x="1669796" y="580732"/>
                  </a:lnTo>
                  <a:lnTo>
                    <a:pt x="1623822" y="574548"/>
                  </a:lnTo>
                  <a:lnTo>
                    <a:pt x="747522" y="574548"/>
                  </a:lnTo>
                  <a:lnTo>
                    <a:pt x="701535" y="580732"/>
                  </a:lnTo>
                  <a:lnTo>
                    <a:pt x="660222" y="598182"/>
                  </a:lnTo>
                  <a:lnTo>
                    <a:pt x="625221" y="625233"/>
                  </a:lnTo>
                  <a:lnTo>
                    <a:pt x="598170" y="660234"/>
                  </a:lnTo>
                  <a:lnTo>
                    <a:pt x="580720" y="701548"/>
                  </a:lnTo>
                  <a:lnTo>
                    <a:pt x="574548" y="747522"/>
                  </a:lnTo>
                  <a:lnTo>
                    <a:pt x="580720" y="793496"/>
                  </a:lnTo>
                  <a:lnTo>
                    <a:pt x="598170" y="834821"/>
                  </a:lnTo>
                  <a:lnTo>
                    <a:pt x="625221" y="869823"/>
                  </a:lnTo>
                  <a:lnTo>
                    <a:pt x="660222" y="896874"/>
                  </a:lnTo>
                  <a:lnTo>
                    <a:pt x="701548" y="914323"/>
                  </a:lnTo>
                  <a:lnTo>
                    <a:pt x="747522" y="920496"/>
                  </a:lnTo>
                  <a:lnTo>
                    <a:pt x="1623822" y="920496"/>
                  </a:lnTo>
                  <a:lnTo>
                    <a:pt x="1669796" y="914323"/>
                  </a:lnTo>
                  <a:lnTo>
                    <a:pt x="1711109" y="896874"/>
                  </a:lnTo>
                  <a:lnTo>
                    <a:pt x="1746123" y="869823"/>
                  </a:lnTo>
                  <a:lnTo>
                    <a:pt x="1773174" y="834821"/>
                  </a:lnTo>
                  <a:lnTo>
                    <a:pt x="1790611" y="793496"/>
                  </a:lnTo>
                  <a:lnTo>
                    <a:pt x="1796796" y="747522"/>
                  </a:lnTo>
                  <a:close/>
                </a:path>
                <a:path w="2345690" h="920750">
                  <a:moveTo>
                    <a:pt x="2345436" y="747522"/>
                  </a:moveTo>
                  <a:lnTo>
                    <a:pt x="2339251" y="701548"/>
                  </a:lnTo>
                  <a:lnTo>
                    <a:pt x="2321814" y="660234"/>
                  </a:lnTo>
                  <a:lnTo>
                    <a:pt x="2294763" y="625233"/>
                  </a:lnTo>
                  <a:lnTo>
                    <a:pt x="2259749" y="598182"/>
                  </a:lnTo>
                  <a:lnTo>
                    <a:pt x="2218436" y="580732"/>
                  </a:lnTo>
                  <a:lnTo>
                    <a:pt x="2172462" y="574548"/>
                  </a:lnTo>
                  <a:lnTo>
                    <a:pt x="2116074" y="574548"/>
                  </a:lnTo>
                  <a:lnTo>
                    <a:pt x="2070087" y="580732"/>
                  </a:lnTo>
                  <a:lnTo>
                    <a:pt x="2028774" y="598182"/>
                  </a:lnTo>
                  <a:lnTo>
                    <a:pt x="1993773" y="625233"/>
                  </a:lnTo>
                  <a:lnTo>
                    <a:pt x="1966722" y="660234"/>
                  </a:lnTo>
                  <a:lnTo>
                    <a:pt x="1949272" y="701548"/>
                  </a:lnTo>
                  <a:lnTo>
                    <a:pt x="1943100" y="747522"/>
                  </a:lnTo>
                  <a:lnTo>
                    <a:pt x="1949272" y="793496"/>
                  </a:lnTo>
                  <a:lnTo>
                    <a:pt x="1966722" y="834821"/>
                  </a:lnTo>
                  <a:lnTo>
                    <a:pt x="1993773" y="869823"/>
                  </a:lnTo>
                  <a:lnTo>
                    <a:pt x="2028774" y="896874"/>
                  </a:lnTo>
                  <a:lnTo>
                    <a:pt x="2070100" y="914323"/>
                  </a:lnTo>
                  <a:lnTo>
                    <a:pt x="2116074" y="920496"/>
                  </a:lnTo>
                  <a:lnTo>
                    <a:pt x="2172462" y="920496"/>
                  </a:lnTo>
                  <a:lnTo>
                    <a:pt x="2218436" y="914323"/>
                  </a:lnTo>
                  <a:lnTo>
                    <a:pt x="2259749" y="896874"/>
                  </a:lnTo>
                  <a:lnTo>
                    <a:pt x="2294763" y="869823"/>
                  </a:lnTo>
                  <a:lnTo>
                    <a:pt x="2321814" y="834821"/>
                  </a:lnTo>
                  <a:lnTo>
                    <a:pt x="2339251" y="793496"/>
                  </a:lnTo>
                  <a:lnTo>
                    <a:pt x="2345436" y="747522"/>
                  </a:lnTo>
                  <a:close/>
                </a:path>
                <a:path w="2345690" h="920750">
                  <a:moveTo>
                    <a:pt x="2345436" y="173736"/>
                  </a:moveTo>
                  <a:lnTo>
                    <a:pt x="2339225" y="127533"/>
                  </a:lnTo>
                  <a:lnTo>
                    <a:pt x="2321725" y="86029"/>
                  </a:lnTo>
                  <a:lnTo>
                    <a:pt x="2294559" y="50863"/>
                  </a:lnTo>
                  <a:lnTo>
                    <a:pt x="2259406" y="23710"/>
                  </a:lnTo>
                  <a:lnTo>
                    <a:pt x="2217902" y="6210"/>
                  </a:lnTo>
                  <a:lnTo>
                    <a:pt x="2171700" y="0"/>
                  </a:lnTo>
                  <a:lnTo>
                    <a:pt x="1840992" y="0"/>
                  </a:lnTo>
                  <a:lnTo>
                    <a:pt x="1794776" y="6210"/>
                  </a:lnTo>
                  <a:lnTo>
                    <a:pt x="1753273" y="23710"/>
                  </a:lnTo>
                  <a:lnTo>
                    <a:pt x="1718119" y="50863"/>
                  </a:lnTo>
                  <a:lnTo>
                    <a:pt x="1690954" y="86029"/>
                  </a:lnTo>
                  <a:lnTo>
                    <a:pt x="1673453" y="127533"/>
                  </a:lnTo>
                  <a:lnTo>
                    <a:pt x="1667256" y="173736"/>
                  </a:lnTo>
                  <a:lnTo>
                    <a:pt x="1673453" y="219951"/>
                  </a:lnTo>
                  <a:lnTo>
                    <a:pt x="1690954" y="261454"/>
                  </a:lnTo>
                  <a:lnTo>
                    <a:pt x="1718119" y="296608"/>
                  </a:lnTo>
                  <a:lnTo>
                    <a:pt x="1753273" y="323773"/>
                  </a:lnTo>
                  <a:lnTo>
                    <a:pt x="1794776" y="341274"/>
                  </a:lnTo>
                  <a:lnTo>
                    <a:pt x="1840992" y="347472"/>
                  </a:lnTo>
                  <a:lnTo>
                    <a:pt x="2171700" y="347472"/>
                  </a:lnTo>
                  <a:lnTo>
                    <a:pt x="2217902" y="341274"/>
                  </a:lnTo>
                  <a:lnTo>
                    <a:pt x="2259406" y="323773"/>
                  </a:lnTo>
                  <a:lnTo>
                    <a:pt x="2294572" y="296608"/>
                  </a:lnTo>
                  <a:lnTo>
                    <a:pt x="2321725" y="261454"/>
                  </a:lnTo>
                  <a:lnTo>
                    <a:pt x="2339225" y="219951"/>
                  </a:lnTo>
                  <a:lnTo>
                    <a:pt x="2345436" y="173736"/>
                  </a:lnTo>
                  <a:close/>
                </a:path>
              </a:pathLst>
            </a:custGeom>
            <a:solidFill>
              <a:srgbClr val="004977"/>
            </a:solidFill>
          </p:spPr>
          <p:txBody>
            <a:bodyPr wrap="square" lIns="0" tIns="0" rIns="0" bIns="0" rtlCol="0"/>
            <a:lstStyle/>
            <a:p>
              <a:pPr defTabSz="685800"/>
              <a:endParaRPr sz="135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8" name="object 10">
            <a:extLst>
              <a:ext uri="{FF2B5EF4-FFF2-40B4-BE49-F238E27FC236}">
                <a16:creationId xmlns:a16="http://schemas.microsoft.com/office/drawing/2014/main" id="{2640A957-7BB6-2048-B6A6-D9BB0B2AC7D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5155" y="465084"/>
            <a:ext cx="8120009" cy="654538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9525" algn="ctr">
              <a:spcBef>
                <a:spcPts val="600"/>
              </a:spcBef>
            </a:pPr>
            <a:r>
              <a:rPr lang="pt-BR" sz="2000" b="1" spc="-8" dirty="0">
                <a:cs typeface="Segoe UI Semilight"/>
              </a:rPr>
              <a:t>      </a:t>
            </a:r>
            <a:r>
              <a:rPr sz="2000" b="1" spc="-8" dirty="0" err="1">
                <a:cs typeface="Segoe UI Semilight"/>
              </a:rPr>
              <a:t>Complexidade</a:t>
            </a:r>
            <a:r>
              <a:rPr sz="2000" b="1" spc="-19" dirty="0">
                <a:cs typeface="Segoe UI Semilight"/>
              </a:rPr>
              <a:t> </a:t>
            </a:r>
            <a:r>
              <a:rPr sz="2000" b="1" spc="-4" dirty="0">
                <a:cs typeface="Segoe UI Semilight"/>
              </a:rPr>
              <a:t>do</a:t>
            </a:r>
            <a:r>
              <a:rPr sz="2000" b="1" spc="-11" dirty="0">
                <a:cs typeface="Segoe UI Semilight"/>
              </a:rPr>
              <a:t> </a:t>
            </a:r>
            <a:r>
              <a:rPr lang="pt-BR" sz="2000" b="1" spc="-8" dirty="0">
                <a:cs typeface="Segoe UI Semilight"/>
              </a:rPr>
              <a:t>S</a:t>
            </a:r>
            <a:r>
              <a:rPr sz="2000" b="1" spc="-8" dirty="0" err="1">
                <a:cs typeface="Segoe UI Semilight"/>
              </a:rPr>
              <a:t>istema</a:t>
            </a:r>
            <a:endParaRPr sz="2000" b="1" dirty="0">
              <a:cs typeface="Segoe UI Semilight"/>
            </a:endParaRPr>
          </a:p>
          <a:p>
            <a:pPr marL="9525">
              <a:spcBef>
                <a:spcPts val="353"/>
              </a:spcBef>
            </a:pPr>
            <a:endParaRPr sz="1800" dirty="0">
              <a:latin typeface="Segoe UI Semilight"/>
              <a:cs typeface="Segoe UI Semilight"/>
            </a:endParaRPr>
          </a:p>
        </p:txBody>
      </p:sp>
      <p:pic>
        <p:nvPicPr>
          <p:cNvPr id="9" name="object 11">
            <a:extLst>
              <a:ext uri="{FF2B5EF4-FFF2-40B4-BE49-F238E27FC236}">
                <a16:creationId xmlns:a16="http://schemas.microsoft.com/office/drawing/2014/main" id="{80421948-759B-C94D-936C-2880CB717D41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83989" y="2076055"/>
            <a:ext cx="2986534" cy="3037727"/>
          </a:xfrm>
          <a:prstGeom prst="rect">
            <a:avLst/>
          </a:prstGeom>
        </p:spPr>
      </p:pic>
      <p:sp>
        <p:nvSpPr>
          <p:cNvPr id="10" name="object 12">
            <a:extLst>
              <a:ext uri="{FF2B5EF4-FFF2-40B4-BE49-F238E27FC236}">
                <a16:creationId xmlns:a16="http://schemas.microsoft.com/office/drawing/2014/main" id="{7120F342-8E94-584C-8540-E1C97E07E95F}"/>
              </a:ext>
            </a:extLst>
          </p:cNvPr>
          <p:cNvSpPr txBox="1"/>
          <p:nvPr/>
        </p:nvSpPr>
        <p:spPr>
          <a:xfrm>
            <a:off x="4316730" y="3059430"/>
            <a:ext cx="1213485" cy="882132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 defTabSz="685800">
              <a:lnSpc>
                <a:spcPts val="2684"/>
              </a:lnSpc>
              <a:spcBef>
                <a:spcPts val="79"/>
              </a:spcBef>
            </a:pPr>
            <a:r>
              <a:rPr sz="2400" spc="-4" dirty="0">
                <a:solidFill>
                  <a:srgbClr val="585858"/>
                </a:solidFill>
                <a:latin typeface="Segoe UI Black"/>
                <a:cs typeface="Segoe UI Black"/>
              </a:rPr>
              <a:t>390.726</a:t>
            </a:r>
            <a:endParaRPr sz="2400">
              <a:solidFill>
                <a:prstClr val="black"/>
              </a:solidFill>
              <a:latin typeface="Segoe UI Black"/>
              <a:cs typeface="Segoe UI Black"/>
            </a:endParaRPr>
          </a:p>
          <a:p>
            <a:pPr marL="36195" defTabSz="685800">
              <a:lnSpc>
                <a:spcPts val="2325"/>
              </a:lnSpc>
            </a:pPr>
            <a:r>
              <a:rPr sz="2100" spc="-8" dirty="0">
                <a:solidFill>
                  <a:srgbClr val="585858"/>
                </a:solidFill>
                <a:latin typeface="Segoe UI Semibold"/>
                <a:cs typeface="Segoe UI Semibold"/>
              </a:rPr>
              <a:t>NORMAS</a:t>
            </a:r>
            <a:endParaRPr sz="2100">
              <a:solidFill>
                <a:prstClr val="black"/>
              </a:solidFill>
              <a:latin typeface="Segoe UI Semibold"/>
              <a:cs typeface="Segoe UI Semibold"/>
            </a:endParaRPr>
          </a:p>
          <a:p>
            <a:pPr marL="28099" defTabSz="685800">
              <a:lnSpc>
                <a:spcPts val="1800"/>
              </a:lnSpc>
            </a:pPr>
            <a:r>
              <a:rPr sz="1500" spc="-11" dirty="0">
                <a:solidFill>
                  <a:srgbClr val="585858"/>
                </a:solidFill>
                <a:latin typeface="Segoe UI Semibold"/>
                <a:cs typeface="Segoe UI Semibold"/>
              </a:rPr>
              <a:t>TRIBUTÁRIAS</a:t>
            </a:r>
            <a:endParaRPr sz="1500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11" name="object 13">
            <a:extLst>
              <a:ext uri="{FF2B5EF4-FFF2-40B4-BE49-F238E27FC236}">
                <a16:creationId xmlns:a16="http://schemas.microsoft.com/office/drawing/2014/main" id="{EC90226D-0A58-4947-BFE8-24C9983C16E8}"/>
              </a:ext>
            </a:extLst>
          </p:cNvPr>
          <p:cNvSpPr txBox="1"/>
          <p:nvPr/>
        </p:nvSpPr>
        <p:spPr>
          <a:xfrm>
            <a:off x="5729478" y="2262283"/>
            <a:ext cx="519113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defTabSz="685800">
              <a:spcBef>
                <a:spcPts val="75"/>
              </a:spcBef>
            </a:pP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31</a:t>
            </a:r>
            <a:r>
              <a:rPr sz="1350" spc="4" dirty="0">
                <a:solidFill>
                  <a:srgbClr val="FFFFFF"/>
                </a:solidFill>
                <a:latin typeface="Segoe UI"/>
                <a:cs typeface="Segoe UI"/>
              </a:rPr>
              <a:t>.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937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2" name="object 14">
            <a:extLst>
              <a:ext uri="{FF2B5EF4-FFF2-40B4-BE49-F238E27FC236}">
                <a16:creationId xmlns:a16="http://schemas.microsoft.com/office/drawing/2014/main" id="{2ECB9F8A-9814-1A48-95A6-B2EA2EE9B796}"/>
              </a:ext>
            </a:extLst>
          </p:cNvPr>
          <p:cNvSpPr txBox="1"/>
          <p:nvPr/>
        </p:nvSpPr>
        <p:spPr>
          <a:xfrm>
            <a:off x="5648039" y="1823371"/>
            <a:ext cx="1429226" cy="3323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28575" defTabSz="685800">
              <a:spcBef>
                <a:spcPts val="71"/>
              </a:spcBef>
            </a:pPr>
            <a:r>
              <a:rPr sz="3150" spc="-11" baseline="-13888" dirty="0">
                <a:solidFill>
                  <a:srgbClr val="004643"/>
                </a:solidFill>
                <a:latin typeface="Segoe UI Semibold"/>
                <a:cs typeface="Segoe UI Semibold"/>
              </a:rPr>
              <a:t>8,17%</a:t>
            </a:r>
            <a:r>
              <a:rPr sz="3150" spc="-56" baseline="-13888" dirty="0">
                <a:solidFill>
                  <a:srgbClr val="004643"/>
                </a:solidFill>
                <a:latin typeface="Segoe UI Semibold"/>
                <a:cs typeface="Segoe UI Semibold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 Semibold"/>
                <a:cs typeface="Segoe UI Semibold"/>
              </a:rPr>
              <a:t>Normas</a:t>
            </a:r>
            <a:endParaRPr sz="1350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13" name="object 15">
            <a:extLst>
              <a:ext uri="{FF2B5EF4-FFF2-40B4-BE49-F238E27FC236}">
                <a16:creationId xmlns:a16="http://schemas.microsoft.com/office/drawing/2014/main" id="{5E174171-B19A-BE48-B5EA-778DC5FEAE49}"/>
              </a:ext>
            </a:extLst>
          </p:cNvPr>
          <p:cNvSpPr txBox="1"/>
          <p:nvPr/>
        </p:nvSpPr>
        <p:spPr>
          <a:xfrm>
            <a:off x="6425088" y="2123979"/>
            <a:ext cx="834390" cy="42511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defTabSz="685800">
              <a:spcBef>
                <a:spcPts val="75"/>
              </a:spcBef>
            </a:pPr>
            <a:r>
              <a:rPr sz="1350" spc="-109" dirty="0">
                <a:solidFill>
                  <a:srgbClr val="585858"/>
                </a:solidFill>
                <a:latin typeface="Segoe UI Semibold"/>
                <a:cs typeface="Segoe UI Semibold"/>
              </a:rPr>
              <a:t>T</a:t>
            </a:r>
            <a:r>
              <a:rPr sz="1350" dirty="0">
                <a:solidFill>
                  <a:srgbClr val="585858"/>
                </a:solidFill>
                <a:latin typeface="Segoe UI Semibold"/>
                <a:cs typeface="Segoe UI Semibold"/>
              </a:rPr>
              <a:t>r</a:t>
            </a:r>
            <a:r>
              <a:rPr sz="1350" spc="-4" dirty="0">
                <a:solidFill>
                  <a:srgbClr val="585858"/>
                </a:solidFill>
                <a:latin typeface="Segoe UI Semibold"/>
                <a:cs typeface="Segoe UI Semibold"/>
              </a:rPr>
              <a:t>i</a:t>
            </a:r>
            <a:r>
              <a:rPr sz="1350" spc="-8" dirty="0">
                <a:solidFill>
                  <a:srgbClr val="585858"/>
                </a:solidFill>
                <a:latin typeface="Segoe UI Semibold"/>
                <a:cs typeface="Segoe UI Semibold"/>
              </a:rPr>
              <a:t>b</a:t>
            </a:r>
            <a:r>
              <a:rPr sz="1350" dirty="0">
                <a:solidFill>
                  <a:srgbClr val="585858"/>
                </a:solidFill>
                <a:latin typeface="Segoe UI Semibold"/>
                <a:cs typeface="Segoe UI Semibold"/>
              </a:rPr>
              <a:t>u</a:t>
            </a:r>
            <a:r>
              <a:rPr sz="1350" spc="-4" dirty="0">
                <a:solidFill>
                  <a:srgbClr val="585858"/>
                </a:solidFill>
                <a:latin typeface="Segoe UI Semibold"/>
                <a:cs typeface="Segoe UI Semibold"/>
              </a:rPr>
              <a:t>t</a:t>
            </a:r>
            <a:r>
              <a:rPr sz="1350" spc="-8" dirty="0">
                <a:solidFill>
                  <a:srgbClr val="585858"/>
                </a:solidFill>
                <a:latin typeface="Segoe UI Semibold"/>
                <a:cs typeface="Segoe UI Semibold"/>
              </a:rPr>
              <a:t>á</a:t>
            </a:r>
            <a:r>
              <a:rPr sz="1350" dirty="0">
                <a:solidFill>
                  <a:srgbClr val="585858"/>
                </a:solidFill>
                <a:latin typeface="Segoe UI Semibold"/>
                <a:cs typeface="Segoe UI Semibold"/>
              </a:rPr>
              <a:t>r</a:t>
            </a:r>
            <a:r>
              <a:rPr sz="1350" spc="-4" dirty="0">
                <a:solidFill>
                  <a:srgbClr val="585858"/>
                </a:solidFill>
                <a:latin typeface="Segoe UI Semibold"/>
                <a:cs typeface="Segoe UI Semibold"/>
              </a:rPr>
              <a:t>i</a:t>
            </a:r>
            <a:r>
              <a:rPr sz="1350" spc="-8" dirty="0">
                <a:solidFill>
                  <a:srgbClr val="585858"/>
                </a:solidFill>
                <a:latin typeface="Segoe UI Semibold"/>
                <a:cs typeface="Segoe UI Semibold"/>
              </a:rPr>
              <a:t>a</a:t>
            </a:r>
            <a:r>
              <a:rPr sz="1350" dirty="0">
                <a:solidFill>
                  <a:srgbClr val="585858"/>
                </a:solidFill>
                <a:latin typeface="Segoe UI Semibold"/>
                <a:cs typeface="Segoe UI Semibold"/>
              </a:rPr>
              <a:t>s  </a:t>
            </a:r>
            <a:r>
              <a:rPr sz="1350" spc="-4" dirty="0">
                <a:solidFill>
                  <a:srgbClr val="006B64"/>
                </a:solidFill>
                <a:latin typeface="Segoe UI Semibold"/>
                <a:cs typeface="Segoe UI Semibold"/>
              </a:rPr>
              <a:t>Federais</a:t>
            </a:r>
            <a:endParaRPr sz="1350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14" name="object 16">
            <a:extLst>
              <a:ext uri="{FF2B5EF4-FFF2-40B4-BE49-F238E27FC236}">
                <a16:creationId xmlns:a16="http://schemas.microsoft.com/office/drawing/2014/main" id="{040C9602-564A-3148-933D-77CED6F816FE}"/>
              </a:ext>
            </a:extLst>
          </p:cNvPr>
          <p:cNvSpPr txBox="1"/>
          <p:nvPr/>
        </p:nvSpPr>
        <p:spPr>
          <a:xfrm>
            <a:off x="5448871" y="4418038"/>
            <a:ext cx="1624013" cy="3323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28575" defTabSz="685800">
              <a:spcBef>
                <a:spcPts val="71"/>
              </a:spcBef>
            </a:pPr>
            <a:r>
              <a:rPr sz="3150" spc="-11" baseline="-12896" dirty="0">
                <a:solidFill>
                  <a:srgbClr val="1F3313"/>
                </a:solidFill>
                <a:latin typeface="Segoe UI Semibold"/>
                <a:cs typeface="Segoe UI Semibold"/>
              </a:rPr>
              <a:t>31,64%</a:t>
            </a:r>
            <a:r>
              <a:rPr sz="3150" spc="360" baseline="-12896" dirty="0">
                <a:solidFill>
                  <a:srgbClr val="1F3313"/>
                </a:solidFill>
                <a:latin typeface="Segoe UI Semibold"/>
                <a:cs typeface="Segoe UI Semibold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 Semibold"/>
                <a:cs typeface="Segoe UI Semibold"/>
              </a:rPr>
              <a:t>Normas</a:t>
            </a:r>
            <a:endParaRPr sz="1350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15" name="object 17">
            <a:extLst>
              <a:ext uri="{FF2B5EF4-FFF2-40B4-BE49-F238E27FC236}">
                <a16:creationId xmlns:a16="http://schemas.microsoft.com/office/drawing/2014/main" id="{6B1475FA-4148-7C49-BED3-14C232913DD1}"/>
              </a:ext>
            </a:extLst>
          </p:cNvPr>
          <p:cNvSpPr txBox="1"/>
          <p:nvPr/>
        </p:nvSpPr>
        <p:spPr>
          <a:xfrm>
            <a:off x="6420992" y="4718875"/>
            <a:ext cx="834390" cy="42511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defTabSz="685800">
              <a:spcBef>
                <a:spcPts val="75"/>
              </a:spcBef>
            </a:pPr>
            <a:r>
              <a:rPr sz="1350" spc="-109" dirty="0">
                <a:solidFill>
                  <a:srgbClr val="585858"/>
                </a:solidFill>
                <a:latin typeface="Segoe UI Semibold"/>
                <a:cs typeface="Segoe UI Semibold"/>
              </a:rPr>
              <a:t>T</a:t>
            </a:r>
            <a:r>
              <a:rPr sz="1350" dirty="0">
                <a:solidFill>
                  <a:srgbClr val="585858"/>
                </a:solidFill>
                <a:latin typeface="Segoe UI Semibold"/>
                <a:cs typeface="Segoe UI Semibold"/>
              </a:rPr>
              <a:t>r</a:t>
            </a:r>
            <a:r>
              <a:rPr sz="1350" spc="-4" dirty="0">
                <a:solidFill>
                  <a:srgbClr val="585858"/>
                </a:solidFill>
                <a:latin typeface="Segoe UI Semibold"/>
                <a:cs typeface="Segoe UI Semibold"/>
              </a:rPr>
              <a:t>i</a:t>
            </a:r>
            <a:r>
              <a:rPr sz="1350" spc="-8" dirty="0">
                <a:solidFill>
                  <a:srgbClr val="585858"/>
                </a:solidFill>
                <a:latin typeface="Segoe UI Semibold"/>
                <a:cs typeface="Segoe UI Semibold"/>
              </a:rPr>
              <a:t>b</a:t>
            </a:r>
            <a:r>
              <a:rPr sz="1350" dirty="0">
                <a:solidFill>
                  <a:srgbClr val="585858"/>
                </a:solidFill>
                <a:latin typeface="Segoe UI Semibold"/>
                <a:cs typeface="Segoe UI Semibold"/>
              </a:rPr>
              <a:t>u</a:t>
            </a:r>
            <a:r>
              <a:rPr sz="1350" spc="-4" dirty="0">
                <a:solidFill>
                  <a:srgbClr val="585858"/>
                </a:solidFill>
                <a:latin typeface="Segoe UI Semibold"/>
                <a:cs typeface="Segoe UI Semibold"/>
              </a:rPr>
              <a:t>t</a:t>
            </a:r>
            <a:r>
              <a:rPr sz="1350" spc="-8" dirty="0">
                <a:solidFill>
                  <a:srgbClr val="585858"/>
                </a:solidFill>
                <a:latin typeface="Segoe UI Semibold"/>
                <a:cs typeface="Segoe UI Semibold"/>
              </a:rPr>
              <a:t>á</a:t>
            </a:r>
            <a:r>
              <a:rPr sz="1350" dirty="0">
                <a:solidFill>
                  <a:srgbClr val="585858"/>
                </a:solidFill>
                <a:latin typeface="Segoe UI Semibold"/>
                <a:cs typeface="Segoe UI Semibold"/>
              </a:rPr>
              <a:t>r</a:t>
            </a:r>
            <a:r>
              <a:rPr sz="1350" spc="-4" dirty="0">
                <a:solidFill>
                  <a:srgbClr val="585858"/>
                </a:solidFill>
                <a:latin typeface="Segoe UI Semibold"/>
                <a:cs typeface="Segoe UI Semibold"/>
              </a:rPr>
              <a:t>i</a:t>
            </a:r>
            <a:r>
              <a:rPr sz="1350" spc="-8" dirty="0">
                <a:solidFill>
                  <a:srgbClr val="585858"/>
                </a:solidFill>
                <a:latin typeface="Segoe UI Semibold"/>
                <a:cs typeface="Segoe UI Semibold"/>
              </a:rPr>
              <a:t>a</a:t>
            </a:r>
            <a:r>
              <a:rPr sz="1350" dirty="0">
                <a:solidFill>
                  <a:srgbClr val="585858"/>
                </a:solidFill>
                <a:latin typeface="Segoe UI Semibold"/>
                <a:cs typeface="Segoe UI Semibold"/>
              </a:rPr>
              <a:t>s  </a:t>
            </a:r>
            <a:r>
              <a:rPr sz="1350" spc="-4" dirty="0">
                <a:solidFill>
                  <a:srgbClr val="416429"/>
                </a:solidFill>
                <a:latin typeface="Segoe UI Semibold"/>
                <a:cs typeface="Segoe UI Semibold"/>
              </a:rPr>
              <a:t>Estaduais</a:t>
            </a:r>
            <a:endParaRPr sz="1350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16" name="object 18">
            <a:extLst>
              <a:ext uri="{FF2B5EF4-FFF2-40B4-BE49-F238E27FC236}">
                <a16:creationId xmlns:a16="http://schemas.microsoft.com/office/drawing/2014/main" id="{27725623-2A5D-B145-A5E8-2600B98ACBCF}"/>
              </a:ext>
            </a:extLst>
          </p:cNvPr>
          <p:cNvSpPr txBox="1"/>
          <p:nvPr/>
        </p:nvSpPr>
        <p:spPr>
          <a:xfrm>
            <a:off x="5558218" y="4863560"/>
            <a:ext cx="611505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defTabSz="685800">
              <a:spcBef>
                <a:spcPts val="75"/>
              </a:spcBef>
            </a:pP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12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3.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620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7" name="object 19">
            <a:extLst>
              <a:ext uri="{FF2B5EF4-FFF2-40B4-BE49-F238E27FC236}">
                <a16:creationId xmlns:a16="http://schemas.microsoft.com/office/drawing/2014/main" id="{C619D204-0433-CC43-A8BF-45F0AC57E6FF}"/>
              </a:ext>
            </a:extLst>
          </p:cNvPr>
          <p:cNvSpPr/>
          <p:nvPr/>
        </p:nvSpPr>
        <p:spPr>
          <a:xfrm>
            <a:off x="3406140" y="1833372"/>
            <a:ext cx="1724025" cy="723900"/>
          </a:xfrm>
          <a:custGeom>
            <a:avLst/>
            <a:gdLst/>
            <a:ahLst/>
            <a:cxnLst/>
            <a:rect l="l" t="t" r="r" b="b"/>
            <a:pathLst>
              <a:path w="2298700" h="965200">
                <a:moveTo>
                  <a:pt x="2298192" y="0"/>
                </a:moveTo>
                <a:lnTo>
                  <a:pt x="0" y="0"/>
                </a:lnTo>
                <a:lnTo>
                  <a:pt x="0" y="964691"/>
                </a:lnTo>
                <a:lnTo>
                  <a:pt x="2298192" y="964691"/>
                </a:lnTo>
                <a:lnTo>
                  <a:pt x="2298192" y="0"/>
                </a:lnTo>
                <a:close/>
              </a:path>
            </a:pathLst>
          </a:custGeom>
          <a:solidFill>
            <a:srgbClr val="FFFFFF">
              <a:alpha val="70195"/>
            </a:srgbClr>
          </a:solid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20">
            <a:extLst>
              <a:ext uri="{FF2B5EF4-FFF2-40B4-BE49-F238E27FC236}">
                <a16:creationId xmlns:a16="http://schemas.microsoft.com/office/drawing/2014/main" id="{8BCCA15D-57B7-AE46-8981-6D2F27BAF808}"/>
              </a:ext>
            </a:extLst>
          </p:cNvPr>
          <p:cNvSpPr txBox="1"/>
          <p:nvPr/>
        </p:nvSpPr>
        <p:spPr>
          <a:xfrm>
            <a:off x="3230594" y="1790510"/>
            <a:ext cx="1624013" cy="33230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28575" defTabSz="685800">
              <a:spcBef>
                <a:spcPts val="71"/>
              </a:spcBef>
              <a:tabLst>
                <a:tab pos="981075" algn="l"/>
              </a:tabLst>
            </a:pPr>
            <a:r>
              <a:rPr sz="3150" spc="-11" baseline="-12896" dirty="0">
                <a:solidFill>
                  <a:srgbClr val="00243B"/>
                </a:solidFill>
                <a:latin typeface="Segoe UI Semibold"/>
                <a:cs typeface="Segoe UI Semibold"/>
              </a:rPr>
              <a:t>60,19%	</a:t>
            </a:r>
            <a:r>
              <a:rPr sz="1350" spc="-4" dirty="0">
                <a:solidFill>
                  <a:srgbClr val="585858"/>
                </a:solidFill>
                <a:latin typeface="Segoe UI Semibold"/>
                <a:cs typeface="Segoe UI Semibold"/>
              </a:rPr>
              <a:t>Normas</a:t>
            </a:r>
            <a:endParaRPr sz="1350" dirty="0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19" name="object 21">
            <a:extLst>
              <a:ext uri="{FF2B5EF4-FFF2-40B4-BE49-F238E27FC236}">
                <a16:creationId xmlns:a16="http://schemas.microsoft.com/office/drawing/2014/main" id="{4DD70E85-6B44-DC45-B044-C0C07E0E6DA0}"/>
              </a:ext>
            </a:extLst>
          </p:cNvPr>
          <p:cNvSpPr txBox="1"/>
          <p:nvPr/>
        </p:nvSpPr>
        <p:spPr>
          <a:xfrm>
            <a:off x="4202430" y="2091118"/>
            <a:ext cx="857250" cy="42511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defTabSz="685800">
              <a:spcBef>
                <a:spcPts val="75"/>
              </a:spcBef>
            </a:pPr>
            <a:r>
              <a:rPr sz="1350" spc="-15" dirty="0">
                <a:solidFill>
                  <a:srgbClr val="585858"/>
                </a:solidFill>
                <a:latin typeface="Segoe UI Semibold"/>
                <a:cs typeface="Segoe UI Semibold"/>
              </a:rPr>
              <a:t>Tributárias </a:t>
            </a:r>
            <a:r>
              <a:rPr sz="1350" spc="-360" dirty="0">
                <a:solidFill>
                  <a:srgbClr val="585858"/>
                </a:solidFill>
                <a:latin typeface="Segoe UI Semibold"/>
                <a:cs typeface="Segoe UI Semibold"/>
              </a:rPr>
              <a:t> </a:t>
            </a:r>
            <a:r>
              <a:rPr sz="1350" spc="-4" dirty="0">
                <a:solidFill>
                  <a:srgbClr val="003758"/>
                </a:solidFill>
                <a:latin typeface="Segoe UI Semibold"/>
                <a:cs typeface="Segoe UI Semibold"/>
              </a:rPr>
              <a:t>M</a:t>
            </a:r>
            <a:r>
              <a:rPr sz="1350" spc="4" dirty="0">
                <a:solidFill>
                  <a:srgbClr val="003758"/>
                </a:solidFill>
                <a:latin typeface="Segoe UI Semibold"/>
                <a:cs typeface="Segoe UI Semibold"/>
              </a:rPr>
              <a:t>u</a:t>
            </a:r>
            <a:r>
              <a:rPr sz="1350" dirty="0">
                <a:solidFill>
                  <a:srgbClr val="003758"/>
                </a:solidFill>
                <a:latin typeface="Segoe UI Semibold"/>
                <a:cs typeface="Segoe UI Semibold"/>
              </a:rPr>
              <a:t>n</a:t>
            </a:r>
            <a:r>
              <a:rPr sz="1350" spc="-4" dirty="0">
                <a:solidFill>
                  <a:srgbClr val="003758"/>
                </a:solidFill>
                <a:latin typeface="Segoe UI Semibold"/>
                <a:cs typeface="Segoe UI Semibold"/>
              </a:rPr>
              <a:t>ici</a:t>
            </a:r>
            <a:r>
              <a:rPr sz="1350" spc="-23" dirty="0">
                <a:solidFill>
                  <a:srgbClr val="003758"/>
                </a:solidFill>
                <a:latin typeface="Segoe UI Semibold"/>
                <a:cs typeface="Segoe UI Semibold"/>
              </a:rPr>
              <a:t>p</a:t>
            </a:r>
            <a:r>
              <a:rPr sz="1350" dirty="0">
                <a:solidFill>
                  <a:srgbClr val="003758"/>
                </a:solidFill>
                <a:latin typeface="Segoe UI Semibold"/>
                <a:cs typeface="Segoe UI Semibold"/>
              </a:rPr>
              <a:t>a</a:t>
            </a:r>
            <a:r>
              <a:rPr sz="1350" spc="-8" dirty="0">
                <a:solidFill>
                  <a:srgbClr val="003758"/>
                </a:solidFill>
                <a:latin typeface="Segoe UI Semibold"/>
                <a:cs typeface="Segoe UI Semibold"/>
              </a:rPr>
              <a:t>i</a:t>
            </a:r>
            <a:r>
              <a:rPr sz="1350" dirty="0">
                <a:solidFill>
                  <a:srgbClr val="003758"/>
                </a:solidFill>
                <a:latin typeface="Segoe UI Semibold"/>
                <a:cs typeface="Segoe UI Semibold"/>
              </a:rPr>
              <a:t>s</a:t>
            </a:r>
            <a:endParaRPr sz="1350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20" name="object 22">
            <a:extLst>
              <a:ext uri="{FF2B5EF4-FFF2-40B4-BE49-F238E27FC236}">
                <a16:creationId xmlns:a16="http://schemas.microsoft.com/office/drawing/2014/main" id="{3578E5A7-B1E5-0F40-B4B8-34A2359C08D3}"/>
              </a:ext>
            </a:extLst>
          </p:cNvPr>
          <p:cNvSpPr/>
          <p:nvPr/>
        </p:nvSpPr>
        <p:spPr>
          <a:xfrm>
            <a:off x="3276981" y="2218562"/>
            <a:ext cx="736283" cy="268605"/>
          </a:xfrm>
          <a:custGeom>
            <a:avLst/>
            <a:gdLst/>
            <a:ahLst/>
            <a:cxnLst/>
            <a:rect l="l" t="t" r="r" b="b"/>
            <a:pathLst>
              <a:path w="981710" h="358139">
                <a:moveTo>
                  <a:pt x="802386" y="0"/>
                </a:moveTo>
                <a:lnTo>
                  <a:pt x="179069" y="0"/>
                </a:lnTo>
                <a:lnTo>
                  <a:pt x="131453" y="6394"/>
                </a:lnTo>
                <a:lnTo>
                  <a:pt x="88674" y="24440"/>
                </a:lnTo>
                <a:lnTo>
                  <a:pt x="52435" y="52435"/>
                </a:lnTo>
                <a:lnTo>
                  <a:pt x="24440" y="88674"/>
                </a:lnTo>
                <a:lnTo>
                  <a:pt x="6394" y="131453"/>
                </a:lnTo>
                <a:lnTo>
                  <a:pt x="0" y="179069"/>
                </a:lnTo>
                <a:lnTo>
                  <a:pt x="6394" y="226686"/>
                </a:lnTo>
                <a:lnTo>
                  <a:pt x="24440" y="269465"/>
                </a:lnTo>
                <a:lnTo>
                  <a:pt x="52435" y="305704"/>
                </a:lnTo>
                <a:lnTo>
                  <a:pt x="88674" y="333699"/>
                </a:lnTo>
                <a:lnTo>
                  <a:pt x="131453" y="351745"/>
                </a:lnTo>
                <a:lnTo>
                  <a:pt x="179069" y="358139"/>
                </a:lnTo>
                <a:lnTo>
                  <a:pt x="802386" y="358139"/>
                </a:lnTo>
                <a:lnTo>
                  <a:pt x="850002" y="351745"/>
                </a:lnTo>
                <a:lnTo>
                  <a:pt x="892781" y="333699"/>
                </a:lnTo>
                <a:lnTo>
                  <a:pt x="929020" y="305704"/>
                </a:lnTo>
                <a:lnTo>
                  <a:pt x="957015" y="269465"/>
                </a:lnTo>
                <a:lnTo>
                  <a:pt x="975061" y="226686"/>
                </a:lnTo>
                <a:lnTo>
                  <a:pt x="981455" y="179069"/>
                </a:lnTo>
                <a:lnTo>
                  <a:pt x="975061" y="131453"/>
                </a:lnTo>
                <a:lnTo>
                  <a:pt x="957015" y="88674"/>
                </a:lnTo>
                <a:lnTo>
                  <a:pt x="929020" y="52435"/>
                </a:lnTo>
                <a:lnTo>
                  <a:pt x="892781" y="24440"/>
                </a:lnTo>
                <a:lnTo>
                  <a:pt x="850002" y="6394"/>
                </a:lnTo>
                <a:lnTo>
                  <a:pt x="802386" y="0"/>
                </a:lnTo>
                <a:close/>
              </a:path>
            </a:pathLst>
          </a:custGeom>
          <a:solidFill>
            <a:srgbClr val="003758"/>
          </a:solid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3">
            <a:extLst>
              <a:ext uri="{FF2B5EF4-FFF2-40B4-BE49-F238E27FC236}">
                <a16:creationId xmlns:a16="http://schemas.microsoft.com/office/drawing/2014/main" id="{9A39B2B3-BF7E-8C40-BEC7-090F01C41228}"/>
              </a:ext>
            </a:extLst>
          </p:cNvPr>
          <p:cNvSpPr txBox="1"/>
          <p:nvPr/>
        </p:nvSpPr>
        <p:spPr>
          <a:xfrm>
            <a:off x="3339655" y="2235804"/>
            <a:ext cx="611505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defTabSz="685800">
              <a:spcBef>
                <a:spcPts val="75"/>
              </a:spcBef>
            </a:pP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23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5.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169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22" name="object 24">
            <a:extLst>
              <a:ext uri="{FF2B5EF4-FFF2-40B4-BE49-F238E27FC236}">
                <a16:creationId xmlns:a16="http://schemas.microsoft.com/office/drawing/2014/main" id="{6D0E5B56-5AA2-D54F-B9D6-0B84D6C570F3}"/>
              </a:ext>
            </a:extLst>
          </p:cNvPr>
          <p:cNvSpPr txBox="1"/>
          <p:nvPr/>
        </p:nvSpPr>
        <p:spPr>
          <a:xfrm>
            <a:off x="6833807" y="2855785"/>
            <a:ext cx="1893570" cy="122296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04299" marR="3810" indent="-95250" defTabSz="685800">
              <a:spcBef>
                <a:spcPts val="75"/>
              </a:spcBef>
            </a:pPr>
            <a:r>
              <a:rPr sz="1350" spc="-4" dirty="0">
                <a:solidFill>
                  <a:srgbClr val="004977"/>
                </a:solidFill>
                <a:latin typeface="Segoe UI Semibold"/>
                <a:cs typeface="Segoe UI Semibold"/>
              </a:rPr>
              <a:t>Foram criados inúmeros </a:t>
            </a:r>
            <a:r>
              <a:rPr sz="1350" spc="-360" dirty="0">
                <a:solidFill>
                  <a:srgbClr val="004977"/>
                </a:solidFill>
                <a:latin typeface="Segoe UI Semibold"/>
                <a:cs typeface="Segoe UI Semibold"/>
              </a:rPr>
              <a:t> </a:t>
            </a:r>
            <a:r>
              <a:rPr sz="1350" spc="-4" dirty="0">
                <a:solidFill>
                  <a:srgbClr val="004977"/>
                </a:solidFill>
                <a:latin typeface="Segoe UI Semibold"/>
                <a:cs typeface="Segoe UI Semibold"/>
              </a:rPr>
              <a:t>tributos</a:t>
            </a:r>
            <a:r>
              <a:rPr sz="1350" dirty="0">
                <a:solidFill>
                  <a:srgbClr val="004977"/>
                </a:solidFill>
                <a:latin typeface="Segoe UI Semibold"/>
                <a:cs typeface="Segoe UI Semibold"/>
              </a:rPr>
              <a:t> como:</a:t>
            </a:r>
            <a:endParaRPr sz="1350" dirty="0">
              <a:solidFill>
                <a:prstClr val="black"/>
              </a:solidFill>
              <a:latin typeface="Segoe UI Semibold"/>
              <a:cs typeface="Segoe UI Semibold"/>
            </a:endParaRPr>
          </a:p>
          <a:p>
            <a:pPr marL="93345" marR="125254" indent="125730" defTabSz="685800">
              <a:lnSpc>
                <a:spcPts val="3383"/>
              </a:lnSpc>
              <a:tabLst>
                <a:tab pos="543401" algn="l"/>
                <a:tab pos="786289" algn="l"/>
                <a:tab pos="1351598" algn="l"/>
                <a:tab pos="1552098" algn="l"/>
              </a:tabLst>
            </a:pPr>
            <a:r>
              <a:rPr sz="1200" spc="-4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1200" spc="-8" dirty="0">
                <a:solidFill>
                  <a:srgbClr val="FFFFFF"/>
                </a:solidFill>
                <a:latin typeface="Segoe UI Semibold"/>
                <a:cs typeface="Segoe UI Semibold"/>
              </a:rPr>
              <a:t>SL</a:t>
            </a:r>
            <a:r>
              <a:rPr sz="1200" spc="-4" dirty="0">
                <a:solidFill>
                  <a:srgbClr val="FFFFFF"/>
                </a:solidFill>
                <a:latin typeface="Segoe UI Semibold"/>
                <a:cs typeface="Segoe UI Semibold"/>
              </a:rPr>
              <a:t>L</a:t>
            </a:r>
            <a:r>
              <a:rPr sz="1200" dirty="0">
                <a:solidFill>
                  <a:srgbClr val="FFFFFF"/>
                </a:solidFill>
                <a:latin typeface="Segoe UI Semibold"/>
                <a:cs typeface="Segoe UI Semibold"/>
              </a:rPr>
              <a:t>	</a:t>
            </a:r>
            <a:r>
              <a:rPr lang="pt-BR" sz="1200" dirty="0">
                <a:solidFill>
                  <a:srgbClr val="FFFFFF"/>
                </a:solidFill>
                <a:latin typeface="Segoe UI Semibold"/>
                <a:cs typeface="Segoe UI Semibold"/>
              </a:rPr>
              <a:t>     </a:t>
            </a:r>
            <a:r>
              <a:rPr sz="1200" spc="-4" dirty="0">
                <a:solidFill>
                  <a:srgbClr val="FFFFFF"/>
                </a:solidFill>
                <a:latin typeface="Segoe UI Semibold"/>
                <a:cs typeface="Segoe UI Semibold"/>
              </a:rPr>
              <a:t>CIDE</a:t>
            </a:r>
            <a:r>
              <a:rPr sz="1200" dirty="0">
                <a:solidFill>
                  <a:srgbClr val="FFFFFF"/>
                </a:solidFill>
                <a:latin typeface="Segoe UI Semibold"/>
                <a:cs typeface="Segoe UI Semibold"/>
              </a:rPr>
              <a:t>	</a:t>
            </a:r>
            <a:r>
              <a:rPr sz="1200" spc="-4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1200" spc="-8" dirty="0">
                <a:solidFill>
                  <a:srgbClr val="FFFFFF"/>
                </a:solidFill>
                <a:latin typeface="Segoe UI Semibold"/>
                <a:cs typeface="Segoe UI Semibold"/>
              </a:rPr>
              <a:t>P</a:t>
            </a:r>
            <a:r>
              <a:rPr sz="1200" spc="-4" dirty="0">
                <a:solidFill>
                  <a:srgbClr val="FFFFFF"/>
                </a:solidFill>
                <a:latin typeface="Segoe UI Semibold"/>
                <a:cs typeface="Segoe UI Semibold"/>
              </a:rPr>
              <a:t>MF  </a:t>
            </a:r>
            <a:r>
              <a:rPr sz="1200" dirty="0">
                <a:solidFill>
                  <a:srgbClr val="FFFFFF"/>
                </a:solidFill>
                <a:latin typeface="Segoe UI Semibold"/>
                <a:cs typeface="Segoe UI Semibold"/>
              </a:rPr>
              <a:t>	</a:t>
            </a:r>
            <a:r>
              <a:rPr sz="1200" spc="-8" dirty="0">
                <a:solidFill>
                  <a:srgbClr val="FFFFFF"/>
                </a:solidFill>
                <a:latin typeface="Segoe UI Semibold"/>
                <a:cs typeface="Segoe UI Semibold"/>
              </a:rPr>
              <a:t>P</a:t>
            </a:r>
            <a:r>
              <a:rPr sz="1200" spc="-4" dirty="0">
                <a:solidFill>
                  <a:srgbClr val="FFFFFF"/>
                </a:solidFill>
                <a:latin typeface="Segoe UI Semibold"/>
                <a:cs typeface="Segoe UI Semibold"/>
              </a:rPr>
              <a:t>IS </a:t>
            </a:r>
            <a:r>
              <a:rPr sz="1200" spc="-19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1200" spc="-4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1200" spc="-8" dirty="0">
                <a:solidFill>
                  <a:srgbClr val="FFFFFF"/>
                </a:solidFill>
                <a:latin typeface="Segoe UI Semibold"/>
                <a:cs typeface="Segoe UI Semibold"/>
              </a:rPr>
              <a:t>FIN</a:t>
            </a:r>
            <a:r>
              <a:rPr sz="1200" spc="-4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r>
              <a:rPr sz="1200" dirty="0">
                <a:solidFill>
                  <a:srgbClr val="FFFFFF"/>
                </a:solidFill>
                <a:latin typeface="Segoe UI Semibold"/>
                <a:cs typeface="Segoe UI Semibold"/>
              </a:rPr>
              <a:t>		</a:t>
            </a:r>
            <a:endParaRPr sz="1200" dirty="0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23" name="object 25">
            <a:extLst>
              <a:ext uri="{FF2B5EF4-FFF2-40B4-BE49-F238E27FC236}">
                <a16:creationId xmlns:a16="http://schemas.microsoft.com/office/drawing/2014/main" id="{BDDF323D-73DF-B34C-A798-2CC25B71410D}"/>
              </a:ext>
            </a:extLst>
          </p:cNvPr>
          <p:cNvSpPr/>
          <p:nvPr/>
        </p:nvSpPr>
        <p:spPr>
          <a:xfrm>
            <a:off x="445770" y="1924812"/>
            <a:ext cx="2528411" cy="2428875"/>
          </a:xfrm>
          <a:custGeom>
            <a:avLst/>
            <a:gdLst/>
            <a:ahLst/>
            <a:cxnLst/>
            <a:rect l="l" t="t" r="r" b="b"/>
            <a:pathLst>
              <a:path w="3371215" h="3238500">
                <a:moveTo>
                  <a:pt x="3371088" y="0"/>
                </a:moveTo>
                <a:lnTo>
                  <a:pt x="0" y="0"/>
                </a:lnTo>
                <a:lnTo>
                  <a:pt x="0" y="3238499"/>
                </a:lnTo>
                <a:lnTo>
                  <a:pt x="3371088" y="3238499"/>
                </a:lnTo>
                <a:lnTo>
                  <a:pt x="3371088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bject 26">
            <a:extLst>
              <a:ext uri="{FF2B5EF4-FFF2-40B4-BE49-F238E27FC236}">
                <a16:creationId xmlns:a16="http://schemas.microsoft.com/office/drawing/2014/main" id="{DD8B305A-F1D6-6345-ADF7-F6BFF5A18001}"/>
              </a:ext>
            </a:extLst>
          </p:cNvPr>
          <p:cNvSpPr txBox="1"/>
          <p:nvPr/>
        </p:nvSpPr>
        <p:spPr>
          <a:xfrm>
            <a:off x="640080" y="2054506"/>
            <a:ext cx="1132999" cy="1139382"/>
          </a:xfrm>
          <a:prstGeom prst="rect">
            <a:avLst/>
          </a:prstGeom>
        </p:spPr>
        <p:txBody>
          <a:bodyPr vert="horz" wrap="square" lIns="0" tIns="42386" rIns="0" bIns="0" rtlCol="0">
            <a:spAutoFit/>
          </a:bodyPr>
          <a:lstStyle/>
          <a:p>
            <a:pPr marL="2381" defTabSz="685800">
              <a:spcBef>
                <a:spcPts val="334"/>
              </a:spcBef>
            </a:pPr>
            <a:r>
              <a:rPr sz="1500" spc="-4" dirty="0">
                <a:solidFill>
                  <a:srgbClr val="585858"/>
                </a:solidFill>
                <a:latin typeface="Segoe UI Semibold"/>
                <a:cs typeface="Segoe UI Semibold"/>
              </a:rPr>
              <a:t>EM</a:t>
            </a:r>
            <a:r>
              <a:rPr sz="1500" spc="-34" dirty="0">
                <a:solidFill>
                  <a:srgbClr val="585858"/>
                </a:solidFill>
                <a:latin typeface="Segoe UI Semibold"/>
                <a:cs typeface="Segoe UI Semibold"/>
              </a:rPr>
              <a:t> </a:t>
            </a:r>
            <a:r>
              <a:rPr sz="1500" dirty="0">
                <a:solidFill>
                  <a:srgbClr val="004977"/>
                </a:solidFill>
                <a:latin typeface="Segoe UI Semibold"/>
                <a:cs typeface="Segoe UI Semibold"/>
              </a:rPr>
              <a:t>30</a:t>
            </a:r>
            <a:r>
              <a:rPr sz="1500" spc="-26" dirty="0">
                <a:solidFill>
                  <a:srgbClr val="004977"/>
                </a:solidFill>
                <a:latin typeface="Segoe UI Semibold"/>
                <a:cs typeface="Segoe UI Semibold"/>
              </a:rPr>
              <a:t> </a:t>
            </a:r>
            <a:r>
              <a:rPr sz="1500" spc="-4" dirty="0">
                <a:solidFill>
                  <a:srgbClr val="585858"/>
                </a:solidFill>
                <a:latin typeface="Segoe UI Semibold"/>
                <a:cs typeface="Segoe UI Semibold"/>
              </a:rPr>
              <a:t>ANOS</a:t>
            </a:r>
            <a:endParaRPr sz="1500" dirty="0">
              <a:solidFill>
                <a:prstClr val="black"/>
              </a:solidFill>
              <a:latin typeface="Segoe UI Semibold"/>
              <a:cs typeface="Segoe UI Semibold"/>
            </a:endParaRPr>
          </a:p>
          <a:p>
            <a:pPr marL="10478" defTabSz="685800">
              <a:spcBef>
                <a:spcPts val="229"/>
              </a:spcBef>
            </a:pPr>
            <a:r>
              <a:rPr sz="1275" dirty="0">
                <a:solidFill>
                  <a:srgbClr val="585858"/>
                </a:solidFill>
                <a:latin typeface="Segoe UI"/>
                <a:cs typeface="Segoe UI"/>
              </a:rPr>
              <a:t>de</a:t>
            </a:r>
            <a:r>
              <a:rPr sz="1275" spc="-60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13" spc="-4" dirty="0">
                <a:solidFill>
                  <a:srgbClr val="585858"/>
                </a:solidFill>
                <a:latin typeface="Segoe UI"/>
                <a:cs typeface="Segoe UI"/>
              </a:rPr>
              <a:t>constituição</a:t>
            </a:r>
            <a:endParaRPr sz="1313" dirty="0">
              <a:solidFill>
                <a:prstClr val="black"/>
              </a:solidFill>
              <a:latin typeface="Segoe UI"/>
              <a:cs typeface="Segoe UI"/>
            </a:endParaRPr>
          </a:p>
          <a:p>
            <a:pPr marL="476" defTabSz="685800">
              <a:spcBef>
                <a:spcPts val="424"/>
              </a:spcBef>
            </a:pPr>
            <a:r>
              <a:rPr sz="1313" dirty="0">
                <a:solidFill>
                  <a:srgbClr val="585858"/>
                </a:solidFill>
                <a:latin typeface="Segoe UI"/>
                <a:cs typeface="Segoe UI"/>
              </a:rPr>
              <a:t>foram</a:t>
            </a:r>
            <a:r>
              <a:rPr sz="1313" spc="-64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13" spc="-4" dirty="0">
                <a:solidFill>
                  <a:srgbClr val="004977"/>
                </a:solidFill>
                <a:latin typeface="Segoe UI Semibold"/>
                <a:cs typeface="Segoe UI Semibold"/>
              </a:rPr>
              <a:t>editadas</a:t>
            </a:r>
            <a:endParaRPr sz="1313" dirty="0">
              <a:solidFill>
                <a:prstClr val="black"/>
              </a:solidFill>
              <a:latin typeface="Segoe UI Semibold"/>
              <a:cs typeface="Segoe UI Semibold"/>
            </a:endParaRPr>
          </a:p>
          <a:p>
            <a:pPr defTabSz="685800">
              <a:spcBef>
                <a:spcPts val="285"/>
              </a:spcBef>
            </a:pPr>
            <a:r>
              <a:rPr sz="2250" spc="-4" dirty="0">
                <a:solidFill>
                  <a:srgbClr val="004977"/>
                </a:solidFill>
                <a:latin typeface="Segoe UI Black"/>
                <a:cs typeface="Segoe UI Black"/>
              </a:rPr>
              <a:t>390.726</a:t>
            </a:r>
            <a:endParaRPr sz="2250" dirty="0">
              <a:solidFill>
                <a:prstClr val="black"/>
              </a:solidFill>
              <a:latin typeface="Segoe UI Black"/>
              <a:cs typeface="Segoe UI Black"/>
            </a:endParaRPr>
          </a:p>
        </p:txBody>
      </p:sp>
      <p:sp>
        <p:nvSpPr>
          <p:cNvPr id="25" name="object 27">
            <a:extLst>
              <a:ext uri="{FF2B5EF4-FFF2-40B4-BE49-F238E27FC236}">
                <a16:creationId xmlns:a16="http://schemas.microsoft.com/office/drawing/2014/main" id="{0B856963-CDCE-F94F-912D-71796041EED9}"/>
              </a:ext>
            </a:extLst>
          </p:cNvPr>
          <p:cNvSpPr txBox="1"/>
          <p:nvPr/>
        </p:nvSpPr>
        <p:spPr>
          <a:xfrm>
            <a:off x="636423" y="3148394"/>
            <a:ext cx="2078831" cy="102598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334" defTabSz="685800">
              <a:spcBef>
                <a:spcPts val="75"/>
              </a:spcBef>
            </a:pPr>
            <a:r>
              <a:rPr dirty="0">
                <a:solidFill>
                  <a:srgbClr val="585858"/>
                </a:solidFill>
                <a:latin typeface="Segoe UI"/>
                <a:cs typeface="Segoe UI"/>
              </a:rPr>
              <a:t>normas</a:t>
            </a:r>
            <a:r>
              <a:rPr spc="-34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dirty="0">
                <a:solidFill>
                  <a:srgbClr val="585858"/>
                </a:solidFill>
                <a:latin typeface="Segoe UI"/>
                <a:cs typeface="Segoe UI"/>
              </a:rPr>
              <a:t>em</a:t>
            </a:r>
            <a:endParaRPr dirty="0">
              <a:solidFill>
                <a:prstClr val="black"/>
              </a:solidFill>
              <a:latin typeface="Segoe UI"/>
              <a:cs typeface="Segoe UI"/>
            </a:endParaRPr>
          </a:p>
          <a:p>
            <a:pPr defTabSz="685800">
              <a:spcBef>
                <a:spcPts val="90"/>
              </a:spcBef>
            </a:pPr>
            <a:r>
              <a:rPr sz="2138" spc="-4" dirty="0">
                <a:solidFill>
                  <a:srgbClr val="004977"/>
                </a:solidFill>
                <a:latin typeface="Segoe UI"/>
                <a:cs typeface="Segoe UI"/>
              </a:rPr>
              <a:t>matéria</a:t>
            </a:r>
            <a:r>
              <a:rPr sz="2138" spc="-86" dirty="0">
                <a:solidFill>
                  <a:srgbClr val="004977"/>
                </a:solidFill>
                <a:latin typeface="Segoe UI"/>
                <a:cs typeface="Segoe UI"/>
              </a:rPr>
              <a:t> </a:t>
            </a:r>
            <a:r>
              <a:rPr sz="2138" dirty="0">
                <a:solidFill>
                  <a:srgbClr val="004977"/>
                </a:solidFill>
                <a:latin typeface="Segoe UI"/>
                <a:cs typeface="Segoe UI"/>
              </a:rPr>
              <a:t>tributária</a:t>
            </a:r>
            <a:endParaRPr sz="2138" dirty="0">
              <a:solidFill>
                <a:prstClr val="black"/>
              </a:solidFill>
              <a:latin typeface="Segoe UI"/>
              <a:cs typeface="Segoe UI"/>
            </a:endParaRPr>
          </a:p>
          <a:p>
            <a:pPr marL="360044" defTabSz="685800">
              <a:lnSpc>
                <a:spcPts val="1283"/>
              </a:lnSpc>
              <a:spcBef>
                <a:spcPts val="476"/>
              </a:spcBef>
            </a:pPr>
            <a:r>
              <a:rPr sz="1050" i="1" spc="-4" dirty="0">
                <a:solidFill>
                  <a:srgbClr val="585858"/>
                </a:solidFill>
                <a:latin typeface="Segoe UI"/>
                <a:cs typeface="Segoe UI"/>
              </a:rPr>
              <a:t>S</a:t>
            </a:r>
            <a:r>
              <a:rPr sz="1050" i="1" spc="-8" dirty="0">
                <a:solidFill>
                  <a:srgbClr val="585858"/>
                </a:solidFill>
                <a:latin typeface="Segoe UI"/>
                <a:cs typeface="Segoe UI"/>
              </a:rPr>
              <a:t>ã</a:t>
            </a:r>
            <a:r>
              <a:rPr sz="1050" i="1" dirty="0">
                <a:solidFill>
                  <a:srgbClr val="585858"/>
                </a:solidFill>
                <a:latin typeface="Segoe UI"/>
                <a:cs typeface="Segoe UI"/>
              </a:rPr>
              <a:t>o</a:t>
            </a:r>
            <a:r>
              <a:rPr sz="1050" i="1" spc="8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050" i="1" spc="-4" dirty="0">
                <a:solidFill>
                  <a:srgbClr val="585858"/>
                </a:solidFill>
                <a:latin typeface="Segoe UI"/>
                <a:cs typeface="Segoe UI"/>
              </a:rPr>
              <a:t>m</a:t>
            </a:r>
            <a:r>
              <a:rPr sz="1050" i="1" spc="-8" dirty="0">
                <a:solidFill>
                  <a:srgbClr val="585858"/>
                </a:solidFill>
                <a:latin typeface="Segoe UI"/>
                <a:cs typeface="Segoe UI"/>
              </a:rPr>
              <a:t>a</a:t>
            </a:r>
            <a:r>
              <a:rPr sz="1050" i="1" dirty="0">
                <a:solidFill>
                  <a:srgbClr val="585858"/>
                </a:solidFill>
                <a:latin typeface="Segoe UI"/>
                <a:cs typeface="Segoe UI"/>
              </a:rPr>
              <a:t>is </a:t>
            </a:r>
            <a:r>
              <a:rPr sz="1050" i="1" spc="-8" dirty="0">
                <a:solidFill>
                  <a:srgbClr val="585858"/>
                </a:solidFill>
                <a:latin typeface="Segoe UI"/>
                <a:cs typeface="Segoe UI"/>
              </a:rPr>
              <a:t>d</a:t>
            </a:r>
            <a:r>
              <a:rPr sz="1050" i="1" dirty="0">
                <a:solidFill>
                  <a:srgbClr val="585858"/>
                </a:solidFill>
                <a:latin typeface="Segoe UI"/>
                <a:cs typeface="Segoe UI"/>
              </a:rPr>
              <a:t>e</a:t>
            </a:r>
            <a:r>
              <a:rPr sz="1050" i="1" spc="11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088" i="1" spc="-23" dirty="0">
                <a:solidFill>
                  <a:srgbClr val="585858"/>
                </a:solidFill>
                <a:latin typeface="Segoe UI Semibold"/>
                <a:cs typeface="Segoe UI Semibold"/>
              </a:rPr>
              <a:t>1</a:t>
            </a:r>
            <a:r>
              <a:rPr sz="1088" i="1" spc="-11" dirty="0">
                <a:solidFill>
                  <a:srgbClr val="585858"/>
                </a:solidFill>
                <a:latin typeface="Segoe UI Semibold"/>
                <a:cs typeface="Segoe UI Semibold"/>
              </a:rPr>
              <a:t>,</a:t>
            </a:r>
            <a:r>
              <a:rPr sz="1088" i="1" spc="-26" dirty="0">
                <a:solidFill>
                  <a:srgbClr val="585858"/>
                </a:solidFill>
                <a:latin typeface="Segoe UI Semibold"/>
                <a:cs typeface="Segoe UI Semibold"/>
              </a:rPr>
              <a:t>9</a:t>
            </a:r>
            <a:r>
              <a:rPr sz="1088" i="1" spc="30" dirty="0">
                <a:solidFill>
                  <a:srgbClr val="585858"/>
                </a:solidFill>
                <a:latin typeface="Segoe UI Semibold"/>
                <a:cs typeface="Segoe UI Semibold"/>
              </a:rPr>
              <a:t>2</a:t>
            </a:r>
            <a:r>
              <a:rPr sz="1088" i="1" spc="-75" dirty="0">
                <a:solidFill>
                  <a:srgbClr val="585858"/>
                </a:solidFill>
                <a:latin typeface="Segoe UI Semibold"/>
                <a:cs typeface="Segoe UI Semibold"/>
              </a:rPr>
              <a:t> </a:t>
            </a:r>
            <a:r>
              <a:rPr sz="1088" i="1" dirty="0">
                <a:solidFill>
                  <a:srgbClr val="585858"/>
                </a:solidFill>
                <a:latin typeface="Segoe UI Semibold"/>
                <a:cs typeface="Segoe UI Semibold"/>
              </a:rPr>
              <a:t>n</a:t>
            </a:r>
            <a:r>
              <a:rPr sz="1088" i="1" spc="-45" dirty="0">
                <a:solidFill>
                  <a:srgbClr val="585858"/>
                </a:solidFill>
                <a:latin typeface="Segoe UI Semibold"/>
                <a:cs typeface="Segoe UI Semibold"/>
              </a:rPr>
              <a:t>o</a:t>
            </a:r>
            <a:r>
              <a:rPr sz="1088" i="1" spc="-19" dirty="0">
                <a:solidFill>
                  <a:srgbClr val="585858"/>
                </a:solidFill>
                <a:latin typeface="Segoe UI Semibold"/>
                <a:cs typeface="Segoe UI Semibold"/>
              </a:rPr>
              <a:t>r</a:t>
            </a:r>
            <a:r>
              <a:rPr sz="1088" i="1" spc="-38" dirty="0">
                <a:solidFill>
                  <a:srgbClr val="585858"/>
                </a:solidFill>
                <a:latin typeface="Segoe UI Semibold"/>
                <a:cs typeface="Segoe UI Semibold"/>
              </a:rPr>
              <a:t>m</a:t>
            </a:r>
            <a:r>
              <a:rPr sz="1088" i="1" spc="-26" dirty="0">
                <a:solidFill>
                  <a:srgbClr val="585858"/>
                </a:solidFill>
                <a:latin typeface="Segoe UI Semibold"/>
                <a:cs typeface="Segoe UI Semibold"/>
              </a:rPr>
              <a:t>a</a:t>
            </a:r>
            <a:r>
              <a:rPr sz="1088" i="1" dirty="0">
                <a:solidFill>
                  <a:srgbClr val="585858"/>
                </a:solidFill>
                <a:latin typeface="Segoe UI Semibold"/>
                <a:cs typeface="Segoe UI Semibold"/>
              </a:rPr>
              <a:t>s</a:t>
            </a:r>
            <a:endParaRPr sz="1088" dirty="0">
              <a:solidFill>
                <a:prstClr val="black"/>
              </a:solidFill>
              <a:latin typeface="Segoe UI Semibold"/>
              <a:cs typeface="Segoe UI Semibold"/>
            </a:endParaRPr>
          </a:p>
          <a:p>
            <a:pPr marL="360044" defTabSz="685800">
              <a:lnSpc>
                <a:spcPts val="1283"/>
              </a:lnSpc>
            </a:pPr>
            <a:r>
              <a:rPr sz="1050" i="1" spc="-4" dirty="0">
                <a:solidFill>
                  <a:srgbClr val="585858"/>
                </a:solidFill>
                <a:latin typeface="Segoe UI"/>
                <a:cs typeface="Segoe UI"/>
              </a:rPr>
              <a:t>tributárias</a:t>
            </a:r>
            <a:r>
              <a:rPr sz="1050" i="1" spc="8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088" i="1" spc="-23" dirty="0">
                <a:solidFill>
                  <a:srgbClr val="585858"/>
                </a:solidFill>
                <a:latin typeface="Segoe UI Semibold"/>
                <a:cs typeface="Segoe UI Semibold"/>
              </a:rPr>
              <a:t>por</a:t>
            </a:r>
            <a:r>
              <a:rPr sz="1088" i="1" spc="-11" dirty="0">
                <a:solidFill>
                  <a:srgbClr val="585858"/>
                </a:solidFill>
                <a:latin typeface="Segoe UI Semibold"/>
                <a:cs typeface="Segoe UI Semibold"/>
              </a:rPr>
              <a:t> </a:t>
            </a:r>
            <a:r>
              <a:rPr sz="1088" i="1" spc="-34" dirty="0">
                <a:solidFill>
                  <a:srgbClr val="585858"/>
                </a:solidFill>
                <a:latin typeface="Segoe UI Semibold"/>
                <a:cs typeface="Segoe UI Semibold"/>
              </a:rPr>
              <a:t>hora</a:t>
            </a:r>
            <a:r>
              <a:rPr sz="1088" i="1" spc="23" dirty="0">
                <a:solidFill>
                  <a:srgbClr val="585858"/>
                </a:solidFill>
                <a:latin typeface="Segoe UI Semibold"/>
                <a:cs typeface="Segoe UI Semibold"/>
              </a:rPr>
              <a:t> </a:t>
            </a:r>
            <a:r>
              <a:rPr sz="1050" i="1" spc="-4" dirty="0">
                <a:solidFill>
                  <a:srgbClr val="585858"/>
                </a:solidFill>
                <a:latin typeface="Segoe UI"/>
                <a:cs typeface="Segoe UI"/>
              </a:rPr>
              <a:t>(dia útil)</a:t>
            </a:r>
            <a:endParaRPr sz="1050" dirty="0">
              <a:solidFill>
                <a:prstClr val="black"/>
              </a:solidFill>
              <a:latin typeface="Segoe UI"/>
              <a:cs typeface="Segoe UI"/>
            </a:endParaRPr>
          </a:p>
        </p:txBody>
      </p:sp>
      <p:grpSp>
        <p:nvGrpSpPr>
          <p:cNvPr id="26" name="object 28">
            <a:extLst>
              <a:ext uri="{FF2B5EF4-FFF2-40B4-BE49-F238E27FC236}">
                <a16:creationId xmlns:a16="http://schemas.microsoft.com/office/drawing/2014/main" id="{BD9422C4-186A-4F40-852B-B4F059DBAEE8}"/>
              </a:ext>
            </a:extLst>
          </p:cNvPr>
          <p:cNvGrpSpPr/>
          <p:nvPr/>
        </p:nvGrpSpPr>
        <p:grpSpPr>
          <a:xfrm>
            <a:off x="665225" y="2152270"/>
            <a:ext cx="2017395" cy="1968341"/>
            <a:chOff x="886967" y="1726692"/>
            <a:chExt cx="2689860" cy="2624455"/>
          </a:xfrm>
        </p:grpSpPr>
        <p:pic>
          <p:nvPicPr>
            <p:cNvPr id="27" name="object 29">
              <a:extLst>
                <a:ext uri="{FF2B5EF4-FFF2-40B4-BE49-F238E27FC236}">
                  <a16:creationId xmlns:a16="http://schemas.microsoft.com/office/drawing/2014/main" id="{DA1C0C4D-E8CE-0F4B-927A-46DCDD1F1A5E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86967" y="4014216"/>
              <a:ext cx="256031" cy="336803"/>
            </a:xfrm>
            <a:prstGeom prst="rect">
              <a:avLst/>
            </a:prstGeom>
          </p:spPr>
        </p:pic>
        <p:pic>
          <p:nvPicPr>
            <p:cNvPr id="28" name="object 30">
              <a:extLst>
                <a:ext uri="{FF2B5EF4-FFF2-40B4-BE49-F238E27FC236}">
                  <a16:creationId xmlns:a16="http://schemas.microsoft.com/office/drawing/2014/main" id="{2262A1F8-4847-5B48-9269-93350F6990C5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4147" y="4058412"/>
              <a:ext cx="67056" cy="71627"/>
            </a:xfrm>
            <a:prstGeom prst="rect">
              <a:avLst/>
            </a:prstGeom>
          </p:spPr>
        </p:pic>
        <p:sp>
          <p:nvSpPr>
            <p:cNvPr id="29" name="object 31">
              <a:extLst>
                <a:ext uri="{FF2B5EF4-FFF2-40B4-BE49-F238E27FC236}">
                  <a16:creationId xmlns:a16="http://schemas.microsoft.com/office/drawing/2014/main" id="{FBD42BA6-686A-1448-B901-E6EF8E6E509A}"/>
                </a:ext>
              </a:extLst>
            </p:cNvPr>
            <p:cNvSpPr/>
            <p:nvPr/>
          </p:nvSpPr>
          <p:spPr>
            <a:xfrm>
              <a:off x="3561588" y="1726692"/>
              <a:ext cx="15240" cy="1530350"/>
            </a:xfrm>
            <a:custGeom>
              <a:avLst/>
              <a:gdLst/>
              <a:ahLst/>
              <a:cxnLst/>
              <a:rect l="l" t="t" r="r" b="b"/>
              <a:pathLst>
                <a:path w="15239" h="1530350">
                  <a:moveTo>
                    <a:pt x="11049" y="0"/>
                  </a:moveTo>
                  <a:lnTo>
                    <a:pt x="0" y="2794"/>
                  </a:lnTo>
                  <a:lnTo>
                    <a:pt x="0" y="1513078"/>
                  </a:lnTo>
                  <a:lnTo>
                    <a:pt x="15239" y="1530096"/>
                  </a:lnTo>
                  <a:lnTo>
                    <a:pt x="15239" y="9906"/>
                  </a:lnTo>
                  <a:lnTo>
                    <a:pt x="11049" y="0"/>
                  </a:lnTo>
                  <a:close/>
                </a:path>
              </a:pathLst>
            </a:custGeom>
            <a:solidFill>
              <a:srgbClr val="B1B1B1"/>
            </a:solidFill>
          </p:spPr>
          <p:txBody>
            <a:bodyPr wrap="square" lIns="0" tIns="0" rIns="0" bIns="0" rtlCol="0"/>
            <a:lstStyle/>
            <a:p>
              <a:pPr defTabSz="685800"/>
              <a:endParaRPr sz="135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" name="object 32">
              <a:extLst>
                <a:ext uri="{FF2B5EF4-FFF2-40B4-BE49-F238E27FC236}">
                  <a16:creationId xmlns:a16="http://schemas.microsoft.com/office/drawing/2014/main" id="{E9CE1BFB-51C2-CB4E-8617-B5A96167A082}"/>
                </a:ext>
              </a:extLst>
            </p:cNvPr>
            <p:cNvSpPr/>
            <p:nvPr/>
          </p:nvSpPr>
          <p:spPr>
            <a:xfrm>
              <a:off x="3531107" y="3273552"/>
              <a:ext cx="29209" cy="74930"/>
            </a:xfrm>
            <a:custGeom>
              <a:avLst/>
              <a:gdLst/>
              <a:ahLst/>
              <a:cxnLst/>
              <a:rect l="l" t="t" r="r" b="b"/>
              <a:pathLst>
                <a:path w="29210" h="74929">
                  <a:moveTo>
                    <a:pt x="28955" y="0"/>
                  </a:moveTo>
                  <a:lnTo>
                    <a:pt x="0" y="38862"/>
                  </a:lnTo>
                  <a:lnTo>
                    <a:pt x="28955" y="74675"/>
                  </a:lnTo>
                  <a:lnTo>
                    <a:pt x="28955" y="0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pPr defTabSz="685800"/>
              <a:endParaRPr sz="135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1" name="object 33">
              <a:extLst>
                <a:ext uri="{FF2B5EF4-FFF2-40B4-BE49-F238E27FC236}">
                  <a16:creationId xmlns:a16="http://schemas.microsoft.com/office/drawing/2014/main" id="{3D8C24F5-5F3B-DE41-B4E6-1728496E38BB}"/>
                </a:ext>
              </a:extLst>
            </p:cNvPr>
            <p:cNvSpPr/>
            <p:nvPr/>
          </p:nvSpPr>
          <p:spPr>
            <a:xfrm>
              <a:off x="2513075" y="1729740"/>
              <a:ext cx="59690" cy="1588135"/>
            </a:xfrm>
            <a:custGeom>
              <a:avLst/>
              <a:gdLst/>
              <a:ahLst/>
              <a:cxnLst/>
              <a:rect l="l" t="t" r="r" b="b"/>
              <a:pathLst>
                <a:path w="59689" h="1588135">
                  <a:moveTo>
                    <a:pt x="32385" y="0"/>
                  </a:moveTo>
                  <a:lnTo>
                    <a:pt x="19931" y="9628"/>
                  </a:lnTo>
                  <a:lnTo>
                    <a:pt x="9620" y="23875"/>
                  </a:lnTo>
                  <a:lnTo>
                    <a:pt x="2595" y="36790"/>
                  </a:lnTo>
                  <a:lnTo>
                    <a:pt x="0" y="42418"/>
                  </a:lnTo>
                  <a:lnTo>
                    <a:pt x="0" y="1588008"/>
                  </a:lnTo>
                  <a:lnTo>
                    <a:pt x="59436" y="1580896"/>
                  </a:lnTo>
                  <a:lnTo>
                    <a:pt x="32385" y="0"/>
                  </a:lnTo>
                  <a:close/>
                </a:path>
              </a:pathLst>
            </a:custGeom>
            <a:solidFill>
              <a:srgbClr val="B1B1B1"/>
            </a:solidFill>
          </p:spPr>
          <p:txBody>
            <a:bodyPr wrap="square" lIns="0" tIns="0" rIns="0" bIns="0" rtlCol="0"/>
            <a:lstStyle/>
            <a:p>
              <a:pPr defTabSz="685800"/>
              <a:endParaRPr sz="135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object 34">
              <a:extLst>
                <a:ext uri="{FF2B5EF4-FFF2-40B4-BE49-F238E27FC236}">
                  <a16:creationId xmlns:a16="http://schemas.microsoft.com/office/drawing/2014/main" id="{20785F60-481B-5F4A-83C3-42DDCDD61366}"/>
                </a:ext>
              </a:extLst>
            </p:cNvPr>
            <p:cNvSpPr/>
            <p:nvPr/>
          </p:nvSpPr>
          <p:spPr>
            <a:xfrm>
              <a:off x="2528316" y="3261360"/>
              <a:ext cx="1031875" cy="88900"/>
            </a:xfrm>
            <a:custGeom>
              <a:avLst/>
              <a:gdLst/>
              <a:ahLst/>
              <a:cxnLst/>
              <a:rect l="l" t="t" r="r" b="b"/>
              <a:pathLst>
                <a:path w="1031875" h="88900">
                  <a:moveTo>
                    <a:pt x="16382" y="0"/>
                  </a:moveTo>
                  <a:lnTo>
                    <a:pt x="0" y="35687"/>
                  </a:lnTo>
                  <a:lnTo>
                    <a:pt x="24637" y="88391"/>
                  </a:lnTo>
                  <a:lnTo>
                    <a:pt x="1031747" y="86994"/>
                  </a:lnTo>
                  <a:lnTo>
                    <a:pt x="1029426" y="84611"/>
                  </a:lnTo>
                  <a:lnTo>
                    <a:pt x="1024413" y="77549"/>
                  </a:lnTo>
                  <a:lnTo>
                    <a:pt x="1019639" y="65938"/>
                  </a:lnTo>
                  <a:lnTo>
                    <a:pt x="1018032" y="49911"/>
                  </a:lnTo>
                  <a:lnTo>
                    <a:pt x="1020764" y="33883"/>
                  </a:lnTo>
                  <a:lnTo>
                    <a:pt x="1025413" y="22272"/>
                  </a:lnTo>
                  <a:lnTo>
                    <a:pt x="1029801" y="15210"/>
                  </a:lnTo>
                  <a:lnTo>
                    <a:pt x="1031747" y="12826"/>
                  </a:lnTo>
                  <a:lnTo>
                    <a:pt x="16382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pPr defTabSz="685800"/>
              <a:endParaRPr sz="135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3" name="object 35">
              <a:extLst>
                <a:ext uri="{FF2B5EF4-FFF2-40B4-BE49-F238E27FC236}">
                  <a16:creationId xmlns:a16="http://schemas.microsoft.com/office/drawing/2014/main" id="{49D2AB60-8120-A743-9B6B-2D99CD5BF097}"/>
                </a:ext>
              </a:extLst>
            </p:cNvPr>
            <p:cNvSpPr/>
            <p:nvPr/>
          </p:nvSpPr>
          <p:spPr>
            <a:xfrm>
              <a:off x="2546603" y="2214372"/>
              <a:ext cx="1015365" cy="1026160"/>
            </a:xfrm>
            <a:custGeom>
              <a:avLst/>
              <a:gdLst/>
              <a:ahLst/>
              <a:cxnLst/>
              <a:rect l="l" t="t" r="r" b="b"/>
              <a:pathLst>
                <a:path w="1015364" h="1026160">
                  <a:moveTo>
                    <a:pt x="1014983" y="0"/>
                  </a:moveTo>
                  <a:lnTo>
                    <a:pt x="0" y="0"/>
                  </a:lnTo>
                  <a:lnTo>
                    <a:pt x="0" y="1025651"/>
                  </a:lnTo>
                  <a:lnTo>
                    <a:pt x="1014983" y="1025651"/>
                  </a:lnTo>
                  <a:lnTo>
                    <a:pt x="1014983" y="0"/>
                  </a:lnTo>
                  <a:close/>
                </a:path>
              </a:pathLst>
            </a:custGeom>
            <a:solidFill>
              <a:srgbClr val="09642D"/>
            </a:solidFill>
          </p:spPr>
          <p:txBody>
            <a:bodyPr wrap="square" lIns="0" tIns="0" rIns="0" bIns="0" rtlCol="0"/>
            <a:lstStyle/>
            <a:p>
              <a:pPr defTabSz="685800"/>
              <a:endParaRPr sz="135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4" name="object 36">
              <a:extLst>
                <a:ext uri="{FF2B5EF4-FFF2-40B4-BE49-F238E27FC236}">
                  <a16:creationId xmlns:a16="http://schemas.microsoft.com/office/drawing/2014/main" id="{3D2BC74B-3950-4949-B9E7-9C2ACFEF6F08}"/>
                </a:ext>
              </a:extLst>
            </p:cNvPr>
            <p:cNvSpPr/>
            <p:nvPr/>
          </p:nvSpPr>
          <p:spPr>
            <a:xfrm>
              <a:off x="2546603" y="1729740"/>
              <a:ext cx="1015365" cy="485140"/>
            </a:xfrm>
            <a:custGeom>
              <a:avLst/>
              <a:gdLst/>
              <a:ahLst/>
              <a:cxnLst/>
              <a:rect l="l" t="t" r="r" b="b"/>
              <a:pathLst>
                <a:path w="1015364" h="485139">
                  <a:moveTo>
                    <a:pt x="1014983" y="0"/>
                  </a:moveTo>
                  <a:lnTo>
                    <a:pt x="0" y="0"/>
                  </a:lnTo>
                  <a:lnTo>
                    <a:pt x="0" y="484631"/>
                  </a:lnTo>
                  <a:lnTo>
                    <a:pt x="1014983" y="484631"/>
                  </a:lnTo>
                  <a:lnTo>
                    <a:pt x="1014983" y="0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pPr defTabSz="685800"/>
              <a:endParaRPr sz="135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" name="object 37">
              <a:extLst>
                <a:ext uri="{FF2B5EF4-FFF2-40B4-BE49-F238E27FC236}">
                  <a16:creationId xmlns:a16="http://schemas.microsoft.com/office/drawing/2014/main" id="{296AA6EC-2D97-524B-814C-77F3D94272E8}"/>
                </a:ext>
              </a:extLst>
            </p:cNvPr>
            <p:cNvSpPr/>
            <p:nvPr/>
          </p:nvSpPr>
          <p:spPr>
            <a:xfrm>
              <a:off x="2546603" y="2485644"/>
              <a:ext cx="1015365" cy="754380"/>
            </a:xfrm>
            <a:custGeom>
              <a:avLst/>
              <a:gdLst/>
              <a:ahLst/>
              <a:cxnLst/>
              <a:rect l="l" t="t" r="r" b="b"/>
              <a:pathLst>
                <a:path w="1015364" h="754380">
                  <a:moveTo>
                    <a:pt x="507491" y="0"/>
                  </a:moveTo>
                  <a:lnTo>
                    <a:pt x="0" y="754379"/>
                  </a:lnTo>
                  <a:lnTo>
                    <a:pt x="289178" y="754379"/>
                  </a:lnTo>
                  <a:lnTo>
                    <a:pt x="325270" y="723066"/>
                  </a:lnTo>
                  <a:lnTo>
                    <a:pt x="365860" y="697544"/>
                  </a:lnTo>
                  <a:lnTo>
                    <a:pt x="410236" y="678484"/>
                  </a:lnTo>
                  <a:lnTo>
                    <a:pt x="457684" y="666556"/>
                  </a:lnTo>
                  <a:lnTo>
                    <a:pt x="507491" y="662431"/>
                  </a:lnTo>
                  <a:lnTo>
                    <a:pt x="557845" y="666556"/>
                  </a:lnTo>
                  <a:lnTo>
                    <a:pt x="605432" y="678484"/>
                  </a:lnTo>
                  <a:lnTo>
                    <a:pt x="649800" y="697544"/>
                  </a:lnTo>
                  <a:lnTo>
                    <a:pt x="690497" y="723066"/>
                  </a:lnTo>
                  <a:lnTo>
                    <a:pt x="727074" y="754379"/>
                  </a:lnTo>
                  <a:lnTo>
                    <a:pt x="1014983" y="754379"/>
                  </a:lnTo>
                  <a:lnTo>
                    <a:pt x="507491" y="0"/>
                  </a:lnTo>
                  <a:close/>
                </a:path>
              </a:pathLst>
            </a:custGeom>
            <a:solidFill>
              <a:srgbClr val="FFD004"/>
            </a:solidFill>
          </p:spPr>
          <p:txBody>
            <a:bodyPr wrap="square" lIns="0" tIns="0" rIns="0" bIns="0" rtlCol="0"/>
            <a:lstStyle/>
            <a:p>
              <a:pPr defTabSz="685800"/>
              <a:endParaRPr sz="135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6" name="object 38">
              <a:extLst>
                <a:ext uri="{FF2B5EF4-FFF2-40B4-BE49-F238E27FC236}">
                  <a16:creationId xmlns:a16="http://schemas.microsoft.com/office/drawing/2014/main" id="{444FA744-4C0E-8E4B-8CD6-C6B4520BF488}"/>
                </a:ext>
              </a:extLst>
            </p:cNvPr>
            <p:cNvSpPr/>
            <p:nvPr/>
          </p:nvSpPr>
          <p:spPr>
            <a:xfrm>
              <a:off x="2836163" y="3148584"/>
              <a:ext cx="437515" cy="91440"/>
            </a:xfrm>
            <a:custGeom>
              <a:avLst/>
              <a:gdLst/>
              <a:ahLst/>
              <a:cxnLst/>
              <a:rect l="l" t="t" r="r" b="b"/>
              <a:pathLst>
                <a:path w="437514" h="91439">
                  <a:moveTo>
                    <a:pt x="218059" y="0"/>
                  </a:moveTo>
                  <a:lnTo>
                    <a:pt x="168265" y="4108"/>
                  </a:lnTo>
                  <a:lnTo>
                    <a:pt x="120856" y="15983"/>
                  </a:lnTo>
                  <a:lnTo>
                    <a:pt x="76537" y="34948"/>
                  </a:lnTo>
                  <a:lnTo>
                    <a:pt x="36016" y="60326"/>
                  </a:lnTo>
                  <a:lnTo>
                    <a:pt x="0" y="91439"/>
                  </a:lnTo>
                  <a:lnTo>
                    <a:pt x="437388" y="91439"/>
                  </a:lnTo>
                  <a:lnTo>
                    <a:pt x="400825" y="60326"/>
                  </a:lnTo>
                  <a:lnTo>
                    <a:pt x="360165" y="34948"/>
                  </a:lnTo>
                  <a:lnTo>
                    <a:pt x="315855" y="15983"/>
                  </a:lnTo>
                  <a:lnTo>
                    <a:pt x="268337" y="4108"/>
                  </a:lnTo>
                  <a:lnTo>
                    <a:pt x="218059" y="0"/>
                  </a:lnTo>
                  <a:close/>
                </a:path>
              </a:pathLst>
            </a:custGeom>
            <a:solidFill>
              <a:srgbClr val="164290"/>
            </a:solidFill>
          </p:spPr>
          <p:txBody>
            <a:bodyPr wrap="square" lIns="0" tIns="0" rIns="0" bIns="0" rtlCol="0"/>
            <a:lstStyle/>
            <a:p>
              <a:pPr defTabSz="685800"/>
              <a:endParaRPr sz="135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7" name="object 39">
              <a:extLst>
                <a:ext uri="{FF2B5EF4-FFF2-40B4-BE49-F238E27FC236}">
                  <a16:creationId xmlns:a16="http://schemas.microsoft.com/office/drawing/2014/main" id="{A76175D3-3CA9-CD40-B4D9-E1C2B625F00F}"/>
                </a:ext>
              </a:extLst>
            </p:cNvPr>
            <p:cNvSpPr/>
            <p:nvPr/>
          </p:nvSpPr>
          <p:spPr>
            <a:xfrm>
              <a:off x="2512948" y="3238500"/>
              <a:ext cx="1064260" cy="144780"/>
            </a:xfrm>
            <a:custGeom>
              <a:avLst/>
              <a:gdLst/>
              <a:ahLst/>
              <a:cxnLst/>
              <a:rect l="l" t="t" r="r" b="b"/>
              <a:pathLst>
                <a:path w="1064260" h="144779">
                  <a:moveTo>
                    <a:pt x="1057021" y="0"/>
                  </a:moveTo>
                  <a:lnTo>
                    <a:pt x="35432" y="0"/>
                  </a:lnTo>
                  <a:lnTo>
                    <a:pt x="32765" y="2794"/>
                  </a:lnTo>
                  <a:lnTo>
                    <a:pt x="26306" y="6850"/>
                  </a:lnTo>
                  <a:lnTo>
                    <a:pt x="15859" y="17906"/>
                  </a:lnTo>
                  <a:lnTo>
                    <a:pt x="5673" y="37726"/>
                  </a:lnTo>
                  <a:lnTo>
                    <a:pt x="0" y="68072"/>
                  </a:lnTo>
                  <a:lnTo>
                    <a:pt x="3915" y="98956"/>
                  </a:lnTo>
                  <a:lnTo>
                    <a:pt x="13985" y="121316"/>
                  </a:lnTo>
                  <a:lnTo>
                    <a:pt x="24556" y="135151"/>
                  </a:lnTo>
                  <a:lnTo>
                    <a:pt x="29971" y="140462"/>
                  </a:lnTo>
                  <a:lnTo>
                    <a:pt x="34162" y="144779"/>
                  </a:lnTo>
                  <a:lnTo>
                    <a:pt x="1057021" y="144779"/>
                  </a:lnTo>
                  <a:lnTo>
                    <a:pt x="1063878" y="136271"/>
                  </a:lnTo>
                  <a:lnTo>
                    <a:pt x="1063878" y="116332"/>
                  </a:lnTo>
                  <a:lnTo>
                    <a:pt x="1057021" y="109347"/>
                  </a:lnTo>
                  <a:lnTo>
                    <a:pt x="50545" y="109347"/>
                  </a:lnTo>
                  <a:lnTo>
                    <a:pt x="45084" y="105028"/>
                  </a:lnTo>
                  <a:lnTo>
                    <a:pt x="42290" y="100837"/>
                  </a:lnTo>
                  <a:lnTo>
                    <a:pt x="39326" y="94742"/>
                  </a:lnTo>
                  <a:lnTo>
                    <a:pt x="36861" y="87312"/>
                  </a:lnTo>
                  <a:lnTo>
                    <a:pt x="35397" y="78835"/>
                  </a:lnTo>
                  <a:lnTo>
                    <a:pt x="35432" y="58165"/>
                  </a:lnTo>
                  <a:lnTo>
                    <a:pt x="36830" y="51053"/>
                  </a:lnTo>
                  <a:lnTo>
                    <a:pt x="39624" y="45465"/>
                  </a:lnTo>
                  <a:lnTo>
                    <a:pt x="42290" y="39750"/>
                  </a:lnTo>
                  <a:lnTo>
                    <a:pt x="49149" y="35433"/>
                  </a:lnTo>
                  <a:lnTo>
                    <a:pt x="1057021" y="35433"/>
                  </a:lnTo>
                  <a:lnTo>
                    <a:pt x="1063878" y="28448"/>
                  </a:lnTo>
                  <a:lnTo>
                    <a:pt x="1063878" y="8509"/>
                  </a:lnTo>
                  <a:lnTo>
                    <a:pt x="1057021" y="0"/>
                  </a:lnTo>
                  <a:close/>
                </a:path>
              </a:pathLst>
            </a:custGeom>
            <a:solidFill>
              <a:srgbClr val="DFDFDF"/>
            </a:solidFill>
          </p:spPr>
          <p:txBody>
            <a:bodyPr wrap="square" lIns="0" tIns="0" rIns="0" bIns="0" rtlCol="0"/>
            <a:lstStyle/>
            <a:p>
              <a:pPr defTabSz="685800"/>
              <a:endParaRPr sz="135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8" name="object 40">
            <a:extLst>
              <a:ext uri="{FF2B5EF4-FFF2-40B4-BE49-F238E27FC236}">
                <a16:creationId xmlns:a16="http://schemas.microsoft.com/office/drawing/2014/main" id="{CF1877DD-AB3C-E040-94C6-CA3A01B64CB7}"/>
              </a:ext>
            </a:extLst>
          </p:cNvPr>
          <p:cNvSpPr txBox="1"/>
          <p:nvPr/>
        </p:nvSpPr>
        <p:spPr>
          <a:xfrm>
            <a:off x="1985582" y="2341435"/>
            <a:ext cx="601504" cy="124554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defTabSz="685800">
              <a:spcBef>
                <a:spcPts val="71"/>
              </a:spcBef>
            </a:pPr>
            <a:r>
              <a:rPr sz="750" b="1" spc="-90" dirty="0">
                <a:solidFill>
                  <a:srgbClr val="09642D"/>
                </a:solidFill>
                <a:latin typeface="Arial"/>
                <a:cs typeface="Arial"/>
              </a:rPr>
              <a:t>CONSTITUIÇÃO</a:t>
            </a:r>
            <a:endParaRPr sz="75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9" name="object 41">
            <a:extLst>
              <a:ext uri="{FF2B5EF4-FFF2-40B4-BE49-F238E27FC236}">
                <a16:creationId xmlns:a16="http://schemas.microsoft.com/office/drawing/2014/main" id="{1246DA62-4D74-0F4F-81B5-241546CDA59D}"/>
              </a:ext>
            </a:extLst>
          </p:cNvPr>
          <p:cNvSpPr txBox="1"/>
          <p:nvPr/>
        </p:nvSpPr>
        <p:spPr>
          <a:xfrm>
            <a:off x="452933" y="4515159"/>
            <a:ext cx="3301365" cy="1035861"/>
          </a:xfrm>
          <a:prstGeom prst="rect">
            <a:avLst/>
          </a:prstGeom>
        </p:spPr>
        <p:txBody>
          <a:bodyPr vert="horz" wrap="square" lIns="0" tIns="35243" rIns="0" bIns="0" rtlCol="0">
            <a:spAutoFit/>
          </a:bodyPr>
          <a:lstStyle/>
          <a:p>
            <a:pPr marL="144304" indent="-135255" defTabSz="685800">
              <a:spcBef>
                <a:spcPts val="278"/>
              </a:spcBef>
              <a:buClr>
                <a:srgbClr val="78A12E"/>
              </a:buClr>
              <a:buSzPct val="117857"/>
              <a:buFont typeface="Wingdings"/>
              <a:buChar char=""/>
              <a:tabLst>
                <a:tab pos="144780" algn="l"/>
              </a:tabLst>
            </a:pPr>
            <a:r>
              <a:rPr sz="1050" spc="-4" dirty="0">
                <a:solidFill>
                  <a:srgbClr val="585858"/>
                </a:solidFill>
                <a:latin typeface="Segoe UI"/>
                <a:cs typeface="Segoe UI"/>
              </a:rPr>
              <a:t>ICMS</a:t>
            </a:r>
            <a:r>
              <a:rPr sz="1050" dirty="0">
                <a:solidFill>
                  <a:srgbClr val="585858"/>
                </a:solidFill>
                <a:latin typeface="Segoe UI"/>
                <a:cs typeface="Segoe UI"/>
              </a:rPr>
              <a:t> e </a:t>
            </a:r>
            <a:r>
              <a:rPr sz="1050" spc="-4" dirty="0">
                <a:solidFill>
                  <a:srgbClr val="585858"/>
                </a:solidFill>
                <a:latin typeface="Segoe UI"/>
                <a:cs typeface="Segoe UI"/>
              </a:rPr>
              <a:t>PIS/Cofins </a:t>
            </a:r>
            <a:r>
              <a:rPr sz="1050" dirty="0">
                <a:solidFill>
                  <a:srgbClr val="585858"/>
                </a:solidFill>
                <a:latin typeface="Segoe UI"/>
                <a:cs typeface="Segoe UI"/>
              </a:rPr>
              <a:t>são os mais</a:t>
            </a:r>
            <a:r>
              <a:rPr sz="1050" spc="-23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050" spc="-4" dirty="0">
                <a:solidFill>
                  <a:srgbClr val="585858"/>
                </a:solidFill>
                <a:latin typeface="Segoe UI"/>
                <a:cs typeface="Segoe UI"/>
              </a:rPr>
              <a:t>complexos</a:t>
            </a:r>
            <a:endParaRPr sz="1050" dirty="0">
              <a:solidFill>
                <a:prstClr val="black"/>
              </a:solidFill>
              <a:latin typeface="Segoe UI"/>
              <a:cs typeface="Segoe UI"/>
            </a:endParaRPr>
          </a:p>
          <a:p>
            <a:pPr marL="144304" indent="-135255" defTabSz="685800">
              <a:spcBef>
                <a:spcPts val="450"/>
              </a:spcBef>
              <a:buClr>
                <a:srgbClr val="78A12E"/>
              </a:buClr>
              <a:buSzPct val="117857"/>
              <a:buFont typeface="Wingdings"/>
              <a:buChar char=""/>
              <a:tabLst>
                <a:tab pos="144780" algn="l"/>
              </a:tabLst>
            </a:pPr>
            <a:r>
              <a:rPr sz="1050" dirty="0">
                <a:solidFill>
                  <a:srgbClr val="585858"/>
                </a:solidFill>
                <a:latin typeface="Segoe UI"/>
                <a:cs typeface="Segoe UI"/>
              </a:rPr>
              <a:t>Foram</a:t>
            </a:r>
            <a:r>
              <a:rPr sz="1050" spc="-19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050" dirty="0">
                <a:solidFill>
                  <a:srgbClr val="585858"/>
                </a:solidFill>
                <a:latin typeface="Segoe UI"/>
                <a:cs typeface="Segoe UI"/>
              </a:rPr>
              <a:t>majorados</a:t>
            </a:r>
            <a:r>
              <a:rPr sz="1050" spc="-26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050" spc="-4" dirty="0">
                <a:solidFill>
                  <a:srgbClr val="585858"/>
                </a:solidFill>
                <a:latin typeface="Segoe UI"/>
                <a:cs typeface="Segoe UI"/>
              </a:rPr>
              <a:t>praticamente</a:t>
            </a:r>
            <a:r>
              <a:rPr sz="1050" spc="-23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050" dirty="0">
                <a:solidFill>
                  <a:srgbClr val="585858"/>
                </a:solidFill>
                <a:latin typeface="Segoe UI"/>
                <a:cs typeface="Segoe UI"/>
              </a:rPr>
              <a:t>todos</a:t>
            </a:r>
            <a:r>
              <a:rPr sz="1050" spc="-8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050" dirty="0">
                <a:solidFill>
                  <a:srgbClr val="585858"/>
                </a:solidFill>
                <a:latin typeface="Segoe UI"/>
                <a:cs typeface="Segoe UI"/>
              </a:rPr>
              <a:t>os </a:t>
            </a:r>
            <a:r>
              <a:rPr sz="1050" spc="-4" dirty="0">
                <a:solidFill>
                  <a:srgbClr val="585858"/>
                </a:solidFill>
                <a:latin typeface="Segoe UI"/>
                <a:cs typeface="Segoe UI"/>
              </a:rPr>
              <a:t>tributos</a:t>
            </a:r>
            <a:endParaRPr sz="1050" dirty="0">
              <a:solidFill>
                <a:prstClr val="black"/>
              </a:solidFill>
              <a:latin typeface="Segoe UI"/>
              <a:cs typeface="Segoe UI"/>
            </a:endParaRPr>
          </a:p>
          <a:p>
            <a:pPr marL="144304" marR="3810" indent="-135255" defTabSz="685800">
              <a:spcBef>
                <a:spcPts val="450"/>
              </a:spcBef>
              <a:buClr>
                <a:srgbClr val="78A12E"/>
              </a:buClr>
              <a:buSzPct val="117857"/>
              <a:buFont typeface="Wingdings"/>
              <a:buChar char=""/>
              <a:tabLst>
                <a:tab pos="144780" algn="l"/>
              </a:tabLst>
            </a:pPr>
            <a:r>
              <a:rPr sz="1050" dirty="0">
                <a:solidFill>
                  <a:srgbClr val="585858"/>
                </a:solidFill>
                <a:latin typeface="Segoe UI"/>
                <a:cs typeface="Segoe UI"/>
              </a:rPr>
              <a:t>Do total de normas editadas no </a:t>
            </a:r>
            <a:r>
              <a:rPr sz="1050" spc="-4" dirty="0">
                <a:solidFill>
                  <a:srgbClr val="585858"/>
                </a:solidFill>
                <a:latin typeface="Segoe UI"/>
                <a:cs typeface="Segoe UI"/>
              </a:rPr>
              <a:t>Brasil nestes 30 </a:t>
            </a:r>
            <a:r>
              <a:rPr sz="1050" dirty="0">
                <a:solidFill>
                  <a:srgbClr val="585858"/>
                </a:solidFill>
                <a:latin typeface="Segoe UI"/>
                <a:cs typeface="Segoe UI"/>
              </a:rPr>
              <a:t>anos, </a:t>
            </a:r>
            <a:r>
              <a:rPr sz="1050" spc="-278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050" spc="-4" dirty="0">
                <a:solidFill>
                  <a:srgbClr val="585858"/>
                </a:solidFill>
                <a:latin typeface="Segoe UI"/>
                <a:cs typeface="Segoe UI"/>
              </a:rPr>
              <a:t>cerca</a:t>
            </a:r>
            <a:r>
              <a:rPr sz="1050" spc="4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050" dirty="0">
                <a:solidFill>
                  <a:srgbClr val="585858"/>
                </a:solidFill>
                <a:latin typeface="Segoe UI"/>
                <a:cs typeface="Segoe UI"/>
              </a:rPr>
              <a:t>de </a:t>
            </a:r>
            <a:r>
              <a:rPr sz="1050" spc="-4" dirty="0">
                <a:solidFill>
                  <a:srgbClr val="585858"/>
                </a:solidFill>
                <a:latin typeface="Segoe UI"/>
                <a:cs typeface="Segoe UI"/>
              </a:rPr>
              <a:t>6,65%</a:t>
            </a:r>
            <a:r>
              <a:rPr sz="1050" spc="-11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050" dirty="0">
                <a:solidFill>
                  <a:srgbClr val="585858"/>
                </a:solidFill>
                <a:latin typeface="Segoe UI"/>
                <a:cs typeface="Segoe UI"/>
              </a:rPr>
              <a:t>se</a:t>
            </a:r>
            <a:r>
              <a:rPr sz="1050" spc="-4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050" spc="-8" dirty="0">
                <a:solidFill>
                  <a:srgbClr val="585858"/>
                </a:solidFill>
                <a:latin typeface="Segoe UI"/>
                <a:cs typeface="Segoe UI"/>
              </a:rPr>
              <a:t>referem</a:t>
            </a:r>
            <a:r>
              <a:rPr sz="1050" spc="8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050" dirty="0">
                <a:solidFill>
                  <a:srgbClr val="585858"/>
                </a:solidFill>
                <a:latin typeface="Segoe UI"/>
                <a:cs typeface="Segoe UI"/>
              </a:rPr>
              <a:t>à</a:t>
            </a:r>
            <a:r>
              <a:rPr sz="1050" spc="-8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050" dirty="0">
                <a:solidFill>
                  <a:srgbClr val="585858"/>
                </a:solidFill>
                <a:latin typeface="Segoe UI"/>
                <a:cs typeface="Segoe UI"/>
              </a:rPr>
              <a:t>matéria</a:t>
            </a:r>
            <a:r>
              <a:rPr sz="1050" spc="-23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050" dirty="0">
                <a:solidFill>
                  <a:srgbClr val="585858"/>
                </a:solidFill>
                <a:latin typeface="Segoe UI"/>
                <a:cs typeface="Segoe UI"/>
              </a:rPr>
              <a:t>tributária</a:t>
            </a:r>
            <a:endParaRPr sz="1050" dirty="0">
              <a:solidFill>
                <a:prstClr val="black"/>
              </a:solidFill>
              <a:latin typeface="Segoe UI"/>
              <a:cs typeface="Segoe UI"/>
            </a:endParaRPr>
          </a:p>
          <a:p>
            <a:pPr marL="144304" indent="-135255" defTabSz="685800">
              <a:spcBef>
                <a:spcPts val="450"/>
              </a:spcBef>
              <a:buClr>
                <a:srgbClr val="78A12E"/>
              </a:buClr>
              <a:buSzPct val="117857"/>
              <a:buFont typeface="Wingdings"/>
              <a:buChar char=""/>
              <a:tabLst>
                <a:tab pos="144780" algn="l"/>
              </a:tabLst>
            </a:pPr>
            <a:r>
              <a:rPr lang="pt-BR" sz="1050" spc="-4" dirty="0">
                <a:solidFill>
                  <a:srgbClr val="585858"/>
                </a:solidFill>
                <a:latin typeface="Segoe UI"/>
                <a:cs typeface="Segoe UI"/>
              </a:rPr>
              <a:t>Inúmeras E</a:t>
            </a:r>
            <a:r>
              <a:rPr sz="1050" dirty="0" err="1">
                <a:solidFill>
                  <a:srgbClr val="585858"/>
                </a:solidFill>
                <a:latin typeface="Segoe UI"/>
                <a:cs typeface="Segoe UI"/>
              </a:rPr>
              <a:t>mendas</a:t>
            </a:r>
            <a:r>
              <a:rPr sz="1050" spc="-8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lang="pt-BR" sz="1050" spc="-4" dirty="0">
                <a:solidFill>
                  <a:srgbClr val="585858"/>
                </a:solidFill>
                <a:latin typeface="Segoe UI"/>
                <a:cs typeface="Segoe UI"/>
              </a:rPr>
              <a:t>C</a:t>
            </a:r>
            <a:r>
              <a:rPr sz="1050" spc="-4" dirty="0" err="1">
                <a:solidFill>
                  <a:srgbClr val="585858"/>
                </a:solidFill>
                <a:latin typeface="Segoe UI"/>
                <a:cs typeface="Segoe UI"/>
              </a:rPr>
              <a:t>onstitucionais</a:t>
            </a:r>
            <a:r>
              <a:rPr lang="pt-BR" sz="1050" spc="-4" dirty="0">
                <a:solidFill>
                  <a:srgbClr val="585858"/>
                </a:solidFill>
                <a:latin typeface="Segoe UI"/>
                <a:cs typeface="Segoe UI"/>
              </a:rPr>
              <a:t> na área</a:t>
            </a:r>
            <a:r>
              <a:rPr sz="1050" spc="-15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050" dirty="0" err="1">
                <a:solidFill>
                  <a:srgbClr val="585858"/>
                </a:solidFill>
                <a:latin typeface="Segoe UI"/>
                <a:cs typeface="Segoe UI"/>
              </a:rPr>
              <a:t>tributária</a:t>
            </a:r>
            <a:endParaRPr sz="1050" dirty="0">
              <a:solidFill>
                <a:prstClr val="black"/>
              </a:solidFill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495732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11">
            <a:extLst>
              <a:ext uri="{FF2B5EF4-FFF2-40B4-BE49-F238E27FC236}">
                <a16:creationId xmlns:a16="http://schemas.microsoft.com/office/drawing/2014/main" id="{A645DEB1-453D-414A-BC36-457CAE295D9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14" name="object 8">
            <a:extLst>
              <a:ext uri="{FF2B5EF4-FFF2-40B4-BE49-F238E27FC236}">
                <a16:creationId xmlns:a16="http://schemas.microsoft.com/office/drawing/2014/main" id="{CE4A842B-AAAA-2746-B3D1-FC12E6FE2E34}"/>
              </a:ext>
            </a:extLst>
          </p:cNvPr>
          <p:cNvSpPr txBox="1"/>
          <p:nvPr/>
        </p:nvSpPr>
        <p:spPr>
          <a:xfrm>
            <a:off x="692459" y="1837677"/>
            <a:ext cx="6716753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24314" marR="3810" indent="-215265" defTabSz="685800">
              <a:spcBef>
                <a:spcPts val="75"/>
              </a:spcBef>
              <a:buClr>
                <a:srgbClr val="78A12E"/>
              </a:buClr>
              <a:buSzPct val="119444"/>
              <a:buFont typeface="Wingdings"/>
              <a:buChar char=""/>
              <a:tabLst>
                <a:tab pos="224314" algn="l"/>
                <a:tab pos="224790" algn="l"/>
              </a:tabLst>
            </a:pP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Base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de </a:t>
            </a:r>
            <a:r>
              <a:rPr sz="1350" spc="-8" dirty="0">
                <a:solidFill>
                  <a:srgbClr val="585858"/>
                </a:solidFill>
                <a:latin typeface="Segoe UI"/>
                <a:cs typeface="Segoe UI"/>
              </a:rPr>
              <a:t>incidência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e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incentivos fiscais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altamente</a:t>
            </a:r>
            <a:r>
              <a:rPr sz="1350" spc="-23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008F86"/>
                </a:solidFill>
                <a:latin typeface="Segoe UI Semibold"/>
                <a:cs typeface="Segoe UI Semibold"/>
              </a:rPr>
              <a:t>fragmentados setorialmente</a:t>
            </a:r>
            <a:endParaRPr sz="1350" dirty="0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15" name="object 9">
            <a:extLst>
              <a:ext uri="{FF2B5EF4-FFF2-40B4-BE49-F238E27FC236}">
                <a16:creationId xmlns:a16="http://schemas.microsoft.com/office/drawing/2014/main" id="{C9A013CF-2E7D-E74B-ABD2-EA07B580B07B}"/>
              </a:ext>
            </a:extLst>
          </p:cNvPr>
          <p:cNvSpPr txBox="1"/>
          <p:nvPr/>
        </p:nvSpPr>
        <p:spPr>
          <a:xfrm>
            <a:off x="692459" y="2179190"/>
            <a:ext cx="7444940" cy="288476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24314" marR="24288" indent="-215265" defTabSz="685800">
              <a:spcBef>
                <a:spcPts val="75"/>
              </a:spcBef>
              <a:buClr>
                <a:srgbClr val="78A12E"/>
              </a:buClr>
              <a:buSzPct val="119444"/>
              <a:buFont typeface="Wingdings"/>
              <a:buChar char=""/>
              <a:tabLst>
                <a:tab pos="224314" algn="l"/>
                <a:tab pos="224790" algn="l"/>
              </a:tabLst>
            </a:pPr>
            <a:r>
              <a:rPr sz="1350" spc="-11" dirty="0">
                <a:solidFill>
                  <a:srgbClr val="008F86"/>
                </a:solidFill>
                <a:latin typeface="Segoe UI Semibold"/>
                <a:cs typeface="Segoe UI Semibold"/>
              </a:rPr>
              <a:t>Regime</a:t>
            </a:r>
            <a:r>
              <a:rPr sz="1350" spc="26" dirty="0">
                <a:solidFill>
                  <a:srgbClr val="008F86"/>
                </a:solidFill>
                <a:latin typeface="Segoe UI Semibold"/>
                <a:cs typeface="Segoe UI Semibold"/>
              </a:rPr>
              <a:t> </a:t>
            </a:r>
            <a:r>
              <a:rPr sz="1350" spc="-4" dirty="0">
                <a:solidFill>
                  <a:srgbClr val="008F86"/>
                </a:solidFill>
                <a:latin typeface="Segoe UI Semibold"/>
                <a:cs typeface="Segoe UI Semibold"/>
              </a:rPr>
              <a:t>cumulativo</a:t>
            </a:r>
            <a:r>
              <a:rPr sz="1350" spc="11" dirty="0">
                <a:solidFill>
                  <a:srgbClr val="008F86"/>
                </a:solidFill>
                <a:latin typeface="Segoe UI Semibold"/>
                <a:cs typeface="Segoe UI Semibold"/>
              </a:rPr>
              <a:t>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- o</a:t>
            </a:r>
            <a:r>
              <a:rPr sz="1350" spc="-8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tributo</a:t>
            </a:r>
            <a:r>
              <a:rPr sz="1350" spc="4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incide</a:t>
            </a:r>
            <a:r>
              <a:rPr sz="1350" spc="4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em todas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 as </a:t>
            </a:r>
            <a:r>
              <a:rPr sz="1350" spc="-8" dirty="0">
                <a:solidFill>
                  <a:srgbClr val="585858"/>
                </a:solidFill>
                <a:latin typeface="Segoe UI"/>
                <a:cs typeface="Segoe UI"/>
              </a:rPr>
              <a:t>etapas intermediárias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dos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processos produtivo </a:t>
            </a:r>
            <a:r>
              <a:rPr sz="1350" spc="-360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e/ou</a:t>
            </a:r>
            <a:r>
              <a:rPr sz="1350" spc="-15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de</a:t>
            </a:r>
            <a:r>
              <a:rPr sz="1350" spc="-8" dirty="0">
                <a:solidFill>
                  <a:srgbClr val="585858"/>
                </a:solidFill>
                <a:latin typeface="Segoe UI"/>
                <a:cs typeface="Segoe UI"/>
              </a:rPr>
              <a:t> comercialização</a:t>
            </a:r>
            <a:endParaRPr sz="1350" dirty="0">
              <a:solidFill>
                <a:prstClr val="black"/>
              </a:solidFill>
              <a:latin typeface="Segoe UI"/>
              <a:cs typeface="Segoe UI"/>
            </a:endParaRPr>
          </a:p>
          <a:p>
            <a:pPr marL="224314" indent="-215265" defTabSz="685800">
              <a:spcBef>
                <a:spcPts val="758"/>
              </a:spcBef>
              <a:buClr>
                <a:srgbClr val="78A12E"/>
              </a:buClr>
              <a:buSzPct val="119444"/>
              <a:buFont typeface="Wingdings"/>
              <a:buChar char=""/>
              <a:tabLst>
                <a:tab pos="224314" algn="l"/>
                <a:tab pos="224790" algn="l"/>
              </a:tabLst>
            </a:pPr>
            <a:r>
              <a:rPr lang="pt-BR" sz="1350" spc="-8" dirty="0">
                <a:solidFill>
                  <a:srgbClr val="008F86"/>
                </a:solidFill>
                <a:latin typeface="Segoe UI Semibold"/>
                <a:cs typeface="Segoe UI Semibold"/>
              </a:rPr>
              <a:t>Etapa mais tributada</a:t>
            </a:r>
            <a:r>
              <a:rPr sz="1350" spc="15" dirty="0">
                <a:solidFill>
                  <a:srgbClr val="008F86"/>
                </a:solidFill>
                <a:latin typeface="Segoe UI Semibold"/>
                <a:cs typeface="Segoe UI Semibold"/>
              </a:rPr>
              <a:t>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-</a:t>
            </a:r>
            <a:r>
              <a:rPr sz="1350" spc="-8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a</a:t>
            </a:r>
            <a:r>
              <a:rPr sz="1350" spc="-8" dirty="0">
                <a:solidFill>
                  <a:srgbClr val="585858"/>
                </a:solidFill>
                <a:latin typeface="Segoe UI"/>
                <a:cs typeface="Segoe UI"/>
              </a:rPr>
              <a:t> carga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 tributária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se</a:t>
            </a:r>
            <a:endParaRPr sz="1350" dirty="0">
              <a:solidFill>
                <a:prstClr val="black"/>
              </a:solidFill>
              <a:latin typeface="Segoe UI"/>
              <a:cs typeface="Segoe UI"/>
            </a:endParaRPr>
          </a:p>
          <a:p>
            <a:pPr marL="224314" defTabSz="685800"/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concentrana</a:t>
            </a:r>
            <a:r>
              <a:rPr sz="1350" spc="-19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tributação</a:t>
            </a:r>
            <a:r>
              <a:rPr sz="1350" spc="4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8" dirty="0">
                <a:solidFill>
                  <a:srgbClr val="585858"/>
                </a:solidFill>
                <a:latin typeface="Segoe UI"/>
                <a:cs typeface="Segoe UI"/>
              </a:rPr>
              <a:t>sobre</a:t>
            </a:r>
            <a:r>
              <a:rPr sz="1350" spc="-19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o</a:t>
            </a:r>
            <a:r>
              <a:rPr sz="1350" spc="-15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consumo</a:t>
            </a:r>
            <a:endParaRPr sz="1350" dirty="0">
              <a:solidFill>
                <a:prstClr val="black"/>
              </a:solidFill>
              <a:latin typeface="Segoe UI"/>
              <a:cs typeface="Segoe UI"/>
            </a:endParaRPr>
          </a:p>
          <a:p>
            <a:pPr marL="224314" indent="-215265" defTabSz="685800">
              <a:spcBef>
                <a:spcPts val="750"/>
              </a:spcBef>
              <a:buClr>
                <a:srgbClr val="78A12E"/>
              </a:buClr>
              <a:buSzPct val="119444"/>
              <a:buFont typeface="Wingdings"/>
              <a:buChar char=""/>
              <a:tabLst>
                <a:tab pos="224314" algn="l"/>
                <a:tab pos="224790" algn="l"/>
              </a:tabLst>
            </a:pP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Excesso</a:t>
            </a:r>
            <a:r>
              <a:rPr sz="1350" spc="-15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de</a:t>
            </a:r>
            <a:r>
              <a:rPr sz="1350" spc="-8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008F86"/>
                </a:solidFill>
                <a:latin typeface="Segoe UI Semibold"/>
                <a:cs typeface="Segoe UI Semibold"/>
              </a:rPr>
              <a:t>obrigações</a:t>
            </a:r>
            <a:r>
              <a:rPr sz="1350" spc="8" dirty="0">
                <a:solidFill>
                  <a:srgbClr val="008F86"/>
                </a:solidFill>
                <a:latin typeface="Segoe UI Semibold"/>
                <a:cs typeface="Segoe UI Semibold"/>
              </a:rPr>
              <a:t> </a:t>
            </a:r>
            <a:r>
              <a:rPr sz="1350" spc="-4" dirty="0">
                <a:solidFill>
                  <a:srgbClr val="008F86"/>
                </a:solidFill>
                <a:latin typeface="Segoe UI Semibold"/>
                <a:cs typeface="Segoe UI Semibold"/>
              </a:rPr>
              <a:t>acessórias</a:t>
            </a:r>
            <a:endParaRPr sz="1350" dirty="0">
              <a:solidFill>
                <a:prstClr val="black"/>
              </a:solidFill>
              <a:latin typeface="Segoe UI Semibold"/>
              <a:cs typeface="Segoe UI Semibold"/>
            </a:endParaRPr>
          </a:p>
          <a:p>
            <a:pPr marL="224314" indent="-215265" defTabSz="685800">
              <a:spcBef>
                <a:spcPts val="746"/>
              </a:spcBef>
              <a:buClr>
                <a:srgbClr val="78A12E"/>
              </a:buClr>
              <a:buSzPct val="119444"/>
              <a:buFont typeface="Wingdings"/>
              <a:buChar char=""/>
              <a:tabLst>
                <a:tab pos="224314" algn="l"/>
                <a:tab pos="224790" algn="l"/>
              </a:tabLst>
            </a:pPr>
            <a:r>
              <a:rPr sz="1350" dirty="0">
                <a:solidFill>
                  <a:srgbClr val="008F86"/>
                </a:solidFill>
                <a:latin typeface="Segoe UI Semibold"/>
                <a:cs typeface="Segoe UI Semibold"/>
              </a:rPr>
              <a:t>Guerra</a:t>
            </a:r>
            <a:r>
              <a:rPr sz="1350" spc="-34" dirty="0">
                <a:solidFill>
                  <a:srgbClr val="008F86"/>
                </a:solidFill>
                <a:latin typeface="Segoe UI Semibold"/>
                <a:cs typeface="Segoe UI Semibold"/>
              </a:rPr>
              <a:t> </a:t>
            </a:r>
            <a:r>
              <a:rPr sz="1350" dirty="0">
                <a:solidFill>
                  <a:srgbClr val="008F86"/>
                </a:solidFill>
                <a:latin typeface="Segoe UI Semibold"/>
                <a:cs typeface="Segoe UI Semibold"/>
              </a:rPr>
              <a:t>fiscal nas</a:t>
            </a:r>
            <a:r>
              <a:rPr sz="1350" spc="-15" dirty="0">
                <a:solidFill>
                  <a:srgbClr val="008F86"/>
                </a:solidFill>
                <a:latin typeface="Segoe UI Semibold"/>
                <a:cs typeface="Segoe UI Semibold"/>
              </a:rPr>
              <a:t> </a:t>
            </a:r>
            <a:r>
              <a:rPr sz="1350" dirty="0">
                <a:solidFill>
                  <a:srgbClr val="008F86"/>
                </a:solidFill>
                <a:latin typeface="Segoe UI Semibold"/>
                <a:cs typeface="Segoe UI Semibold"/>
              </a:rPr>
              <a:t>3</a:t>
            </a:r>
            <a:r>
              <a:rPr sz="1350" spc="-8" dirty="0">
                <a:solidFill>
                  <a:srgbClr val="008F86"/>
                </a:solidFill>
                <a:latin typeface="Segoe UI Semibold"/>
                <a:cs typeface="Segoe UI Semibold"/>
              </a:rPr>
              <a:t> </a:t>
            </a:r>
            <a:r>
              <a:rPr sz="1350" dirty="0">
                <a:solidFill>
                  <a:srgbClr val="008F86"/>
                </a:solidFill>
                <a:latin typeface="Segoe UI Semibold"/>
                <a:cs typeface="Segoe UI Semibold"/>
              </a:rPr>
              <a:t>esferas</a:t>
            </a:r>
            <a:r>
              <a:rPr sz="1350" spc="8" dirty="0">
                <a:solidFill>
                  <a:srgbClr val="008F86"/>
                </a:solidFill>
                <a:latin typeface="Segoe UI Semibold"/>
                <a:cs typeface="Segoe UI Semibold"/>
              </a:rPr>
              <a:t>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-</a:t>
            </a:r>
            <a:r>
              <a:rPr sz="1350" spc="-11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fratura</a:t>
            </a:r>
            <a:r>
              <a:rPr sz="1350" spc="-19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da</a:t>
            </a:r>
            <a:r>
              <a:rPr sz="1350" spc="-8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Federação</a:t>
            </a:r>
            <a:endParaRPr sz="1350" dirty="0">
              <a:solidFill>
                <a:prstClr val="black"/>
              </a:solidFill>
              <a:latin typeface="Segoe UI"/>
              <a:cs typeface="Segoe UI"/>
            </a:endParaRPr>
          </a:p>
          <a:p>
            <a:pPr marL="224314" indent="-215265" defTabSz="685800">
              <a:spcBef>
                <a:spcPts val="758"/>
              </a:spcBef>
              <a:buClr>
                <a:srgbClr val="78A12E"/>
              </a:buClr>
              <a:buSzPct val="119444"/>
              <a:buFont typeface="Wingdings"/>
              <a:buChar char=""/>
              <a:tabLst>
                <a:tab pos="224314" algn="l"/>
                <a:tab pos="224790" algn="l"/>
              </a:tabLst>
            </a:pPr>
            <a:r>
              <a:rPr lang="pt-BR" sz="1350" spc="-4" dirty="0">
                <a:solidFill>
                  <a:srgbClr val="008F86"/>
                </a:solidFill>
                <a:latin typeface="Segoe UI Semibold"/>
                <a:cs typeface="Segoe UI Semibold"/>
              </a:rPr>
              <a:t>Auditoria Fiscal tripla: </a:t>
            </a:r>
            <a:r>
              <a:rPr sz="1350" spc="-23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União,</a:t>
            </a:r>
            <a:endParaRPr sz="1350" dirty="0">
              <a:solidFill>
                <a:prstClr val="black"/>
              </a:solidFill>
              <a:latin typeface="Segoe UI"/>
              <a:cs typeface="Segoe UI"/>
            </a:endParaRPr>
          </a:p>
          <a:p>
            <a:pPr marL="224314" defTabSz="685800"/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Estados</a:t>
            </a:r>
            <a:r>
              <a:rPr sz="1350" spc="-19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e</a:t>
            </a:r>
            <a:r>
              <a:rPr sz="1350" spc="-19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Municípios</a:t>
            </a:r>
            <a:endParaRPr sz="1350" dirty="0">
              <a:solidFill>
                <a:prstClr val="black"/>
              </a:solidFill>
              <a:latin typeface="Segoe UI"/>
              <a:cs typeface="Segoe UI"/>
            </a:endParaRPr>
          </a:p>
          <a:p>
            <a:pPr marL="224314" marR="333375" indent="-215265" defTabSz="685800">
              <a:spcBef>
                <a:spcPts val="746"/>
              </a:spcBef>
              <a:buClr>
                <a:srgbClr val="78A12E"/>
              </a:buClr>
              <a:buSzPct val="119444"/>
              <a:buFont typeface="Wingdings"/>
              <a:buChar char=""/>
              <a:tabLst>
                <a:tab pos="224314" algn="l"/>
                <a:tab pos="224790" algn="l"/>
              </a:tabLst>
            </a:pPr>
            <a:r>
              <a:rPr lang="en-US" sz="1350" spc="-4" dirty="0" err="1">
                <a:solidFill>
                  <a:srgbClr val="008F86"/>
                </a:solidFill>
                <a:latin typeface="Segoe UI Semibold"/>
                <a:cs typeface="Segoe UI Semibold"/>
              </a:rPr>
              <a:t>I</a:t>
            </a:r>
            <a:r>
              <a:rPr sz="1350" spc="-4" dirty="0" err="1">
                <a:solidFill>
                  <a:srgbClr val="008F86"/>
                </a:solidFill>
                <a:latin typeface="Segoe UI Semibold"/>
                <a:cs typeface="Segoe UI Semibold"/>
              </a:rPr>
              <a:t>nvestimentos</a:t>
            </a:r>
            <a:r>
              <a:rPr lang="pt-BR" sz="1350" spc="-4" dirty="0">
                <a:solidFill>
                  <a:srgbClr val="008F86"/>
                </a:solidFill>
                <a:latin typeface="Segoe UI Semibold"/>
                <a:cs typeface="Segoe UI Semibold"/>
              </a:rPr>
              <a:t> onerados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,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há </a:t>
            </a:r>
            <a:r>
              <a:rPr sz="1350" spc="-8" dirty="0">
                <a:solidFill>
                  <a:srgbClr val="585858"/>
                </a:solidFill>
                <a:latin typeface="Segoe UI"/>
                <a:cs typeface="Segoe UI"/>
              </a:rPr>
              <a:t>perda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de </a:t>
            </a:r>
            <a:r>
              <a:rPr sz="1350" spc="4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competitividade</a:t>
            </a:r>
            <a:r>
              <a:rPr sz="1350" spc="8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e</a:t>
            </a:r>
            <a:r>
              <a:rPr sz="1350" spc="-11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8" dirty="0">
                <a:solidFill>
                  <a:srgbClr val="585858"/>
                </a:solidFill>
                <a:latin typeface="Segoe UI"/>
                <a:cs typeface="Segoe UI"/>
              </a:rPr>
              <a:t>crescimento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 a</a:t>
            </a:r>
            <a:r>
              <a:rPr sz="1350" spc="-19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longo</a:t>
            </a:r>
            <a:r>
              <a:rPr sz="1350" spc="-15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prazo</a:t>
            </a:r>
            <a:endParaRPr sz="1350" dirty="0">
              <a:solidFill>
                <a:prstClr val="black"/>
              </a:solidFill>
              <a:latin typeface="Segoe UI"/>
              <a:cs typeface="Segoe UI"/>
            </a:endParaRPr>
          </a:p>
          <a:p>
            <a:pPr marL="224314" indent="-215265" defTabSz="685800">
              <a:spcBef>
                <a:spcPts val="750"/>
              </a:spcBef>
              <a:buClr>
                <a:srgbClr val="78A12E"/>
              </a:buClr>
              <a:buSzPct val="119444"/>
              <a:buFont typeface="Wingdings"/>
              <a:buChar char=""/>
              <a:tabLst>
                <a:tab pos="224314" algn="l"/>
                <a:tab pos="224790" algn="l"/>
              </a:tabLst>
            </a:pP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Grau</a:t>
            </a:r>
            <a:r>
              <a:rPr sz="1350" spc="-19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de litígio </a:t>
            </a:r>
            <a:r>
              <a:rPr sz="1350" spc="-8" dirty="0">
                <a:solidFill>
                  <a:srgbClr val="585858"/>
                </a:solidFill>
                <a:latin typeface="Segoe UI"/>
                <a:cs typeface="Segoe UI"/>
              </a:rPr>
              <a:t>entre</a:t>
            </a:r>
            <a:r>
              <a:rPr sz="1350" spc="-15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o</a:t>
            </a:r>
            <a:r>
              <a:rPr sz="1350" spc="-23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4" dirty="0" err="1">
                <a:solidFill>
                  <a:srgbClr val="585858"/>
                </a:solidFill>
                <a:latin typeface="Segoe UI"/>
                <a:cs typeface="Segoe UI"/>
              </a:rPr>
              <a:t>contribuinte</a:t>
            </a:r>
            <a:r>
              <a:rPr lang="pt-BR" sz="1350" spc="-4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e</a:t>
            </a:r>
            <a:r>
              <a:rPr sz="1350" spc="-15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o</a:t>
            </a:r>
            <a:r>
              <a:rPr sz="1350" spc="-15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fisco</a:t>
            </a:r>
            <a:r>
              <a:rPr sz="1350" spc="-4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é</a:t>
            </a:r>
            <a:r>
              <a:rPr sz="1350" spc="-19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sz="1350" spc="-8" dirty="0">
                <a:solidFill>
                  <a:srgbClr val="585858"/>
                </a:solidFill>
                <a:latin typeface="Segoe UI"/>
                <a:cs typeface="Segoe UI"/>
              </a:rPr>
              <a:t>elevado</a:t>
            </a:r>
            <a:r>
              <a:rPr sz="1350" dirty="0">
                <a:solidFill>
                  <a:srgbClr val="585858"/>
                </a:solidFill>
                <a:latin typeface="Segoe UI"/>
                <a:cs typeface="Segoe UI"/>
              </a:rPr>
              <a:t> –</a:t>
            </a:r>
            <a:r>
              <a:rPr sz="1350" spc="-8" dirty="0">
                <a:solidFill>
                  <a:srgbClr val="585858"/>
                </a:solidFill>
                <a:latin typeface="Segoe UI"/>
                <a:cs typeface="Segoe UI"/>
              </a:rPr>
              <a:t> </a:t>
            </a:r>
            <a:r>
              <a:rPr lang="pt-BR" sz="1350" spc="-8" dirty="0">
                <a:solidFill>
                  <a:srgbClr val="585858"/>
                </a:solidFill>
                <a:latin typeface="Segoe UI"/>
                <a:cs typeface="Segoe UI"/>
              </a:rPr>
              <a:t>complexidade do sistema que o torna de difícil entendimento</a:t>
            </a:r>
            <a:endParaRPr sz="1350" dirty="0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16" name="object 10">
            <a:extLst>
              <a:ext uri="{FF2B5EF4-FFF2-40B4-BE49-F238E27FC236}">
                <a16:creationId xmlns:a16="http://schemas.microsoft.com/office/drawing/2014/main" id="{D84EB3D3-CFAD-3D47-BBB8-E99554B071D7}"/>
              </a:ext>
            </a:extLst>
          </p:cNvPr>
          <p:cNvSpPr txBox="1"/>
          <p:nvPr/>
        </p:nvSpPr>
        <p:spPr>
          <a:xfrm>
            <a:off x="858982" y="359469"/>
            <a:ext cx="7204362" cy="1075070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1127284" algn="ctr" defTabSz="685800">
              <a:lnSpc>
                <a:spcPts val="2693"/>
              </a:lnSpc>
              <a:spcBef>
                <a:spcPts val="79"/>
              </a:spcBef>
            </a:pPr>
            <a:r>
              <a:rPr lang="pt-BR" sz="2000" b="1" spc="-56" dirty="0">
                <a:latin typeface="+mj-lt"/>
                <a:cs typeface="Segoe UI"/>
              </a:rPr>
              <a:t>Efeitos do Sistema</a:t>
            </a:r>
          </a:p>
          <a:p>
            <a:pPr marL="1127284" algn="ctr" defTabSz="685800">
              <a:lnSpc>
                <a:spcPts val="2693"/>
              </a:lnSpc>
              <a:spcBef>
                <a:spcPts val="79"/>
              </a:spcBef>
            </a:pPr>
            <a:endParaRPr lang="pt-BR" sz="2400" spc="-56" dirty="0">
              <a:latin typeface="Segoe UI"/>
              <a:cs typeface="Segoe UI"/>
            </a:endParaRPr>
          </a:p>
          <a:p>
            <a:pPr marL="1127284" algn="ctr" defTabSz="685800">
              <a:lnSpc>
                <a:spcPts val="2693"/>
              </a:lnSpc>
              <a:spcBef>
                <a:spcPts val="79"/>
              </a:spcBef>
            </a:pPr>
            <a:endParaRPr sz="3000" dirty="0">
              <a:latin typeface="Segoe UI Semibold"/>
              <a:cs typeface="Segoe UI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612631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5" name="Título 18">
            <a:extLst>
              <a:ext uri="{FF2B5EF4-FFF2-40B4-BE49-F238E27FC236}">
                <a16:creationId xmlns:a16="http://schemas.microsoft.com/office/drawing/2014/main" id="{36C51048-8CD4-4012-A5CD-3783D1DD1543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>
                <a:solidFill>
                  <a:prstClr val="black"/>
                </a:solidFill>
              </a:rPr>
              <a:t>Propostas em Debate - Questionamentos</a:t>
            </a:r>
          </a:p>
        </p:txBody>
      </p:sp>
      <p:sp>
        <p:nvSpPr>
          <p:cNvPr id="6" name="Google Shape;184;gdeea184fcb_0_0">
            <a:extLst>
              <a:ext uri="{FF2B5EF4-FFF2-40B4-BE49-F238E27FC236}">
                <a16:creationId xmlns:a16="http://schemas.microsoft.com/office/drawing/2014/main" id="{D39CFACD-6156-438A-B0C8-B7D8168762AD}"/>
              </a:ext>
            </a:extLst>
          </p:cNvPr>
          <p:cNvSpPr txBox="1"/>
          <p:nvPr/>
        </p:nvSpPr>
        <p:spPr>
          <a:xfrm>
            <a:off x="223784" y="1274850"/>
            <a:ext cx="8793607" cy="5170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just"/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Questionamento 1:</a:t>
            </a:r>
          </a:p>
          <a:p>
            <a:pPr algn="just"/>
            <a:endParaRPr lang="pt-BR"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/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É uma reforma tributária plena?</a:t>
            </a:r>
          </a:p>
          <a:p>
            <a:pPr algn="just"/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É uma reforma sobre impostos/tributos sobre o consumo? </a:t>
            </a:r>
          </a:p>
          <a:p>
            <a:pPr algn="just"/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É um reforma fatiada? </a:t>
            </a:r>
          </a:p>
          <a:p>
            <a:pPr algn="just"/>
            <a:endParaRPr lang="pt-BR"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/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Questionamento 2:</a:t>
            </a:r>
          </a:p>
          <a:p>
            <a:pPr algn="just"/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Porque precisamos reformar? </a:t>
            </a:r>
          </a:p>
          <a:p>
            <a:pPr algn="just"/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Para quem vamos reformar? </a:t>
            </a:r>
          </a:p>
          <a:p>
            <a:pPr algn="just"/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O que estamos reformando atende ao que a sociedade quer?</a:t>
            </a:r>
          </a:p>
          <a:p>
            <a:pPr algn="just"/>
            <a:endParaRPr lang="pt-BR"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/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PILARES DE QUALQUER REFORMA: </a:t>
            </a:r>
          </a:p>
          <a:p>
            <a:pPr algn="just"/>
            <a:endParaRPr lang="pt-BR"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/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Simplificação</a:t>
            </a:r>
          </a:p>
          <a:p>
            <a:pPr algn="just"/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Uniformização</a:t>
            </a:r>
          </a:p>
          <a:p>
            <a:pPr algn="just"/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Neutralidade</a:t>
            </a:r>
          </a:p>
          <a:p>
            <a:pPr algn="just"/>
            <a:endParaRPr lang="pt-BR"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/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As propostas em debate buscam estes pilares?</a:t>
            </a:r>
          </a:p>
        </p:txBody>
      </p:sp>
    </p:spTree>
    <p:extLst>
      <p:ext uri="{BB962C8B-B14F-4D97-AF65-F5344CB8AC3E}">
        <p14:creationId xmlns:p14="http://schemas.microsoft.com/office/powerpoint/2010/main" val="354402482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11">
            <a:extLst>
              <a:ext uri="{FF2B5EF4-FFF2-40B4-BE49-F238E27FC236}">
                <a16:creationId xmlns:a16="http://schemas.microsoft.com/office/drawing/2014/main" id="{B7A0AE62-861D-1A43-AB6E-8CC6A78F6C8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5" name="Título 18">
            <a:extLst>
              <a:ext uri="{FF2B5EF4-FFF2-40B4-BE49-F238E27FC236}">
                <a16:creationId xmlns:a16="http://schemas.microsoft.com/office/drawing/2014/main" id="{36C51048-8CD4-4012-A5CD-3783D1DD1543}"/>
              </a:ext>
            </a:extLst>
          </p:cNvPr>
          <p:cNvSpPr txBox="1">
            <a:spLocks/>
          </p:cNvSpPr>
          <p:nvPr/>
        </p:nvSpPr>
        <p:spPr>
          <a:xfrm>
            <a:off x="710670" y="80055"/>
            <a:ext cx="8306721" cy="95134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/>
              <a:t>Matérias Tributárias em Tramitação</a:t>
            </a:r>
          </a:p>
        </p:txBody>
      </p:sp>
      <p:sp>
        <p:nvSpPr>
          <p:cNvPr id="6" name="Google Shape;184;gdeea184fcb_0_0">
            <a:extLst>
              <a:ext uri="{FF2B5EF4-FFF2-40B4-BE49-F238E27FC236}">
                <a16:creationId xmlns:a16="http://schemas.microsoft.com/office/drawing/2014/main" id="{D39CFACD-6156-438A-B0C8-B7D8168762AD}"/>
              </a:ext>
            </a:extLst>
          </p:cNvPr>
          <p:cNvSpPr txBox="1"/>
          <p:nvPr/>
        </p:nvSpPr>
        <p:spPr>
          <a:xfrm>
            <a:off x="223784" y="1346290"/>
            <a:ext cx="8793607" cy="3477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just"/>
            <a:endParaRPr lang="pt-BR" b="1"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just"/>
            <a:endParaRPr lang="pt-BR" b="1"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Reforma Tributária – </a:t>
            </a:r>
            <a:r>
              <a:rPr lang="pt-BR" dirty="0" err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PECs</a:t>
            </a: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  110 (Senado);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Criação da CBS – Contribuição sobre Bens e Serviços;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Reforma do IRPJ e IRPF;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PL 16 – </a:t>
            </a:r>
            <a:r>
              <a:rPr lang="pt-BR" dirty="0" err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monofasia</a:t>
            </a: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 dos combustíveis;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Passaporte tributário (modelo refis); e</a:t>
            </a:r>
          </a:p>
          <a:p>
            <a:pPr marL="285750" lvl="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Redução dos Gastos Tributários da União – teto 2% do PIB. </a:t>
            </a:r>
          </a:p>
          <a:p>
            <a:pPr marL="285750" lvl="0" indent="-285750" algn="just">
              <a:buFontTx/>
              <a:buChar char="-"/>
            </a:pPr>
            <a:endParaRPr lang="pt-BR" sz="2200"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912677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11">
            <a:extLst>
              <a:ext uri="{FF2B5EF4-FFF2-40B4-BE49-F238E27FC236}">
                <a16:creationId xmlns:a16="http://schemas.microsoft.com/office/drawing/2014/main" id="{A645DEB1-453D-414A-BC36-457CAE295D9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59203350-9B24-2546-9A9B-2503D97907F0}"/>
              </a:ext>
            </a:extLst>
          </p:cNvPr>
          <p:cNvSpPr txBox="1"/>
          <p:nvPr/>
        </p:nvSpPr>
        <p:spPr>
          <a:xfrm>
            <a:off x="466622" y="1428105"/>
            <a:ext cx="1496058" cy="516040"/>
          </a:xfrm>
          <a:prstGeom prst="rect">
            <a:avLst/>
          </a:prstGeom>
        </p:spPr>
        <p:txBody>
          <a:bodyPr vert="horz" wrap="square" lIns="0" tIns="54293" rIns="0" bIns="0" rtlCol="0">
            <a:spAutoFit/>
          </a:bodyPr>
          <a:lstStyle/>
          <a:p>
            <a:pPr marL="9525" defTabSz="685800">
              <a:spcBef>
                <a:spcPts val="428"/>
              </a:spcBef>
            </a:pPr>
            <a:endParaRPr sz="1350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9525" marR="199549" defTabSz="685800">
              <a:lnSpc>
                <a:spcPct val="121700"/>
              </a:lnSpc>
            </a:pPr>
            <a:r>
              <a:rPr sz="1350" spc="-4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A21828F5-49C1-C746-939A-18075E335CD5}"/>
              </a:ext>
            </a:extLst>
          </p:cNvPr>
          <p:cNvSpPr txBox="1"/>
          <p:nvPr/>
        </p:nvSpPr>
        <p:spPr>
          <a:xfrm>
            <a:off x="6581299" y="3644134"/>
            <a:ext cx="1580062" cy="585256"/>
          </a:xfrm>
          <a:prstGeom prst="rect">
            <a:avLst/>
          </a:prstGeom>
        </p:spPr>
        <p:txBody>
          <a:bodyPr vert="horz" wrap="square" lIns="0" tIns="53816" rIns="0" bIns="0" rtlCol="0">
            <a:spAutoFit/>
          </a:bodyPr>
          <a:lstStyle/>
          <a:p>
            <a:pPr marL="9525" defTabSz="685800">
              <a:spcBef>
                <a:spcPts val="424"/>
              </a:spcBef>
            </a:pPr>
            <a:r>
              <a:rPr sz="1600" b="1" spc="23" dirty="0">
                <a:solidFill>
                  <a:prstClr val="black"/>
                </a:solidFill>
                <a:latin typeface="Calibri"/>
                <a:cs typeface="Calibri"/>
              </a:rPr>
              <a:t>R</a:t>
            </a:r>
            <a:r>
              <a:rPr sz="1600" b="1" spc="11" dirty="0">
                <a:solidFill>
                  <a:prstClr val="black"/>
                </a:solidFill>
                <a:latin typeface="Calibri"/>
                <a:cs typeface="Calibri"/>
              </a:rPr>
              <a:t>E</a:t>
            </a:r>
            <a:r>
              <a:rPr sz="1600" b="1" spc="-19" dirty="0">
                <a:solidFill>
                  <a:prstClr val="black"/>
                </a:solidFill>
                <a:latin typeface="Calibri"/>
                <a:cs typeface="Calibri"/>
              </a:rPr>
              <a:t>G</a:t>
            </a:r>
            <a:r>
              <a:rPr sz="1600" b="1" spc="15" dirty="0">
                <a:solidFill>
                  <a:prstClr val="black"/>
                </a:solidFill>
                <a:latin typeface="Calibri"/>
                <a:cs typeface="Calibri"/>
              </a:rPr>
              <a:t>U</a:t>
            </a:r>
            <a:r>
              <a:rPr sz="1600" b="1" spc="-11" dirty="0">
                <a:solidFill>
                  <a:prstClr val="black"/>
                </a:solidFill>
                <a:latin typeface="Calibri"/>
                <a:cs typeface="Calibri"/>
              </a:rPr>
              <a:t>L</a:t>
            </a:r>
            <a:r>
              <a:rPr sz="1600" b="1" spc="23" dirty="0">
                <a:solidFill>
                  <a:prstClr val="black"/>
                </a:solidFill>
                <a:latin typeface="Calibri"/>
                <a:cs typeface="Calibri"/>
              </a:rPr>
              <a:t>A</a:t>
            </a:r>
            <a:r>
              <a:rPr sz="1600" b="1" spc="4" dirty="0">
                <a:solidFill>
                  <a:prstClr val="black"/>
                </a:solidFill>
                <a:latin typeface="Calibri"/>
                <a:cs typeface="Calibri"/>
              </a:rPr>
              <a:t>T</a:t>
            </a:r>
            <a:r>
              <a:rPr sz="1600" b="1" spc="-15" dirty="0">
                <a:solidFill>
                  <a:prstClr val="black"/>
                </a:solidFill>
                <a:latin typeface="Calibri"/>
                <a:cs typeface="Calibri"/>
              </a:rPr>
              <a:t>Ó</a:t>
            </a:r>
            <a:r>
              <a:rPr sz="1600" b="1" spc="23" dirty="0">
                <a:solidFill>
                  <a:prstClr val="black"/>
                </a:solidFill>
                <a:latin typeface="Calibri"/>
                <a:cs typeface="Calibri"/>
              </a:rPr>
              <a:t>R</a:t>
            </a:r>
            <a:r>
              <a:rPr sz="1600" b="1" spc="-23" dirty="0">
                <a:solidFill>
                  <a:prstClr val="black"/>
                </a:solidFill>
                <a:latin typeface="Calibri"/>
                <a:cs typeface="Calibri"/>
              </a:rPr>
              <a:t>I</a:t>
            </a:r>
            <a:r>
              <a:rPr sz="1600" b="1" dirty="0">
                <a:solidFill>
                  <a:prstClr val="black"/>
                </a:solidFill>
                <a:latin typeface="Calibri"/>
                <a:cs typeface="Calibri"/>
              </a:rPr>
              <a:t>O</a:t>
            </a:r>
            <a:endParaRPr sz="1600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9525" defTabSz="685800">
              <a:spcBef>
                <a:spcPts val="349"/>
              </a:spcBef>
            </a:pPr>
            <a:r>
              <a:rPr sz="1600" dirty="0">
                <a:solidFill>
                  <a:prstClr val="black"/>
                </a:solidFill>
                <a:latin typeface="Calibri"/>
                <a:cs typeface="Calibri"/>
              </a:rPr>
              <a:t>II</a:t>
            </a:r>
            <a:r>
              <a:rPr sz="1600" spc="-53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pt-BR" sz="1600" dirty="0">
                <a:solidFill>
                  <a:prstClr val="black"/>
                </a:solidFill>
                <a:latin typeface="Calibri"/>
                <a:cs typeface="Calibri"/>
              </a:rPr>
              <a:t>e </a:t>
            </a:r>
            <a:r>
              <a:rPr sz="1600" dirty="0">
                <a:solidFill>
                  <a:prstClr val="black"/>
                </a:solidFill>
                <a:latin typeface="Calibri"/>
                <a:cs typeface="Calibri"/>
              </a:rPr>
              <a:t>I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Calibri"/>
              </a:rPr>
              <a:t>E ( U</a:t>
            </a:r>
            <a:r>
              <a:rPr lang="en-US" sz="1350" dirty="0">
                <a:solidFill>
                  <a:prstClr val="black"/>
                </a:solidFill>
                <a:latin typeface="Calibri"/>
                <a:cs typeface="Calibri"/>
              </a:rPr>
              <a:t>)</a:t>
            </a:r>
            <a:endParaRPr sz="135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A615991D-79F1-C644-AF06-41891C09DCF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84516" y="299244"/>
            <a:ext cx="8013120" cy="289503"/>
          </a:xfrm>
          <a:prstGeom prst="rect">
            <a:avLst/>
          </a:prstGeom>
        </p:spPr>
        <p:txBody>
          <a:bodyPr vert="horz" wrap="square" lIns="0" tIns="12383" rIns="0" bIns="0" rtlCol="0">
            <a:spAutoFit/>
          </a:bodyPr>
          <a:lstStyle/>
          <a:p>
            <a:pPr algn="ctr">
              <a:spcBef>
                <a:spcPts val="98"/>
              </a:spcBef>
            </a:pPr>
            <a:r>
              <a:rPr lang="pt-BR" sz="2000" b="1" spc="19" dirty="0"/>
              <a:t>Impostos/competência/repartição - União, Estados e Municípios</a:t>
            </a:r>
            <a:endParaRPr sz="2000" b="1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1031401" y="1149700"/>
            <a:ext cx="4564182" cy="6651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" defTabSz="685800">
              <a:spcBef>
                <a:spcPts val="428"/>
              </a:spcBef>
            </a:pPr>
            <a:r>
              <a:rPr lang="pt-BR" b="1" spc="8" dirty="0">
                <a:solidFill>
                  <a:prstClr val="black"/>
                </a:solidFill>
                <a:latin typeface="Calibri"/>
                <a:cs typeface="Calibri"/>
              </a:rPr>
              <a:t>P</a:t>
            </a:r>
            <a:r>
              <a:rPr lang="pt-BR" b="1" spc="23" dirty="0">
                <a:solidFill>
                  <a:prstClr val="black"/>
                </a:solidFill>
                <a:latin typeface="Calibri"/>
                <a:cs typeface="Calibri"/>
              </a:rPr>
              <a:t>R</a:t>
            </a:r>
            <a:r>
              <a:rPr lang="pt-BR" b="1" spc="-15" dirty="0">
                <a:solidFill>
                  <a:prstClr val="black"/>
                </a:solidFill>
                <a:latin typeface="Calibri"/>
                <a:cs typeface="Calibri"/>
              </a:rPr>
              <a:t>O</a:t>
            </a:r>
            <a:r>
              <a:rPr lang="pt-BR" b="1" spc="8" dirty="0">
                <a:solidFill>
                  <a:prstClr val="black"/>
                </a:solidFill>
                <a:latin typeface="Calibri"/>
                <a:cs typeface="Calibri"/>
              </a:rPr>
              <a:t>P</a:t>
            </a:r>
            <a:r>
              <a:rPr lang="pt-BR" b="1" spc="23" dirty="0">
                <a:solidFill>
                  <a:prstClr val="black"/>
                </a:solidFill>
                <a:latin typeface="Calibri"/>
                <a:cs typeface="Calibri"/>
              </a:rPr>
              <a:t>R</a:t>
            </a:r>
            <a:r>
              <a:rPr lang="pt-BR" b="1" spc="-23" dirty="0">
                <a:solidFill>
                  <a:prstClr val="black"/>
                </a:solidFill>
                <a:latin typeface="Calibri"/>
                <a:cs typeface="Calibri"/>
              </a:rPr>
              <a:t>I</a:t>
            </a:r>
            <a:r>
              <a:rPr lang="pt-BR" b="1" spc="11" dirty="0">
                <a:solidFill>
                  <a:prstClr val="black"/>
                </a:solidFill>
                <a:latin typeface="Calibri"/>
                <a:cs typeface="Calibri"/>
              </a:rPr>
              <a:t>E</a:t>
            </a:r>
            <a:r>
              <a:rPr lang="pt-BR" b="1" spc="-11" dirty="0">
                <a:solidFill>
                  <a:prstClr val="black"/>
                </a:solidFill>
                <a:latin typeface="Calibri"/>
                <a:cs typeface="Calibri"/>
              </a:rPr>
              <a:t>D</a:t>
            </a:r>
            <a:r>
              <a:rPr lang="pt-BR" b="1" spc="23" dirty="0">
                <a:solidFill>
                  <a:prstClr val="black"/>
                </a:solidFill>
                <a:latin typeface="Calibri"/>
                <a:cs typeface="Calibri"/>
              </a:rPr>
              <a:t>A</a:t>
            </a:r>
            <a:r>
              <a:rPr lang="pt-BR" b="1" spc="-11" dirty="0">
                <a:solidFill>
                  <a:prstClr val="black"/>
                </a:solidFill>
                <a:latin typeface="Calibri"/>
                <a:cs typeface="Calibri"/>
              </a:rPr>
              <a:t>D</a:t>
            </a:r>
            <a:r>
              <a:rPr lang="pt-BR" b="1" dirty="0">
                <a:solidFill>
                  <a:prstClr val="black"/>
                </a:solidFill>
                <a:latin typeface="Calibri"/>
                <a:cs typeface="Calibri"/>
              </a:rPr>
              <a:t>E</a:t>
            </a:r>
            <a:endParaRPr lang="pt-BR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9525" marR="560070" defTabSz="685800">
              <a:lnSpc>
                <a:spcPct val="120000"/>
              </a:lnSpc>
              <a:spcBef>
                <a:spcPts val="26"/>
              </a:spcBef>
            </a:pPr>
            <a:r>
              <a:rPr lang="pt-BR" spc="-8" dirty="0">
                <a:solidFill>
                  <a:prstClr val="black"/>
                </a:solidFill>
                <a:latin typeface="Calibri"/>
                <a:cs typeface="Calibri"/>
              </a:rPr>
              <a:t>IPTU   e </a:t>
            </a:r>
            <a:r>
              <a:rPr lang="pt-BR" spc="-4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pt-BR" spc="4" dirty="0">
                <a:solidFill>
                  <a:prstClr val="black"/>
                </a:solidFill>
                <a:latin typeface="Calibri"/>
                <a:cs typeface="Calibri"/>
              </a:rPr>
              <a:t>ITBI         (M)</a:t>
            </a:r>
          </a:p>
          <a:p>
            <a:pPr marL="9525" marR="560070" defTabSz="685800">
              <a:lnSpc>
                <a:spcPct val="120000"/>
              </a:lnSpc>
              <a:spcBef>
                <a:spcPts val="26"/>
              </a:spcBef>
            </a:pPr>
            <a:r>
              <a:rPr lang="pt-BR" spc="-4" dirty="0">
                <a:solidFill>
                  <a:prstClr val="black"/>
                </a:solidFill>
                <a:latin typeface="Calibri"/>
                <a:cs typeface="Calibri"/>
              </a:rPr>
              <a:t>IPVA*  e</a:t>
            </a:r>
            <a:r>
              <a:rPr lang="pt-BR" dirty="0">
                <a:solidFill>
                  <a:prstClr val="black"/>
                </a:solidFill>
                <a:latin typeface="Calibri"/>
                <a:cs typeface="Calibri"/>
              </a:rPr>
              <a:t>    I</a:t>
            </a:r>
            <a:r>
              <a:rPr lang="pt-BR" spc="11" dirty="0">
                <a:solidFill>
                  <a:prstClr val="black"/>
                </a:solidFill>
                <a:latin typeface="Calibri"/>
                <a:cs typeface="Calibri"/>
              </a:rPr>
              <a:t>T</a:t>
            </a:r>
            <a:r>
              <a:rPr lang="pt-BR" spc="8" dirty="0">
                <a:solidFill>
                  <a:prstClr val="black"/>
                </a:solidFill>
                <a:latin typeface="Calibri"/>
                <a:cs typeface="Calibri"/>
              </a:rPr>
              <a:t>C</a:t>
            </a:r>
            <a:r>
              <a:rPr lang="pt-BR" spc="23" dirty="0">
                <a:solidFill>
                  <a:prstClr val="black"/>
                </a:solidFill>
                <a:latin typeface="Calibri"/>
                <a:cs typeface="Calibri"/>
              </a:rPr>
              <a:t>M</a:t>
            </a:r>
            <a:r>
              <a:rPr lang="pt-BR" dirty="0">
                <a:solidFill>
                  <a:prstClr val="black"/>
                </a:solidFill>
                <a:latin typeface="Calibri"/>
                <a:cs typeface="Calibri"/>
              </a:rPr>
              <a:t>D      (E)</a:t>
            </a:r>
          </a:p>
          <a:p>
            <a:pPr marL="9525" marR="560070" defTabSz="685800">
              <a:lnSpc>
                <a:spcPct val="120000"/>
              </a:lnSpc>
              <a:spcBef>
                <a:spcPts val="26"/>
              </a:spcBef>
            </a:pPr>
            <a:r>
              <a:rPr lang="pt-BR" dirty="0">
                <a:solidFill>
                  <a:prstClr val="black"/>
                </a:solidFill>
                <a:latin typeface="Calibri"/>
                <a:cs typeface="Calibri"/>
              </a:rPr>
              <a:t>* 50% pertence ao Municípios</a:t>
            </a:r>
          </a:p>
          <a:p>
            <a:pPr marL="9525" marR="560070" defTabSz="685800">
              <a:lnSpc>
                <a:spcPct val="120000"/>
              </a:lnSpc>
              <a:spcBef>
                <a:spcPts val="26"/>
              </a:spcBef>
            </a:pPr>
            <a:r>
              <a:rPr lang="pt-BR" dirty="0">
                <a:solidFill>
                  <a:prstClr val="black"/>
                </a:solidFill>
                <a:latin typeface="Calibri"/>
                <a:cs typeface="Calibri"/>
              </a:rPr>
              <a:t>ITR (U) – 50% para os Munícipios, pode chegar a 100%</a:t>
            </a:r>
          </a:p>
          <a:p>
            <a:pPr marL="9525" marR="560070" defTabSz="685800">
              <a:lnSpc>
                <a:spcPct val="120000"/>
              </a:lnSpc>
              <a:spcBef>
                <a:spcPts val="26"/>
              </a:spcBef>
            </a:pPr>
            <a:endParaRPr lang="pt-BR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9525" defTabSz="685800">
              <a:spcBef>
                <a:spcPts val="428"/>
              </a:spcBef>
            </a:pPr>
            <a:r>
              <a:rPr lang="en-US" b="1" spc="23" dirty="0">
                <a:solidFill>
                  <a:prstClr val="black"/>
                </a:solidFill>
                <a:latin typeface="Calibri"/>
                <a:cs typeface="Calibri"/>
              </a:rPr>
              <a:t>R</a:t>
            </a:r>
            <a:r>
              <a:rPr lang="en-US" b="1" spc="11" dirty="0">
                <a:solidFill>
                  <a:prstClr val="black"/>
                </a:solidFill>
                <a:latin typeface="Calibri"/>
                <a:cs typeface="Calibri"/>
              </a:rPr>
              <a:t>E</a:t>
            </a:r>
            <a:r>
              <a:rPr lang="en-US" b="1" spc="8" dirty="0">
                <a:solidFill>
                  <a:prstClr val="black"/>
                </a:solidFill>
                <a:latin typeface="Calibri"/>
                <a:cs typeface="Calibri"/>
              </a:rPr>
              <a:t>N</a:t>
            </a:r>
            <a:r>
              <a:rPr lang="en-US" b="1" spc="-11" dirty="0">
                <a:solidFill>
                  <a:prstClr val="black"/>
                </a:solidFill>
                <a:latin typeface="Calibri"/>
                <a:cs typeface="Calibri"/>
              </a:rPr>
              <a:t>D</a:t>
            </a:r>
            <a:r>
              <a:rPr lang="en-US" b="1" dirty="0">
                <a:solidFill>
                  <a:prstClr val="black"/>
                </a:solidFill>
                <a:latin typeface="Calibri"/>
                <a:cs typeface="Calibri"/>
              </a:rPr>
              <a:t>A</a:t>
            </a:r>
            <a:endParaRPr lang="en-US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9525" marR="199549" defTabSz="685800">
              <a:lnSpc>
                <a:spcPct val="121700"/>
              </a:lnSpc>
            </a:pPr>
            <a:r>
              <a:rPr lang="en-US" spc="-4" dirty="0">
                <a:solidFill>
                  <a:prstClr val="black"/>
                </a:solidFill>
                <a:latin typeface="Calibri"/>
                <a:cs typeface="Calibri"/>
              </a:rPr>
              <a:t>IR  (U) – FPE E FPM (MUNICIPIOS E ESTADOS)</a:t>
            </a:r>
          </a:p>
          <a:p>
            <a:pPr marL="9525" marR="199549" defTabSz="685800">
              <a:lnSpc>
                <a:spcPct val="121700"/>
              </a:lnSpc>
            </a:pPr>
            <a:endParaRPr lang="pt-BR" spc="-4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9525" defTabSz="685800">
              <a:spcBef>
                <a:spcPts val="428"/>
              </a:spcBef>
            </a:pPr>
            <a:r>
              <a:rPr lang="pt-BR" b="1" dirty="0">
                <a:solidFill>
                  <a:prstClr val="black"/>
                </a:solidFill>
                <a:latin typeface="Calibri"/>
                <a:cs typeface="Calibri"/>
              </a:rPr>
              <a:t>CONSUMO</a:t>
            </a:r>
            <a:endParaRPr lang="pt-BR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9525" marR="1072039" defTabSz="685800">
              <a:lnSpc>
                <a:spcPct val="120500"/>
              </a:lnSpc>
              <a:spcBef>
                <a:spcPts val="19"/>
              </a:spcBef>
            </a:pPr>
            <a:r>
              <a:rPr lang="pt-BR" spc="-4" dirty="0">
                <a:solidFill>
                  <a:prstClr val="black"/>
                </a:solidFill>
                <a:latin typeface="Calibri"/>
                <a:cs typeface="Calibri"/>
              </a:rPr>
              <a:t>ISS (M)  </a:t>
            </a:r>
          </a:p>
          <a:p>
            <a:pPr marL="9525" marR="1072039" defTabSz="685800">
              <a:lnSpc>
                <a:spcPct val="120500"/>
              </a:lnSpc>
              <a:spcBef>
                <a:spcPts val="19"/>
              </a:spcBef>
            </a:pPr>
            <a:r>
              <a:rPr lang="pt-BR" dirty="0">
                <a:solidFill>
                  <a:prstClr val="black"/>
                </a:solidFill>
                <a:latin typeface="Calibri"/>
                <a:cs typeface="Calibri"/>
              </a:rPr>
              <a:t>I</a:t>
            </a:r>
            <a:r>
              <a:rPr lang="pt-BR" spc="4" dirty="0">
                <a:solidFill>
                  <a:prstClr val="black"/>
                </a:solidFill>
                <a:latin typeface="Calibri"/>
                <a:cs typeface="Calibri"/>
              </a:rPr>
              <a:t>C</a:t>
            </a:r>
            <a:r>
              <a:rPr lang="pt-BR" spc="23" dirty="0">
                <a:solidFill>
                  <a:prstClr val="black"/>
                </a:solidFill>
                <a:latin typeface="Calibri"/>
                <a:cs typeface="Calibri"/>
              </a:rPr>
              <a:t>M</a:t>
            </a:r>
            <a:r>
              <a:rPr lang="pt-BR" dirty="0">
                <a:solidFill>
                  <a:prstClr val="black"/>
                </a:solidFill>
                <a:latin typeface="Calibri"/>
                <a:cs typeface="Calibri"/>
              </a:rPr>
              <a:t>S – 25% pertence aos municípios</a:t>
            </a:r>
          </a:p>
          <a:p>
            <a:pPr marL="9525" marR="1072039" defTabSz="685800">
              <a:lnSpc>
                <a:spcPct val="120500"/>
              </a:lnSpc>
              <a:spcBef>
                <a:spcPts val="19"/>
              </a:spcBef>
            </a:pPr>
            <a:r>
              <a:rPr lang="pt-BR" spc="-11" dirty="0">
                <a:solidFill>
                  <a:prstClr val="black"/>
                </a:solidFill>
                <a:latin typeface="Calibri"/>
                <a:cs typeface="Calibri"/>
              </a:rPr>
              <a:t>IPI *</a:t>
            </a:r>
            <a:r>
              <a:rPr lang="pt-BR" spc="-8" dirty="0">
                <a:solidFill>
                  <a:prstClr val="black"/>
                </a:solidFill>
                <a:latin typeface="Calibri"/>
                <a:cs typeface="Calibri"/>
              </a:rPr>
              <a:t>   e </a:t>
            </a:r>
            <a:r>
              <a:rPr lang="pt-BR" dirty="0">
                <a:solidFill>
                  <a:prstClr val="black"/>
                </a:solidFill>
                <a:latin typeface="Calibri"/>
                <a:cs typeface="Calibri"/>
              </a:rPr>
              <a:t>IOF (U)</a:t>
            </a:r>
          </a:p>
          <a:p>
            <a:pPr marL="9525" marR="1072039" defTabSz="685800">
              <a:lnSpc>
                <a:spcPct val="120500"/>
              </a:lnSpc>
              <a:spcBef>
                <a:spcPts val="19"/>
              </a:spcBef>
            </a:pPr>
            <a:r>
              <a:rPr lang="pt-BR" dirty="0">
                <a:solidFill>
                  <a:prstClr val="black"/>
                </a:solidFill>
                <a:latin typeface="Calibri"/>
                <a:cs typeface="Calibri"/>
              </a:rPr>
              <a:t>* FPE, FPM e FPEX</a:t>
            </a:r>
          </a:p>
          <a:p>
            <a:pPr marL="9525" marR="199549" defTabSz="685800">
              <a:lnSpc>
                <a:spcPct val="121700"/>
              </a:lnSpc>
            </a:pPr>
            <a:endParaRPr lang="pt-BR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9525" marR="560070" defTabSz="685800">
              <a:lnSpc>
                <a:spcPct val="120000"/>
              </a:lnSpc>
              <a:spcBef>
                <a:spcPts val="26"/>
              </a:spcBef>
            </a:pPr>
            <a:endParaRPr lang="pt-BR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9525" marR="560070" defTabSz="685800">
              <a:lnSpc>
                <a:spcPct val="120000"/>
              </a:lnSpc>
              <a:spcBef>
                <a:spcPts val="26"/>
              </a:spcBef>
            </a:pPr>
            <a:endParaRPr lang="pt-BR" dirty="0">
              <a:solidFill>
                <a:prstClr val="black"/>
              </a:solidFill>
              <a:latin typeface="Calibri"/>
              <a:cs typeface="Calibri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605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11">
            <a:extLst>
              <a:ext uri="{FF2B5EF4-FFF2-40B4-BE49-F238E27FC236}">
                <a16:creationId xmlns:a16="http://schemas.microsoft.com/office/drawing/2014/main" id="{A645DEB1-453D-414A-BC36-457CAE295D9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B36E4701-DCCE-F140-9A98-8219399FE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291" y="80055"/>
            <a:ext cx="4129584" cy="951345"/>
          </a:xfrm>
        </p:spPr>
        <p:txBody>
          <a:bodyPr>
            <a:normAutofit/>
          </a:bodyPr>
          <a:lstStyle/>
          <a:p>
            <a:pPr algn="ctr"/>
            <a:r>
              <a:rPr lang="pt-BR" sz="2000" b="1" dirty="0"/>
              <a:t>Entes Federativos - Posição</a:t>
            </a:r>
          </a:p>
        </p:txBody>
      </p:sp>
      <p:sp>
        <p:nvSpPr>
          <p:cNvPr id="5" name="Espaço Reservado para Conteúdo 2">
            <a:extLst>
              <a:ext uri="{FF2B5EF4-FFF2-40B4-BE49-F238E27FC236}">
                <a16:creationId xmlns:a16="http://schemas.microsoft.com/office/drawing/2014/main" id="{C3CDB292-AA1B-9140-BA0D-2AD5AEB2988C}"/>
              </a:ext>
            </a:extLst>
          </p:cNvPr>
          <p:cNvSpPr txBox="1">
            <a:spLocks/>
          </p:cNvSpPr>
          <p:nvPr/>
        </p:nvSpPr>
        <p:spPr>
          <a:xfrm>
            <a:off x="515700" y="1111455"/>
            <a:ext cx="8850773" cy="384270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t-BR" sz="1400" dirty="0"/>
              <a:t>Estados: </a:t>
            </a:r>
          </a:p>
          <a:p>
            <a:pPr>
              <a:buFontTx/>
              <a:buChar char="-"/>
            </a:pPr>
            <a:r>
              <a:rPr lang="pt-BR" sz="1400" dirty="0"/>
              <a:t>Querem o IVA Amplo, mas já admitem o IVA dual</a:t>
            </a:r>
          </a:p>
          <a:p>
            <a:pPr>
              <a:buFontTx/>
              <a:buChar char="-"/>
            </a:pPr>
            <a:r>
              <a:rPr lang="pt-BR" sz="1400" dirty="0"/>
              <a:t>Contrapartida: </a:t>
            </a:r>
          </a:p>
          <a:p>
            <a:r>
              <a:rPr lang="pt-BR" sz="1400" dirty="0"/>
              <a:t>Fundo de Equalização (Perdas de ICMS);</a:t>
            </a:r>
          </a:p>
          <a:p>
            <a:r>
              <a:rPr lang="pt-BR" sz="1400" dirty="0"/>
              <a:t>Fundo de Desenvolvimento Regional; e</a:t>
            </a:r>
          </a:p>
          <a:p>
            <a:r>
              <a:rPr lang="pt-BR" sz="1400" dirty="0"/>
              <a:t>Estados com participação majoritária no Comitê Gestor.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BR" sz="1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pt-BR" sz="1400" dirty="0"/>
              <a:t>Municípios: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t-BR" sz="1400" dirty="0" err="1"/>
              <a:t>Abrasf</a:t>
            </a:r>
            <a:r>
              <a:rPr lang="pt-BR" sz="1400" dirty="0"/>
              <a:t>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t-BR" sz="1400" dirty="0"/>
              <a:t>- São contrários ao IVA Nacional, e também contra o IVA DUAL, não querem perder o ISS (base crescente);</a:t>
            </a:r>
          </a:p>
          <a:p>
            <a:pPr marL="0" indent="0">
              <a:buNone/>
            </a:pPr>
            <a:r>
              <a:rPr lang="pt-BR" sz="1400" dirty="0"/>
              <a:t>- Propõem um “Simplifica já”. Ampla simplificação, mas sem mudar a estrutura tributária.</a:t>
            </a:r>
          </a:p>
          <a:p>
            <a:pPr>
              <a:buFontTx/>
              <a:buChar char="-"/>
            </a:pPr>
            <a:endParaRPr lang="pt-BR" sz="1400" dirty="0"/>
          </a:p>
          <a:p>
            <a:pPr marL="0" indent="0">
              <a:buNone/>
            </a:pPr>
            <a:r>
              <a:rPr lang="pt-BR" sz="1400" dirty="0"/>
              <a:t>CNM</a:t>
            </a:r>
          </a:p>
          <a:p>
            <a:pPr>
              <a:buFontTx/>
              <a:buChar char="-"/>
            </a:pPr>
            <a:r>
              <a:rPr lang="pt-BR" sz="1400" dirty="0"/>
              <a:t>Favoráveis tanto ao IVA amplo, como o IVA dual;</a:t>
            </a:r>
          </a:p>
          <a:p>
            <a:pPr>
              <a:buFontTx/>
              <a:buChar char="-"/>
            </a:pPr>
            <a:r>
              <a:rPr lang="pt-BR" sz="1400" dirty="0"/>
              <a:t>Querem participar do Fundo de Equalização.</a:t>
            </a:r>
          </a:p>
        </p:txBody>
      </p:sp>
    </p:spTree>
    <p:extLst>
      <p:ext uri="{BB962C8B-B14F-4D97-AF65-F5344CB8AC3E}">
        <p14:creationId xmlns:p14="http://schemas.microsoft.com/office/powerpoint/2010/main" val="912341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11">
            <a:extLst>
              <a:ext uri="{FF2B5EF4-FFF2-40B4-BE49-F238E27FC236}">
                <a16:creationId xmlns:a16="http://schemas.microsoft.com/office/drawing/2014/main" id="{A645DEB1-453D-414A-BC36-457CAE295D9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5" name="object 2">
            <a:extLst>
              <a:ext uri="{FF2B5EF4-FFF2-40B4-BE49-F238E27FC236}">
                <a16:creationId xmlns:a16="http://schemas.microsoft.com/office/drawing/2014/main" id="{87DCBF42-1F56-1242-864A-B149405FBFFB}"/>
              </a:ext>
            </a:extLst>
          </p:cNvPr>
          <p:cNvSpPr txBox="1"/>
          <p:nvPr/>
        </p:nvSpPr>
        <p:spPr>
          <a:xfrm>
            <a:off x="803493" y="515700"/>
            <a:ext cx="7692524" cy="322032"/>
          </a:xfrm>
          <a:prstGeom prst="rect">
            <a:avLst/>
          </a:prstGeom>
        </p:spPr>
        <p:txBody>
          <a:bodyPr vert="horz" wrap="square" lIns="0" tIns="14118" rIns="0" bIns="0" rtlCol="0">
            <a:spAutoFit/>
          </a:bodyPr>
          <a:lstStyle/>
          <a:p>
            <a:pPr marL="10860" defTabSz="781903">
              <a:spcBef>
                <a:spcPts val="111"/>
              </a:spcBef>
            </a:pPr>
            <a:r>
              <a:rPr sz="2000" b="1" spc="-244" dirty="0">
                <a:latin typeface="+mj-lt"/>
                <a:cs typeface="Tahoma"/>
              </a:rPr>
              <a:t>T</a:t>
            </a:r>
            <a:r>
              <a:rPr lang="pt-BR" sz="2000" b="1" spc="-244" dirty="0" err="1">
                <a:latin typeface="+mj-lt"/>
                <a:cs typeface="Tahoma"/>
              </a:rPr>
              <a:t>ributos</a:t>
            </a:r>
            <a:r>
              <a:rPr lang="pt-BR" sz="2000" b="1" spc="-244" dirty="0">
                <a:latin typeface="+mj-lt"/>
                <a:cs typeface="Tahoma"/>
              </a:rPr>
              <a:t> </a:t>
            </a:r>
            <a:r>
              <a:rPr sz="2000" b="1" spc="-133" dirty="0">
                <a:latin typeface="+mj-lt"/>
                <a:cs typeface="Tahoma"/>
              </a:rPr>
              <a:t>U</a:t>
            </a:r>
            <a:r>
              <a:rPr lang="pt-BR" sz="2000" b="1" spc="-9" dirty="0" err="1">
                <a:latin typeface="+mj-lt"/>
                <a:cs typeface="Tahoma"/>
              </a:rPr>
              <a:t>nificados</a:t>
            </a:r>
            <a:r>
              <a:rPr lang="pt-BR" sz="2000" b="1" spc="-137" dirty="0">
                <a:latin typeface="+mj-lt"/>
                <a:cs typeface="Tahoma"/>
              </a:rPr>
              <a:t> – PEC 110 – Relatório do Senador Roberto Rocha</a:t>
            </a:r>
            <a:endParaRPr sz="2000" dirty="0">
              <a:latin typeface="+mj-lt"/>
              <a:cs typeface="Tahoma"/>
            </a:endParaRPr>
          </a:p>
        </p:txBody>
      </p:sp>
      <p:grpSp>
        <p:nvGrpSpPr>
          <p:cNvPr id="6" name="object 3">
            <a:extLst>
              <a:ext uri="{FF2B5EF4-FFF2-40B4-BE49-F238E27FC236}">
                <a16:creationId xmlns:a16="http://schemas.microsoft.com/office/drawing/2014/main" id="{C1301581-746B-7C41-8FDA-AB2A6BE18E0A}"/>
              </a:ext>
            </a:extLst>
          </p:cNvPr>
          <p:cNvGrpSpPr/>
          <p:nvPr/>
        </p:nvGrpSpPr>
        <p:grpSpPr>
          <a:xfrm>
            <a:off x="2629822" y="2442378"/>
            <a:ext cx="2689987" cy="1235852"/>
            <a:chOff x="3075431" y="2243327"/>
            <a:chExt cx="3145790" cy="1445260"/>
          </a:xfrm>
        </p:grpSpPr>
        <p:sp>
          <p:nvSpPr>
            <p:cNvPr id="7" name="object 4">
              <a:extLst>
                <a:ext uri="{FF2B5EF4-FFF2-40B4-BE49-F238E27FC236}">
                  <a16:creationId xmlns:a16="http://schemas.microsoft.com/office/drawing/2014/main" id="{D8E0FA1F-9193-9E4B-8128-80DE7C7E1B3A}"/>
                </a:ext>
              </a:extLst>
            </p:cNvPr>
            <p:cNvSpPr/>
            <p:nvPr/>
          </p:nvSpPr>
          <p:spPr>
            <a:xfrm>
              <a:off x="3075419" y="3180600"/>
              <a:ext cx="3145790" cy="508000"/>
            </a:xfrm>
            <a:custGeom>
              <a:avLst/>
              <a:gdLst/>
              <a:ahLst/>
              <a:cxnLst/>
              <a:rect l="l" t="t" r="r" b="b"/>
              <a:pathLst>
                <a:path w="3145790" h="508000">
                  <a:moveTo>
                    <a:pt x="3145536" y="230124"/>
                  </a:moveTo>
                  <a:lnTo>
                    <a:pt x="1580388" y="230124"/>
                  </a:lnTo>
                  <a:lnTo>
                    <a:pt x="1580388" y="229870"/>
                  </a:lnTo>
                  <a:lnTo>
                    <a:pt x="1580388" y="0"/>
                  </a:lnTo>
                  <a:lnTo>
                    <a:pt x="1568196" y="0"/>
                  </a:lnTo>
                  <a:lnTo>
                    <a:pt x="1568196" y="229870"/>
                  </a:lnTo>
                  <a:lnTo>
                    <a:pt x="10668" y="229870"/>
                  </a:lnTo>
                  <a:lnTo>
                    <a:pt x="10668" y="236220"/>
                  </a:lnTo>
                  <a:lnTo>
                    <a:pt x="7289" y="238760"/>
                  </a:lnTo>
                  <a:lnTo>
                    <a:pt x="7289" y="236220"/>
                  </a:lnTo>
                  <a:lnTo>
                    <a:pt x="10668" y="236220"/>
                  </a:lnTo>
                  <a:lnTo>
                    <a:pt x="10668" y="229870"/>
                  </a:lnTo>
                  <a:lnTo>
                    <a:pt x="0" y="229870"/>
                  </a:lnTo>
                  <a:lnTo>
                    <a:pt x="0" y="236220"/>
                  </a:lnTo>
                  <a:lnTo>
                    <a:pt x="0" y="241300"/>
                  </a:lnTo>
                  <a:lnTo>
                    <a:pt x="0" y="508000"/>
                  </a:lnTo>
                  <a:lnTo>
                    <a:pt x="10668" y="508000"/>
                  </a:lnTo>
                  <a:lnTo>
                    <a:pt x="10668" y="241300"/>
                  </a:lnTo>
                  <a:lnTo>
                    <a:pt x="7289" y="241300"/>
                  </a:lnTo>
                  <a:lnTo>
                    <a:pt x="7289" y="240792"/>
                  </a:lnTo>
                  <a:lnTo>
                    <a:pt x="10668" y="240792"/>
                  </a:lnTo>
                  <a:lnTo>
                    <a:pt x="10668" y="241300"/>
                  </a:lnTo>
                  <a:lnTo>
                    <a:pt x="1580388" y="241300"/>
                  </a:lnTo>
                  <a:lnTo>
                    <a:pt x="1580388" y="240792"/>
                  </a:lnTo>
                  <a:lnTo>
                    <a:pt x="3134868" y="240792"/>
                  </a:lnTo>
                  <a:lnTo>
                    <a:pt x="3134868" y="507492"/>
                  </a:lnTo>
                  <a:lnTo>
                    <a:pt x="3145536" y="507492"/>
                  </a:lnTo>
                  <a:lnTo>
                    <a:pt x="3145536" y="240792"/>
                  </a:lnTo>
                  <a:lnTo>
                    <a:pt x="3145536" y="230124"/>
                  </a:lnTo>
                  <a:close/>
                </a:path>
              </a:pathLst>
            </a:custGeom>
            <a:solidFill>
              <a:srgbClr val="467BA8"/>
            </a:solidFill>
          </p:spPr>
          <p:txBody>
            <a:bodyPr wrap="square" lIns="0" tIns="0" rIns="0" bIns="0" rtlCol="0"/>
            <a:lstStyle/>
            <a:p>
              <a:pPr defTabSz="781903"/>
              <a:endParaRPr sz="153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5">
              <a:extLst>
                <a:ext uri="{FF2B5EF4-FFF2-40B4-BE49-F238E27FC236}">
                  <a16:creationId xmlns:a16="http://schemas.microsoft.com/office/drawing/2014/main" id="{EB87DAA8-AD1E-0145-9D28-12CF2CC58734}"/>
                </a:ext>
              </a:extLst>
            </p:cNvPr>
            <p:cNvSpPr/>
            <p:nvPr/>
          </p:nvSpPr>
          <p:spPr>
            <a:xfrm>
              <a:off x="3352800" y="2247899"/>
              <a:ext cx="2593975" cy="932815"/>
            </a:xfrm>
            <a:custGeom>
              <a:avLst/>
              <a:gdLst/>
              <a:ahLst/>
              <a:cxnLst/>
              <a:rect l="l" t="t" r="r" b="b"/>
              <a:pathLst>
                <a:path w="2593975" h="932814">
                  <a:moveTo>
                    <a:pt x="2593848" y="932688"/>
                  </a:moveTo>
                  <a:lnTo>
                    <a:pt x="0" y="932688"/>
                  </a:lnTo>
                  <a:lnTo>
                    <a:pt x="0" y="0"/>
                  </a:lnTo>
                  <a:lnTo>
                    <a:pt x="2593848" y="0"/>
                  </a:lnTo>
                  <a:lnTo>
                    <a:pt x="2593848" y="932688"/>
                  </a:lnTo>
                  <a:close/>
                </a:path>
              </a:pathLst>
            </a:custGeom>
            <a:solidFill>
              <a:srgbClr val="0070BF"/>
            </a:solidFill>
          </p:spPr>
          <p:txBody>
            <a:bodyPr wrap="square" lIns="0" tIns="0" rIns="0" bIns="0" rtlCol="0"/>
            <a:lstStyle/>
            <a:p>
              <a:pPr defTabSz="781903"/>
              <a:endParaRPr sz="153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6">
              <a:extLst>
                <a:ext uri="{FF2B5EF4-FFF2-40B4-BE49-F238E27FC236}">
                  <a16:creationId xmlns:a16="http://schemas.microsoft.com/office/drawing/2014/main" id="{6AE4DBD4-151E-F749-8369-744034D75540}"/>
                </a:ext>
              </a:extLst>
            </p:cNvPr>
            <p:cNvSpPr/>
            <p:nvPr/>
          </p:nvSpPr>
          <p:spPr>
            <a:xfrm>
              <a:off x="3346703" y="2243327"/>
              <a:ext cx="2606040" cy="943610"/>
            </a:xfrm>
            <a:custGeom>
              <a:avLst/>
              <a:gdLst/>
              <a:ahLst/>
              <a:cxnLst/>
              <a:rect l="l" t="t" r="r" b="b"/>
              <a:pathLst>
                <a:path w="2606040" h="943610">
                  <a:moveTo>
                    <a:pt x="2606040" y="943356"/>
                  </a:moveTo>
                  <a:lnTo>
                    <a:pt x="0" y="943356"/>
                  </a:lnTo>
                  <a:lnTo>
                    <a:pt x="0" y="0"/>
                  </a:lnTo>
                  <a:lnTo>
                    <a:pt x="2606040" y="0"/>
                  </a:lnTo>
                  <a:lnTo>
                    <a:pt x="2606040" y="4572"/>
                  </a:lnTo>
                  <a:lnTo>
                    <a:pt x="12192" y="4572"/>
                  </a:lnTo>
                  <a:lnTo>
                    <a:pt x="6096" y="10668"/>
                  </a:lnTo>
                  <a:lnTo>
                    <a:pt x="12192" y="10668"/>
                  </a:lnTo>
                  <a:lnTo>
                    <a:pt x="12192" y="932688"/>
                  </a:lnTo>
                  <a:lnTo>
                    <a:pt x="6096" y="932688"/>
                  </a:lnTo>
                  <a:lnTo>
                    <a:pt x="12192" y="937260"/>
                  </a:lnTo>
                  <a:lnTo>
                    <a:pt x="2606040" y="937260"/>
                  </a:lnTo>
                  <a:lnTo>
                    <a:pt x="2606040" y="943356"/>
                  </a:lnTo>
                  <a:close/>
                </a:path>
                <a:path w="2606040" h="943610">
                  <a:moveTo>
                    <a:pt x="12192" y="10668"/>
                  </a:moveTo>
                  <a:lnTo>
                    <a:pt x="6096" y="10668"/>
                  </a:lnTo>
                  <a:lnTo>
                    <a:pt x="12192" y="4572"/>
                  </a:lnTo>
                  <a:lnTo>
                    <a:pt x="12192" y="10668"/>
                  </a:lnTo>
                  <a:close/>
                </a:path>
                <a:path w="2606040" h="943610">
                  <a:moveTo>
                    <a:pt x="2593848" y="10668"/>
                  </a:moveTo>
                  <a:lnTo>
                    <a:pt x="12192" y="10668"/>
                  </a:lnTo>
                  <a:lnTo>
                    <a:pt x="12192" y="4572"/>
                  </a:lnTo>
                  <a:lnTo>
                    <a:pt x="2593848" y="4572"/>
                  </a:lnTo>
                  <a:lnTo>
                    <a:pt x="2593848" y="10668"/>
                  </a:lnTo>
                  <a:close/>
                </a:path>
                <a:path w="2606040" h="943610">
                  <a:moveTo>
                    <a:pt x="2593848" y="937260"/>
                  </a:moveTo>
                  <a:lnTo>
                    <a:pt x="2593848" y="4572"/>
                  </a:lnTo>
                  <a:lnTo>
                    <a:pt x="2599943" y="10668"/>
                  </a:lnTo>
                  <a:lnTo>
                    <a:pt x="2606040" y="10668"/>
                  </a:lnTo>
                  <a:lnTo>
                    <a:pt x="2606040" y="932688"/>
                  </a:lnTo>
                  <a:lnTo>
                    <a:pt x="2599943" y="932688"/>
                  </a:lnTo>
                  <a:lnTo>
                    <a:pt x="2593848" y="937260"/>
                  </a:lnTo>
                  <a:close/>
                </a:path>
                <a:path w="2606040" h="943610">
                  <a:moveTo>
                    <a:pt x="2606040" y="10668"/>
                  </a:moveTo>
                  <a:lnTo>
                    <a:pt x="2599943" y="10668"/>
                  </a:lnTo>
                  <a:lnTo>
                    <a:pt x="2593848" y="4572"/>
                  </a:lnTo>
                  <a:lnTo>
                    <a:pt x="2606040" y="4572"/>
                  </a:lnTo>
                  <a:lnTo>
                    <a:pt x="2606040" y="10668"/>
                  </a:lnTo>
                  <a:close/>
                </a:path>
                <a:path w="2606040" h="943610">
                  <a:moveTo>
                    <a:pt x="12192" y="937260"/>
                  </a:moveTo>
                  <a:lnTo>
                    <a:pt x="6096" y="932688"/>
                  </a:lnTo>
                  <a:lnTo>
                    <a:pt x="12192" y="932688"/>
                  </a:lnTo>
                  <a:lnTo>
                    <a:pt x="12192" y="937260"/>
                  </a:lnTo>
                  <a:close/>
                </a:path>
                <a:path w="2606040" h="943610">
                  <a:moveTo>
                    <a:pt x="2593848" y="937260"/>
                  </a:moveTo>
                  <a:lnTo>
                    <a:pt x="12192" y="937260"/>
                  </a:lnTo>
                  <a:lnTo>
                    <a:pt x="12192" y="932688"/>
                  </a:lnTo>
                  <a:lnTo>
                    <a:pt x="2593848" y="932688"/>
                  </a:lnTo>
                  <a:lnTo>
                    <a:pt x="2593848" y="937260"/>
                  </a:lnTo>
                  <a:close/>
                </a:path>
                <a:path w="2606040" h="943610">
                  <a:moveTo>
                    <a:pt x="2606040" y="937260"/>
                  </a:moveTo>
                  <a:lnTo>
                    <a:pt x="2593848" y="937260"/>
                  </a:lnTo>
                  <a:lnTo>
                    <a:pt x="2599943" y="932688"/>
                  </a:lnTo>
                  <a:lnTo>
                    <a:pt x="2606040" y="932688"/>
                  </a:lnTo>
                  <a:lnTo>
                    <a:pt x="2606040" y="9372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defTabSz="781903"/>
              <a:endParaRPr sz="1539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0" name="object 7">
            <a:extLst>
              <a:ext uri="{FF2B5EF4-FFF2-40B4-BE49-F238E27FC236}">
                <a16:creationId xmlns:a16="http://schemas.microsoft.com/office/drawing/2014/main" id="{B3E2B9DA-3DFD-5C43-8834-AE6141B284AB}"/>
              </a:ext>
            </a:extLst>
          </p:cNvPr>
          <p:cNvSpPr txBox="1"/>
          <p:nvPr/>
        </p:nvSpPr>
        <p:spPr>
          <a:xfrm>
            <a:off x="2867003" y="2446289"/>
            <a:ext cx="2218126" cy="535644"/>
          </a:xfrm>
          <a:prstGeom prst="rect">
            <a:avLst/>
          </a:prstGeom>
        </p:spPr>
        <p:txBody>
          <a:bodyPr vert="horz" wrap="square" lIns="0" tIns="2715" rIns="0" bIns="0" rtlCol="0">
            <a:spAutoFit/>
          </a:bodyPr>
          <a:lstStyle/>
          <a:p>
            <a:pPr defTabSz="781903">
              <a:spcBef>
                <a:spcPts val="21"/>
              </a:spcBef>
            </a:pPr>
            <a:endParaRPr sz="1667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626609" defTabSz="781903"/>
            <a:r>
              <a:rPr sz="1796" b="1" spc="-77" dirty="0">
                <a:solidFill>
                  <a:srgbClr val="FFFFFF"/>
                </a:solidFill>
                <a:latin typeface="Tahoma"/>
                <a:cs typeface="Tahoma"/>
              </a:rPr>
              <a:t>IVA</a:t>
            </a:r>
            <a:r>
              <a:rPr sz="1796" b="1" spc="-47" dirty="0">
                <a:solidFill>
                  <a:srgbClr val="FFFFFF"/>
                </a:solidFill>
                <a:latin typeface="Tahoma"/>
                <a:cs typeface="Tahoma"/>
              </a:rPr>
              <a:t> Dual</a:t>
            </a:r>
            <a:endParaRPr sz="1796">
              <a:solidFill>
                <a:prstClr val="black"/>
              </a:solidFill>
              <a:latin typeface="Tahoma"/>
              <a:cs typeface="Tahoma"/>
            </a:endParaRPr>
          </a:p>
        </p:txBody>
      </p:sp>
      <p:grpSp>
        <p:nvGrpSpPr>
          <p:cNvPr id="11" name="object 8">
            <a:extLst>
              <a:ext uri="{FF2B5EF4-FFF2-40B4-BE49-F238E27FC236}">
                <a16:creationId xmlns:a16="http://schemas.microsoft.com/office/drawing/2014/main" id="{FEDF3AED-DB72-E54A-956E-871B727A13E1}"/>
              </a:ext>
            </a:extLst>
          </p:cNvPr>
          <p:cNvGrpSpPr/>
          <p:nvPr/>
        </p:nvGrpSpPr>
        <p:grpSpPr>
          <a:xfrm>
            <a:off x="1294779" y="3589784"/>
            <a:ext cx="2448072" cy="806887"/>
            <a:chOff x="1778507" y="3683508"/>
            <a:chExt cx="2604770" cy="943610"/>
          </a:xfrm>
        </p:grpSpPr>
        <p:sp>
          <p:nvSpPr>
            <p:cNvPr id="12" name="object 9">
              <a:extLst>
                <a:ext uri="{FF2B5EF4-FFF2-40B4-BE49-F238E27FC236}">
                  <a16:creationId xmlns:a16="http://schemas.microsoft.com/office/drawing/2014/main" id="{D8B7F247-5331-8E46-A368-B0FC30387AE8}"/>
                </a:ext>
              </a:extLst>
            </p:cNvPr>
            <p:cNvSpPr/>
            <p:nvPr/>
          </p:nvSpPr>
          <p:spPr>
            <a:xfrm>
              <a:off x="1783079" y="3688080"/>
              <a:ext cx="2593975" cy="934719"/>
            </a:xfrm>
            <a:custGeom>
              <a:avLst/>
              <a:gdLst/>
              <a:ahLst/>
              <a:cxnLst/>
              <a:rect l="l" t="t" r="r" b="b"/>
              <a:pathLst>
                <a:path w="2593975" h="934720">
                  <a:moveTo>
                    <a:pt x="2593847" y="934211"/>
                  </a:moveTo>
                  <a:lnTo>
                    <a:pt x="0" y="934211"/>
                  </a:lnTo>
                  <a:lnTo>
                    <a:pt x="0" y="0"/>
                  </a:lnTo>
                  <a:lnTo>
                    <a:pt x="2593847" y="0"/>
                  </a:lnTo>
                  <a:lnTo>
                    <a:pt x="2593847" y="934211"/>
                  </a:lnTo>
                  <a:close/>
                </a:path>
              </a:pathLst>
            </a:custGeom>
            <a:solidFill>
              <a:srgbClr val="0070BF"/>
            </a:solidFill>
          </p:spPr>
          <p:txBody>
            <a:bodyPr wrap="square" lIns="0" tIns="0" rIns="0" bIns="0" rtlCol="0"/>
            <a:lstStyle/>
            <a:p>
              <a:pPr defTabSz="781903"/>
              <a:endParaRPr sz="153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DAEDF31D-F382-5441-B1A2-E3BF8D39DBCB}"/>
                </a:ext>
              </a:extLst>
            </p:cNvPr>
            <p:cNvSpPr/>
            <p:nvPr/>
          </p:nvSpPr>
          <p:spPr>
            <a:xfrm>
              <a:off x="1778507" y="3683508"/>
              <a:ext cx="2604770" cy="943610"/>
            </a:xfrm>
            <a:custGeom>
              <a:avLst/>
              <a:gdLst/>
              <a:ahLst/>
              <a:cxnLst/>
              <a:rect l="l" t="t" r="r" b="b"/>
              <a:pathLst>
                <a:path w="2604770" h="943610">
                  <a:moveTo>
                    <a:pt x="2604516" y="943356"/>
                  </a:moveTo>
                  <a:lnTo>
                    <a:pt x="0" y="943356"/>
                  </a:lnTo>
                  <a:lnTo>
                    <a:pt x="0" y="0"/>
                  </a:lnTo>
                  <a:lnTo>
                    <a:pt x="2604516" y="0"/>
                  </a:lnTo>
                  <a:lnTo>
                    <a:pt x="2604516" y="4572"/>
                  </a:lnTo>
                  <a:lnTo>
                    <a:pt x="10668" y="4572"/>
                  </a:lnTo>
                  <a:lnTo>
                    <a:pt x="4572" y="10668"/>
                  </a:lnTo>
                  <a:lnTo>
                    <a:pt x="10668" y="10668"/>
                  </a:lnTo>
                  <a:lnTo>
                    <a:pt x="10668" y="932688"/>
                  </a:lnTo>
                  <a:lnTo>
                    <a:pt x="4572" y="932688"/>
                  </a:lnTo>
                  <a:lnTo>
                    <a:pt x="10668" y="938784"/>
                  </a:lnTo>
                  <a:lnTo>
                    <a:pt x="2604516" y="938784"/>
                  </a:lnTo>
                  <a:lnTo>
                    <a:pt x="2604516" y="943356"/>
                  </a:lnTo>
                  <a:close/>
                </a:path>
                <a:path w="2604770" h="943610">
                  <a:moveTo>
                    <a:pt x="10668" y="10668"/>
                  </a:moveTo>
                  <a:lnTo>
                    <a:pt x="4572" y="10668"/>
                  </a:lnTo>
                  <a:lnTo>
                    <a:pt x="10668" y="4572"/>
                  </a:lnTo>
                  <a:lnTo>
                    <a:pt x="10668" y="10668"/>
                  </a:lnTo>
                  <a:close/>
                </a:path>
                <a:path w="2604770" h="943610">
                  <a:moveTo>
                    <a:pt x="2593848" y="10668"/>
                  </a:moveTo>
                  <a:lnTo>
                    <a:pt x="10668" y="10668"/>
                  </a:lnTo>
                  <a:lnTo>
                    <a:pt x="10668" y="4572"/>
                  </a:lnTo>
                  <a:lnTo>
                    <a:pt x="2593848" y="4572"/>
                  </a:lnTo>
                  <a:lnTo>
                    <a:pt x="2593848" y="10668"/>
                  </a:lnTo>
                  <a:close/>
                </a:path>
                <a:path w="2604770" h="943610">
                  <a:moveTo>
                    <a:pt x="2593848" y="938784"/>
                  </a:moveTo>
                  <a:lnTo>
                    <a:pt x="2593848" y="4572"/>
                  </a:lnTo>
                  <a:lnTo>
                    <a:pt x="2598419" y="10668"/>
                  </a:lnTo>
                  <a:lnTo>
                    <a:pt x="2604516" y="10668"/>
                  </a:lnTo>
                  <a:lnTo>
                    <a:pt x="2604516" y="932688"/>
                  </a:lnTo>
                  <a:lnTo>
                    <a:pt x="2598419" y="932688"/>
                  </a:lnTo>
                  <a:lnTo>
                    <a:pt x="2593848" y="938784"/>
                  </a:lnTo>
                  <a:close/>
                </a:path>
                <a:path w="2604770" h="943610">
                  <a:moveTo>
                    <a:pt x="2604516" y="10668"/>
                  </a:moveTo>
                  <a:lnTo>
                    <a:pt x="2598419" y="10668"/>
                  </a:lnTo>
                  <a:lnTo>
                    <a:pt x="2593848" y="4572"/>
                  </a:lnTo>
                  <a:lnTo>
                    <a:pt x="2604516" y="4572"/>
                  </a:lnTo>
                  <a:lnTo>
                    <a:pt x="2604516" y="10668"/>
                  </a:lnTo>
                  <a:close/>
                </a:path>
                <a:path w="2604770" h="943610">
                  <a:moveTo>
                    <a:pt x="10668" y="938784"/>
                  </a:moveTo>
                  <a:lnTo>
                    <a:pt x="4572" y="932688"/>
                  </a:lnTo>
                  <a:lnTo>
                    <a:pt x="10668" y="932688"/>
                  </a:lnTo>
                  <a:lnTo>
                    <a:pt x="10668" y="938784"/>
                  </a:lnTo>
                  <a:close/>
                </a:path>
                <a:path w="2604770" h="943610">
                  <a:moveTo>
                    <a:pt x="2593848" y="938784"/>
                  </a:moveTo>
                  <a:lnTo>
                    <a:pt x="10668" y="938784"/>
                  </a:lnTo>
                  <a:lnTo>
                    <a:pt x="10668" y="932688"/>
                  </a:lnTo>
                  <a:lnTo>
                    <a:pt x="2593848" y="932688"/>
                  </a:lnTo>
                  <a:lnTo>
                    <a:pt x="2593848" y="938784"/>
                  </a:lnTo>
                  <a:close/>
                </a:path>
                <a:path w="2604770" h="943610">
                  <a:moveTo>
                    <a:pt x="2604516" y="938784"/>
                  </a:moveTo>
                  <a:lnTo>
                    <a:pt x="2593848" y="938784"/>
                  </a:lnTo>
                  <a:lnTo>
                    <a:pt x="2598419" y="932688"/>
                  </a:lnTo>
                  <a:lnTo>
                    <a:pt x="2604516" y="932688"/>
                  </a:lnTo>
                  <a:lnTo>
                    <a:pt x="2604516" y="93878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defTabSz="781903"/>
              <a:endParaRPr sz="1539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4" name="object 11">
            <a:extLst>
              <a:ext uri="{FF2B5EF4-FFF2-40B4-BE49-F238E27FC236}">
                <a16:creationId xmlns:a16="http://schemas.microsoft.com/office/drawing/2014/main" id="{FD1D2336-9521-0942-A81E-72EA5AA8ED02}"/>
              </a:ext>
            </a:extLst>
          </p:cNvPr>
          <p:cNvSpPr txBox="1"/>
          <p:nvPr/>
        </p:nvSpPr>
        <p:spPr>
          <a:xfrm>
            <a:off x="1524724" y="3677796"/>
            <a:ext cx="2218126" cy="630418"/>
          </a:xfrm>
          <a:prstGeom prst="rect">
            <a:avLst/>
          </a:prstGeom>
        </p:spPr>
        <p:txBody>
          <a:bodyPr vert="horz" wrap="square" lIns="0" tIns="141721" rIns="0" bIns="0" rtlCol="0">
            <a:spAutoFit/>
          </a:bodyPr>
          <a:lstStyle/>
          <a:p>
            <a:pPr algn="ctr" defTabSz="781903">
              <a:lnSpc>
                <a:spcPts val="2091"/>
              </a:lnSpc>
              <a:spcBef>
                <a:spcPts val="1116"/>
              </a:spcBef>
            </a:pPr>
            <a:r>
              <a:rPr sz="1796" b="1" spc="-68" dirty="0">
                <a:solidFill>
                  <a:srgbClr val="FFFFFF"/>
                </a:solidFill>
                <a:latin typeface="Tahoma"/>
                <a:cs typeface="Tahoma"/>
              </a:rPr>
              <a:t>CBS</a:t>
            </a:r>
            <a:endParaRPr sz="1796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1086" algn="ctr" defTabSz="781903">
              <a:lnSpc>
                <a:spcPts val="1732"/>
              </a:lnSpc>
            </a:pPr>
            <a:r>
              <a:rPr sz="1496" spc="-133" dirty="0">
                <a:solidFill>
                  <a:srgbClr val="FFFFFF"/>
                </a:solidFill>
                <a:latin typeface="Verdana"/>
                <a:cs typeface="Verdana"/>
              </a:rPr>
              <a:t>(PIS+COFINS)</a:t>
            </a:r>
            <a:endParaRPr sz="1496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grpSp>
        <p:nvGrpSpPr>
          <p:cNvPr id="15" name="object 12">
            <a:extLst>
              <a:ext uri="{FF2B5EF4-FFF2-40B4-BE49-F238E27FC236}">
                <a16:creationId xmlns:a16="http://schemas.microsoft.com/office/drawing/2014/main" id="{C0C5A6F8-7F9D-4F44-9362-359C75865A93}"/>
              </a:ext>
            </a:extLst>
          </p:cNvPr>
          <p:cNvGrpSpPr/>
          <p:nvPr/>
        </p:nvGrpSpPr>
        <p:grpSpPr>
          <a:xfrm>
            <a:off x="4201462" y="3673886"/>
            <a:ext cx="2227357" cy="839467"/>
            <a:chOff x="4913376" y="3683508"/>
            <a:chExt cx="2604770" cy="981710"/>
          </a:xfrm>
        </p:grpSpPr>
        <p:sp>
          <p:nvSpPr>
            <p:cNvPr id="16" name="object 13">
              <a:extLst>
                <a:ext uri="{FF2B5EF4-FFF2-40B4-BE49-F238E27FC236}">
                  <a16:creationId xmlns:a16="http://schemas.microsoft.com/office/drawing/2014/main" id="{2C4D0DCB-3B37-9847-BC92-34063160EBDB}"/>
                </a:ext>
              </a:extLst>
            </p:cNvPr>
            <p:cNvSpPr/>
            <p:nvPr/>
          </p:nvSpPr>
          <p:spPr>
            <a:xfrm>
              <a:off x="4917948" y="3688080"/>
              <a:ext cx="2593975" cy="970915"/>
            </a:xfrm>
            <a:custGeom>
              <a:avLst/>
              <a:gdLst/>
              <a:ahLst/>
              <a:cxnLst/>
              <a:rect l="l" t="t" r="r" b="b"/>
              <a:pathLst>
                <a:path w="2593975" h="970914">
                  <a:moveTo>
                    <a:pt x="2593848" y="970787"/>
                  </a:moveTo>
                  <a:lnTo>
                    <a:pt x="0" y="970787"/>
                  </a:lnTo>
                  <a:lnTo>
                    <a:pt x="0" y="0"/>
                  </a:lnTo>
                  <a:lnTo>
                    <a:pt x="2593848" y="0"/>
                  </a:lnTo>
                  <a:lnTo>
                    <a:pt x="2593848" y="970787"/>
                  </a:lnTo>
                  <a:close/>
                </a:path>
              </a:pathLst>
            </a:custGeom>
            <a:solidFill>
              <a:srgbClr val="0070BF"/>
            </a:solidFill>
          </p:spPr>
          <p:txBody>
            <a:bodyPr wrap="square" lIns="0" tIns="0" rIns="0" bIns="0" rtlCol="0"/>
            <a:lstStyle/>
            <a:p>
              <a:pPr defTabSz="781903"/>
              <a:endParaRPr sz="153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object 14">
              <a:extLst>
                <a:ext uri="{FF2B5EF4-FFF2-40B4-BE49-F238E27FC236}">
                  <a16:creationId xmlns:a16="http://schemas.microsoft.com/office/drawing/2014/main" id="{838080AE-5D10-1346-BFE5-BB5648A08C87}"/>
                </a:ext>
              </a:extLst>
            </p:cNvPr>
            <p:cNvSpPr/>
            <p:nvPr/>
          </p:nvSpPr>
          <p:spPr>
            <a:xfrm>
              <a:off x="4913376" y="3683508"/>
              <a:ext cx="2604770" cy="981710"/>
            </a:xfrm>
            <a:custGeom>
              <a:avLst/>
              <a:gdLst/>
              <a:ahLst/>
              <a:cxnLst/>
              <a:rect l="l" t="t" r="r" b="b"/>
              <a:pathLst>
                <a:path w="2604770" h="981710">
                  <a:moveTo>
                    <a:pt x="2604516" y="981456"/>
                  </a:moveTo>
                  <a:lnTo>
                    <a:pt x="0" y="981456"/>
                  </a:lnTo>
                  <a:lnTo>
                    <a:pt x="0" y="0"/>
                  </a:lnTo>
                  <a:lnTo>
                    <a:pt x="2604516" y="0"/>
                  </a:lnTo>
                  <a:lnTo>
                    <a:pt x="2604516" y="4572"/>
                  </a:lnTo>
                  <a:lnTo>
                    <a:pt x="10668" y="4572"/>
                  </a:lnTo>
                  <a:lnTo>
                    <a:pt x="4572" y="10668"/>
                  </a:lnTo>
                  <a:lnTo>
                    <a:pt x="10668" y="10668"/>
                  </a:lnTo>
                  <a:lnTo>
                    <a:pt x="10668" y="969264"/>
                  </a:lnTo>
                  <a:lnTo>
                    <a:pt x="4572" y="969264"/>
                  </a:lnTo>
                  <a:lnTo>
                    <a:pt x="10668" y="975360"/>
                  </a:lnTo>
                  <a:lnTo>
                    <a:pt x="2604516" y="975360"/>
                  </a:lnTo>
                  <a:lnTo>
                    <a:pt x="2604516" y="981456"/>
                  </a:lnTo>
                  <a:close/>
                </a:path>
                <a:path w="2604770" h="981710">
                  <a:moveTo>
                    <a:pt x="10668" y="10668"/>
                  </a:moveTo>
                  <a:lnTo>
                    <a:pt x="4572" y="10668"/>
                  </a:lnTo>
                  <a:lnTo>
                    <a:pt x="10668" y="4572"/>
                  </a:lnTo>
                  <a:lnTo>
                    <a:pt x="10668" y="10668"/>
                  </a:lnTo>
                  <a:close/>
                </a:path>
                <a:path w="2604770" h="981710">
                  <a:moveTo>
                    <a:pt x="2592324" y="10668"/>
                  </a:moveTo>
                  <a:lnTo>
                    <a:pt x="10668" y="10668"/>
                  </a:lnTo>
                  <a:lnTo>
                    <a:pt x="10668" y="4572"/>
                  </a:lnTo>
                  <a:lnTo>
                    <a:pt x="2592324" y="4572"/>
                  </a:lnTo>
                  <a:lnTo>
                    <a:pt x="2592324" y="10668"/>
                  </a:lnTo>
                  <a:close/>
                </a:path>
                <a:path w="2604770" h="981710">
                  <a:moveTo>
                    <a:pt x="2592324" y="975360"/>
                  </a:moveTo>
                  <a:lnTo>
                    <a:pt x="2592324" y="4572"/>
                  </a:lnTo>
                  <a:lnTo>
                    <a:pt x="2598419" y="10668"/>
                  </a:lnTo>
                  <a:lnTo>
                    <a:pt x="2604516" y="10668"/>
                  </a:lnTo>
                  <a:lnTo>
                    <a:pt x="2604516" y="969264"/>
                  </a:lnTo>
                  <a:lnTo>
                    <a:pt x="2598419" y="969264"/>
                  </a:lnTo>
                  <a:lnTo>
                    <a:pt x="2592324" y="975360"/>
                  </a:lnTo>
                  <a:close/>
                </a:path>
                <a:path w="2604770" h="981710">
                  <a:moveTo>
                    <a:pt x="2604516" y="10668"/>
                  </a:moveTo>
                  <a:lnTo>
                    <a:pt x="2598419" y="10668"/>
                  </a:lnTo>
                  <a:lnTo>
                    <a:pt x="2592324" y="4572"/>
                  </a:lnTo>
                  <a:lnTo>
                    <a:pt x="2604516" y="4572"/>
                  </a:lnTo>
                  <a:lnTo>
                    <a:pt x="2604516" y="10668"/>
                  </a:lnTo>
                  <a:close/>
                </a:path>
                <a:path w="2604770" h="981710">
                  <a:moveTo>
                    <a:pt x="10668" y="975360"/>
                  </a:moveTo>
                  <a:lnTo>
                    <a:pt x="4572" y="969264"/>
                  </a:lnTo>
                  <a:lnTo>
                    <a:pt x="10668" y="969264"/>
                  </a:lnTo>
                  <a:lnTo>
                    <a:pt x="10668" y="975360"/>
                  </a:lnTo>
                  <a:close/>
                </a:path>
                <a:path w="2604770" h="981710">
                  <a:moveTo>
                    <a:pt x="2592324" y="975360"/>
                  </a:moveTo>
                  <a:lnTo>
                    <a:pt x="10668" y="975360"/>
                  </a:lnTo>
                  <a:lnTo>
                    <a:pt x="10668" y="969264"/>
                  </a:lnTo>
                  <a:lnTo>
                    <a:pt x="2592324" y="969264"/>
                  </a:lnTo>
                  <a:lnTo>
                    <a:pt x="2592324" y="975360"/>
                  </a:lnTo>
                  <a:close/>
                </a:path>
                <a:path w="2604770" h="981710">
                  <a:moveTo>
                    <a:pt x="2604516" y="975360"/>
                  </a:moveTo>
                  <a:lnTo>
                    <a:pt x="2592324" y="975360"/>
                  </a:lnTo>
                  <a:lnTo>
                    <a:pt x="2598419" y="969264"/>
                  </a:lnTo>
                  <a:lnTo>
                    <a:pt x="2604516" y="969264"/>
                  </a:lnTo>
                  <a:lnTo>
                    <a:pt x="2604516" y="9753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defTabSz="781903"/>
              <a:endParaRPr sz="1539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8" name="object 15">
            <a:extLst>
              <a:ext uri="{FF2B5EF4-FFF2-40B4-BE49-F238E27FC236}">
                <a16:creationId xmlns:a16="http://schemas.microsoft.com/office/drawing/2014/main" id="{CCFCD13D-EFCE-A648-8E0E-B4D4E787D85E}"/>
              </a:ext>
            </a:extLst>
          </p:cNvPr>
          <p:cNvSpPr txBox="1"/>
          <p:nvPr/>
        </p:nvSpPr>
        <p:spPr>
          <a:xfrm>
            <a:off x="4205371" y="3677797"/>
            <a:ext cx="2218126" cy="646319"/>
          </a:xfrm>
          <a:prstGeom prst="rect">
            <a:avLst/>
          </a:prstGeom>
        </p:spPr>
        <p:txBody>
          <a:bodyPr vert="horz" wrap="square" lIns="0" tIns="157468" rIns="0" bIns="0" rtlCol="0">
            <a:spAutoFit/>
          </a:bodyPr>
          <a:lstStyle/>
          <a:p>
            <a:pPr algn="ctr" defTabSz="781903">
              <a:lnSpc>
                <a:spcPts val="2091"/>
              </a:lnSpc>
              <a:spcBef>
                <a:spcPts val="1240"/>
              </a:spcBef>
            </a:pPr>
            <a:r>
              <a:rPr sz="1796" b="1" spc="-257" dirty="0">
                <a:solidFill>
                  <a:srgbClr val="FFFFFF"/>
                </a:solidFill>
                <a:latin typeface="Tahoma"/>
                <a:cs typeface="Tahoma"/>
              </a:rPr>
              <a:t>IBS</a:t>
            </a:r>
            <a:endParaRPr sz="1796">
              <a:solidFill>
                <a:prstClr val="black"/>
              </a:solidFill>
              <a:latin typeface="Tahoma"/>
              <a:cs typeface="Tahoma"/>
            </a:endParaRPr>
          </a:p>
          <a:p>
            <a:pPr marL="1086" algn="ctr" defTabSz="781903">
              <a:lnSpc>
                <a:spcPts val="1732"/>
              </a:lnSpc>
            </a:pPr>
            <a:r>
              <a:rPr sz="1496" spc="-171" dirty="0">
                <a:solidFill>
                  <a:srgbClr val="FFFFFF"/>
                </a:solidFill>
                <a:latin typeface="Verdana"/>
                <a:cs typeface="Verdana"/>
              </a:rPr>
              <a:t>(ICMS+ISS)</a:t>
            </a:r>
            <a:endParaRPr sz="1496">
              <a:solidFill>
                <a:prstClr val="black"/>
              </a:solidFill>
              <a:latin typeface="Verdana"/>
              <a:cs typeface="Verdana"/>
            </a:endParaRPr>
          </a:p>
        </p:txBody>
      </p:sp>
      <p:grpSp>
        <p:nvGrpSpPr>
          <p:cNvPr id="19" name="object 16">
            <a:extLst>
              <a:ext uri="{FF2B5EF4-FFF2-40B4-BE49-F238E27FC236}">
                <a16:creationId xmlns:a16="http://schemas.microsoft.com/office/drawing/2014/main" id="{653CB04B-3123-CF4F-8553-6CBDC93F843A}"/>
              </a:ext>
            </a:extLst>
          </p:cNvPr>
          <p:cNvGrpSpPr/>
          <p:nvPr/>
        </p:nvGrpSpPr>
        <p:grpSpPr>
          <a:xfrm>
            <a:off x="5546346" y="2454107"/>
            <a:ext cx="2227357" cy="792770"/>
            <a:chOff x="6486144" y="2257044"/>
            <a:chExt cx="2604770" cy="927100"/>
          </a:xfrm>
        </p:grpSpPr>
        <p:sp>
          <p:nvSpPr>
            <p:cNvPr id="20" name="object 17">
              <a:extLst>
                <a:ext uri="{FF2B5EF4-FFF2-40B4-BE49-F238E27FC236}">
                  <a16:creationId xmlns:a16="http://schemas.microsoft.com/office/drawing/2014/main" id="{8FD078E6-16EB-7743-8056-CBD13AF01070}"/>
                </a:ext>
              </a:extLst>
            </p:cNvPr>
            <p:cNvSpPr/>
            <p:nvPr/>
          </p:nvSpPr>
          <p:spPr>
            <a:xfrm>
              <a:off x="6490716" y="2263140"/>
              <a:ext cx="2593975" cy="914400"/>
            </a:xfrm>
            <a:custGeom>
              <a:avLst/>
              <a:gdLst/>
              <a:ahLst/>
              <a:cxnLst/>
              <a:rect l="l" t="t" r="r" b="b"/>
              <a:pathLst>
                <a:path w="2593975" h="914400">
                  <a:moveTo>
                    <a:pt x="2593848" y="914400"/>
                  </a:moveTo>
                  <a:lnTo>
                    <a:pt x="0" y="914400"/>
                  </a:lnTo>
                  <a:lnTo>
                    <a:pt x="0" y="0"/>
                  </a:lnTo>
                  <a:lnTo>
                    <a:pt x="2593848" y="0"/>
                  </a:lnTo>
                  <a:lnTo>
                    <a:pt x="2593848" y="914400"/>
                  </a:lnTo>
                  <a:close/>
                </a:path>
              </a:pathLst>
            </a:custGeom>
            <a:solidFill>
              <a:srgbClr val="0070BF"/>
            </a:solidFill>
          </p:spPr>
          <p:txBody>
            <a:bodyPr wrap="square" lIns="0" tIns="0" rIns="0" bIns="0" rtlCol="0"/>
            <a:lstStyle/>
            <a:p>
              <a:pPr defTabSz="781903"/>
              <a:endParaRPr sz="153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" name="object 18">
              <a:extLst>
                <a:ext uri="{FF2B5EF4-FFF2-40B4-BE49-F238E27FC236}">
                  <a16:creationId xmlns:a16="http://schemas.microsoft.com/office/drawing/2014/main" id="{BE7BFC37-AE28-B542-AEE1-26BF50032E7F}"/>
                </a:ext>
              </a:extLst>
            </p:cNvPr>
            <p:cNvSpPr/>
            <p:nvPr/>
          </p:nvSpPr>
          <p:spPr>
            <a:xfrm>
              <a:off x="6486144" y="2257044"/>
              <a:ext cx="2604770" cy="927100"/>
            </a:xfrm>
            <a:custGeom>
              <a:avLst/>
              <a:gdLst/>
              <a:ahLst/>
              <a:cxnLst/>
              <a:rect l="l" t="t" r="r" b="b"/>
              <a:pathLst>
                <a:path w="2604770" h="927100">
                  <a:moveTo>
                    <a:pt x="2604516" y="926592"/>
                  </a:moveTo>
                  <a:lnTo>
                    <a:pt x="0" y="926592"/>
                  </a:lnTo>
                  <a:lnTo>
                    <a:pt x="0" y="0"/>
                  </a:lnTo>
                  <a:lnTo>
                    <a:pt x="2604516" y="0"/>
                  </a:lnTo>
                  <a:lnTo>
                    <a:pt x="2604516" y="6096"/>
                  </a:lnTo>
                  <a:lnTo>
                    <a:pt x="10668" y="6096"/>
                  </a:lnTo>
                  <a:lnTo>
                    <a:pt x="4572" y="12192"/>
                  </a:lnTo>
                  <a:lnTo>
                    <a:pt x="10668" y="12192"/>
                  </a:lnTo>
                  <a:lnTo>
                    <a:pt x="10668" y="915924"/>
                  </a:lnTo>
                  <a:lnTo>
                    <a:pt x="4572" y="915924"/>
                  </a:lnTo>
                  <a:lnTo>
                    <a:pt x="10668" y="920496"/>
                  </a:lnTo>
                  <a:lnTo>
                    <a:pt x="2604516" y="920496"/>
                  </a:lnTo>
                  <a:lnTo>
                    <a:pt x="2604516" y="926592"/>
                  </a:lnTo>
                  <a:close/>
                </a:path>
                <a:path w="2604770" h="927100">
                  <a:moveTo>
                    <a:pt x="10668" y="12192"/>
                  </a:moveTo>
                  <a:lnTo>
                    <a:pt x="4572" y="12192"/>
                  </a:lnTo>
                  <a:lnTo>
                    <a:pt x="10668" y="6096"/>
                  </a:lnTo>
                  <a:lnTo>
                    <a:pt x="10668" y="12192"/>
                  </a:lnTo>
                  <a:close/>
                </a:path>
                <a:path w="2604770" h="927100">
                  <a:moveTo>
                    <a:pt x="2593848" y="12192"/>
                  </a:moveTo>
                  <a:lnTo>
                    <a:pt x="10668" y="12192"/>
                  </a:lnTo>
                  <a:lnTo>
                    <a:pt x="10668" y="6096"/>
                  </a:lnTo>
                  <a:lnTo>
                    <a:pt x="2593848" y="6096"/>
                  </a:lnTo>
                  <a:lnTo>
                    <a:pt x="2593848" y="12192"/>
                  </a:lnTo>
                  <a:close/>
                </a:path>
                <a:path w="2604770" h="927100">
                  <a:moveTo>
                    <a:pt x="2593848" y="920496"/>
                  </a:moveTo>
                  <a:lnTo>
                    <a:pt x="2593848" y="6096"/>
                  </a:lnTo>
                  <a:lnTo>
                    <a:pt x="2598419" y="12192"/>
                  </a:lnTo>
                  <a:lnTo>
                    <a:pt x="2604516" y="12192"/>
                  </a:lnTo>
                  <a:lnTo>
                    <a:pt x="2604516" y="915924"/>
                  </a:lnTo>
                  <a:lnTo>
                    <a:pt x="2598419" y="915924"/>
                  </a:lnTo>
                  <a:lnTo>
                    <a:pt x="2593848" y="920496"/>
                  </a:lnTo>
                  <a:close/>
                </a:path>
                <a:path w="2604770" h="927100">
                  <a:moveTo>
                    <a:pt x="2604516" y="12192"/>
                  </a:moveTo>
                  <a:lnTo>
                    <a:pt x="2598419" y="12192"/>
                  </a:lnTo>
                  <a:lnTo>
                    <a:pt x="2593848" y="6096"/>
                  </a:lnTo>
                  <a:lnTo>
                    <a:pt x="2604516" y="6096"/>
                  </a:lnTo>
                  <a:lnTo>
                    <a:pt x="2604516" y="12192"/>
                  </a:lnTo>
                  <a:close/>
                </a:path>
                <a:path w="2604770" h="927100">
                  <a:moveTo>
                    <a:pt x="10668" y="920496"/>
                  </a:moveTo>
                  <a:lnTo>
                    <a:pt x="4572" y="915924"/>
                  </a:lnTo>
                  <a:lnTo>
                    <a:pt x="10668" y="915924"/>
                  </a:lnTo>
                  <a:lnTo>
                    <a:pt x="10668" y="920496"/>
                  </a:lnTo>
                  <a:close/>
                </a:path>
                <a:path w="2604770" h="927100">
                  <a:moveTo>
                    <a:pt x="2593848" y="920496"/>
                  </a:moveTo>
                  <a:lnTo>
                    <a:pt x="10668" y="920496"/>
                  </a:lnTo>
                  <a:lnTo>
                    <a:pt x="10668" y="915924"/>
                  </a:lnTo>
                  <a:lnTo>
                    <a:pt x="2593848" y="915924"/>
                  </a:lnTo>
                  <a:lnTo>
                    <a:pt x="2593848" y="920496"/>
                  </a:lnTo>
                  <a:close/>
                </a:path>
                <a:path w="2604770" h="927100">
                  <a:moveTo>
                    <a:pt x="2604516" y="920496"/>
                  </a:moveTo>
                  <a:lnTo>
                    <a:pt x="2593848" y="920496"/>
                  </a:lnTo>
                  <a:lnTo>
                    <a:pt x="2598419" y="915924"/>
                  </a:lnTo>
                  <a:lnTo>
                    <a:pt x="2604516" y="915924"/>
                  </a:lnTo>
                  <a:lnTo>
                    <a:pt x="2604516" y="92049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defTabSz="781903"/>
              <a:endParaRPr sz="1539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2" name="object 19">
            <a:extLst>
              <a:ext uri="{FF2B5EF4-FFF2-40B4-BE49-F238E27FC236}">
                <a16:creationId xmlns:a16="http://schemas.microsoft.com/office/drawing/2014/main" id="{4D213B24-4B23-F643-99A5-F947C84D09EF}"/>
              </a:ext>
            </a:extLst>
          </p:cNvPr>
          <p:cNvSpPr txBox="1"/>
          <p:nvPr/>
        </p:nvSpPr>
        <p:spPr>
          <a:xfrm>
            <a:off x="5550255" y="2459320"/>
            <a:ext cx="2218126" cy="627062"/>
          </a:xfrm>
          <a:prstGeom prst="rect">
            <a:avLst/>
          </a:prstGeom>
        </p:spPr>
        <p:txBody>
          <a:bodyPr vert="horz" wrap="square" lIns="0" tIns="127603" rIns="0" bIns="0" rtlCol="0">
            <a:spAutoFit/>
          </a:bodyPr>
          <a:lstStyle/>
          <a:p>
            <a:pPr algn="ctr" defTabSz="781903">
              <a:spcBef>
                <a:spcPts val="1005"/>
              </a:spcBef>
            </a:pPr>
            <a:r>
              <a:rPr sz="1496" b="1" spc="-77" dirty="0">
                <a:solidFill>
                  <a:srgbClr val="FFFFFF"/>
                </a:solidFill>
                <a:latin typeface="Tahoma"/>
                <a:cs typeface="Tahoma"/>
              </a:rPr>
              <a:t>Imposto</a:t>
            </a:r>
            <a:r>
              <a:rPr sz="1496" b="1" spc="-17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96" b="1" spc="-51" dirty="0">
                <a:solidFill>
                  <a:srgbClr val="FFFFFF"/>
                </a:solidFill>
                <a:latin typeface="Tahoma"/>
                <a:cs typeface="Tahoma"/>
              </a:rPr>
              <a:t>Seletivo</a:t>
            </a:r>
            <a:endParaRPr sz="1496" dirty="0">
              <a:solidFill>
                <a:prstClr val="black"/>
              </a:solidFill>
              <a:latin typeface="Tahoma"/>
              <a:cs typeface="Tahoma"/>
            </a:endParaRPr>
          </a:p>
          <a:p>
            <a:pPr algn="ctr" defTabSz="781903">
              <a:spcBef>
                <a:spcPts val="543"/>
              </a:spcBef>
            </a:pPr>
            <a:r>
              <a:rPr sz="1325" spc="-141" dirty="0">
                <a:solidFill>
                  <a:srgbClr val="FFFFFF"/>
                </a:solidFill>
                <a:latin typeface="Verdana"/>
                <a:cs typeface="Verdana"/>
              </a:rPr>
              <a:t>(IPI)</a:t>
            </a:r>
            <a:endParaRPr sz="1325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pic>
        <p:nvPicPr>
          <p:cNvPr id="23" name="object 20">
            <a:extLst>
              <a:ext uri="{FF2B5EF4-FFF2-40B4-BE49-F238E27FC236}">
                <a16:creationId xmlns:a16="http://schemas.microsoft.com/office/drawing/2014/main" id="{502F5E1D-D500-FB48-8828-CB12F533139C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64704" y="2993625"/>
            <a:ext cx="185051" cy="190265"/>
          </a:xfrm>
          <a:prstGeom prst="rect">
            <a:avLst/>
          </a:prstGeom>
        </p:spPr>
      </p:pic>
      <p:sp>
        <p:nvSpPr>
          <p:cNvPr id="25" name="object 22">
            <a:extLst>
              <a:ext uri="{FF2B5EF4-FFF2-40B4-BE49-F238E27FC236}">
                <a16:creationId xmlns:a16="http://schemas.microsoft.com/office/drawing/2014/main" id="{8E4BEBE5-9EA0-7648-A373-5E56B2CDCBA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3796" y="2361344"/>
            <a:ext cx="1591504" cy="564650"/>
          </a:xfrm>
          <a:prstGeom prst="rect">
            <a:avLst/>
          </a:prstGeom>
        </p:spPr>
        <p:txBody>
          <a:bodyPr vert="horz" wrap="square" lIns="0" tIns="11946" rIns="0" bIns="0" rtlCol="0">
            <a:spAutoFit/>
          </a:bodyPr>
          <a:lstStyle/>
          <a:p>
            <a:pPr marL="1547517">
              <a:spcBef>
                <a:spcPts val="94"/>
              </a:spcBef>
            </a:pPr>
            <a:r>
              <a:rPr spc="-21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765425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11">
            <a:extLst>
              <a:ext uri="{FF2B5EF4-FFF2-40B4-BE49-F238E27FC236}">
                <a16:creationId xmlns:a16="http://schemas.microsoft.com/office/drawing/2014/main" id="{A645DEB1-453D-414A-BC36-457CAE295D94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0" y="0"/>
            <a:ext cx="1031400" cy="1031400"/>
          </a:xfrm>
          <a:prstGeom prst="rect">
            <a:avLst/>
          </a:prstGeom>
          <a:ln>
            <a:noFill/>
          </a:ln>
        </p:spPr>
      </p:pic>
      <p:sp>
        <p:nvSpPr>
          <p:cNvPr id="5" name="object 2">
            <a:extLst>
              <a:ext uri="{FF2B5EF4-FFF2-40B4-BE49-F238E27FC236}">
                <a16:creationId xmlns:a16="http://schemas.microsoft.com/office/drawing/2014/main" id="{276402F5-A697-5848-943A-7202D3480D33}"/>
              </a:ext>
            </a:extLst>
          </p:cNvPr>
          <p:cNvSpPr txBox="1"/>
          <p:nvPr/>
        </p:nvSpPr>
        <p:spPr>
          <a:xfrm>
            <a:off x="754760" y="245604"/>
            <a:ext cx="8755500" cy="627309"/>
          </a:xfrm>
          <a:prstGeom prst="rect">
            <a:avLst/>
          </a:prstGeom>
        </p:spPr>
        <p:txBody>
          <a:bodyPr vert="horz" wrap="square" lIns="0" tIns="14118" rIns="0" bIns="0" rtlCol="0">
            <a:spAutoFit/>
          </a:bodyPr>
          <a:lstStyle/>
          <a:p>
            <a:pPr marL="10860" defTabSz="781903">
              <a:lnSpc>
                <a:spcPts val="1522"/>
              </a:lnSpc>
              <a:spcBef>
                <a:spcPts val="111"/>
              </a:spcBef>
            </a:pPr>
            <a:endParaRPr lang="pt-BR" sz="2000" b="1" spc="-21" dirty="0">
              <a:latin typeface="+mj-lt"/>
              <a:cs typeface="Tahoma"/>
            </a:endParaRPr>
          </a:p>
          <a:p>
            <a:pPr marL="10860" defTabSz="781903">
              <a:lnSpc>
                <a:spcPts val="1522"/>
              </a:lnSpc>
              <a:spcBef>
                <a:spcPts val="111"/>
              </a:spcBef>
            </a:pPr>
            <a:r>
              <a:rPr sz="2000" b="1" spc="-21" dirty="0">
                <a:latin typeface="+mj-lt"/>
                <a:cs typeface="Tahoma"/>
              </a:rPr>
              <a:t>N</a:t>
            </a:r>
            <a:r>
              <a:rPr lang="pt-BR" sz="2000" b="1" spc="115" dirty="0">
                <a:latin typeface="+mj-lt"/>
                <a:cs typeface="Tahoma"/>
              </a:rPr>
              <a:t>ovo</a:t>
            </a:r>
            <a:r>
              <a:rPr sz="2000" b="1" spc="-26" dirty="0">
                <a:latin typeface="+mj-lt"/>
                <a:cs typeface="Tahoma"/>
              </a:rPr>
              <a:t> </a:t>
            </a:r>
            <a:r>
              <a:rPr sz="2000" b="1" spc="-184" dirty="0">
                <a:latin typeface="+mj-lt"/>
                <a:cs typeface="Tahoma"/>
              </a:rPr>
              <a:t>R</a:t>
            </a:r>
            <a:r>
              <a:rPr lang="pt-BR" sz="2000" b="1" spc="-111" dirty="0" err="1">
                <a:latin typeface="+mj-lt"/>
                <a:cs typeface="Tahoma"/>
              </a:rPr>
              <a:t>elatório</a:t>
            </a:r>
            <a:r>
              <a:rPr lang="pt-BR" sz="2000" b="1" spc="-111" dirty="0">
                <a:latin typeface="+mj-lt"/>
                <a:cs typeface="Tahoma"/>
              </a:rPr>
              <a:t> à PEC</a:t>
            </a:r>
            <a:r>
              <a:rPr sz="2000" b="1" spc="-26" dirty="0">
                <a:latin typeface="+mj-lt"/>
                <a:cs typeface="Tahoma"/>
              </a:rPr>
              <a:t> </a:t>
            </a:r>
            <a:r>
              <a:rPr sz="2000" b="1" spc="-90" dirty="0">
                <a:latin typeface="+mj-lt"/>
                <a:cs typeface="Tahoma"/>
              </a:rPr>
              <a:t>110</a:t>
            </a:r>
            <a:r>
              <a:rPr sz="2000" b="1" spc="-145" dirty="0">
                <a:latin typeface="+mj-lt"/>
                <a:cs typeface="Tahoma"/>
              </a:rPr>
              <a:t>/</a:t>
            </a:r>
            <a:r>
              <a:rPr sz="2000" b="1" spc="-90" dirty="0">
                <a:latin typeface="+mj-lt"/>
                <a:cs typeface="Tahoma"/>
              </a:rPr>
              <a:t>2019</a:t>
            </a:r>
            <a:r>
              <a:rPr sz="2000" b="1" spc="-103" dirty="0">
                <a:latin typeface="+mj-lt"/>
                <a:cs typeface="Tahoma"/>
              </a:rPr>
              <a:t>:</a:t>
            </a:r>
            <a:r>
              <a:rPr lang="pt-BR" sz="2000" b="1" spc="-103" dirty="0">
                <a:latin typeface="+mj-lt"/>
                <a:cs typeface="Tahoma"/>
              </a:rPr>
              <a:t>  Comentários</a:t>
            </a:r>
          </a:p>
          <a:p>
            <a:pPr marL="10860" defTabSz="781903">
              <a:lnSpc>
                <a:spcPts val="1522"/>
              </a:lnSpc>
              <a:spcBef>
                <a:spcPts val="111"/>
              </a:spcBef>
            </a:pPr>
            <a:endParaRPr sz="2000" dirty="0">
              <a:latin typeface="+mj-lt"/>
              <a:cs typeface="Tahoma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C6538FEB-FF80-9646-8DFC-B011B0D3D014}"/>
              </a:ext>
            </a:extLst>
          </p:cNvPr>
          <p:cNvSpPr txBox="1"/>
          <p:nvPr/>
        </p:nvSpPr>
        <p:spPr>
          <a:xfrm>
            <a:off x="359218" y="1277004"/>
            <a:ext cx="7667182" cy="4382118"/>
          </a:xfrm>
          <a:prstGeom prst="rect">
            <a:avLst/>
          </a:prstGeom>
        </p:spPr>
        <p:txBody>
          <a:bodyPr vert="horz" wrap="square" lIns="0" tIns="14118" rIns="0" bIns="0" rtlCol="0">
            <a:spAutoFit/>
          </a:bodyPr>
          <a:lstStyle/>
          <a:p>
            <a:pPr marL="224254" indent="-213937" defTabSz="781903">
              <a:spcBef>
                <a:spcPts val="111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endParaRPr lang="pt-BR" sz="1325" b="1" spc="34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111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b="1" spc="34" dirty="0" err="1">
                <a:solidFill>
                  <a:prstClr val="black"/>
                </a:solidFill>
                <a:latin typeface="Tahoma"/>
                <a:cs typeface="Tahoma"/>
              </a:rPr>
              <a:t>M</a:t>
            </a:r>
            <a:r>
              <a:rPr sz="1325" b="1" spc="43" dirty="0" err="1">
                <a:solidFill>
                  <a:prstClr val="black"/>
                </a:solidFill>
                <a:latin typeface="Tahoma"/>
                <a:cs typeface="Tahoma"/>
              </a:rPr>
              <a:t>o</a:t>
            </a:r>
            <a:r>
              <a:rPr sz="1325" b="1" spc="56" dirty="0" err="1">
                <a:solidFill>
                  <a:prstClr val="black"/>
                </a:solidFill>
                <a:latin typeface="Tahoma"/>
                <a:cs typeface="Tahoma"/>
              </a:rPr>
              <a:t>d</a:t>
            </a:r>
            <a:r>
              <a:rPr sz="1325" b="1" spc="60" dirty="0" err="1">
                <a:solidFill>
                  <a:prstClr val="black"/>
                </a:solidFill>
                <a:latin typeface="Tahoma"/>
                <a:cs typeface="Tahoma"/>
              </a:rPr>
              <a:t>e</a:t>
            </a:r>
            <a:r>
              <a:rPr sz="1325" b="1" spc="-64" dirty="0" err="1">
                <a:solidFill>
                  <a:prstClr val="black"/>
                </a:solidFill>
                <a:latin typeface="Tahoma"/>
                <a:cs typeface="Tahoma"/>
              </a:rPr>
              <a:t>l</a:t>
            </a:r>
            <a:r>
              <a:rPr sz="1325" b="1" spc="47" dirty="0" err="1">
                <a:solidFill>
                  <a:prstClr val="black"/>
                </a:solidFill>
                <a:latin typeface="Tahoma"/>
                <a:cs typeface="Tahoma"/>
              </a:rPr>
              <a:t>o</a:t>
            </a:r>
            <a:r>
              <a:rPr sz="1325" b="1" spc="-38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56" dirty="0">
                <a:solidFill>
                  <a:prstClr val="black"/>
                </a:solidFill>
                <a:latin typeface="Tahoma"/>
                <a:cs typeface="Tahoma"/>
              </a:rPr>
              <a:t>d</a:t>
            </a:r>
            <a:r>
              <a:rPr sz="1325" b="1" spc="47" dirty="0">
                <a:solidFill>
                  <a:prstClr val="black"/>
                </a:solidFill>
                <a:latin typeface="Tahoma"/>
                <a:cs typeface="Tahoma"/>
              </a:rPr>
              <a:t>o</a:t>
            </a:r>
            <a:r>
              <a:rPr sz="1325" b="1" spc="-26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-265" dirty="0">
                <a:solidFill>
                  <a:prstClr val="black"/>
                </a:solidFill>
                <a:latin typeface="Tahoma"/>
                <a:cs typeface="Tahoma"/>
              </a:rPr>
              <a:t>I</a:t>
            </a:r>
            <a:r>
              <a:rPr sz="1325" b="1" spc="47" dirty="0">
                <a:solidFill>
                  <a:prstClr val="black"/>
                </a:solidFill>
                <a:latin typeface="Tahoma"/>
                <a:cs typeface="Tahoma"/>
              </a:rPr>
              <a:t>V</a:t>
            </a:r>
            <a:r>
              <a:rPr sz="1325" b="1" spc="94" dirty="0">
                <a:solidFill>
                  <a:prstClr val="black"/>
                </a:solidFill>
                <a:latin typeface="Tahoma"/>
                <a:cs typeface="Tahoma"/>
              </a:rPr>
              <a:t>A</a:t>
            </a:r>
            <a:r>
              <a:rPr sz="1325" b="1" spc="-13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-73" dirty="0">
                <a:solidFill>
                  <a:prstClr val="black"/>
                </a:solidFill>
                <a:latin typeface="Tahoma"/>
                <a:cs typeface="Tahoma"/>
              </a:rPr>
              <a:t>D</a:t>
            </a:r>
            <a:r>
              <a:rPr sz="1325" b="1" spc="-43" dirty="0">
                <a:solidFill>
                  <a:prstClr val="black"/>
                </a:solidFill>
                <a:latin typeface="Tahoma"/>
                <a:cs typeface="Tahoma"/>
              </a:rPr>
              <a:t>u</a:t>
            </a:r>
            <a:r>
              <a:rPr sz="1325" b="1" spc="94" dirty="0">
                <a:solidFill>
                  <a:prstClr val="black"/>
                </a:solidFill>
                <a:latin typeface="Tahoma"/>
                <a:cs typeface="Tahoma"/>
              </a:rPr>
              <a:t>a</a:t>
            </a:r>
            <a:r>
              <a:rPr sz="1325" b="1" spc="-77" dirty="0">
                <a:solidFill>
                  <a:prstClr val="black"/>
                </a:solidFill>
                <a:latin typeface="Tahoma"/>
                <a:cs typeface="Tahoma"/>
              </a:rPr>
              <a:t>l</a:t>
            </a:r>
            <a:r>
              <a:rPr sz="1325" b="1" spc="-103" dirty="0">
                <a:solidFill>
                  <a:prstClr val="black"/>
                </a:solidFill>
                <a:latin typeface="Tahoma"/>
                <a:cs typeface="Tahoma"/>
              </a:rPr>
              <a:t>:</a:t>
            </a:r>
            <a:r>
              <a:rPr sz="1325" b="1" spc="-17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spc="-235" dirty="0">
                <a:solidFill>
                  <a:prstClr val="black"/>
                </a:solidFill>
                <a:latin typeface="Verdana"/>
                <a:cs typeface="Verdana"/>
              </a:rPr>
              <a:t>I</a:t>
            </a:r>
            <a:r>
              <a:rPr sz="1325" spc="38" dirty="0">
                <a:solidFill>
                  <a:prstClr val="black"/>
                </a:solidFill>
                <a:latin typeface="Verdana"/>
                <a:cs typeface="Verdana"/>
              </a:rPr>
              <a:t>V</a:t>
            </a:r>
            <a:r>
              <a:rPr sz="1325" spc="94" dirty="0">
                <a:solidFill>
                  <a:prstClr val="black"/>
                </a:solidFill>
                <a:latin typeface="Verdana"/>
                <a:cs typeface="Verdana"/>
              </a:rPr>
              <a:t>A</a:t>
            </a:r>
            <a:r>
              <a:rPr sz="1325" spc="-115" dirty="0">
                <a:solidFill>
                  <a:prstClr val="black"/>
                </a:solidFill>
                <a:latin typeface="Verdana"/>
                <a:cs typeface="Verdana"/>
              </a:rPr>
              <a:t> F</a:t>
            </a:r>
            <a:r>
              <a:rPr sz="1325" spc="103" dirty="0">
                <a:solidFill>
                  <a:prstClr val="black"/>
                </a:solidFill>
                <a:latin typeface="Verdana"/>
                <a:cs typeface="Verdana"/>
              </a:rPr>
              <a:t>e</a:t>
            </a:r>
            <a:r>
              <a:rPr sz="1325" spc="90" dirty="0">
                <a:solidFill>
                  <a:prstClr val="black"/>
                </a:solidFill>
                <a:latin typeface="Verdana"/>
                <a:cs typeface="Verdana"/>
              </a:rPr>
              <a:t>de</a:t>
            </a:r>
            <a:r>
              <a:rPr sz="1325" spc="-162" dirty="0">
                <a:solidFill>
                  <a:prstClr val="black"/>
                </a:solidFill>
                <a:latin typeface="Verdana"/>
                <a:cs typeface="Verdana"/>
              </a:rPr>
              <a:t>r</a:t>
            </a:r>
            <a:r>
              <a:rPr sz="1325" spc="124" dirty="0">
                <a:solidFill>
                  <a:prstClr val="black"/>
                </a:solidFill>
                <a:latin typeface="Verdana"/>
                <a:cs typeface="Verdana"/>
              </a:rPr>
              <a:t>a</a:t>
            </a:r>
            <a:r>
              <a:rPr sz="1325" spc="-94" dirty="0">
                <a:solidFill>
                  <a:prstClr val="black"/>
                </a:solidFill>
                <a:latin typeface="Verdana"/>
                <a:cs typeface="Verdana"/>
              </a:rPr>
              <a:t>l</a:t>
            </a:r>
            <a:r>
              <a:rPr sz="1325" spc="-103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133" dirty="0">
                <a:solidFill>
                  <a:prstClr val="black"/>
                </a:solidFill>
                <a:latin typeface="Verdana"/>
                <a:cs typeface="Verdana"/>
              </a:rPr>
              <a:t>(</a:t>
            </a:r>
            <a:r>
              <a:rPr sz="1325" spc="171" dirty="0">
                <a:solidFill>
                  <a:prstClr val="black"/>
                </a:solidFill>
                <a:latin typeface="Verdana"/>
                <a:cs typeface="Verdana"/>
              </a:rPr>
              <a:t>C</a:t>
            </a:r>
            <a:r>
              <a:rPr sz="1325" spc="-128" dirty="0">
                <a:solidFill>
                  <a:prstClr val="black"/>
                </a:solidFill>
                <a:latin typeface="Verdana"/>
                <a:cs typeface="Verdana"/>
              </a:rPr>
              <a:t>B</a:t>
            </a:r>
            <a:r>
              <a:rPr sz="1325" spc="-235" dirty="0">
                <a:solidFill>
                  <a:prstClr val="black"/>
                </a:solidFill>
                <a:latin typeface="Verdana"/>
                <a:cs typeface="Verdana"/>
              </a:rPr>
              <a:t>S</a:t>
            </a:r>
            <a:r>
              <a:rPr sz="1325" spc="-103" dirty="0">
                <a:solidFill>
                  <a:prstClr val="black"/>
                </a:solidFill>
                <a:latin typeface="Verdana"/>
                <a:cs typeface="Verdana"/>
              </a:rPr>
              <a:t>)</a:t>
            </a:r>
            <a:r>
              <a:rPr sz="1325" spc="-73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265" dirty="0">
                <a:solidFill>
                  <a:prstClr val="black"/>
                </a:solidFill>
                <a:latin typeface="Verdana"/>
                <a:cs typeface="Verdana"/>
              </a:rPr>
              <a:t>+</a:t>
            </a:r>
            <a:r>
              <a:rPr sz="1325" spc="-97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u="sng" spc="-235" dirty="0">
                <a:solidFill>
                  <a:srgbClr val="FF0000"/>
                </a:solidFill>
                <a:latin typeface="Verdana"/>
                <a:cs typeface="Verdana"/>
              </a:rPr>
              <a:t>I</a:t>
            </a:r>
            <a:r>
              <a:rPr sz="1325" b="1" u="sng" spc="38" dirty="0">
                <a:solidFill>
                  <a:srgbClr val="FF0000"/>
                </a:solidFill>
                <a:latin typeface="Verdana"/>
                <a:cs typeface="Verdana"/>
              </a:rPr>
              <a:t>V</a:t>
            </a:r>
            <a:r>
              <a:rPr sz="1325" b="1" u="sng" spc="94" dirty="0">
                <a:solidFill>
                  <a:srgbClr val="FF0000"/>
                </a:solidFill>
                <a:latin typeface="Verdana"/>
                <a:cs typeface="Verdana"/>
              </a:rPr>
              <a:t>A</a:t>
            </a:r>
            <a:r>
              <a:rPr sz="1325" b="1" u="sng" spc="-11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325" b="1" u="sng" spc="-235" dirty="0">
                <a:solidFill>
                  <a:srgbClr val="FF0000"/>
                </a:solidFill>
                <a:latin typeface="Verdana"/>
                <a:cs typeface="Verdana"/>
              </a:rPr>
              <a:t>S</a:t>
            </a:r>
            <a:r>
              <a:rPr sz="1325" b="1" u="sng" spc="-17" dirty="0">
                <a:solidFill>
                  <a:srgbClr val="FF0000"/>
                </a:solidFill>
                <a:latin typeface="Verdana"/>
                <a:cs typeface="Verdana"/>
              </a:rPr>
              <a:t>u</a:t>
            </a:r>
            <a:r>
              <a:rPr sz="1325" b="1" u="sng" spc="90" dirty="0">
                <a:solidFill>
                  <a:srgbClr val="FF0000"/>
                </a:solidFill>
                <a:latin typeface="Verdana"/>
                <a:cs typeface="Verdana"/>
              </a:rPr>
              <a:t>b</a:t>
            </a:r>
            <a:r>
              <a:rPr sz="1325" b="1" u="sng" spc="-13" dirty="0">
                <a:solidFill>
                  <a:srgbClr val="FF0000"/>
                </a:solidFill>
                <a:latin typeface="Verdana"/>
                <a:cs typeface="Verdana"/>
              </a:rPr>
              <a:t>n</a:t>
            </a:r>
            <a:r>
              <a:rPr sz="1325" b="1" u="sng" spc="137" dirty="0">
                <a:solidFill>
                  <a:srgbClr val="FF0000"/>
                </a:solidFill>
                <a:latin typeface="Verdana"/>
                <a:cs typeface="Verdana"/>
              </a:rPr>
              <a:t>a</a:t>
            </a:r>
            <a:r>
              <a:rPr sz="1325" b="1" u="sng" spc="171" dirty="0">
                <a:solidFill>
                  <a:srgbClr val="FF0000"/>
                </a:solidFill>
                <a:latin typeface="Verdana"/>
                <a:cs typeface="Verdana"/>
              </a:rPr>
              <a:t>c</a:t>
            </a:r>
            <a:r>
              <a:rPr sz="1325" b="1" u="sng" spc="-81" dirty="0">
                <a:solidFill>
                  <a:srgbClr val="FF0000"/>
                </a:solidFill>
                <a:latin typeface="Verdana"/>
                <a:cs typeface="Verdana"/>
              </a:rPr>
              <a:t>i</a:t>
            </a:r>
            <a:r>
              <a:rPr sz="1325" b="1" u="sng" spc="73" dirty="0">
                <a:solidFill>
                  <a:srgbClr val="FF0000"/>
                </a:solidFill>
                <a:latin typeface="Verdana"/>
                <a:cs typeface="Verdana"/>
              </a:rPr>
              <a:t>o</a:t>
            </a:r>
            <a:r>
              <a:rPr sz="1325" b="1" u="sng" spc="-13" dirty="0">
                <a:solidFill>
                  <a:srgbClr val="FF0000"/>
                </a:solidFill>
                <a:latin typeface="Verdana"/>
                <a:cs typeface="Verdana"/>
              </a:rPr>
              <a:t>n</a:t>
            </a:r>
            <a:r>
              <a:rPr sz="1325" b="1" u="sng" spc="107" dirty="0">
                <a:solidFill>
                  <a:srgbClr val="FF0000"/>
                </a:solidFill>
                <a:latin typeface="Verdana"/>
                <a:cs typeface="Verdana"/>
              </a:rPr>
              <a:t>a</a:t>
            </a:r>
            <a:r>
              <a:rPr sz="1325" b="1" u="sng" spc="-94" dirty="0">
                <a:solidFill>
                  <a:srgbClr val="FF0000"/>
                </a:solidFill>
                <a:latin typeface="Verdana"/>
                <a:cs typeface="Verdana"/>
              </a:rPr>
              <a:t>l</a:t>
            </a:r>
            <a:r>
              <a:rPr sz="1325" b="1" u="sng" spc="-11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325" b="1" u="sng" spc="-133" dirty="0">
                <a:solidFill>
                  <a:srgbClr val="FF0000"/>
                </a:solidFill>
                <a:latin typeface="Verdana"/>
                <a:cs typeface="Verdana"/>
              </a:rPr>
              <a:t>(</a:t>
            </a:r>
            <a:r>
              <a:rPr sz="1325" b="1" u="sng" spc="-235" dirty="0">
                <a:solidFill>
                  <a:srgbClr val="FF0000"/>
                </a:solidFill>
                <a:latin typeface="Verdana"/>
                <a:cs typeface="Verdana"/>
              </a:rPr>
              <a:t>I</a:t>
            </a:r>
            <a:r>
              <a:rPr sz="1325" b="1" u="sng" spc="-128" dirty="0">
                <a:solidFill>
                  <a:srgbClr val="FF0000"/>
                </a:solidFill>
                <a:latin typeface="Verdana"/>
                <a:cs typeface="Verdana"/>
              </a:rPr>
              <a:t>B</a:t>
            </a:r>
            <a:r>
              <a:rPr sz="1325" b="1" u="sng" spc="-235" dirty="0">
                <a:solidFill>
                  <a:srgbClr val="FF0000"/>
                </a:solidFill>
                <a:latin typeface="Verdana"/>
                <a:cs typeface="Verdana"/>
              </a:rPr>
              <a:t>S</a:t>
            </a:r>
            <a:r>
              <a:rPr sz="1325" b="1" u="sng" spc="-103" dirty="0">
                <a:solidFill>
                  <a:srgbClr val="FF0000"/>
                </a:solidFill>
                <a:latin typeface="Verdana"/>
                <a:cs typeface="Verdana"/>
              </a:rPr>
              <a:t>)</a:t>
            </a:r>
            <a:r>
              <a:rPr lang="pt-BR" sz="1325" b="1" u="sng" spc="-103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</a:p>
          <a:p>
            <a:pPr marL="224254" indent="-213937" defTabSz="781903">
              <a:spcBef>
                <a:spcPts val="111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endParaRPr lang="pt-BR" sz="1325" b="1" u="sng" spc="-103" dirty="0">
              <a:solidFill>
                <a:srgbClr val="FF0000"/>
              </a:solidFill>
              <a:latin typeface="Verdana"/>
              <a:cs typeface="Verdana"/>
            </a:endParaRPr>
          </a:p>
          <a:p>
            <a:pPr marL="10317" defTabSz="781903">
              <a:spcBef>
                <a:spcPts val="111"/>
              </a:spcBef>
              <a:tabLst>
                <a:tab pos="224254" algn="l"/>
                <a:tab pos="224797" algn="l"/>
              </a:tabLst>
            </a:pPr>
            <a:r>
              <a:rPr lang="pt-BR" sz="1325" b="1" i="1" spc="-103" dirty="0">
                <a:solidFill>
                  <a:srgbClr val="FF0000"/>
                </a:solidFill>
                <a:latin typeface="Verdana"/>
                <a:cs typeface="Verdana"/>
              </a:rPr>
              <a:t>			</a:t>
            </a:r>
            <a:r>
              <a:rPr lang="pt-BR" sz="1325" i="1" spc="-103" dirty="0">
                <a:solidFill>
                  <a:prstClr val="black"/>
                </a:solidFill>
                <a:latin typeface="Verdana"/>
                <a:cs typeface="Verdana"/>
              </a:rPr>
              <a:t>POSIÇAO DOS MUNICIPIOS DIVIDIDA e MODELO DE DISTRIBUIÇÃO DAS RECEITAS</a:t>
            </a:r>
            <a:endParaRPr sz="1325" i="1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224254" indent="-213937" defTabSz="781903">
              <a:spcBef>
                <a:spcPts val="1253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b="1" spc="-26" dirty="0">
                <a:solidFill>
                  <a:prstClr val="black"/>
                </a:solidFill>
                <a:latin typeface="Tahoma"/>
                <a:cs typeface="Tahoma"/>
              </a:rPr>
              <a:t>Fundo</a:t>
            </a:r>
            <a:r>
              <a:rPr sz="1325" b="1" spc="-3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64" dirty="0">
                <a:solidFill>
                  <a:prstClr val="black"/>
                </a:solidFill>
                <a:latin typeface="Tahoma"/>
                <a:cs typeface="Tahoma"/>
              </a:rPr>
              <a:t>de</a:t>
            </a:r>
            <a:r>
              <a:rPr sz="1325" b="1" spc="-4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-17" dirty="0">
                <a:solidFill>
                  <a:prstClr val="black"/>
                </a:solidFill>
                <a:latin typeface="Tahoma"/>
                <a:cs typeface="Tahoma"/>
              </a:rPr>
              <a:t>Desenvolvimento</a:t>
            </a:r>
            <a:r>
              <a:rPr sz="1325" b="1" spc="-43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-13" dirty="0">
                <a:solidFill>
                  <a:prstClr val="black"/>
                </a:solidFill>
                <a:latin typeface="Tahoma"/>
                <a:cs typeface="Tahoma"/>
              </a:rPr>
              <a:t>Regional</a:t>
            </a:r>
            <a:r>
              <a:rPr sz="1325" b="1" spc="-2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spc="34" dirty="0">
                <a:solidFill>
                  <a:prstClr val="black"/>
                </a:solidFill>
                <a:latin typeface="Verdana"/>
                <a:cs typeface="Verdana"/>
              </a:rPr>
              <a:t>financiado</a:t>
            </a:r>
            <a:r>
              <a:rPr sz="1325" spc="-115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9" dirty="0">
                <a:solidFill>
                  <a:prstClr val="black"/>
                </a:solidFill>
                <a:latin typeface="Verdana"/>
                <a:cs typeface="Verdana"/>
              </a:rPr>
              <a:t>exclusivamente</a:t>
            </a:r>
            <a:r>
              <a:rPr sz="1325" spc="-94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dirty="0">
                <a:solidFill>
                  <a:prstClr val="black"/>
                </a:solidFill>
                <a:latin typeface="Verdana"/>
                <a:cs typeface="Verdana"/>
              </a:rPr>
              <a:t>por</a:t>
            </a:r>
            <a:r>
              <a:rPr sz="1325" spc="-94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43" dirty="0">
                <a:solidFill>
                  <a:prstClr val="black"/>
                </a:solidFill>
                <a:latin typeface="Verdana"/>
                <a:cs typeface="Verdana"/>
              </a:rPr>
              <a:t>recursos</a:t>
            </a:r>
            <a:r>
              <a:rPr sz="1325" spc="-107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86" dirty="0">
                <a:solidFill>
                  <a:prstClr val="black"/>
                </a:solidFill>
                <a:latin typeface="Verdana"/>
                <a:cs typeface="Verdana"/>
              </a:rPr>
              <a:t>do</a:t>
            </a:r>
            <a:r>
              <a:rPr sz="1325" spc="-86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201" dirty="0">
                <a:solidFill>
                  <a:prstClr val="black"/>
                </a:solidFill>
                <a:latin typeface="Verdana"/>
                <a:cs typeface="Verdana"/>
              </a:rPr>
              <a:t>IBS</a:t>
            </a:r>
            <a:endParaRPr lang="pt-BR" sz="1325" spc="-201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681454" lvl="1" indent="-213937" defTabSz="781903">
              <a:spcBef>
                <a:spcPts val="1253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i="1" spc="-20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QUEM SERIAM OS GESTORES ( Estados   e    </a:t>
            </a:r>
            <a:r>
              <a:rPr lang="pt-BR" sz="1325" i="1" spc="-20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Municipios</a:t>
            </a:r>
            <a:r>
              <a:rPr lang="pt-BR" sz="1325" i="1" spc="-20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?)  </a:t>
            </a:r>
            <a:endParaRPr sz="1325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4254" indent="-213937" defTabSz="781903">
              <a:spcBef>
                <a:spcPts val="1253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spc="60" dirty="0">
                <a:solidFill>
                  <a:prstClr val="black"/>
                </a:solidFill>
                <a:latin typeface="Verdana"/>
                <a:cs typeface="Verdana"/>
              </a:rPr>
              <a:t>Manutenção</a:t>
            </a:r>
            <a:r>
              <a:rPr sz="1325" spc="-137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86" dirty="0">
                <a:solidFill>
                  <a:prstClr val="black"/>
                </a:solidFill>
                <a:latin typeface="Verdana"/>
                <a:cs typeface="Verdana"/>
              </a:rPr>
              <a:t>do</a:t>
            </a:r>
            <a:r>
              <a:rPr sz="1325" spc="-81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dirty="0">
                <a:solidFill>
                  <a:prstClr val="black"/>
                </a:solidFill>
                <a:latin typeface="Verdana"/>
                <a:cs typeface="Verdana"/>
              </a:rPr>
              <a:t>tratamento</a:t>
            </a:r>
            <a:r>
              <a:rPr sz="1325" spc="-103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30" dirty="0">
                <a:solidFill>
                  <a:prstClr val="black"/>
                </a:solidFill>
                <a:latin typeface="Verdana"/>
                <a:cs typeface="Verdana"/>
              </a:rPr>
              <a:t>diferenciado</a:t>
            </a:r>
            <a:r>
              <a:rPr sz="1325" spc="-124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111" dirty="0">
                <a:solidFill>
                  <a:prstClr val="black"/>
                </a:solidFill>
                <a:latin typeface="Verdana"/>
                <a:cs typeface="Verdana"/>
              </a:rPr>
              <a:t>da</a:t>
            </a:r>
            <a:r>
              <a:rPr sz="1325" spc="-97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-81" dirty="0">
                <a:solidFill>
                  <a:prstClr val="black"/>
                </a:solidFill>
                <a:latin typeface="Tahoma"/>
                <a:cs typeface="Tahoma"/>
              </a:rPr>
              <a:t>ZFM</a:t>
            </a:r>
            <a:r>
              <a:rPr lang="pt-BR" sz="1325" b="1" spc="-81" dirty="0">
                <a:solidFill>
                  <a:prstClr val="black"/>
                </a:solidFill>
                <a:latin typeface="Tahoma"/>
                <a:cs typeface="Tahoma"/>
              </a:rPr>
              <a:t> -ok</a:t>
            </a: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1253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spc="60" dirty="0">
                <a:solidFill>
                  <a:prstClr val="black"/>
                </a:solidFill>
                <a:latin typeface="Verdana"/>
                <a:cs typeface="Verdana"/>
              </a:rPr>
              <a:t>Manutenção</a:t>
            </a:r>
            <a:r>
              <a:rPr sz="1325" spc="-137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86" dirty="0">
                <a:solidFill>
                  <a:prstClr val="black"/>
                </a:solidFill>
                <a:latin typeface="Verdana"/>
                <a:cs typeface="Verdana"/>
              </a:rPr>
              <a:t>do</a:t>
            </a:r>
            <a:r>
              <a:rPr sz="1325" spc="-77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dirty="0">
                <a:solidFill>
                  <a:prstClr val="black"/>
                </a:solidFill>
                <a:latin typeface="Verdana"/>
                <a:cs typeface="Verdana"/>
              </a:rPr>
              <a:t>tratamento</a:t>
            </a:r>
            <a:r>
              <a:rPr sz="1325" spc="-107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30" dirty="0">
                <a:solidFill>
                  <a:prstClr val="black"/>
                </a:solidFill>
                <a:latin typeface="Verdana"/>
                <a:cs typeface="Verdana"/>
              </a:rPr>
              <a:t>diferenciado</a:t>
            </a:r>
            <a:r>
              <a:rPr sz="1325" spc="-12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47" dirty="0">
                <a:solidFill>
                  <a:prstClr val="black"/>
                </a:solidFill>
                <a:latin typeface="Verdana"/>
                <a:cs typeface="Verdana"/>
              </a:rPr>
              <a:t>para</a:t>
            </a:r>
            <a:r>
              <a:rPr sz="1325" spc="-128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81" dirty="0">
                <a:solidFill>
                  <a:prstClr val="black"/>
                </a:solidFill>
                <a:latin typeface="Verdana"/>
                <a:cs typeface="Verdana"/>
              </a:rPr>
              <a:t>o</a:t>
            </a:r>
            <a:r>
              <a:rPr sz="1325" spc="-97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-34" dirty="0">
                <a:solidFill>
                  <a:prstClr val="black"/>
                </a:solidFill>
                <a:latin typeface="Tahoma"/>
                <a:cs typeface="Tahoma"/>
              </a:rPr>
              <a:t>Simples</a:t>
            </a:r>
            <a:r>
              <a:rPr sz="1325" b="1" spc="-2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21" dirty="0">
                <a:solidFill>
                  <a:prstClr val="black"/>
                </a:solidFill>
                <a:latin typeface="Tahoma"/>
                <a:cs typeface="Tahoma"/>
              </a:rPr>
              <a:t>Nacional</a:t>
            </a:r>
            <a:r>
              <a:rPr lang="pt-BR" sz="1325" b="1" spc="21" dirty="0">
                <a:solidFill>
                  <a:prstClr val="black"/>
                </a:solidFill>
                <a:latin typeface="Tahoma"/>
                <a:cs typeface="Tahoma"/>
              </a:rPr>
              <a:t> ok</a:t>
            </a: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1248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spc="9" dirty="0" err="1">
                <a:solidFill>
                  <a:prstClr val="black"/>
                </a:solidFill>
                <a:latin typeface="Verdana"/>
                <a:cs typeface="Verdana"/>
              </a:rPr>
              <a:t>Direcionamento</a:t>
            </a:r>
            <a:r>
              <a:rPr sz="1325" spc="-124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47" dirty="0">
                <a:solidFill>
                  <a:prstClr val="black"/>
                </a:solidFill>
                <a:latin typeface="Verdana"/>
                <a:cs typeface="Verdana"/>
              </a:rPr>
              <a:t>para</a:t>
            </a:r>
            <a:r>
              <a:rPr sz="1325" spc="-128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56" dirty="0">
                <a:solidFill>
                  <a:prstClr val="black"/>
                </a:solidFill>
                <a:latin typeface="Verdana"/>
                <a:cs typeface="Verdana"/>
              </a:rPr>
              <a:t>que</a:t>
            </a:r>
            <a:r>
              <a:rPr sz="1325" spc="-77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-56" dirty="0">
                <a:solidFill>
                  <a:prstClr val="black"/>
                </a:solidFill>
                <a:latin typeface="Tahoma"/>
                <a:cs typeface="Tahoma"/>
              </a:rPr>
              <a:t>Lei</a:t>
            </a:r>
            <a:r>
              <a:rPr sz="1325" b="1" spc="-2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9" dirty="0">
                <a:solidFill>
                  <a:prstClr val="black"/>
                </a:solidFill>
                <a:latin typeface="Tahoma"/>
                <a:cs typeface="Tahoma"/>
              </a:rPr>
              <a:t>Complementar</a:t>
            </a:r>
            <a:r>
              <a:rPr sz="1325" b="1" spc="-47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spc="26" dirty="0">
                <a:solidFill>
                  <a:prstClr val="black"/>
                </a:solidFill>
                <a:latin typeface="Verdana"/>
                <a:cs typeface="Verdana"/>
              </a:rPr>
              <a:t>defina</a:t>
            </a:r>
            <a:r>
              <a:rPr sz="1325" spc="-103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81" dirty="0">
                <a:solidFill>
                  <a:prstClr val="black"/>
                </a:solidFill>
                <a:latin typeface="Verdana"/>
                <a:cs typeface="Verdana"/>
              </a:rPr>
              <a:t>o</a:t>
            </a:r>
            <a:r>
              <a:rPr sz="1325" spc="-9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-4" dirty="0">
                <a:solidFill>
                  <a:prstClr val="black"/>
                </a:solidFill>
                <a:latin typeface="Tahoma"/>
                <a:cs typeface="Tahoma"/>
              </a:rPr>
              <a:t>prazo</a:t>
            </a:r>
            <a:r>
              <a:rPr sz="1325" b="1" spc="-34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64" dirty="0">
                <a:solidFill>
                  <a:prstClr val="black"/>
                </a:solidFill>
                <a:latin typeface="Tahoma"/>
                <a:cs typeface="Tahoma"/>
              </a:rPr>
              <a:t>de</a:t>
            </a:r>
            <a:r>
              <a:rPr sz="1325" b="1" spc="-26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-13" dirty="0">
                <a:solidFill>
                  <a:prstClr val="black"/>
                </a:solidFill>
                <a:latin typeface="Tahoma"/>
                <a:cs typeface="Tahoma"/>
              </a:rPr>
              <a:t>transição</a:t>
            </a:r>
            <a:r>
              <a:rPr sz="1325" b="1" spc="-2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43" dirty="0">
                <a:solidFill>
                  <a:prstClr val="black"/>
                </a:solidFill>
                <a:latin typeface="Tahoma"/>
                <a:cs typeface="Tahoma"/>
              </a:rPr>
              <a:t>do</a:t>
            </a:r>
            <a:r>
              <a:rPr sz="1325" b="1" spc="-2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-214" dirty="0">
                <a:solidFill>
                  <a:prstClr val="black"/>
                </a:solidFill>
                <a:latin typeface="Tahoma"/>
                <a:cs typeface="Tahoma"/>
              </a:rPr>
              <a:t>IPI</a:t>
            </a:r>
            <a:r>
              <a:rPr sz="1325" b="1" spc="-180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21" dirty="0">
                <a:solidFill>
                  <a:prstClr val="black"/>
                </a:solidFill>
                <a:latin typeface="Tahoma"/>
                <a:cs typeface="Tahoma"/>
              </a:rPr>
              <a:t>para</a:t>
            </a:r>
            <a:r>
              <a:rPr sz="1325" b="1" spc="-2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47" dirty="0">
                <a:solidFill>
                  <a:prstClr val="black"/>
                </a:solidFill>
                <a:latin typeface="Tahoma"/>
                <a:cs typeface="Tahoma"/>
              </a:rPr>
              <a:t>o</a:t>
            </a:r>
            <a:r>
              <a:rPr sz="1325" b="1" spc="-9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-201" dirty="0">
                <a:solidFill>
                  <a:prstClr val="black"/>
                </a:solidFill>
                <a:latin typeface="Tahoma"/>
                <a:cs typeface="Tahoma"/>
              </a:rPr>
              <a:t>IS</a:t>
            </a:r>
            <a:endParaRPr lang="pt-BR" sz="1325" b="1" spc="-201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681454" lvl="1" indent="-213937" defTabSz="781903">
              <a:spcBef>
                <a:spcPts val="1248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lang="pt-BR" sz="1325" b="1" spc="-201" dirty="0">
                <a:solidFill>
                  <a:prstClr val="black"/>
                </a:solidFill>
                <a:latin typeface="Tahoma"/>
                <a:cs typeface="Tahoma"/>
              </a:rPr>
              <a:t>Definição de repartição das Receitas FPE/FPM e  FPEX</a:t>
            </a:r>
            <a:endParaRPr sz="132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224254" indent="-213937" defTabSz="781903">
              <a:spcBef>
                <a:spcPts val="1253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spc="-21" dirty="0">
                <a:solidFill>
                  <a:prstClr val="black"/>
                </a:solidFill>
                <a:latin typeface="Verdana"/>
                <a:cs typeface="Verdana"/>
              </a:rPr>
              <a:t>Transição</a:t>
            </a:r>
            <a:r>
              <a:rPr sz="1325" spc="-124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34" dirty="0">
                <a:solidFill>
                  <a:prstClr val="black"/>
                </a:solidFill>
                <a:latin typeface="Verdana"/>
                <a:cs typeface="Verdana"/>
              </a:rPr>
              <a:t>em</a:t>
            </a:r>
            <a:r>
              <a:rPr sz="1325" spc="-9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-86" dirty="0">
                <a:solidFill>
                  <a:prstClr val="black"/>
                </a:solidFill>
                <a:latin typeface="Tahoma"/>
                <a:cs typeface="Tahoma"/>
              </a:rPr>
              <a:t>5</a:t>
            </a:r>
            <a:r>
              <a:rPr sz="1325" b="1" spc="-2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dirty="0">
                <a:solidFill>
                  <a:prstClr val="black"/>
                </a:solidFill>
                <a:latin typeface="Tahoma"/>
                <a:cs typeface="Tahoma"/>
              </a:rPr>
              <a:t>anos</a:t>
            </a:r>
            <a:r>
              <a:rPr sz="1325" b="1" spc="-2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26" dirty="0">
                <a:solidFill>
                  <a:prstClr val="black"/>
                </a:solidFill>
                <a:latin typeface="Tahoma"/>
                <a:cs typeface="Tahoma"/>
              </a:rPr>
              <a:t>para</a:t>
            </a:r>
            <a:r>
              <a:rPr sz="1325" b="1" spc="-2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47" dirty="0">
                <a:solidFill>
                  <a:prstClr val="black"/>
                </a:solidFill>
                <a:latin typeface="Tahoma"/>
                <a:cs typeface="Tahoma"/>
              </a:rPr>
              <a:t>o</a:t>
            </a:r>
            <a:r>
              <a:rPr sz="1325" b="1" spc="-2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-34" dirty="0">
                <a:solidFill>
                  <a:prstClr val="black"/>
                </a:solidFill>
                <a:latin typeface="Tahoma"/>
                <a:cs typeface="Tahoma"/>
              </a:rPr>
              <a:t>contribuinte</a:t>
            </a:r>
            <a:r>
              <a:rPr sz="1325" b="1" spc="-47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spc="26" dirty="0">
                <a:solidFill>
                  <a:prstClr val="black"/>
                </a:solidFill>
                <a:latin typeface="Verdana"/>
                <a:cs typeface="Verdana"/>
              </a:rPr>
              <a:t>(implantação</a:t>
            </a:r>
            <a:r>
              <a:rPr sz="1325" spc="-12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51" dirty="0">
                <a:solidFill>
                  <a:prstClr val="black"/>
                </a:solidFill>
                <a:latin typeface="Verdana"/>
                <a:cs typeface="Verdana"/>
              </a:rPr>
              <a:t>completa</a:t>
            </a:r>
            <a:r>
              <a:rPr sz="1325" spc="-128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94" dirty="0">
                <a:solidFill>
                  <a:prstClr val="black"/>
                </a:solidFill>
                <a:latin typeface="Verdana"/>
                <a:cs typeface="Verdana"/>
              </a:rPr>
              <a:t>do</a:t>
            </a:r>
            <a:r>
              <a:rPr sz="1325" spc="-9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174" dirty="0">
                <a:solidFill>
                  <a:prstClr val="black"/>
                </a:solidFill>
                <a:latin typeface="Verdana"/>
                <a:cs typeface="Verdana"/>
              </a:rPr>
              <a:t>IBS)</a:t>
            </a:r>
            <a:r>
              <a:rPr lang="pt-BR" sz="1325" spc="-174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</a:p>
          <a:p>
            <a:pPr marL="10317" defTabSz="781903">
              <a:spcBef>
                <a:spcPts val="1253"/>
              </a:spcBef>
              <a:tabLst>
                <a:tab pos="224254" algn="l"/>
                <a:tab pos="224797" algn="l"/>
              </a:tabLst>
            </a:pPr>
            <a:endParaRPr sz="1325" dirty="0">
              <a:solidFill>
                <a:prstClr val="black"/>
              </a:solidFill>
              <a:latin typeface="Verdana"/>
              <a:cs typeface="Verdana"/>
            </a:endParaRPr>
          </a:p>
          <a:p>
            <a:pPr marL="224254" indent="-213937" defTabSz="781903">
              <a:spcBef>
                <a:spcPts val="1253"/>
              </a:spcBef>
              <a:buFont typeface="Arial MT"/>
              <a:buChar char="•"/>
              <a:tabLst>
                <a:tab pos="224254" algn="l"/>
                <a:tab pos="224797" algn="l"/>
              </a:tabLst>
            </a:pPr>
            <a:r>
              <a:rPr sz="1325" spc="-21" dirty="0">
                <a:solidFill>
                  <a:prstClr val="black"/>
                </a:solidFill>
                <a:latin typeface="Verdana"/>
                <a:cs typeface="Verdana"/>
              </a:rPr>
              <a:t>Transição</a:t>
            </a:r>
            <a:r>
              <a:rPr sz="1325" spc="-124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34" dirty="0">
                <a:solidFill>
                  <a:prstClr val="black"/>
                </a:solidFill>
                <a:latin typeface="Verdana"/>
                <a:cs typeface="Verdana"/>
              </a:rPr>
              <a:t>em</a:t>
            </a:r>
            <a:r>
              <a:rPr sz="1325" spc="-94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b="1" spc="-90" dirty="0">
                <a:solidFill>
                  <a:prstClr val="black"/>
                </a:solidFill>
                <a:latin typeface="Tahoma"/>
                <a:cs typeface="Tahoma"/>
              </a:rPr>
              <a:t>50</a:t>
            </a:r>
            <a:r>
              <a:rPr sz="1325" b="1" spc="-21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dirty="0">
                <a:solidFill>
                  <a:prstClr val="black"/>
                </a:solidFill>
                <a:latin typeface="Tahoma"/>
                <a:cs typeface="Tahoma"/>
              </a:rPr>
              <a:t>anos</a:t>
            </a:r>
            <a:r>
              <a:rPr sz="1325" b="1" spc="-26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-34" dirty="0">
                <a:solidFill>
                  <a:prstClr val="black"/>
                </a:solidFill>
                <a:latin typeface="Tahoma"/>
                <a:cs typeface="Tahoma"/>
              </a:rPr>
              <a:t>entre</a:t>
            </a:r>
            <a:r>
              <a:rPr sz="1325" b="1" spc="-38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-30" dirty="0">
                <a:solidFill>
                  <a:prstClr val="black"/>
                </a:solidFill>
                <a:latin typeface="Tahoma"/>
                <a:cs typeface="Tahoma"/>
              </a:rPr>
              <a:t>os</a:t>
            </a:r>
            <a:r>
              <a:rPr sz="1325" b="1" spc="-9" dirty="0">
                <a:solidFill>
                  <a:prstClr val="black"/>
                </a:solidFill>
                <a:latin typeface="Tahoma"/>
                <a:cs typeface="Tahoma"/>
              </a:rPr>
              <a:t> </a:t>
            </a:r>
            <a:r>
              <a:rPr sz="1325" b="1" spc="-30" dirty="0">
                <a:solidFill>
                  <a:prstClr val="black"/>
                </a:solidFill>
                <a:latin typeface="Tahoma"/>
                <a:cs typeface="Tahoma"/>
              </a:rPr>
              <a:t>entes </a:t>
            </a:r>
            <a:r>
              <a:rPr sz="1325" spc="30" dirty="0">
                <a:solidFill>
                  <a:prstClr val="black"/>
                </a:solidFill>
                <a:latin typeface="Verdana"/>
                <a:cs typeface="Verdana"/>
              </a:rPr>
              <a:t>(da</a:t>
            </a:r>
            <a:r>
              <a:rPr sz="1325" spc="-6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4" dirty="0">
                <a:solidFill>
                  <a:prstClr val="black"/>
                </a:solidFill>
                <a:latin typeface="Verdana"/>
                <a:cs typeface="Verdana"/>
              </a:rPr>
              <a:t>origem</a:t>
            </a:r>
            <a:r>
              <a:rPr sz="1325" spc="-111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47" dirty="0">
                <a:solidFill>
                  <a:prstClr val="black"/>
                </a:solidFill>
                <a:latin typeface="Verdana"/>
                <a:cs typeface="Verdana"/>
              </a:rPr>
              <a:t>para</a:t>
            </a:r>
            <a:r>
              <a:rPr sz="1325" spc="-12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81" dirty="0">
                <a:solidFill>
                  <a:prstClr val="black"/>
                </a:solidFill>
                <a:latin typeface="Verdana"/>
                <a:cs typeface="Verdana"/>
              </a:rPr>
              <a:t>o</a:t>
            </a:r>
            <a:r>
              <a:rPr sz="1325" spc="-103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86" dirty="0">
                <a:solidFill>
                  <a:prstClr val="black"/>
                </a:solidFill>
                <a:latin typeface="Verdana"/>
                <a:cs typeface="Verdana"/>
              </a:rPr>
              <a:t>do</a:t>
            </a:r>
            <a:r>
              <a:rPr sz="1325" spc="-94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sz="1325" spc="-21" dirty="0" err="1">
                <a:solidFill>
                  <a:prstClr val="black"/>
                </a:solidFill>
                <a:latin typeface="Verdana"/>
                <a:cs typeface="Verdana"/>
              </a:rPr>
              <a:t>destino</a:t>
            </a:r>
            <a:r>
              <a:rPr sz="1325" spc="-21" dirty="0">
                <a:solidFill>
                  <a:prstClr val="black"/>
                </a:solidFill>
                <a:latin typeface="Verdana"/>
                <a:cs typeface="Verdana"/>
              </a:rPr>
              <a:t>)</a:t>
            </a:r>
            <a:r>
              <a:rPr lang="pt-BR" sz="1325" spc="-21" dirty="0">
                <a:solidFill>
                  <a:prstClr val="black"/>
                </a:solidFill>
                <a:latin typeface="Verdana"/>
                <a:cs typeface="Verdana"/>
              </a:rPr>
              <a:t> – </a:t>
            </a:r>
            <a:r>
              <a:rPr lang="pt-BR" sz="1325" u="sng" spc="-21" dirty="0">
                <a:solidFill>
                  <a:prstClr val="black"/>
                </a:solidFill>
                <a:latin typeface="Verdana"/>
                <a:cs typeface="Verdana"/>
              </a:rPr>
              <a:t>conflitante com manutenção da ZFM--</a:t>
            </a:r>
            <a:endParaRPr sz="1325" u="sng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A7B04B1B-19F1-4D4E-A3CD-7C5E874AA636}"/>
              </a:ext>
            </a:extLst>
          </p:cNvPr>
          <p:cNvSpPr txBox="1"/>
          <p:nvPr/>
        </p:nvSpPr>
        <p:spPr>
          <a:xfrm>
            <a:off x="312764" y="850296"/>
            <a:ext cx="6808472" cy="260348"/>
          </a:xfrm>
          <a:prstGeom prst="rect">
            <a:avLst/>
          </a:prstGeom>
          <a:solidFill>
            <a:srgbClr val="0070BF"/>
          </a:solidFill>
        </p:spPr>
        <p:txBody>
          <a:bodyPr vert="horz" wrap="square" lIns="0" tIns="29865" rIns="0" bIns="0" rtlCol="0">
            <a:spAutoFit/>
          </a:bodyPr>
          <a:lstStyle/>
          <a:p>
            <a:pPr marL="67331" defTabSz="781903">
              <a:spcBef>
                <a:spcPts val="235"/>
              </a:spcBef>
            </a:pPr>
            <a:r>
              <a:rPr lang="pt-BR" sz="1496" b="1" spc="-86" dirty="0">
                <a:solidFill>
                  <a:srgbClr val="FFFFFF"/>
                </a:solidFill>
                <a:latin typeface="Tahoma"/>
                <a:cs typeface="Tahoma"/>
              </a:rPr>
              <a:t>PONTOS CONVERGENTES E DIVERGENTES</a:t>
            </a:r>
            <a:endParaRPr sz="1496" dirty="0">
              <a:solidFill>
                <a:prstClr val="black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934650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2216108</TotalTime>
  <Words>1378</Words>
  <Application>Microsoft Office PowerPoint</Application>
  <PresentationFormat>Apresentação na tela (4:3)</PresentationFormat>
  <Paragraphs>218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11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16</vt:i4>
      </vt:variant>
    </vt:vector>
  </HeadingPairs>
  <TitlesOfParts>
    <vt:vector size="29" baseType="lpstr">
      <vt:lpstr>Arial</vt:lpstr>
      <vt:lpstr>Arial MT</vt:lpstr>
      <vt:lpstr>Calibri</vt:lpstr>
      <vt:lpstr>Segoe UI</vt:lpstr>
      <vt:lpstr>Segoe UI Black</vt:lpstr>
      <vt:lpstr>Segoe UI Semibold</vt:lpstr>
      <vt:lpstr>Segoe UI Semilight</vt:lpstr>
      <vt:lpstr>Tahoma</vt:lpstr>
      <vt:lpstr>Times New Roman</vt:lpstr>
      <vt:lpstr>Verdana</vt:lpstr>
      <vt:lpstr>Wingdings</vt:lpstr>
      <vt:lpstr>Office Theme</vt:lpstr>
      <vt:lpstr>Office Theme</vt:lpstr>
      <vt:lpstr>Apresentação do PowerPoint</vt:lpstr>
      <vt:lpstr>      Complexidade do Sistema </vt:lpstr>
      <vt:lpstr>Apresentação do PowerPoint</vt:lpstr>
      <vt:lpstr>Apresentação do PowerPoint</vt:lpstr>
      <vt:lpstr>Apresentação do PowerPoint</vt:lpstr>
      <vt:lpstr>Impostos/competência/repartição - União, Estados e Municípios</vt:lpstr>
      <vt:lpstr>Entes Federativos - Posição</vt:lpstr>
      <vt:lpstr>+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Da Nova Administração Tributária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Vanessa</dc:creator>
  <dc:description/>
  <cp:lastModifiedBy>Bruno Pessanha Negris</cp:lastModifiedBy>
  <cp:revision>243</cp:revision>
  <cp:lastPrinted>2021-10-05T17:58:56Z</cp:lastPrinted>
  <dcterms:created xsi:type="dcterms:W3CDTF">2019-04-16T21:42:30Z</dcterms:created>
  <dcterms:modified xsi:type="dcterms:W3CDTF">2021-10-06T14:00:36Z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16.0016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Apresentação na tela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