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2" r:id="rId4"/>
    <p:sldId id="268" r:id="rId5"/>
    <p:sldId id="263" r:id="rId6"/>
    <p:sldId id="259" r:id="rId7"/>
    <p:sldId id="273" r:id="rId8"/>
    <p:sldId id="260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000"/>
  </p:normalViewPr>
  <p:slideViewPr>
    <p:cSldViewPr snapToGrid="0" snapToObjects="1">
      <p:cViewPr>
        <p:scale>
          <a:sx n="120" d="100"/>
          <a:sy n="120" d="100"/>
        </p:scale>
        <p:origin x="2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Users/RaulVelloso/Documents/Comparac&#807;a&#771;o%20Gastos%20Previd%20e%20PIB%20para%20Bianca.xlsx" TargetMode="External" /><Relationship Id="rId2" Type="http://schemas.microsoft.com/office/2011/relationships/chartColorStyle" Target="colors1.xml" /><Relationship Id="rId1" Type="http://schemas.microsoft.com/office/2011/relationships/chartStyle" Target="style1.xml" /><Relationship Id="rId4" Type="http://schemas.openxmlformats.org/officeDocument/2006/relationships/chartUserShapes" Target="../drawings/drawing1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Índ. Reais Gastos Previdência, 2006-17 (2006=100)</a:t>
            </a:r>
            <a:endParaRPr lang="pt-BR" sz="24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8.1901333793545528E-2"/>
          <c:y val="0.11597064848601242"/>
          <c:w val="0.91510241117135993"/>
          <c:h val="0.75494798668459129"/>
        </c:manualLayout>
      </c:layout>
      <c:lineChart>
        <c:grouping val="standard"/>
        <c:varyColors val="0"/>
        <c:ser>
          <c:idx val="0"/>
          <c:order val="0"/>
          <c:tx>
            <c:strRef>
              <c:f>'Gastos vs. PIB'!$B$6:$C$6</c:f>
              <c:strCache>
                <c:ptCount val="2"/>
                <c:pt idx="0">
                  <c:v>Despesa RPPS Estados</c:v>
                </c:pt>
              </c:strCache>
            </c:strRef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layout>
                <c:manualLayout>
                  <c:x val="-1.3272848179220842E-16"/>
                  <c:y val="-5.226480836236935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193,0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F363-BE47-8294-73CEA4B1FA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'Gastos vs. PIB'!$D$5:$O$5</c:f>
              <c:numCache>
                <c:formatCode>General</c:formatCode>
                <c:ptCount val="12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numCache>
            </c:numRef>
          </c:cat>
          <c:val>
            <c:numRef>
              <c:f>'Gastos vs. PIB'!$D$6:$O$6</c:f>
              <c:numCache>
                <c:formatCode>_-* #.##00_-;\-* #.##00_-;_-* "-"??_-;_-@_-</c:formatCode>
                <c:ptCount val="12"/>
                <c:pt idx="0" formatCode="General">
                  <c:v>100</c:v>
                </c:pt>
                <c:pt idx="1">
                  <c:v>105.56430926564438</c:v>
                </c:pt>
                <c:pt idx="2">
                  <c:v>108.49335757354007</c:v>
                </c:pt>
                <c:pt idx="3">
                  <c:v>111.43097142960541</c:v>
                </c:pt>
                <c:pt idx="4">
                  <c:v>121.05998714926876</c:v>
                </c:pt>
                <c:pt idx="5">
                  <c:v>132.13244663883674</c:v>
                </c:pt>
                <c:pt idx="6">
                  <c:v>143.98348606283994</c:v>
                </c:pt>
                <c:pt idx="7">
                  <c:v>158.03902697821258</c:v>
                </c:pt>
                <c:pt idx="8">
                  <c:v>167.54503519378596</c:v>
                </c:pt>
                <c:pt idx="9">
                  <c:v>178.17310970559353</c:v>
                </c:pt>
                <c:pt idx="10">
                  <c:v>181.26549048972504</c:v>
                </c:pt>
                <c:pt idx="11" formatCode="_-* #.##0_-;\-* #.##0_-;_-* &quot;-&quot;??_-;_-@_-">
                  <c:v>193.00402408042851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363-BE47-8294-73CEA4B1FAA9}"/>
            </c:ext>
          </c:extLst>
        </c:ser>
        <c:ser>
          <c:idx val="1"/>
          <c:order val="1"/>
          <c:tx>
            <c:strRef>
              <c:f>'Gastos vs. PIB'!$B$7:$C$7</c:f>
              <c:strCache>
                <c:ptCount val="2"/>
                <c:pt idx="0">
                  <c:v>Despesa RPPS União</c:v>
                </c:pt>
              </c:strCache>
            </c:strRef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tx>
                <c:rich>
                  <a:bodyPr/>
                  <a:lstStyle/>
                  <a:p>
                    <a:r>
                      <a:rPr lang="en-US" dirty="0"/>
                      <a:t>145,7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F363-BE47-8294-73CEA4B1FA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'Gastos vs. PIB'!$D$5:$O$5</c:f>
              <c:numCache>
                <c:formatCode>General</c:formatCode>
                <c:ptCount val="12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numCache>
            </c:numRef>
          </c:cat>
          <c:val>
            <c:numRef>
              <c:f>'Gastos vs. PIB'!$D$7:$O$7</c:f>
              <c:numCache>
                <c:formatCode>_-* #.##00_-;\-* #.##00_-;_-* "-"??_-;_-@_-</c:formatCode>
                <c:ptCount val="12"/>
                <c:pt idx="0" formatCode="General">
                  <c:v>100</c:v>
                </c:pt>
                <c:pt idx="1">
                  <c:v>105.8056699202977</c:v>
                </c:pt>
                <c:pt idx="2">
                  <c:v>111.93374335650226</c:v>
                </c:pt>
                <c:pt idx="3">
                  <c:v>121.7452372914573</c:v>
                </c:pt>
                <c:pt idx="4">
                  <c:v>128.97837363069399</c:v>
                </c:pt>
                <c:pt idx="5">
                  <c:v>130.16026035262036</c:v>
                </c:pt>
                <c:pt idx="6">
                  <c:v>127.37411836376641</c:v>
                </c:pt>
                <c:pt idx="7">
                  <c:v>129.82898404916025</c:v>
                </c:pt>
                <c:pt idx="8">
                  <c:v>133.29720609772198</c:v>
                </c:pt>
                <c:pt idx="9">
                  <c:v>132.67840526066394</c:v>
                </c:pt>
                <c:pt idx="10">
                  <c:v>130.80031718882125</c:v>
                </c:pt>
                <c:pt idx="11" formatCode="_-* #.##0_-;\-* #.##0_-;_-* &quot;-&quot;??_-;_-@_-">
                  <c:v>145.73514824098203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363-BE47-8294-73CEA4B1FAA9}"/>
            </c:ext>
          </c:extLst>
        </c:ser>
        <c:ser>
          <c:idx val="2"/>
          <c:order val="2"/>
          <c:tx>
            <c:strRef>
              <c:f>'Gastos vs. PIB'!$B$8:$C$8</c:f>
              <c:strCache>
                <c:ptCount val="2"/>
                <c:pt idx="0">
                  <c:v>Despesa RGPS</c:v>
                </c:pt>
              </c:strCache>
            </c:strRef>
          </c:tx>
          <c:spPr>
            <a:ln w="57150" cap="rnd">
              <a:solidFill>
                <a:schemeClr val="accent3">
                  <a:alpha val="99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tx>
                <c:rich>
                  <a:bodyPr/>
                  <a:lstStyle/>
                  <a:p>
                    <a:r>
                      <a:rPr lang="en-US" dirty="0"/>
                      <a:t>179,5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F363-BE47-8294-73CEA4B1FA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'Gastos vs. PIB'!$D$5:$O$5</c:f>
              <c:numCache>
                <c:formatCode>General</c:formatCode>
                <c:ptCount val="12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numCache>
            </c:numRef>
          </c:cat>
          <c:val>
            <c:numRef>
              <c:f>'Gastos vs. PIB'!$D$8:$O$8</c:f>
              <c:numCache>
                <c:formatCode>_-* #.##00_-;\-* #.##00_-;_-* "-"??_-;_-@_-</c:formatCode>
                <c:ptCount val="12"/>
                <c:pt idx="0" formatCode="General">
                  <c:v>100</c:v>
                </c:pt>
                <c:pt idx="1">
                  <c:v>107.97051736390435</c:v>
                </c:pt>
                <c:pt idx="2">
                  <c:v>110.03660933749887</c:v>
                </c:pt>
                <c:pt idx="3">
                  <c:v>118.21617612260084</c:v>
                </c:pt>
                <c:pt idx="4">
                  <c:v>127.55030927047486</c:v>
                </c:pt>
                <c:pt idx="5">
                  <c:v>132.08699162111051</c:v>
                </c:pt>
                <c:pt idx="6">
                  <c:v>140.96714764315874</c:v>
                </c:pt>
                <c:pt idx="7">
                  <c:v>149.6758181871547</c:v>
                </c:pt>
                <c:pt idx="8">
                  <c:v>155.43368181056914</c:v>
                </c:pt>
                <c:pt idx="9">
                  <c:v>157.81064715549698</c:v>
                </c:pt>
                <c:pt idx="10">
                  <c:v>169.2082885405639</c:v>
                </c:pt>
                <c:pt idx="11" formatCode="_-* #.##0_-;\-* #.##0_-;_-* &quot;-&quot;??_-;_-@_-">
                  <c:v>179.4697437005421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363-BE47-8294-73CEA4B1FAA9}"/>
            </c:ext>
          </c:extLst>
        </c:ser>
        <c:ser>
          <c:idx val="3"/>
          <c:order val="3"/>
          <c:tx>
            <c:strRef>
              <c:f>'Gastos vs. PIB'!$B$9:$C$9</c:f>
              <c:strCache>
                <c:ptCount val="2"/>
                <c:pt idx="0">
                  <c:v>PIB Brasil</c:v>
                </c:pt>
              </c:strCache>
            </c:strRef>
          </c:tx>
          <c:spPr>
            <a:ln w="571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layout>
                <c:manualLayout>
                  <c:x val="-1.9921669343991987E-2"/>
                  <c:y val="-1.2121371914789597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accent2"/>
                        </a:solidFill>
                      </a:rPr>
                      <a:t>123,5</a:t>
                    </a:r>
                  </a:p>
                  <a:p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F363-BE47-8294-73CEA4B1FA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'Gastos vs. PIB'!$D$5:$O$5</c:f>
              <c:numCache>
                <c:formatCode>General</c:formatCode>
                <c:ptCount val="12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numCache>
            </c:numRef>
          </c:cat>
          <c:val>
            <c:numRef>
              <c:f>'Gastos vs. PIB'!$D$9:$O$9</c:f>
              <c:numCache>
                <c:formatCode>_-* #.##00_-;\-* #.##00_-;_-* "-"??_-;_-@_-</c:formatCode>
                <c:ptCount val="12"/>
                <c:pt idx="0" formatCode="General">
                  <c:v>100</c:v>
                </c:pt>
                <c:pt idx="1">
                  <c:v>106.1</c:v>
                </c:pt>
                <c:pt idx="2">
                  <c:v>111.5</c:v>
                </c:pt>
                <c:pt idx="3">
                  <c:v>111.3</c:v>
                </c:pt>
                <c:pt idx="4">
                  <c:v>119.7</c:v>
                </c:pt>
                <c:pt idx="5">
                  <c:v>124.5</c:v>
                </c:pt>
                <c:pt idx="6">
                  <c:v>126.9</c:v>
                </c:pt>
                <c:pt idx="7">
                  <c:v>130.69999999999999</c:v>
                </c:pt>
                <c:pt idx="8">
                  <c:v>131.1</c:v>
                </c:pt>
                <c:pt idx="9">
                  <c:v>126.7</c:v>
                </c:pt>
                <c:pt idx="10">
                  <c:v>122.2</c:v>
                </c:pt>
                <c:pt idx="11" formatCode="_-* #.##0_-;\-* #.##0_-;_-* &quot;-&quot;??_-;_-@_-">
                  <c:v>123.5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F363-BE47-8294-73CEA4B1F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813152"/>
        <c:axId val="70091664"/>
      </c:lineChart>
      <c:catAx>
        <c:axId val="3481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0091664"/>
        <c:crosses val="autoZero"/>
        <c:auto val="1"/>
        <c:lblAlgn val="ctr"/>
        <c:lblOffset val="100"/>
        <c:noMultiLvlLbl val="0"/>
      </c:catAx>
      <c:valAx>
        <c:axId val="70091664"/>
        <c:scaling>
          <c:orientation val="minMax"/>
          <c:min val="98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81315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pt-B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0.59819</cdr:x>
      <cdr:y>0.51081</cdr:y>
    </cdr:from>
    <cdr:to>
      <cdr:x>0.92801</cdr:x>
      <cdr:y>0.58469</cdr:y>
    </cdr:to>
    <cdr:sp macro="" textlink="">
      <cdr:nvSpPr>
        <cdr:cNvPr id="3" name="CaixaDeTexto 2">
          <a:extLst xmlns:a="http://schemas.openxmlformats.org/drawingml/2006/main">
            <a:ext uri="{FF2B5EF4-FFF2-40B4-BE49-F238E27FC236}">
              <a16:creationId xmlns:a16="http://schemas.microsoft.com/office/drawing/2014/main" id="{B1441F5C-5898-8147-9EAE-A798E27DBC07}"/>
            </a:ext>
          </a:extLst>
        </cdr:cNvPr>
        <cdr:cNvSpPr txBox="1"/>
      </cdr:nvSpPr>
      <cdr:spPr>
        <a:xfrm xmlns:a="http://schemas.openxmlformats.org/drawingml/2006/main">
          <a:off x="5071025" y="3191726"/>
          <a:ext cx="2795958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2400" b="1" dirty="0">
              <a:solidFill>
                <a:schemeClr val="accent2"/>
              </a:solidFill>
            </a:rPr>
            <a:t>Despesa RPPS União</a:t>
          </a:r>
        </a:p>
      </cdr:txBody>
    </cdr:sp>
  </cdr:relSizeAnchor>
  <cdr:relSizeAnchor xmlns:cdr="http://schemas.openxmlformats.org/drawingml/2006/chartDrawing">
    <cdr:from>
      <cdr:x>0.90975</cdr:x>
      <cdr:y>0.69547</cdr:y>
    </cdr:from>
    <cdr:to>
      <cdr:x>0.98089</cdr:x>
      <cdr:y>0.76936</cdr:y>
    </cdr:to>
    <cdr:sp macro="" textlink="">
      <cdr:nvSpPr>
        <cdr:cNvPr id="4" name="CaixaDeTexto 2">
          <a:extLst xmlns:a="http://schemas.openxmlformats.org/drawingml/2006/main">
            <a:ext uri="{FF2B5EF4-FFF2-40B4-BE49-F238E27FC236}">
              <a16:creationId xmlns:a16="http://schemas.microsoft.com/office/drawing/2014/main" id="{B1441F5C-5898-8147-9EAE-A798E27DBC07}"/>
            </a:ext>
          </a:extLst>
        </cdr:cNvPr>
        <cdr:cNvSpPr txBox="1"/>
      </cdr:nvSpPr>
      <cdr:spPr>
        <a:xfrm xmlns:a="http://schemas.openxmlformats.org/drawingml/2006/main">
          <a:off x="7712198" y="4345573"/>
          <a:ext cx="603071" cy="46169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2400" b="1" dirty="0">
              <a:solidFill>
                <a:schemeClr val="accent2"/>
              </a:solidFill>
            </a:rPr>
            <a:t>PIB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52FC0B-D99B-524D-ACEC-83FB76E25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65C0B53-DDBC-754B-8192-69A2350829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9AF831-1C6F-6D47-A411-AE8D62328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1AB8DB-9517-8F48-B172-99B4D6D65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B45417-9301-F642-8593-52DC31685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690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BE9127-46C6-5942-99CA-7877A0EEA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6563A9-8739-8B4B-9C43-045079E9F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815227-C3D2-B14A-A5A0-C7734F05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A4E1A30-6A72-E849-81AF-1065DF5DC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70E6AF-998D-0D4A-B153-8E3C2C62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5417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E484067-56E6-5742-ACF0-FE34CAFE5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18E5402-BAFA-F04A-B2C1-9B0617E26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70AFF6-B099-5A48-95F7-6F2B6D4AD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6D356FD-5BD7-1640-973E-8991046E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1919594-75DF-1149-BCF9-3C772F026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017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DD1824-9CD5-C641-8136-38DCFDE96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BDCB8E3-FE9B-D94D-A7C4-12D0F641D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765D6-39C0-7543-B8D4-1045A448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3A4E403-E86A-5B4E-8480-BB011CC6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A34059-49D8-4249-A41A-8E645DDF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382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E1894A-098A-2142-A0D1-C914A605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F5CF0D-562E-E441-8DAC-D11AB76A0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7D0EC0E-1F0D-AD4D-88D1-991EB3F0F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FB5D8D-85C7-EA46-8308-66B903FC0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6230386-2DDF-4C4F-B0B7-ED5D7AE3D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257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5593D4-996E-B444-B292-8E66F9924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FAD852-E510-9A4C-BA85-AF5C3CDE3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97CF706-DC31-7848-A98D-1789E0B31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456785D-9EEE-9B4B-AF91-767EA627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D8CC7D9-FAC5-774E-818C-096CD5927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0CA4B89-4B27-F341-ADFF-89096E52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627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E2C591-FC7D-C74B-807F-57441F9E4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28A457-D928-2144-9C4C-B7C8D8BF3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9436B5D-DB23-B846-9DAC-5BA97A121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C0D4376-231D-7C43-8DF8-9FDB314579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5AF537C-7555-1448-AE95-5D3A547E38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DC3051C-E5E6-6D4B-80D6-EBBD4935B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E13A48A-3F0A-974B-A46E-C1EA3E307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89527826-A1C8-2943-8FFB-D348B218A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071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74D751-FE27-5040-A8F0-B6CC29DF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F1AE1EC-4AF2-E54C-A108-3FF6D5D7A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A9C518-3BEE-2149-A50D-3CF2C6771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9FEBFEF-9E85-2A47-BD47-1FBCF1ACC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531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1835C3-7714-5F48-B849-F40F86FB0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67EBD0F-417F-454A-BA32-C1B59D734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C526C17-8796-254A-AB2D-5C9954C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053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16BC66-4F56-3D41-BA18-A97C735F1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20E4AE-6798-D548-8062-E23E095AC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E9E6011-A2E0-0946-8906-CC1A4CD8A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240833E-7A55-4B4C-A087-BF45D884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7907C20-C387-554B-9477-4316D3E79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FB32823-D569-D54F-B4A2-A6657DDDB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238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2DC071-1DBB-5F43-89F7-724E7764A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BF94CD6-1D07-CA47-AA0C-F1352B1B8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48CD6B0-FED5-B449-967F-9705A287D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058ADB6-760D-9740-A9B9-7954C1E1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544FCDD-F17A-704C-8D47-F857A2452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D4AD7AB-E280-DB44-AB01-1F8BB42A1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42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E52CD59-9F4B-5F48-88EE-A55CC6D8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8CD39F2-F482-4A43-BA25-BC16EC85C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BE9C6E-B5F4-714B-8424-D917E66000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294C5-2459-FB4B-B7D6-65AA398C9943}" type="datetimeFigureOut">
              <a:rPr lang="pt-BR" smtClean="0"/>
              <a:t>07/10/2021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3A19516-E2BA-2748-94A4-E5659808FA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9CB6A1F-C1CB-5E4B-BD36-2A3823366C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DD755-1A8A-1444-80A5-04CD3BDD72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001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 /><Relationship Id="rId2" Type="http://schemas.openxmlformats.org/officeDocument/2006/relationships/image" Target="../media/image1.em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F124D6-CA67-7145-8B83-6ADD40B089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A hora e vez do ajuste previdenciário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5E8985-EB2F-6F4E-BCD2-F17274780F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raulvelloso45@gmail.com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5ACD01F-B30C-4644-93C5-B155C02B0103}"/>
              </a:ext>
            </a:extLst>
          </p:cNvPr>
          <p:cNvSpPr txBox="1"/>
          <p:nvPr/>
        </p:nvSpPr>
        <p:spPr>
          <a:xfrm>
            <a:off x="4678326" y="4888468"/>
            <a:ext cx="264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Em Salvador, BA., 07out21</a:t>
            </a:r>
          </a:p>
        </p:txBody>
      </p:sp>
    </p:spTree>
    <p:extLst>
      <p:ext uri="{BB962C8B-B14F-4D97-AF65-F5344CB8AC3E}">
        <p14:creationId xmlns:p14="http://schemas.microsoft.com/office/powerpoint/2010/main" val="247592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29A45FD-0E81-184E-8963-1EA0AA99D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82"/>
          <a:stretch/>
        </p:blipFill>
        <p:spPr>
          <a:xfrm>
            <a:off x="91965" y="1705264"/>
            <a:ext cx="5869459" cy="490563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E07B840-CF5E-1340-AFDE-5C00F1061A0A}"/>
              </a:ext>
            </a:extLst>
          </p:cNvPr>
          <p:cNvSpPr txBox="1"/>
          <p:nvPr/>
        </p:nvSpPr>
        <p:spPr>
          <a:xfrm>
            <a:off x="182604" y="271455"/>
            <a:ext cx="5504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ESTRUTURA da despesa dos </a:t>
            </a:r>
            <a:r>
              <a:rPr lang="pt-BR" sz="2400" b="1" u="sng" dirty="0"/>
              <a:t>“Donos do Orçamento”</a:t>
            </a:r>
            <a:r>
              <a:rPr lang="pt-BR" sz="2400" b="1" dirty="0"/>
              <a:t> em Outros Custeios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99C4993-C3BE-B842-93F9-3E605BC092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35"/>
          <a:stretch/>
        </p:blipFill>
        <p:spPr>
          <a:xfrm>
            <a:off x="5901430" y="1425662"/>
            <a:ext cx="6198606" cy="5093814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05C049D-8F1D-104F-A473-50977E95A163}"/>
              </a:ext>
            </a:extLst>
          </p:cNvPr>
          <p:cNvSpPr txBox="1"/>
          <p:nvPr/>
        </p:nvSpPr>
        <p:spPr>
          <a:xfrm>
            <a:off x="7399707" y="640786"/>
            <a:ext cx="398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ESTRUTURA da Despesa Total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99213E-49CD-ED41-A133-E9EC36C3AC6F}"/>
              </a:ext>
            </a:extLst>
          </p:cNvPr>
          <p:cNvSpPr txBox="1"/>
          <p:nvPr/>
        </p:nvSpPr>
        <p:spPr>
          <a:xfrm>
            <a:off x="8345005" y="6396335"/>
            <a:ext cx="398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Prefeitura de Salvador, 2020</a:t>
            </a:r>
          </a:p>
        </p:txBody>
      </p: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1E84E1AB-35AC-7B44-A449-9A4232C2FF59}"/>
              </a:ext>
            </a:extLst>
          </p:cNvPr>
          <p:cNvCxnSpPr>
            <a:cxnSpLocks/>
          </p:cNvCxnSpPr>
          <p:nvPr/>
        </p:nvCxnSpPr>
        <p:spPr>
          <a:xfrm flipH="1">
            <a:off x="6710766" y="4839746"/>
            <a:ext cx="542440" cy="666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F3EEB6F-C8AF-FF4F-B194-FD2A120D7D6F}"/>
              </a:ext>
            </a:extLst>
          </p:cNvPr>
          <p:cNvSpPr txBox="1"/>
          <p:nvPr/>
        </p:nvSpPr>
        <p:spPr>
          <a:xfrm>
            <a:off x="6090685" y="5522596"/>
            <a:ext cx="148630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/>
              <a:t>39%: “Donos”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36EFCDF-CF95-EF4F-849A-330DDBB1C910}"/>
              </a:ext>
            </a:extLst>
          </p:cNvPr>
          <p:cNvSpPr txBox="1"/>
          <p:nvPr/>
        </p:nvSpPr>
        <p:spPr>
          <a:xfrm>
            <a:off x="8533652" y="5547608"/>
            <a:ext cx="139493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/>
              <a:t>12%: Demais</a:t>
            </a:r>
          </a:p>
        </p:txBody>
      </p: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797D8E2F-7E61-764F-90A7-A336D7BE2F35}"/>
              </a:ext>
            </a:extLst>
          </p:cNvPr>
          <p:cNvCxnSpPr/>
          <p:nvPr/>
        </p:nvCxnSpPr>
        <p:spPr>
          <a:xfrm>
            <a:off x="8533652" y="5005953"/>
            <a:ext cx="860130" cy="516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4C068B2F-56DE-F74A-9D9D-2EEDAC7C6DAC}"/>
              </a:ext>
            </a:extLst>
          </p:cNvPr>
          <p:cNvCxnSpPr/>
          <p:nvPr/>
        </p:nvCxnSpPr>
        <p:spPr>
          <a:xfrm>
            <a:off x="6710766" y="5916940"/>
            <a:ext cx="0" cy="479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E6BE1EC4-B1FE-F944-A32C-18AD869C6FA3}"/>
              </a:ext>
            </a:extLst>
          </p:cNvPr>
          <p:cNvCxnSpPr/>
          <p:nvPr/>
        </p:nvCxnSpPr>
        <p:spPr>
          <a:xfrm flipH="1" flipV="1">
            <a:off x="4417017" y="5703376"/>
            <a:ext cx="2293749" cy="692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20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96FC7AE-1072-424B-87A7-81F34ACFA3CF}"/>
              </a:ext>
            </a:extLst>
          </p:cNvPr>
          <p:cNvSpPr txBox="1"/>
          <p:nvPr/>
        </p:nvSpPr>
        <p:spPr>
          <a:xfrm>
            <a:off x="2279543" y="342522"/>
            <a:ext cx="76329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Diante de um orçamento dominado por “donos”,</a:t>
            </a:r>
          </a:p>
          <a:p>
            <a:endParaRPr lang="pt-BR" sz="2400" b="1" dirty="0"/>
          </a:p>
          <a:p>
            <a:r>
              <a:rPr lang="pt-BR" sz="2400" b="1" dirty="0"/>
              <a:t>O grande drama é:</a:t>
            </a:r>
          </a:p>
          <a:p>
            <a:endParaRPr lang="pt-BR" sz="2400" b="1" dirty="0"/>
          </a:p>
          <a:p>
            <a:r>
              <a:rPr lang="pt-BR" sz="2400" b="1" u="sng" dirty="0"/>
              <a:t>Custo previdenciário </a:t>
            </a:r>
            <a:r>
              <a:rPr lang="pt-BR" sz="2400" b="1" dirty="0"/>
              <a:t>disparou,</a:t>
            </a:r>
          </a:p>
          <a:p>
            <a:endParaRPr lang="pt-BR" sz="2400" b="1" dirty="0"/>
          </a:p>
          <a:p>
            <a:r>
              <a:rPr lang="pt-BR" sz="2400" b="1" u="sng" dirty="0"/>
              <a:t>Investimento</a:t>
            </a:r>
            <a:r>
              <a:rPr lang="pt-BR" sz="2400" b="1" dirty="0"/>
              <a:t> desabou (quando vai zerar?)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85ED238-5BBF-1041-9226-09564474F04C}"/>
              </a:ext>
            </a:extLst>
          </p:cNvPr>
          <p:cNvSpPr txBox="1"/>
          <p:nvPr/>
        </p:nvSpPr>
        <p:spPr>
          <a:xfrm>
            <a:off x="2194482" y="3348195"/>
            <a:ext cx="76329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--O que sobra para atacar?</a:t>
            </a:r>
          </a:p>
          <a:p>
            <a:r>
              <a:rPr lang="pt-BR" sz="2400" b="1" dirty="0"/>
              <a:t>	Outros custeios discricionários (10% total)</a:t>
            </a:r>
          </a:p>
          <a:p>
            <a:r>
              <a:rPr lang="pt-BR" sz="2400" b="1" dirty="0"/>
              <a:t>	Outros custeios obrigatórios fora dos “donos”(12%)</a:t>
            </a:r>
          </a:p>
          <a:p>
            <a:r>
              <a:rPr lang="pt-BR" sz="2400" b="1" dirty="0"/>
              <a:t>	Inativos e pensionistas (7%)</a:t>
            </a:r>
          </a:p>
          <a:p>
            <a:endParaRPr lang="pt-BR" sz="2400" b="1" dirty="0"/>
          </a:p>
          <a:p>
            <a:r>
              <a:rPr lang="pt-BR" sz="2400" b="1" u="sng" dirty="0"/>
              <a:t>Prioridade</a:t>
            </a:r>
            <a:r>
              <a:rPr lang="pt-BR" sz="2400" b="1" dirty="0"/>
              <a:t>: equacionar a previdência e retomar investimentos</a:t>
            </a:r>
          </a:p>
          <a:p>
            <a:endParaRPr lang="pt-BR" sz="2400" b="1" dirty="0"/>
          </a:p>
          <a:p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578313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B0FA80B-6D5F-304D-B150-08436472A206}"/>
              </a:ext>
            </a:extLst>
          </p:cNvPr>
          <p:cNvGraphicFramePr>
            <a:graphicFrameLocks/>
          </p:cNvGraphicFramePr>
          <p:nvPr/>
        </p:nvGraphicFramePr>
        <p:xfrm>
          <a:off x="1809751" y="342900"/>
          <a:ext cx="8477249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B1441F5C-5898-8147-9EAE-A798E27DBC07}"/>
              </a:ext>
            </a:extLst>
          </p:cNvPr>
          <p:cNvSpPr txBox="1"/>
          <p:nvPr/>
        </p:nvSpPr>
        <p:spPr>
          <a:xfrm>
            <a:off x="6658022" y="939618"/>
            <a:ext cx="3018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Despesa RPPS Estados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5276CAA-2542-B143-813C-EAD3DB9BA51B}"/>
              </a:ext>
            </a:extLst>
          </p:cNvPr>
          <p:cNvSpPr txBox="1"/>
          <p:nvPr/>
        </p:nvSpPr>
        <p:spPr>
          <a:xfrm>
            <a:off x="9911914" y="1854548"/>
            <a:ext cx="1998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accent3"/>
                </a:solidFill>
              </a:rPr>
              <a:t>Despesa RGPS</a:t>
            </a:r>
          </a:p>
        </p:txBody>
      </p:sp>
    </p:spTree>
    <p:extLst>
      <p:ext uri="{BB962C8B-B14F-4D97-AF65-F5344CB8AC3E}">
        <p14:creationId xmlns:p14="http://schemas.microsoft.com/office/powerpoint/2010/main" val="307614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4D8F918-CD9D-1140-94C8-C6B172031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56" y="1059039"/>
            <a:ext cx="6959600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02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DB56016-6D93-744F-ACE7-C89C53BE0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211" y="0"/>
            <a:ext cx="8225578" cy="6858000"/>
          </a:xfrm>
          <a:prstGeom prst="rect">
            <a:avLst/>
          </a:prstGeom>
        </p:spPr>
      </p:pic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25EEA03A-37EA-754B-9ECF-B8F4C3B1C9D3}"/>
              </a:ext>
            </a:extLst>
          </p:cNvPr>
          <p:cNvCxnSpPr/>
          <p:nvPr/>
        </p:nvCxnSpPr>
        <p:spPr>
          <a:xfrm flipV="1">
            <a:off x="2088292" y="1309816"/>
            <a:ext cx="3249827" cy="2384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040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>
            <a:extLst>
              <a:ext uri="{FF2B5EF4-FFF2-40B4-BE49-F238E27FC236}">
                <a16:creationId xmlns:a16="http://schemas.microsoft.com/office/drawing/2014/main" id="{86FE7465-45CA-E542-A4EC-1554D43311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80"/>
          <a:stretch/>
        </p:blipFill>
        <p:spPr>
          <a:xfrm>
            <a:off x="2535401" y="344130"/>
            <a:ext cx="7055165" cy="6259406"/>
          </a:xfrm>
          <a:prstGeom prst="rect">
            <a:avLst/>
          </a:prstGeom>
        </p:spPr>
      </p:pic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E2C2973A-1DC2-9941-8B26-5F5B48D32ED1}"/>
              </a:ext>
            </a:extLst>
          </p:cNvPr>
          <p:cNvCxnSpPr>
            <a:cxnSpLocks/>
          </p:cNvCxnSpPr>
          <p:nvPr/>
        </p:nvCxnSpPr>
        <p:spPr>
          <a:xfrm>
            <a:off x="4289898" y="1478604"/>
            <a:ext cx="0" cy="455544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064BD91A-9C26-C14B-BA49-F74B2A2A1CCC}"/>
              </a:ext>
            </a:extLst>
          </p:cNvPr>
          <p:cNvSpPr txBox="1"/>
          <p:nvPr/>
        </p:nvSpPr>
        <p:spPr>
          <a:xfrm>
            <a:off x="437745" y="443540"/>
            <a:ext cx="490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Se não ajustar sua previdência, o Est. de SP tenderá a investir zero em 2023.</a:t>
            </a:r>
          </a:p>
        </p:txBody>
      </p:sp>
    </p:spTree>
    <p:extLst>
      <p:ext uri="{BB962C8B-B14F-4D97-AF65-F5344CB8AC3E}">
        <p14:creationId xmlns:p14="http://schemas.microsoft.com/office/powerpoint/2010/main" val="1586041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00F152E4-FA64-0748-8674-5480132D4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330"/>
          <a:stretch/>
        </p:blipFill>
        <p:spPr>
          <a:xfrm>
            <a:off x="2641600" y="127000"/>
            <a:ext cx="6908800" cy="5789706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6286C9F4-36B1-A142-9B97-F1E0CE980926}"/>
              </a:ext>
            </a:extLst>
          </p:cNvPr>
          <p:cNvSpPr/>
          <p:nvPr/>
        </p:nvSpPr>
        <p:spPr>
          <a:xfrm>
            <a:off x="7732059" y="564776"/>
            <a:ext cx="309282" cy="295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A46D514-0E13-2746-AC36-9BEE054E8CA0}"/>
              </a:ext>
            </a:extLst>
          </p:cNvPr>
          <p:cNvSpPr txBox="1"/>
          <p:nvPr/>
        </p:nvSpPr>
        <p:spPr>
          <a:xfrm>
            <a:off x="7610113" y="48768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60250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156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A hora e vez do ajuste previdenciário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Usuário desconhecido</cp:lastModifiedBy>
  <cp:revision>10</cp:revision>
  <dcterms:created xsi:type="dcterms:W3CDTF">2021-10-06T22:25:35Z</dcterms:created>
  <dcterms:modified xsi:type="dcterms:W3CDTF">2021-10-07T12:19:07Z</dcterms:modified>
</cp:coreProperties>
</file>