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30"/>
  </p:notesMasterIdLst>
  <p:sldIdLst>
    <p:sldId id="256" r:id="rId5"/>
    <p:sldId id="1225" r:id="rId6"/>
    <p:sldId id="1232" r:id="rId7"/>
    <p:sldId id="1231" r:id="rId8"/>
    <p:sldId id="1227" r:id="rId9"/>
    <p:sldId id="1228" r:id="rId10"/>
    <p:sldId id="267" r:id="rId11"/>
    <p:sldId id="280" r:id="rId12"/>
    <p:sldId id="283" r:id="rId13"/>
    <p:sldId id="285" r:id="rId14"/>
    <p:sldId id="286" r:id="rId15"/>
    <p:sldId id="296" r:id="rId16"/>
    <p:sldId id="297" r:id="rId17"/>
    <p:sldId id="263" r:id="rId18"/>
    <p:sldId id="264" r:id="rId19"/>
    <p:sldId id="321" r:id="rId20"/>
    <p:sldId id="1223" r:id="rId21"/>
    <p:sldId id="1230" r:id="rId22"/>
    <p:sldId id="1221" r:id="rId23"/>
    <p:sldId id="336" r:id="rId24"/>
    <p:sldId id="328" r:id="rId25"/>
    <p:sldId id="319" r:id="rId26"/>
    <p:sldId id="320" r:id="rId27"/>
    <p:sldId id="333" r:id="rId28"/>
    <p:sldId id="295" r:id="rId2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BFC"/>
    <a:srgbClr val="55D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44" autoAdjust="0"/>
    <p:restoredTop sz="94007" autoAdjust="0"/>
  </p:normalViewPr>
  <p:slideViewPr>
    <p:cSldViewPr snapToGrid="0" snapToObjects="1">
      <p:cViewPr varScale="1">
        <p:scale>
          <a:sx n="107" d="100"/>
          <a:sy n="107" d="100"/>
        </p:scale>
        <p:origin x="133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c\Downloads\excel%20-%20prim&#225;rio%20e%20DBG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ays\OneDrive\Documentos\SEFAZ\DIRPROF\Apresenta&#231;&#245;es\EXCEL%20-%20apoio\RTN%20serie_historica_jul2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tesouro.sharepoint.com/teams/equipe.assessoria.economica/Documentos%20Compartilhados/General/2%20-%20Apresenta&#231;&#245;es%20Institucionais%20-%20Bruno%20Funchal/1.%20Apresenta&#231;&#245;es%202021/Fontes/1.Receitas%20x%20despesas(%25%20PIB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anc\Dropbox\Work\SE\Apresenta&#231;&#245;es\02%20set21%20-%20PEC%20Precatorios\tabel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tesouro.sharepoint.com/teams/equipe.assessoria.economica/Documentos%20Compartilhados/General/2%20-%20Apresenta&#231;&#245;es%20Institucionais%20-%20STN/1.%20Apresenta&#231;&#245;es%202021/Fontes/2021.08.04%20Comparativo%20Proje&#231;&#245;es%20pr&#233;%20e%20p&#243;s-covid%20(N&#227;o%20oficial)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tesouro.sharepoint.com/teams/equipe.assessoria.economica/Documentos%20Compartilhados/General/2%20-%20Apresenta&#231;&#245;es%20Institucionais%20-%20STN/1.%20Apresenta&#231;&#245;es%202021/Fontes/Volume%20leil&#245;es%20e%20prazo%20m&#233;dio%20de%20emiss&#245;es%20.xls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d65a6bcb8359153d/Documentos/SEFAZ/DIRPROF/Apresenta&#231;&#245;es/Proje&#231;&#227;o%20PIB%20-%20FOCU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369922741036062E-2"/>
          <c:y val="2.3419443367888083E-2"/>
          <c:w val="0.9223730021591322"/>
          <c:h val="0.77902941071811282"/>
        </c:manualLayout>
      </c:layout>
      <c:lineChart>
        <c:grouping val="standard"/>
        <c:varyColors val="0"/>
        <c:ser>
          <c:idx val="1"/>
          <c:order val="0"/>
          <c:tx>
            <c:v>Abril/2021</c:v>
          </c:tx>
          <c:spPr>
            <a:ln w="28575" cap="rnd">
              <a:solidFill>
                <a:schemeClr val="accent1">
                  <a:tint val="77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77000"/>
                </a:schemeClr>
              </a:solidFill>
              <a:ln w="9525">
                <a:solidFill>
                  <a:schemeClr val="accent1">
                    <a:tint val="77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2770575307378698E-2"/>
                  <c:y val="4.1361476507006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BC3-4CD5-8CE5-8E5A8CA40CBF}"/>
                </c:ext>
              </c:extLst>
            </c:dLbl>
            <c:dLbl>
              <c:idx val="1"/>
              <c:layout>
                <c:manualLayout>
                  <c:x val="-1.9155862961068072E-2"/>
                  <c:y val="4.82550559248415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BC3-4CD5-8CE5-8E5A8CA40CBF}"/>
                </c:ext>
              </c:extLst>
            </c:dLbl>
            <c:dLbl>
              <c:idx val="2"/>
              <c:layout>
                <c:manualLayout>
                  <c:x val="-2.2987035553281656E-2"/>
                  <c:y val="4.480826621592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BC3-4CD5-8CE5-8E5A8CA40CBF}"/>
                </c:ext>
              </c:extLst>
            </c:dLbl>
            <c:dLbl>
              <c:idx val="3"/>
              <c:layout>
                <c:manualLayout>
                  <c:x val="-2.2987035553281656E-2"/>
                  <c:y val="3.1021107380255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BC3-4CD5-8CE5-8E5A8CA40CBF}"/>
                </c:ext>
              </c:extLst>
            </c:dLbl>
            <c:dLbl>
              <c:idx val="4"/>
              <c:layout>
                <c:manualLayout>
                  <c:x val="-1.9155862961068047E-2"/>
                  <c:y val="-4.1361476507007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BC3-4CD5-8CE5-8E5A8CA40CBF}"/>
                </c:ext>
              </c:extLst>
            </c:dLbl>
            <c:dLbl>
              <c:idx val="5"/>
              <c:layout>
                <c:manualLayout>
                  <c:x val="-6.0021703944679927E-2"/>
                  <c:y val="3.44678970891725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BC3-4CD5-8CE5-8E5A8CA40CBF}"/>
                </c:ext>
              </c:extLst>
            </c:dLbl>
            <c:dLbl>
              <c:idx val="6"/>
              <c:layout>
                <c:manualLayout>
                  <c:x val="-3.7034668391398226E-2"/>
                  <c:y val="3.1021107380255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BC3-4CD5-8CE5-8E5A8CA40CBF}"/>
                </c:ext>
              </c:extLst>
            </c:dLbl>
            <c:dLbl>
              <c:idx val="7"/>
              <c:layout>
                <c:manualLayout>
                  <c:x val="-4.21428985143497E-2"/>
                  <c:y val="-4.82550559248415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BC3-4CD5-8CE5-8E5A8CA40CBF}"/>
                </c:ext>
              </c:extLst>
            </c:dLbl>
            <c:dLbl>
              <c:idx val="8"/>
              <c:layout>
                <c:manualLayout>
                  <c:x val="-3.7034668391398316E-2"/>
                  <c:y val="3.7914686798089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BC3-4CD5-8CE5-8E5A8CA40CBF}"/>
                </c:ext>
              </c:extLst>
            </c:dLbl>
            <c:dLbl>
              <c:idx val="9"/>
              <c:layout>
                <c:manualLayout>
                  <c:x val="-3.0649380737708874E-2"/>
                  <c:y val="-4.1361476507007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BC3-4CD5-8CE5-8E5A8CA40CBF}"/>
                </c:ext>
              </c:extLst>
            </c:dLbl>
            <c:dLbl>
              <c:idx val="11"/>
              <c:layout>
                <c:manualLayout>
                  <c:x val="-1.1493517776640828E-2"/>
                  <c:y val="4.480826621592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BC3-4CD5-8CE5-8E5A8CA40CBF}"/>
                </c:ext>
              </c:extLst>
            </c:dLbl>
            <c:dLbl>
              <c:idx val="12"/>
              <c:layout>
                <c:manualLayout>
                  <c:x val="-1.1493517776641015E-2"/>
                  <c:y val="3.7914686798089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BC3-4CD5-8CE5-8E5A8CA40C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'PRIMÁRIO em linha'!$O$1:$AA$1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</c:numCache>
            </c:numRef>
          </c:cat>
          <c:val>
            <c:numRef>
              <c:f>'PRIMÁRIO em linha'!$O$9:$AA$9</c:f>
              <c:numCache>
                <c:formatCode>0.0%</c:formatCode>
                <c:ptCount val="13"/>
                <c:pt idx="0">
                  <c:v>2.0258969462779237E-2</c:v>
                </c:pt>
                <c:pt idx="1">
                  <c:v>2.1258541293311631E-2</c:v>
                </c:pt>
                <c:pt idx="2">
                  <c:v>1.787959784547415E-2</c:v>
                </c:pt>
                <c:pt idx="3">
                  <c:v>1.412154595112519E-2</c:v>
                </c:pt>
                <c:pt idx="4">
                  <c:v>-3.5424590047925786E-3</c:v>
                </c:pt>
                <c:pt idx="5">
                  <c:v>-1.9456258201600372E-2</c:v>
                </c:pt>
                <c:pt idx="6">
                  <c:v>-2.5437073382780787E-2</c:v>
                </c:pt>
                <c:pt idx="7">
                  <c:v>-1.79853592393442E-2</c:v>
                </c:pt>
                <c:pt idx="8">
                  <c:v>-1.6585526645479718E-2</c:v>
                </c:pt>
                <c:pt idx="9">
                  <c:v>-1.2001974045244546E-2</c:v>
                </c:pt>
                <c:pt idx="10" formatCode="0%">
                  <c:v>-0.10006445351744736</c:v>
                </c:pt>
                <c:pt idx="11">
                  <c:v>-3.5000000000000003E-2</c:v>
                </c:pt>
                <c:pt idx="12">
                  <c:v>-1.9E-2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BC3-4CD5-8CE5-8E5A8CA40CBF}"/>
            </c:ext>
          </c:extLst>
        </c:ser>
        <c:ser>
          <c:idx val="0"/>
          <c:order val="1"/>
          <c:tx>
            <c:v>Estimativa Atual</c:v>
          </c:tx>
          <c:spPr>
            <a:ln w="28575" cap="rnd">
              <a:solidFill>
                <a:schemeClr val="bg2">
                  <a:lumMod val="1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bg2">
                    <a:lumMod val="10000"/>
                  </a:schemeClr>
                </a:solidFill>
              </a:ln>
              <a:effectLst/>
            </c:spPr>
          </c:marker>
          <c:dLbls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BC3-4CD5-8CE5-8E5A8CA40CBF}"/>
                </c:ext>
              </c:extLst>
            </c:dLbl>
            <c:dLbl>
              <c:idx val="11"/>
              <c:layout>
                <c:manualLayout>
                  <c:x val="-6.1298761475417844E-2"/>
                  <c:y val="-4.1397148323211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BC3-4CD5-8CE5-8E5A8CA40CBF}"/>
                </c:ext>
              </c:extLst>
            </c:dLbl>
            <c:dLbl>
              <c:idx val="12"/>
              <c:layout>
                <c:manualLayout>
                  <c:x val="-3.9588783452873963E-2"/>
                  <c:y val="-8.27942966464235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BC3-4CD5-8CE5-8E5A8CA40CB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'PRIMÁRIO em linha'!$O$12:$AA$12</c:f>
              <c:numCache>
                <c:formatCode>General</c:formatCode>
                <c:ptCount val="13"/>
                <c:pt idx="10" formatCode="0%">
                  <c:v>-0.10006445351744736</c:v>
                </c:pt>
                <c:pt idx="11" formatCode="0.0%">
                  <c:v>-1.6E-2</c:v>
                </c:pt>
                <c:pt idx="12" formatCode="0.0%">
                  <c:v>-5.0000000000000001E-3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4BC3-4CD5-8CE5-8E5A8CA40C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072880"/>
        <c:axId val="1933548544"/>
      </c:lineChart>
      <c:dateAx>
        <c:axId val="1968072880"/>
        <c:scaling>
          <c:orientation val="minMax"/>
        </c:scaling>
        <c:delete val="0"/>
        <c:axPos val="b"/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0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33548544"/>
        <c:crosses val="autoZero"/>
        <c:auto val="0"/>
        <c:lblOffset val="100"/>
        <c:baseTimeUnit val="days"/>
      </c:dateAx>
      <c:valAx>
        <c:axId val="1933548544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 sz="1800" b="1">
                    <a:solidFill>
                      <a:schemeClr val="tx1"/>
                    </a:solidFill>
                  </a:rPr>
                  <a:t>% do PIB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0%" sourceLinked="0"/>
        <c:majorTickMark val="none"/>
        <c:minorTickMark val="none"/>
        <c:tickLblPos val="nextTo"/>
        <c:crossAx val="19680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725016"/>
        <c:axId val="270723056"/>
      </c:barChart>
      <c:catAx>
        <c:axId val="270725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70723056"/>
        <c:crosses val="autoZero"/>
        <c:auto val="1"/>
        <c:lblAlgn val="ctr"/>
        <c:lblOffset val="100"/>
        <c:noMultiLvlLbl val="0"/>
      </c:catAx>
      <c:valAx>
        <c:axId val="27072305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270725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591496507851773E-2"/>
          <c:y val="3.0821819420126292E-2"/>
          <c:w val="0.94319526627218941"/>
          <c:h val="0.72776771519059391"/>
        </c:manualLayout>
      </c:layout>
      <c:lineChart>
        <c:grouping val="standard"/>
        <c:varyColors val="0"/>
        <c:ser>
          <c:idx val="0"/>
          <c:order val="0"/>
          <c:tx>
            <c:strRef>
              <c:f>'Receita x despesas'!$A$6</c:f>
              <c:strCache>
                <c:ptCount val="1"/>
                <c:pt idx="0">
                  <c:v>RECEITA LÍQUIDA</c:v>
                </c:pt>
              </c:strCache>
            </c:strRef>
          </c:tx>
          <c:spPr>
            <a:ln w="28575" cap="rnd">
              <a:solidFill>
                <a:srgbClr val="316869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AC-4E31-A1E4-B6F94F9BCF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AC-4E31-A1E4-B6F94F9BCF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AC-4E31-A1E4-B6F94F9BCF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AC-4E31-A1E4-B6F94F9BCF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CAC-4E31-A1E4-B6F94F9BCF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AC-4E31-A1E4-B6F94F9BCF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CAC-4E31-A1E4-B6F94F9BCFD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CAC-4E31-A1E4-B6F94F9BCFD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CAC-4E31-A1E4-B6F94F9BCFD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CAC-4E31-A1E4-B6F94F9BCFD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CAC-4E31-A1E4-B6F94F9BCFDD}"/>
                </c:ext>
              </c:extLst>
            </c:dLbl>
            <c:dLbl>
              <c:idx val="11"/>
              <c:layout>
                <c:manualLayout>
                  <c:x val="-4.733727810651003E-3"/>
                  <c:y val="-1.71884591774094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CAC-4E31-A1E4-B6F94F9BCFD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CAC-4E31-A1E4-B6F94F9BCFD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CAC-4E31-A1E4-B6F94F9BCFDD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CAC-4E31-A1E4-B6F94F9BCFDD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CAC-4E31-A1E4-B6F94F9BCFDD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CAC-4E31-A1E4-B6F94F9BCFDD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CAC-4E31-A1E4-B6F94F9BCFDD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CAC-4E31-A1E4-B6F94F9BCFDD}"/>
                </c:ext>
              </c:extLst>
            </c:dLbl>
            <c:dLbl>
              <c:idx val="19"/>
              <c:layout>
                <c:manualLayout>
                  <c:x val="-3.1558185404339252E-2"/>
                  <c:y val="2.4554941682013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CAC-4E31-A1E4-B6F94F9BCFDD}"/>
                </c:ext>
              </c:extLst>
            </c:dLbl>
            <c:dLbl>
              <c:idx val="20"/>
              <c:layout>
                <c:manualLayout>
                  <c:x val="-2.6824457593688362E-2"/>
                  <c:y val="2.701043585021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CAC-4E31-A1E4-B6F94F9BCFDD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CAC-4E31-A1E4-B6F94F9BCF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'Receita x despesas'!$B$5:$Y$5</c:f>
              <c:numCache>
                <c:formatCode>0000</c:formatCode>
                <c:ptCount val="24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  <c:pt idx="20">
                  <c:v>2017</c:v>
                </c:pt>
                <c:pt idx="21">
                  <c:v>2018</c:v>
                </c:pt>
                <c:pt idx="22">
                  <c:v>2019</c:v>
                </c:pt>
                <c:pt idx="23">
                  <c:v>2020</c:v>
                </c:pt>
              </c:numCache>
            </c:numRef>
          </c:cat>
          <c:val>
            <c:numRef>
              <c:f>'Receita x despesas'!$B$6:$Y$6</c:f>
              <c:numCache>
                <c:formatCode>#,#00%</c:formatCode>
                <c:ptCount val="24"/>
                <c:pt idx="0">
                  <c:v>0.14155055407177056</c:v>
                </c:pt>
                <c:pt idx="1">
                  <c:v>0.15599315628686192</c:v>
                </c:pt>
                <c:pt idx="2">
                  <c:v>0.16442252091867018</c:v>
                </c:pt>
                <c:pt idx="3">
                  <c:v>0.16542038048964772</c:v>
                </c:pt>
                <c:pt idx="4">
                  <c:v>0.17281347889821325</c:v>
                </c:pt>
                <c:pt idx="5">
                  <c:v>0.18003799476339569</c:v>
                </c:pt>
                <c:pt idx="6">
                  <c:v>0.17416244660266519</c:v>
                </c:pt>
                <c:pt idx="7">
                  <c:v>0.18130602163758042</c:v>
                </c:pt>
                <c:pt idx="8">
                  <c:v>0.18778285098656569</c:v>
                </c:pt>
                <c:pt idx="9">
                  <c:v>0.18779664923256884</c:v>
                </c:pt>
                <c:pt idx="10">
                  <c:v>0.18984761690967716</c:v>
                </c:pt>
                <c:pt idx="11">
                  <c:v>0.18916210015508006</c:v>
                </c:pt>
                <c:pt idx="12">
                  <c:v>0.18555012627236606</c:v>
                </c:pt>
                <c:pt idx="13">
                  <c:v>0.20205661222494914</c:v>
                </c:pt>
                <c:pt idx="14">
                  <c:v>0.18856544231743202</c:v>
                </c:pt>
                <c:pt idx="15">
                  <c:v>0.18453567396839687</c:v>
                </c:pt>
                <c:pt idx="16">
                  <c:v>0.18701416542740418</c:v>
                </c:pt>
                <c:pt idx="17">
                  <c:v>0.17702387130903807</c:v>
                </c:pt>
                <c:pt idx="18">
                  <c:v>0.17397300584524916</c:v>
                </c:pt>
                <c:pt idx="19">
                  <c:v>0.17356207294619805</c:v>
                </c:pt>
                <c:pt idx="20">
                  <c:v>0.1753473478299454</c:v>
                </c:pt>
                <c:pt idx="21">
                  <c:v>0.17525553262465551</c:v>
                </c:pt>
                <c:pt idx="22">
                  <c:v>0.18182475229971248</c:v>
                </c:pt>
                <c:pt idx="23">
                  <c:v>0.16246768627419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0CAC-4E31-A1E4-B6F94F9BCFDD}"/>
            </c:ext>
          </c:extLst>
        </c:ser>
        <c:ser>
          <c:idx val="1"/>
          <c:order val="1"/>
          <c:tx>
            <c:strRef>
              <c:f>'Receita x despesas'!$A$7</c:f>
              <c:strCache>
                <c:ptCount val="1"/>
                <c:pt idx="0">
                  <c:v>DESPESA TOTAL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CAC-4E31-A1E4-B6F94F9BCF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0CAC-4E31-A1E4-B6F94F9BCF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0CAC-4E31-A1E4-B6F94F9BCF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0CAC-4E31-A1E4-B6F94F9BCF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0CAC-4E31-A1E4-B6F94F9BCF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0CAC-4E31-A1E4-B6F94F9BCFDD}"/>
                </c:ext>
              </c:extLst>
            </c:dLbl>
            <c:dLbl>
              <c:idx val="6"/>
              <c:layout>
                <c:manualLayout>
                  <c:x val="-2.0694749993336477E-2"/>
                  <c:y val="1.9643953345610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0CAC-4E31-A1E4-B6F94F9BCFD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0CAC-4E31-A1E4-B6F94F9BCFD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0CAC-4E31-A1E4-B6F94F9BCFD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0CAC-4E31-A1E4-B6F94F9BCFD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0CAC-4E31-A1E4-B6F94F9BCFD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0CAC-4E31-A1E4-B6F94F9BCFD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0CAC-4E31-A1E4-B6F94F9BCFD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0CAC-4E31-A1E4-B6F94F9BCFDD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0CAC-4E31-A1E4-B6F94F9BCFDD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0CAC-4E31-A1E4-B6F94F9BCFDD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0CAC-4E31-A1E4-B6F94F9BCFDD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0CAC-4E31-A1E4-B6F94F9BCFDD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0CAC-4E31-A1E4-B6F94F9BCFDD}"/>
                </c:ext>
              </c:extLst>
            </c:dLbl>
            <c:dLbl>
              <c:idx val="19"/>
              <c:layout>
                <c:manualLayout>
                  <c:x val="-2.9563928561909363E-2"/>
                  <c:y val="-1.9643953345610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0CAC-4E31-A1E4-B6F94F9BCFDD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0CAC-4E31-A1E4-B6F94F9BCFDD}"/>
                </c:ext>
              </c:extLst>
            </c:dLbl>
            <c:dLbl>
              <c:idx val="21"/>
              <c:layout>
                <c:manualLayout>
                  <c:x val="-1.4781964280954735E-2"/>
                  <c:y val="1.4732965009208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0CAC-4E31-A1E4-B6F94F9BCFDD}"/>
                </c:ext>
              </c:extLst>
            </c:dLbl>
            <c:dLbl>
              <c:idx val="22"/>
              <c:layout>
                <c:manualLayout>
                  <c:x val="-4.4345892842863879E-3"/>
                  <c:y val="-9.0033746089865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0CAC-4E31-A1E4-B6F94F9BCFDD}"/>
                </c:ext>
              </c:extLst>
            </c:dLbl>
            <c:dLbl>
              <c:idx val="23"/>
              <c:layout>
                <c:manualLayout>
                  <c:x val="-4.7302285699054911E-2"/>
                  <c:y val="-4.9109883364027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0CAC-4E31-A1E4-B6F94F9BCF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'Receita x despesas'!$B$5:$Y$5</c:f>
              <c:numCache>
                <c:formatCode>0000</c:formatCode>
                <c:ptCount val="24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  <c:pt idx="20">
                  <c:v>2017</c:v>
                </c:pt>
                <c:pt idx="21">
                  <c:v>2018</c:v>
                </c:pt>
                <c:pt idx="22">
                  <c:v>2019</c:v>
                </c:pt>
                <c:pt idx="23">
                  <c:v>2020</c:v>
                </c:pt>
              </c:numCache>
            </c:numRef>
          </c:cat>
          <c:val>
            <c:numRef>
              <c:f>'Receita x despesas'!$B$7:$Y$7</c:f>
              <c:numCache>
                <c:formatCode>#,#00%</c:formatCode>
                <c:ptCount val="24"/>
                <c:pt idx="0">
                  <c:v>0.13965918479271203</c:v>
                </c:pt>
                <c:pt idx="1">
                  <c:v>0.14843391041798881</c:v>
                </c:pt>
                <c:pt idx="2">
                  <c:v>0.14588423059291974</c:v>
                </c:pt>
                <c:pt idx="3">
                  <c:v>0.14792197097037948</c:v>
                </c:pt>
                <c:pt idx="4">
                  <c:v>0.15629285569652845</c:v>
                </c:pt>
                <c:pt idx="5">
                  <c:v>0.15882797667000492</c:v>
                </c:pt>
                <c:pt idx="6">
                  <c:v>0.15141438094770487</c:v>
                </c:pt>
                <c:pt idx="7">
                  <c:v>0.15610290850441891</c:v>
                </c:pt>
                <c:pt idx="8">
                  <c:v>0.16351603822495472</c:v>
                </c:pt>
                <c:pt idx="9">
                  <c:v>0.16756454994909448</c:v>
                </c:pt>
                <c:pt idx="10">
                  <c:v>0.16865466968898479</c:v>
                </c:pt>
                <c:pt idx="11">
                  <c:v>0.16160974822570123</c:v>
                </c:pt>
                <c:pt idx="12">
                  <c:v>0.17371815711165331</c:v>
                </c:pt>
                <c:pt idx="13">
                  <c:v>0.18201177542577787</c:v>
                </c:pt>
                <c:pt idx="14">
                  <c:v>0.16756841078298632</c:v>
                </c:pt>
                <c:pt idx="15">
                  <c:v>0.16945954011167308</c:v>
                </c:pt>
                <c:pt idx="16">
                  <c:v>0.17347997536023263</c:v>
                </c:pt>
                <c:pt idx="17">
                  <c:v>0.18108730691969982</c:v>
                </c:pt>
                <c:pt idx="18">
                  <c:v>0.19421342241240397</c:v>
                </c:pt>
                <c:pt idx="19">
                  <c:v>0.19928662028459523</c:v>
                </c:pt>
                <c:pt idx="20">
                  <c:v>0.1942163604916913</c:v>
                </c:pt>
                <c:pt idx="21">
                  <c:v>0.19299393301236573</c:v>
                </c:pt>
                <c:pt idx="22">
                  <c:v>0.19465915815084536</c:v>
                </c:pt>
                <c:pt idx="23">
                  <c:v>0.26274501736427602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F-0CAC-4E31-A1E4-B6F94F9BCF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9742368"/>
        <c:axId val="561730272"/>
      </c:lineChart>
      <c:catAx>
        <c:axId val="559742368"/>
        <c:scaling>
          <c:orientation val="minMax"/>
        </c:scaling>
        <c:delete val="0"/>
        <c:axPos val="b"/>
        <c:numFmt formatCode="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61730272"/>
        <c:crosses val="autoZero"/>
        <c:auto val="1"/>
        <c:lblAlgn val="ctr"/>
        <c:lblOffset val="100"/>
        <c:noMultiLvlLbl val="0"/>
      </c:catAx>
      <c:valAx>
        <c:axId val="561730272"/>
        <c:scaling>
          <c:orientation val="minMax"/>
          <c:min val="0.13"/>
        </c:scaling>
        <c:delete val="1"/>
        <c:axPos val="l"/>
        <c:numFmt formatCode="#,#00%" sourceLinked="1"/>
        <c:majorTickMark val="none"/>
        <c:minorTickMark val="none"/>
        <c:tickLblPos val="nextTo"/>
        <c:crossAx val="559742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183860492014768"/>
          <c:y val="0.92765455651018325"/>
          <c:w val="0.47629454157213397"/>
          <c:h val="5.89559974834167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92825896762905"/>
          <c:y val="9.7278238840707409E-2"/>
          <c:w val="0.87129396325459318"/>
          <c:h val="0.646996413127283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Planilha1!$A$3</c:f>
              <c:strCache>
                <c:ptCount val="1"/>
                <c:pt idx="0">
                  <c:v>Sentenças (Valores Efetivos)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Planilha1!$B$2:$F$2</c:f>
              <c:numCache>
                <c:formatCode>0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Planilha1!$B$3:$F$3</c:f>
              <c:numCache>
                <c:formatCode>#,##0.0</c:formatCode>
                <c:ptCount val="5"/>
                <c:pt idx="0">
                  <c:v>36.648637402890003</c:v>
                </c:pt>
                <c:pt idx="1">
                  <c:v>41.289745845140004</c:v>
                </c:pt>
                <c:pt idx="2">
                  <c:v>51.924989461000003</c:v>
                </c:pt>
                <c:pt idx="3">
                  <c:v>54.7</c:v>
                </c:pt>
                <c:pt idx="4">
                  <c:v>89.115761429000003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FD-4D27-AF2E-D159A083CAAB}"/>
            </c:ext>
          </c:extLst>
        </c:ser>
        <c:ser>
          <c:idx val="1"/>
          <c:order val="1"/>
          <c:tx>
            <c:strRef>
              <c:f>Planilha1!$A$7</c:f>
              <c:strCache>
                <c:ptCount val="1"/>
                <c:pt idx="0">
                  <c:v>Sentenças (se indexadas com o Teto)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numFmt formatCode="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Planilha1!$B$2:$F$2</c:f>
              <c:numCache>
                <c:formatCode>0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Planilha1!$B$7:$F$7</c:f>
              <c:numCache>
                <c:formatCode>General</c:formatCode>
                <c:ptCount val="5"/>
                <c:pt idx="0" formatCode="#,##0.0">
                  <c:v>36.648637402890003</c:v>
                </c:pt>
                <c:pt idx="1">
                  <c:v>38.226783295081425</c:v>
                </c:pt>
                <c:pt idx="2">
                  <c:v>39.953661749503667</c:v>
                </c:pt>
                <c:pt idx="3">
                  <c:v>42.70247367786952</c:v>
                </c:pt>
                <c:pt idx="4">
                  <c:v>44.19858720568525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FD-4D27-AF2E-D159A083CA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83102592"/>
        <c:axId val="583103008"/>
      </c:barChart>
      <c:lineChart>
        <c:grouping val="standard"/>
        <c:varyColors val="0"/>
        <c:ser>
          <c:idx val="2"/>
          <c:order val="2"/>
          <c:tx>
            <c:strRef>
              <c:f>Planilha1!$A$6</c:f>
              <c:strCache>
                <c:ptCount val="1"/>
                <c:pt idx="0">
                  <c:v>Crescimento Real das Sentenças</c:v>
                </c:pt>
              </c:strCache>
            </c:strRef>
          </c:tx>
          <c:spPr>
            <a:ln w="28575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225056206706422E-2"/>
                  <c:y val="-3.4532481239304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9FD-4D27-AF2E-D159A083CAAB}"/>
                </c:ext>
              </c:extLst>
            </c:dLbl>
            <c:dLbl>
              <c:idx val="1"/>
              <c:layout>
                <c:manualLayout>
                  <c:x val="-2.8300074942275228E-2"/>
                  <c:y val="-3.984517066073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FD-4D27-AF2E-D159A083CAAB}"/>
                </c:ext>
              </c:extLst>
            </c:dLbl>
            <c:dLbl>
              <c:idx val="2"/>
              <c:layout>
                <c:manualLayout>
                  <c:x val="-4.2450112413412844E-2"/>
                  <c:y val="3.984517066073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9FD-4D27-AF2E-D159A083CAAB}"/>
                </c:ext>
              </c:extLst>
            </c:dLbl>
            <c:dLbl>
              <c:idx val="3"/>
              <c:layout>
                <c:manualLayout>
                  <c:x val="-4.4218867097305048E-2"/>
                  <c:y val="3.4532481239304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9FD-4D27-AF2E-D159A083CAAB}"/>
                </c:ext>
              </c:extLst>
            </c:dLbl>
            <c:dLbl>
              <c:idx val="4"/>
              <c:layout>
                <c:manualLayout>
                  <c:x val="-4.4218867097305173E-2"/>
                  <c:y val="-2.3907102396441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9FD-4D27-AF2E-D159A083CA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Planilha1!$B$6:$F$6</c:f>
              <c:numCache>
                <c:formatCode>0%</c:formatCode>
                <c:ptCount val="5"/>
                <c:pt idx="0" formatCode="General">
                  <c:v>0</c:v>
                </c:pt>
                <c:pt idx="1">
                  <c:v>8.0126086634464189E-2</c:v>
                </c:pt>
                <c:pt idx="2">
                  <c:v>0.29963030138645674</c:v>
                </c:pt>
                <c:pt idx="3">
                  <c:v>0.28095623716403528</c:v>
                </c:pt>
                <c:pt idx="4">
                  <c:v>1.0162581445032495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9FD-4D27-AF2E-D159A083CA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6805888"/>
        <c:axId val="576805472"/>
      </c:lineChart>
      <c:catAx>
        <c:axId val="583102592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83103008"/>
        <c:crosses val="autoZero"/>
        <c:auto val="1"/>
        <c:lblAlgn val="ctr"/>
        <c:lblOffset val="100"/>
        <c:noMultiLvlLbl val="0"/>
      </c:catAx>
      <c:valAx>
        <c:axId val="583103008"/>
        <c:scaling>
          <c:orientation val="minMax"/>
        </c:scaling>
        <c:delete val="0"/>
        <c:axPos val="l"/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83102592"/>
        <c:crosses val="autoZero"/>
        <c:crossBetween val="between"/>
      </c:valAx>
      <c:valAx>
        <c:axId val="576805472"/>
        <c:scaling>
          <c:orientation val="minMax"/>
          <c:max val="1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76805888"/>
        <c:crosses val="max"/>
        <c:crossBetween val="between"/>
      </c:valAx>
      <c:catAx>
        <c:axId val="576805888"/>
        <c:scaling>
          <c:orientation val="minMax"/>
        </c:scaling>
        <c:delete val="1"/>
        <c:axPos val="b"/>
        <c:majorTickMark val="out"/>
        <c:minorTickMark val="none"/>
        <c:tickLblPos val="nextTo"/>
        <c:crossAx val="576805472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00" b="1" i="0" u="none" strike="noStrike" kern="1200" cap="none" spc="0" normalizeH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pt-B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Evolução</a:t>
            </a:r>
            <a:r>
              <a:rPr lang="pt-BR" sz="1600" b="1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dos Gastos com Sentenças Judiciais</a:t>
            </a:r>
          </a:p>
          <a:p>
            <a:pPr algn="l"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r>
              <a:rPr lang="pt-BR" sz="1600" b="1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versus despesas discricionárias</a:t>
            </a:r>
          </a:p>
        </c:rich>
      </c:tx>
      <c:layout>
        <c:manualLayout>
          <c:xMode val="edge"/>
          <c:yMode val="edge"/>
          <c:x val="3.0204885313364897E-2"/>
          <c:y val="5.69192266873189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800" b="1" i="0" u="none" strike="noStrike" kern="1200" cap="none" spc="0" normalizeH="0" baseline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0604396858588711"/>
          <c:y val="7.5598144881392881E-2"/>
          <c:w val="0.80579187249929574"/>
          <c:h val="0.62961045736167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'sentenças completo final'!$A$2:$AC$2</c:f>
              <c:strCache>
                <c:ptCount val="29"/>
                <c:pt idx="0">
                  <c:v>Sentenças Judiciais OGU (R$ bilhões)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50800" sx="1000" sy="1000" algn="ctr" rotWithShape="0">
                <a:srgbClr val="000000">
                  <a:alpha val="31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/>
              <a:bevelB w="44450"/>
            </a:sp3d>
          </c:spPr>
          <c:invertIfNegative val="0"/>
          <c:dLbls>
            <c:dLbl>
              <c:idx val="0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5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4A8-4663-8983-D009248E5272}"/>
                </c:ext>
              </c:extLst>
            </c:dLbl>
            <c:dLbl>
              <c:idx val="8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5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4A8-4663-8983-D009248E5272}"/>
                </c:ext>
              </c:extLst>
            </c:dLbl>
            <c:dLbl>
              <c:idx val="1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accent5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64A8-4663-8983-D009248E5272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'sentenças completo final'!$Q$5:$AD$5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2021 - LOA</c:v>
                </c:pt>
                <c:pt idx="12">
                  <c:v>2022 - Pré-limite</c:v>
                </c:pt>
                <c:pt idx="13">
                  <c:v>2022 - Banco Judiciário</c:v>
                </c:pt>
              </c:strCache>
            </c:strRef>
          </c:cat>
          <c:val>
            <c:numRef>
              <c:f>'sentenças completo final'!$Q$12:$AD$12</c:f>
              <c:numCache>
                <c:formatCode>#,##0.0</c:formatCode>
                <c:ptCount val="14"/>
                <c:pt idx="0">
                  <c:v>13.925760342290001</c:v>
                </c:pt>
                <c:pt idx="1">
                  <c:v>15.396810242359999</c:v>
                </c:pt>
                <c:pt idx="2">
                  <c:v>15.070327566800001</c:v>
                </c:pt>
                <c:pt idx="3">
                  <c:v>16.58813574253</c:v>
                </c:pt>
                <c:pt idx="4">
                  <c:v>20.659524084700006</c:v>
                </c:pt>
                <c:pt idx="5">
                  <c:v>24.737158168819999</c:v>
                </c:pt>
                <c:pt idx="6">
                  <c:v>30.278882244599998</c:v>
                </c:pt>
                <c:pt idx="7">
                  <c:v>31.77401161717</c:v>
                </c:pt>
                <c:pt idx="8">
                  <c:v>36.648637402890003</c:v>
                </c:pt>
                <c:pt idx="9">
                  <c:v>41.289745845140004</c:v>
                </c:pt>
                <c:pt idx="10">
                  <c:v>51.924989461000003</c:v>
                </c:pt>
                <c:pt idx="11">
                  <c:v>54.721752208999895</c:v>
                </c:pt>
                <c:pt idx="12">
                  <c:v>57.757265365999999</c:v>
                </c:pt>
                <c:pt idx="13">
                  <c:v>89.103540460999994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A8-4663-8983-D009248E527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"/>
        <c:overlap val="19"/>
        <c:axId val="-748641504"/>
        <c:axId val="-748634976"/>
      </c:barChart>
      <c:lineChart>
        <c:grouping val="standard"/>
        <c:varyColors val="0"/>
        <c:ser>
          <c:idx val="1"/>
          <c:order val="1"/>
          <c:tx>
            <c:strRef>
              <c:f>'sentenças completo final'!$A$21</c:f>
              <c:strCache>
                <c:ptCount val="1"/>
                <c:pt idx="0">
                  <c:v>Participação Discricionárias (%)</c:v>
                </c:pt>
              </c:strCache>
            </c:strRef>
          </c:tx>
          <c:spPr>
            <a:ln w="381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8728405562078146E-2"/>
                  <c:y val="-4.07682840690703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4A8-4663-8983-D009248E5272}"/>
                </c:ext>
              </c:extLst>
            </c:dLbl>
            <c:dLbl>
              <c:idx val="5"/>
              <c:layout>
                <c:manualLayout>
                  <c:x val="-3.4130160749712646E-2"/>
                  <c:y val="-3.2230400065972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4A8-4663-8983-D009248E5272}"/>
                </c:ext>
              </c:extLst>
            </c:dLbl>
            <c:dLbl>
              <c:idx val="9"/>
              <c:layout>
                <c:manualLayout>
                  <c:x val="-3.7731330874802203E-2"/>
                  <c:y val="-4.93061680721681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4A8-4663-8983-D009248E5272}"/>
                </c:ext>
              </c:extLst>
            </c:dLbl>
            <c:dLbl>
              <c:idx val="10"/>
              <c:layout>
                <c:manualLayout>
                  <c:x val="-3.9531915937347013E-2"/>
                  <c:y val="-3.2230400065972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4A8-4663-8983-D009248E5272}"/>
                </c:ext>
              </c:extLst>
            </c:dLbl>
            <c:dLbl>
              <c:idx val="11"/>
              <c:layout>
                <c:manualLayout>
                  <c:x val="-3.5930745812257393E-2"/>
                  <c:y val="-4.0768284069070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4A8-4663-8983-D009248E5272}"/>
                </c:ext>
              </c:extLst>
            </c:dLbl>
            <c:dLbl>
              <c:idx val="12"/>
              <c:layout>
                <c:manualLayout>
                  <c:x val="-5.033542631261588E-2"/>
                  <c:y val="-3.2230400065972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4A8-4663-8983-D009248E5272}"/>
                </c:ext>
              </c:extLst>
            </c:dLbl>
            <c:dLbl>
              <c:idx val="13"/>
              <c:layout>
                <c:manualLayout>
                  <c:x val="-3.9531915937347013E-2"/>
                  <c:y val="-3.22304000659725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4A8-4663-8983-D009248E52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'sentenças completo final'!$Q$21:$AD$21</c:f>
              <c:numCache>
                <c:formatCode>0%</c:formatCode>
                <c:ptCount val="14"/>
                <c:pt idx="0">
                  <c:v>0.1085530221595301</c:v>
                </c:pt>
                <c:pt idx="1">
                  <c:v>0.16504460315870512</c:v>
                </c:pt>
                <c:pt idx="2">
                  <c:v>0.13982880550868343</c:v>
                </c:pt>
                <c:pt idx="3">
                  <c:v>0.135090600351639</c:v>
                </c:pt>
                <c:pt idx="4">
                  <c:v>0.14210504731174955</c:v>
                </c:pt>
                <c:pt idx="5">
                  <c:v>0.19557405834461389</c:v>
                </c:pt>
                <c:pt idx="6">
                  <c:v>0.21417760154191501</c:v>
                </c:pt>
                <c:pt idx="7">
                  <c:v>0.27295447463529682</c:v>
                </c:pt>
                <c:pt idx="8">
                  <c:v>0.28446774562456079</c:v>
                </c:pt>
                <c:pt idx="9">
                  <c:v>0.25144731429710582</c:v>
                </c:pt>
                <c:pt idx="10">
                  <c:v>0.47994160672691721</c:v>
                </c:pt>
                <c:pt idx="11">
                  <c:v>0.45840610284666988</c:v>
                </c:pt>
                <c:pt idx="12">
                  <c:v>0.50675440289279794</c:v>
                </c:pt>
                <c:pt idx="13">
                  <c:v>0.67875552195394129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64A8-4663-8983-D009248E5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748638784"/>
        <c:axId val="-748634432"/>
      </c:lineChart>
      <c:catAx>
        <c:axId val="-74864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748634976"/>
        <c:crosses val="autoZero"/>
        <c:auto val="1"/>
        <c:lblAlgn val="ctr"/>
        <c:lblOffset val="100"/>
        <c:noMultiLvlLbl val="0"/>
      </c:catAx>
      <c:valAx>
        <c:axId val="-748634976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748641504"/>
        <c:crosses val="autoZero"/>
        <c:crossBetween val="between"/>
      </c:valAx>
      <c:valAx>
        <c:axId val="-748634432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748638784"/>
        <c:crosses val="max"/>
        <c:crossBetween val="between"/>
      </c:valAx>
      <c:catAx>
        <c:axId val="-748638784"/>
        <c:scaling>
          <c:orientation val="minMax"/>
        </c:scaling>
        <c:delete val="1"/>
        <c:axPos val="b"/>
        <c:majorTickMark val="out"/>
        <c:minorTickMark val="none"/>
        <c:tickLblPos val="nextTo"/>
        <c:crossAx val="-74863443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071681291339911E-2"/>
          <c:y val="0.86944118764879674"/>
          <c:w val="0.35603946712323076"/>
          <c:h val="9.41526923242405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522170530374039E-2"/>
          <c:y val="7.782637296920164E-2"/>
          <c:w val="0.89802244071505077"/>
          <c:h val="0.74672734561206699"/>
        </c:manualLayout>
      </c:layout>
      <c:lineChart>
        <c:grouping val="standard"/>
        <c:varyColors val="0"/>
        <c:ser>
          <c:idx val="0"/>
          <c:order val="0"/>
          <c:tx>
            <c:v>DBGG</c:v>
          </c:tx>
          <c:spPr>
            <a:ln w="38100" cap="rnd">
              <a:solidFill>
                <a:srgbClr val="5B9BD5">
                  <a:lumMod val="75000"/>
                </a:srgbClr>
              </a:solidFill>
              <a:prstDash val="solid"/>
              <a:round/>
            </a:ln>
            <a:effectLst/>
          </c:spPr>
          <c:marker>
            <c:symbol val="diamond"/>
            <c:size val="6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4687332855222644E-2"/>
                  <c:y val="-3.78564071896076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C83-4BB1-9801-45AAADD38E8D}"/>
                </c:ext>
              </c:extLst>
            </c:dLbl>
            <c:dLbl>
              <c:idx val="1"/>
              <c:layout>
                <c:manualLayout>
                  <c:x val="-2.0671831260561758E-2"/>
                  <c:y val="-4.0506329113924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83-4BB1-9801-45AAADD38E8D}"/>
                </c:ext>
              </c:extLst>
            </c:dLbl>
            <c:dLbl>
              <c:idx val="2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C83-4BB1-9801-45AAADD38E8D}"/>
                </c:ext>
              </c:extLst>
            </c:dLbl>
            <c:dLbl>
              <c:idx val="3"/>
              <c:layout>
                <c:manualLayout>
                  <c:x val="-2.480619751267411E-2"/>
                  <c:y val="-3.37552742616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C83-4BB1-9801-45AAADD38E8D}"/>
                </c:ext>
              </c:extLst>
            </c:dLbl>
            <c:dLbl>
              <c:idx val="4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C83-4BB1-9801-45AAADD38E8D}"/>
                </c:ext>
              </c:extLst>
            </c:dLbl>
            <c:dLbl>
              <c:idx val="5"/>
              <c:layout>
                <c:manualLayout>
                  <c:x val="-5.1679578151404434E-2"/>
                  <c:y val="-3.0379746835443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C83-4BB1-9801-45AAADD38E8D}"/>
                </c:ext>
              </c:extLst>
            </c:dLbl>
            <c:dLbl>
              <c:idx val="6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C83-4BB1-9801-45AAADD38E8D}"/>
                </c:ext>
              </c:extLst>
            </c:dLbl>
            <c:dLbl>
              <c:idx val="7"/>
              <c:layout>
                <c:manualLayout>
                  <c:x val="-6.2015493781685353E-2"/>
                  <c:y val="-3.0379746835443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C83-4BB1-9801-45AAADD38E8D}"/>
                </c:ext>
              </c:extLst>
            </c:dLbl>
            <c:dLbl>
              <c:idx val="8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C83-4BB1-9801-45AAADD38E8D}"/>
                </c:ext>
              </c:extLst>
            </c:dLbl>
            <c:dLbl>
              <c:idx val="9"/>
              <c:layout>
                <c:manualLayout>
                  <c:x val="-5.949353036789682E-2"/>
                  <c:y val="-3.11053523372869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C83-4BB1-9801-45AAADD38E8D}"/>
                </c:ext>
              </c:extLst>
            </c:dLbl>
            <c:dLbl>
              <c:idx val="10"/>
              <c:layout>
                <c:manualLayout>
                  <c:x val="-4.9612395025348262E-2"/>
                  <c:y val="-5.0632911392405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C83-4BB1-9801-45AAADD38E8D}"/>
                </c:ext>
              </c:extLst>
            </c:dLbl>
            <c:dLbl>
              <c:idx val="11"/>
              <c:layout>
                <c:manualLayout>
                  <c:x val="-4.7545211899292047E-2"/>
                  <c:y val="-3.0379746835443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C83-4BB1-9801-45AAADD38E8D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'[2021.08.04 Comparativo Projeções pré e pós-covid (Não oficial).xlsx]Pré e pós-covid'!$B$2:$M$2,'[2021.08.04 Comparativo Projeções pré e pós-covid (Não oficial).xlsx]Pré e pós-covid'!$B$21:$K$21</c:f>
              <c:numCache>
                <c:formatCode>General</c:formatCode>
                <c:ptCount val="1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</c:numCache>
              <c:extLst/>
            </c:numRef>
          </c:cat>
          <c:val>
            <c:numRef>
              <c:f>'[2021.08.04 Comparativo Projeções pré e pós-covid (Não oficial).xlsx]Pré e pós-covid'!$B$4:$M$4,'[2021.08.04 Comparativo Projeções pré e pós-covid (Não oficial).xlsx]Pré e pós-covid'!$B$23:$K$23</c:f>
              <c:numCache>
                <c:formatCode>#,##0.0</c:formatCode>
                <c:ptCount val="16"/>
                <c:pt idx="0">
                  <c:v>59.207932273414102</c:v>
                </c:pt>
                <c:pt idx="1">
                  <c:v>51.765333582334961</c:v>
                </c:pt>
                <c:pt idx="2">
                  <c:v>51.266176378645476</c:v>
                </c:pt>
                <c:pt idx="3">
                  <c:v>53.667189110830037</c:v>
                </c:pt>
                <c:pt idx="4">
                  <c:v>51.541505601346913</c:v>
                </c:pt>
                <c:pt idx="5">
                  <c:v>56.280930979222276</c:v>
                </c:pt>
                <c:pt idx="6">
                  <c:v>65.50471293927977</c:v>
                </c:pt>
                <c:pt idx="7">
                  <c:v>69.839804122104695</c:v>
                </c:pt>
                <c:pt idx="8">
                  <c:v>73.717926766953951</c:v>
                </c:pt>
                <c:pt idx="9">
                  <c:v>75.26950497667066</c:v>
                </c:pt>
                <c:pt idx="10">
                  <c:v>74.255253840782146</c:v>
                </c:pt>
                <c:pt idx="11">
                  <c:v>88.827619720527863</c:v>
                </c:pt>
                <c:pt idx="12" formatCode="0.0">
                  <c:v>81.173857547343047</c:v>
                </c:pt>
                <c:pt idx="13" formatCode="0.0">
                  <c:v>80.831214600071917</c:v>
                </c:pt>
                <c:pt idx="14" formatCode="0.0">
                  <c:v>80.597561725669308</c:v>
                </c:pt>
                <c:pt idx="15" formatCode="0.0">
                  <c:v>80.520389853583197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EC83-4BB1-9801-45AAADD38E8D}"/>
            </c:ext>
          </c:extLst>
        </c:ser>
        <c:ser>
          <c:idx val="1"/>
          <c:order val="1"/>
          <c:tx>
            <c:v>DBGG (pré-covid)</c:v>
          </c:tx>
          <c:spPr>
            <a:ln w="38100" cap="rnd">
              <a:solidFill>
                <a:srgbClr val="5B9BD5">
                  <a:lumMod val="75000"/>
                </a:srgbClr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dLbls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C83-4BB1-9801-45AAADD38E8D}"/>
                </c:ext>
              </c:extLst>
            </c:dLbl>
            <c:dLbl>
              <c:idx val="12"/>
              <c:layout>
                <c:manualLayout>
                  <c:x val="-3.6754515981278886E-2"/>
                  <c:y val="4.12322004053290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C83-4BB1-9801-45AAADD38E8D}"/>
                </c:ext>
              </c:extLst>
            </c:dLbl>
            <c:dLbl>
              <c:idx val="13"/>
              <c:layout>
                <c:manualLayout>
                  <c:x val="-3.7209296269011316E-2"/>
                  <c:y val="3.7130801687763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C83-4BB1-9801-45AAADD38E8D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2E75B6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'[2021.08.04 Comparativo Projeções pré e pós-covid (Não oficial).xlsx]Pré e pós-covid'!$B$2:$M$2,'[2021.08.04 Comparativo Projeções pré e pós-covid (Não oficial).xlsx]Pré e pós-covid'!$B$21:$K$21</c:f>
              <c:numCache>
                <c:formatCode>General</c:formatCode>
                <c:ptCount val="1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  <c:pt idx="11">
                  <c:v>2020</c:v>
                </c:pt>
                <c:pt idx="12">
                  <c:v>2021</c:v>
                </c:pt>
                <c:pt idx="13">
                  <c:v>2022</c:v>
                </c:pt>
                <c:pt idx="14">
                  <c:v>2023</c:v>
                </c:pt>
                <c:pt idx="15">
                  <c:v>2024</c:v>
                </c:pt>
              </c:numCache>
              <c:extLst/>
            </c:numRef>
          </c:cat>
          <c:val>
            <c:numRef>
              <c:f>'[2021.08.04 Comparativo Projeções pré e pós-covid (Não oficial).xlsx]Pré e pós-covid'!$B$7:$K$7,'[2021.08.04 Comparativo Projeções pré e pós-covid (Não oficial).xlsx]Pré e pós-covid'!$L$4,'[2021.08.04 Comparativo Projeções pré e pós-covid (Não oficial).xlsx]Pré e pós-covid'!$E$12:$N$12</c:f>
              <c:numCache>
                <c:formatCode>General</c:formatCode>
                <c:ptCount val="16"/>
                <c:pt idx="10" formatCode="#,##0.0">
                  <c:v>74.255253840782146</c:v>
                </c:pt>
                <c:pt idx="11" formatCode="#,##0.0">
                  <c:v>77.905331076057323</c:v>
                </c:pt>
                <c:pt idx="12" formatCode="#,##0.0">
                  <c:v>78.214362596478267</c:v>
                </c:pt>
                <c:pt idx="13" formatCode="#,##0.0">
                  <c:v>78.829061409393148</c:v>
                </c:pt>
                <c:pt idx="14" formatCode="#,##0.0">
                  <c:v>79.357735136828452</c:v>
                </c:pt>
                <c:pt idx="15" formatCode="#,##0.0">
                  <c:v>79.345386664754216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10-EC83-4BB1-9801-45AAADD38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537472"/>
        <c:axId val="229532768"/>
      </c:lineChart>
      <c:catAx>
        <c:axId val="22953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29532768"/>
        <c:crosses val="autoZero"/>
        <c:auto val="1"/>
        <c:lblAlgn val="ctr"/>
        <c:lblOffset val="100"/>
        <c:noMultiLvlLbl val="0"/>
      </c:catAx>
      <c:valAx>
        <c:axId val="229532768"/>
        <c:scaling>
          <c:orientation val="minMax"/>
          <c:min val="40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95000"/>
                </a:schemeClr>
              </a:solidFill>
              <a:prstDash val="sysDot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ysClr val="windowText" lastClr="000000"/>
                    </a:solidFill>
                  </a:rPr>
                  <a:t>% PIB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29537472"/>
        <c:crosses val="autoZero"/>
        <c:crossBetween val="between"/>
        <c:majorUnit val="10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139984758186777"/>
          <c:y val="0.2510645536396558"/>
          <c:w val="0.25853168796407855"/>
          <c:h val="0.169302634639024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044333693804457E-2"/>
          <c:y val="9.1693493736578147E-2"/>
          <c:w val="0.88681303503162934"/>
          <c:h val="0.66310791937766522"/>
        </c:manualLayout>
      </c:layout>
      <c:lineChart>
        <c:grouping val="standard"/>
        <c:varyColors val="0"/>
        <c:ser>
          <c:idx val="6"/>
          <c:order val="0"/>
          <c:tx>
            <c:strRef>
              <c:f>'Emissões mensais'!$AA$4527</c:f>
              <c:strCache>
                <c:ptCount val="1"/>
                <c:pt idx="0">
                  <c:v>Financeiro (R$)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cat>
            <c:numRef>
              <c:f>'Emissões mensais'!$V$4528:$V$4606</c:f>
              <c:numCache>
                <c:formatCode>mmm\-yy</c:formatCode>
                <c:ptCount val="79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</c:numCache>
            </c:numRef>
          </c:cat>
          <c:val>
            <c:numRef>
              <c:f>'Emissões mensais'!$AA$4528:$AA$4606</c:f>
              <c:numCache>
                <c:formatCode>_(* #,##0.00_);_(* \(#,##0.00\);_(* "-"??_);_(@_)</c:formatCode>
                <c:ptCount val="79"/>
                <c:pt idx="0">
                  <c:v>48.042126507528486</c:v>
                </c:pt>
                <c:pt idx="1">
                  <c:v>64.710093275609069</c:v>
                </c:pt>
                <c:pt idx="2">
                  <c:v>142.57207816675972</c:v>
                </c:pt>
                <c:pt idx="3">
                  <c:v>100.53238592018938</c:v>
                </c:pt>
                <c:pt idx="4">
                  <c:v>82.599530650033756</c:v>
                </c:pt>
                <c:pt idx="5">
                  <c:v>63.830859664870275</c:v>
                </c:pt>
                <c:pt idx="6">
                  <c:v>47.353088156843306</c:v>
                </c:pt>
                <c:pt idx="7">
                  <c:v>63.551311374723589</c:v>
                </c:pt>
                <c:pt idx="8">
                  <c:v>35.370781750649989</c:v>
                </c:pt>
                <c:pt idx="9">
                  <c:v>32.440546210242346</c:v>
                </c:pt>
                <c:pt idx="10">
                  <c:v>50.874659424639994</c:v>
                </c:pt>
                <c:pt idx="11">
                  <c:v>43.136003018029989</c:v>
                </c:pt>
                <c:pt idx="12">
                  <c:v>67.377233271680012</c:v>
                </c:pt>
                <c:pt idx="13">
                  <c:v>53.730392827559996</c:v>
                </c:pt>
                <c:pt idx="14">
                  <c:v>44.96254174325</c:v>
                </c:pt>
                <c:pt idx="15">
                  <c:v>50.102422025350016</c:v>
                </c:pt>
                <c:pt idx="16">
                  <c:v>52.646532517039986</c:v>
                </c:pt>
                <c:pt idx="17">
                  <c:v>57.419845866669995</c:v>
                </c:pt>
                <c:pt idx="18">
                  <c:v>61.42998330623999</c:v>
                </c:pt>
                <c:pt idx="19">
                  <c:v>64.640293091939981</c:v>
                </c:pt>
                <c:pt idx="20">
                  <c:v>76.664624901560003</c:v>
                </c:pt>
                <c:pt idx="21">
                  <c:v>75.267009155249994</c:v>
                </c:pt>
                <c:pt idx="22">
                  <c:v>36.480359096170005</c:v>
                </c:pt>
                <c:pt idx="23">
                  <c:v>33.453900896420009</c:v>
                </c:pt>
                <c:pt idx="24">
                  <c:v>66.200533974849989</c:v>
                </c:pt>
                <c:pt idx="25">
                  <c:v>71.957580222930005</c:v>
                </c:pt>
                <c:pt idx="26">
                  <c:v>72.900904323999995</c:v>
                </c:pt>
                <c:pt idx="27">
                  <c:v>60.525855196639995</c:v>
                </c:pt>
                <c:pt idx="28">
                  <c:v>41.066643077229998</c:v>
                </c:pt>
                <c:pt idx="29">
                  <c:v>71.441104808599988</c:v>
                </c:pt>
                <c:pt idx="30">
                  <c:v>63.493364586599988</c:v>
                </c:pt>
                <c:pt idx="31">
                  <c:v>48.873696560160006</c:v>
                </c:pt>
                <c:pt idx="32">
                  <c:v>55.049725414859999</c:v>
                </c:pt>
                <c:pt idx="33">
                  <c:v>55.298103325040003</c:v>
                </c:pt>
                <c:pt idx="34">
                  <c:v>43.280677767180016</c:v>
                </c:pt>
                <c:pt idx="35">
                  <c:v>32.048968603199995</c:v>
                </c:pt>
                <c:pt idx="36">
                  <c:v>49.535105580670013</c:v>
                </c:pt>
                <c:pt idx="37">
                  <c:v>45.595793560319997</c:v>
                </c:pt>
                <c:pt idx="38">
                  <c:v>76.414411888700016</c:v>
                </c:pt>
                <c:pt idx="39">
                  <c:v>91.029690345819986</c:v>
                </c:pt>
                <c:pt idx="40">
                  <c:v>32.661441251600003</c:v>
                </c:pt>
                <c:pt idx="41">
                  <c:v>19.428650625370008</c:v>
                </c:pt>
                <c:pt idx="42">
                  <c:v>56.071460511719998</c:v>
                </c:pt>
                <c:pt idx="43">
                  <c:v>73.677701996969972</c:v>
                </c:pt>
                <c:pt idx="44">
                  <c:v>55.496820201119988</c:v>
                </c:pt>
                <c:pt idx="45">
                  <c:v>54.12805721841999</c:v>
                </c:pt>
                <c:pt idx="46">
                  <c:v>48.227356494890032</c:v>
                </c:pt>
                <c:pt idx="47">
                  <c:v>28.849664463689997</c:v>
                </c:pt>
                <c:pt idx="48">
                  <c:v>58.321396368580011</c:v>
                </c:pt>
                <c:pt idx="49">
                  <c:v>51.954732384620009</c:v>
                </c:pt>
                <c:pt idx="50">
                  <c:v>69.32596542124999</c:v>
                </c:pt>
                <c:pt idx="51">
                  <c:v>53.915449599980001</c:v>
                </c:pt>
                <c:pt idx="52">
                  <c:v>72.586590725869996</c:v>
                </c:pt>
                <c:pt idx="53">
                  <c:v>68.079601786089995</c:v>
                </c:pt>
                <c:pt idx="54">
                  <c:v>66.577517030059994</c:v>
                </c:pt>
                <c:pt idx="55">
                  <c:v>56.886750228990003</c:v>
                </c:pt>
                <c:pt idx="56">
                  <c:v>61.57211941976999</c:v>
                </c:pt>
                <c:pt idx="57">
                  <c:v>57.151296461259989</c:v>
                </c:pt>
                <c:pt idx="58">
                  <c:v>52.867991722940012</c:v>
                </c:pt>
                <c:pt idx="59">
                  <c:v>27.811233479030001</c:v>
                </c:pt>
                <c:pt idx="60">
                  <c:v>61.143261788540009</c:v>
                </c:pt>
                <c:pt idx="61">
                  <c:v>40.141925211769987</c:v>
                </c:pt>
                <c:pt idx="62">
                  <c:v>18.049127426049996</c:v>
                </c:pt>
                <c:pt idx="63">
                  <c:v>35.905807564479993</c:v>
                </c:pt>
                <c:pt idx="64">
                  <c:v>84.484624438579999</c:v>
                </c:pt>
                <c:pt idx="65">
                  <c:v>99.391062375180013</c:v>
                </c:pt>
                <c:pt idx="66">
                  <c:v>153.48084832735998</c:v>
                </c:pt>
                <c:pt idx="67">
                  <c:v>111.53974377977002</c:v>
                </c:pt>
                <c:pt idx="68">
                  <c:v>153.11520363673998</c:v>
                </c:pt>
                <c:pt idx="69">
                  <c:v>170.46531851061002</c:v>
                </c:pt>
                <c:pt idx="70">
                  <c:v>154.91435554371998</c:v>
                </c:pt>
                <c:pt idx="71">
                  <c:v>181.84301419933001</c:v>
                </c:pt>
                <c:pt idx="72">
                  <c:v>152.93264335762001</c:v>
                </c:pt>
                <c:pt idx="73">
                  <c:v>121.37042661702</c:v>
                </c:pt>
                <c:pt idx="74">
                  <c:v>139.21253487934999</c:v>
                </c:pt>
                <c:pt idx="75">
                  <c:v>171.23737554374003</c:v>
                </c:pt>
                <c:pt idx="76">
                  <c:v>154.60971837358002</c:v>
                </c:pt>
                <c:pt idx="77">
                  <c:v>133.14098294755004</c:v>
                </c:pt>
                <c:pt idx="78">
                  <c:v>127.48391731952003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5A1-44CC-89D6-A5B283638F1D}"/>
            </c:ext>
          </c:extLst>
        </c:ser>
        <c:ser>
          <c:idx val="4"/>
          <c:order val="1"/>
          <c:tx>
            <c:v>Médias mensais</c:v>
          </c:tx>
          <c:spPr>
            <a:ln w="38100">
              <a:solidFill>
                <a:srgbClr val="C00000"/>
              </a:solidFill>
              <a:prstDash val="sysDot"/>
            </a:ln>
          </c:spPr>
          <c:marker>
            <c:symbol val="none"/>
          </c:marker>
          <c:dLbls>
            <c:dLbl>
              <c:idx val="9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A1-44CC-89D6-A5B283638F1D}"/>
                </c:ext>
              </c:extLst>
            </c:dLbl>
            <c:dLbl>
              <c:idx val="14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A1-44CC-89D6-A5B283638F1D}"/>
                </c:ext>
              </c:extLst>
            </c:dLbl>
            <c:dLbl>
              <c:idx val="28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A1-44CC-89D6-A5B283638F1D}"/>
                </c:ext>
              </c:extLst>
            </c:dLbl>
            <c:dLbl>
              <c:idx val="40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5A1-44CC-89D6-A5B283638F1D}"/>
                </c:ext>
              </c:extLst>
            </c:dLbl>
            <c:dLbl>
              <c:idx val="51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A1-44CC-89D6-A5B283638F1D}"/>
                </c:ext>
              </c:extLst>
            </c:dLbl>
            <c:dLbl>
              <c:idx val="64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5A1-44CC-89D6-A5B283638F1D}"/>
                </c:ext>
              </c:extLst>
            </c:dLbl>
            <c:dLbl>
              <c:idx val="7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5A1-44CC-89D6-A5B283638F1D}"/>
                </c:ext>
              </c:extLst>
            </c:dLbl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'Emissões mensais'!$V$4528:$V$4606</c:f>
              <c:numCache>
                <c:formatCode>mmm\-yy</c:formatCode>
                <c:ptCount val="79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</c:numCache>
            </c:numRef>
          </c:cat>
          <c:val>
            <c:numRef>
              <c:f>'Emissões mensais'!$AB$4528:$AB$4606</c:f>
              <c:numCache>
                <c:formatCode>_(* #,##0.00_);_(* \(#,##0.00\);_(* "-"??_);_(@_)</c:formatCode>
                <c:ptCount val="79"/>
                <c:pt idx="0">
                  <c:v>64.584455343343322</c:v>
                </c:pt>
                <c:pt idx="1">
                  <c:v>64.584455343343322</c:v>
                </c:pt>
                <c:pt idx="2">
                  <c:v>64.584455343343322</c:v>
                </c:pt>
                <c:pt idx="3">
                  <c:v>64.584455343343322</c:v>
                </c:pt>
                <c:pt idx="4">
                  <c:v>64.584455343343322</c:v>
                </c:pt>
                <c:pt idx="5">
                  <c:v>64.584455343343322</c:v>
                </c:pt>
                <c:pt idx="6">
                  <c:v>64.584455343343322</c:v>
                </c:pt>
                <c:pt idx="7">
                  <c:v>64.584455343343322</c:v>
                </c:pt>
                <c:pt idx="8">
                  <c:v>64.584455343343322</c:v>
                </c:pt>
                <c:pt idx="9">
                  <c:v>64.584455343343322</c:v>
                </c:pt>
                <c:pt idx="10">
                  <c:v>64.584455343343322</c:v>
                </c:pt>
                <c:pt idx="11">
                  <c:v>64.584455343343322</c:v>
                </c:pt>
                <c:pt idx="12">
                  <c:v>56.181261558260836</c:v>
                </c:pt>
                <c:pt idx="13">
                  <c:v>56.181261558260836</c:v>
                </c:pt>
                <c:pt idx="14">
                  <c:v>56.181261558260836</c:v>
                </c:pt>
                <c:pt idx="15">
                  <c:v>56.181261558260836</c:v>
                </c:pt>
                <c:pt idx="16">
                  <c:v>56.181261558260836</c:v>
                </c:pt>
                <c:pt idx="17">
                  <c:v>56.181261558260836</c:v>
                </c:pt>
                <c:pt idx="18">
                  <c:v>56.181261558260836</c:v>
                </c:pt>
                <c:pt idx="19">
                  <c:v>56.181261558260836</c:v>
                </c:pt>
                <c:pt idx="20">
                  <c:v>56.181261558260836</c:v>
                </c:pt>
                <c:pt idx="21">
                  <c:v>56.181261558260836</c:v>
                </c:pt>
                <c:pt idx="22">
                  <c:v>56.181261558260836</c:v>
                </c:pt>
                <c:pt idx="23">
                  <c:v>56.181261558260836</c:v>
                </c:pt>
                <c:pt idx="24">
                  <c:v>56.844763155107493</c:v>
                </c:pt>
                <c:pt idx="25">
                  <c:v>56.844763155107493</c:v>
                </c:pt>
                <c:pt idx="26">
                  <c:v>56.844763155107493</c:v>
                </c:pt>
                <c:pt idx="27">
                  <c:v>56.844763155107493</c:v>
                </c:pt>
                <c:pt idx="28">
                  <c:v>56.844763155107493</c:v>
                </c:pt>
                <c:pt idx="29">
                  <c:v>56.844763155107493</c:v>
                </c:pt>
                <c:pt idx="30">
                  <c:v>56.844763155107493</c:v>
                </c:pt>
                <c:pt idx="31">
                  <c:v>56.844763155107493</c:v>
                </c:pt>
                <c:pt idx="32">
                  <c:v>56.844763155107493</c:v>
                </c:pt>
                <c:pt idx="33">
                  <c:v>56.844763155107493</c:v>
                </c:pt>
                <c:pt idx="34">
                  <c:v>56.844763155107493</c:v>
                </c:pt>
                <c:pt idx="35">
                  <c:v>56.844763155107493</c:v>
                </c:pt>
                <c:pt idx="36">
                  <c:v>52.59301284494083</c:v>
                </c:pt>
                <c:pt idx="37">
                  <c:v>52.59301284494083</c:v>
                </c:pt>
                <c:pt idx="38">
                  <c:v>52.59301284494083</c:v>
                </c:pt>
                <c:pt idx="39">
                  <c:v>52.59301284494083</c:v>
                </c:pt>
                <c:pt idx="40">
                  <c:v>52.59301284494083</c:v>
                </c:pt>
                <c:pt idx="41">
                  <c:v>52.59301284494083</c:v>
                </c:pt>
                <c:pt idx="42">
                  <c:v>52.59301284494083</c:v>
                </c:pt>
                <c:pt idx="43">
                  <c:v>52.59301284494083</c:v>
                </c:pt>
                <c:pt idx="44">
                  <c:v>52.59301284494083</c:v>
                </c:pt>
                <c:pt idx="45">
                  <c:v>52.59301284494083</c:v>
                </c:pt>
                <c:pt idx="46">
                  <c:v>52.59301284494083</c:v>
                </c:pt>
                <c:pt idx="47">
                  <c:v>52.59301284494083</c:v>
                </c:pt>
                <c:pt idx="48">
                  <c:v>58.08755371903667</c:v>
                </c:pt>
                <c:pt idx="49">
                  <c:v>58.08755371903667</c:v>
                </c:pt>
                <c:pt idx="50">
                  <c:v>58.08755371903667</c:v>
                </c:pt>
                <c:pt idx="51">
                  <c:v>58.08755371903667</c:v>
                </c:pt>
                <c:pt idx="52">
                  <c:v>58.08755371903667</c:v>
                </c:pt>
                <c:pt idx="53">
                  <c:v>58.08755371903667</c:v>
                </c:pt>
                <c:pt idx="54">
                  <c:v>58.08755371903667</c:v>
                </c:pt>
                <c:pt idx="55">
                  <c:v>58.08755371903667</c:v>
                </c:pt>
                <c:pt idx="56">
                  <c:v>58.08755371903667</c:v>
                </c:pt>
                <c:pt idx="57">
                  <c:v>58.08755371903667</c:v>
                </c:pt>
                <c:pt idx="58">
                  <c:v>58.08755371903667</c:v>
                </c:pt>
                <c:pt idx="59">
                  <c:v>58.08755371903667</c:v>
                </c:pt>
                <c:pt idx="60">
                  <c:v>105.37285773351084</c:v>
                </c:pt>
                <c:pt idx="61">
                  <c:v>105.37285773351084</c:v>
                </c:pt>
                <c:pt idx="62">
                  <c:v>105.37285773351084</c:v>
                </c:pt>
                <c:pt idx="63">
                  <c:v>105.37285773351084</c:v>
                </c:pt>
                <c:pt idx="64">
                  <c:v>105.37285773351084</c:v>
                </c:pt>
                <c:pt idx="65">
                  <c:v>105.37285773351084</c:v>
                </c:pt>
                <c:pt idx="66">
                  <c:v>105.37285773351084</c:v>
                </c:pt>
                <c:pt idx="67">
                  <c:v>105.37285773351084</c:v>
                </c:pt>
                <c:pt idx="68">
                  <c:v>105.37285773351084</c:v>
                </c:pt>
                <c:pt idx="69">
                  <c:v>105.37285773351084</c:v>
                </c:pt>
                <c:pt idx="70">
                  <c:v>105.37285773351084</c:v>
                </c:pt>
                <c:pt idx="71">
                  <c:v>105.37285773351084</c:v>
                </c:pt>
                <c:pt idx="72">
                  <c:v>142.85537129119714</c:v>
                </c:pt>
                <c:pt idx="73">
                  <c:v>142.85537129119714</c:v>
                </c:pt>
                <c:pt idx="74">
                  <c:v>142.85537129119714</c:v>
                </c:pt>
                <c:pt idx="75">
                  <c:v>142.85537129119714</c:v>
                </c:pt>
                <c:pt idx="76">
                  <c:v>142.85537129119714</c:v>
                </c:pt>
                <c:pt idx="77">
                  <c:v>142.85537129119714</c:v>
                </c:pt>
                <c:pt idx="78">
                  <c:v>142.85537129119714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5A1-44CC-89D6-A5B283638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9476688"/>
        <c:axId val="269477080"/>
      </c:lineChart>
      <c:lineChart>
        <c:grouping val="standard"/>
        <c:varyColors val="0"/>
        <c:ser>
          <c:idx val="5"/>
          <c:order val="2"/>
          <c:tx>
            <c:v>Prazo médio</c:v>
          </c:tx>
          <c:spPr>
            <a:ln w="22225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68"/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5A1-44CC-89D6-A5B283638F1D}"/>
                </c:ext>
              </c:extLst>
            </c:dLbl>
            <c:dLbl>
              <c:idx val="72"/>
              <c:layout>
                <c:manualLayout>
                  <c:x val="-5.2716437555978789E-3"/>
                  <c:y val="-1.9021923640706317E-2"/>
                </c:manualLayout>
              </c:layout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5A1-44CC-89D6-A5B283638F1D}"/>
                </c:ext>
              </c:extLst>
            </c:dLbl>
            <c:dLbl>
              <c:idx val="73"/>
              <c:layout>
                <c:manualLayout>
                  <c:x val="-3.0311951594687803E-2"/>
                  <c:y val="1.4794829498327059E-2"/>
                </c:manualLayout>
              </c:layout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1"/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5A1-44CC-89D6-A5B283638F1D}"/>
                </c:ext>
              </c:extLst>
            </c:dLbl>
            <c:dLbl>
              <c:idx val="78"/>
              <c:layout>
                <c:manualLayout>
                  <c:x val="-2.6358218777989394E-2"/>
                  <c:y val="-1.2681282427137544E-2"/>
                </c:manualLayout>
              </c:layout>
              <c:numFmt formatCode="#,##0.0" sourceLinked="0"/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00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5A1-44CC-89D6-A5B283638F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'Emissões mensais'!$AC$4528:$AC$4606</c:f>
              <c:numCache>
                <c:formatCode>_(* #,##0.00_);_(* \(#,##0.00\);_(* "-"??_);_(@_)</c:formatCode>
                <c:ptCount val="79"/>
                <c:pt idx="0">
                  <c:v>5.018128312</c:v>
                </c:pt>
                <c:pt idx="1">
                  <c:v>4.0059976633589542</c:v>
                </c:pt>
                <c:pt idx="2">
                  <c:v>4.0185512884166661</c:v>
                </c:pt>
                <c:pt idx="3">
                  <c:v>3.4435565984166665</c:v>
                </c:pt>
                <c:pt idx="4">
                  <c:v>3.4830696715833334</c:v>
                </c:pt>
                <c:pt idx="5">
                  <c:v>3.5548934973223214</c:v>
                </c:pt>
                <c:pt idx="6">
                  <c:v>3.6550425861626583</c:v>
                </c:pt>
                <c:pt idx="7">
                  <c:v>4.2490879975000002</c:v>
                </c:pt>
                <c:pt idx="8">
                  <c:v>5.712926904833334</c:v>
                </c:pt>
                <c:pt idx="9">
                  <c:v>2.9429676122921919</c:v>
                </c:pt>
                <c:pt idx="10">
                  <c:v>2.8726866097933605</c:v>
                </c:pt>
                <c:pt idx="11">
                  <c:v>3.3952381130960685</c:v>
                </c:pt>
                <c:pt idx="12">
                  <c:v>4.8330676669846548</c:v>
                </c:pt>
                <c:pt idx="13">
                  <c:v>4.2202719771223371</c:v>
                </c:pt>
                <c:pt idx="14">
                  <c:v>3.9480825071666668</c:v>
                </c:pt>
                <c:pt idx="15">
                  <c:v>3.1970754308333333</c:v>
                </c:pt>
                <c:pt idx="16">
                  <c:v>3.3759011435910167</c:v>
                </c:pt>
                <c:pt idx="17">
                  <c:v>3.1664384587499996</c:v>
                </c:pt>
                <c:pt idx="18">
                  <c:v>4.2631328250833329</c:v>
                </c:pt>
                <c:pt idx="19">
                  <c:v>4.0973714933333332</c:v>
                </c:pt>
                <c:pt idx="20">
                  <c:v>3.8420343527499998</c:v>
                </c:pt>
                <c:pt idx="21">
                  <c:v>4.0400262469166668</c:v>
                </c:pt>
                <c:pt idx="22">
                  <c:v>4.6587345155833333</c:v>
                </c:pt>
                <c:pt idx="23">
                  <c:v>3.2313117732500003</c:v>
                </c:pt>
                <c:pt idx="24">
                  <c:v>4.6532693211666665</c:v>
                </c:pt>
                <c:pt idx="25">
                  <c:v>4.5011672393333333</c:v>
                </c:pt>
                <c:pt idx="26">
                  <c:v>4.1084287995833337</c:v>
                </c:pt>
                <c:pt idx="27">
                  <c:v>4.2291300635833329</c:v>
                </c:pt>
                <c:pt idx="28">
                  <c:v>4.406742482416667</c:v>
                </c:pt>
                <c:pt idx="29">
                  <c:v>4.4631965100000004</c:v>
                </c:pt>
                <c:pt idx="30">
                  <c:v>4.4683173399999996</c:v>
                </c:pt>
                <c:pt idx="31">
                  <c:v>4.5096005899999998</c:v>
                </c:pt>
                <c:pt idx="32">
                  <c:v>3.9119415000000002</c:v>
                </c:pt>
                <c:pt idx="33">
                  <c:v>4.1512039300000003</c:v>
                </c:pt>
                <c:pt idx="34">
                  <c:v>4.1262787200000002</c:v>
                </c:pt>
                <c:pt idx="35">
                  <c:v>3.99710397</c:v>
                </c:pt>
                <c:pt idx="36">
                  <c:v>4.9586974399999999</c:v>
                </c:pt>
                <c:pt idx="37">
                  <c:v>4.3725287100000001</c:v>
                </c:pt>
                <c:pt idx="38">
                  <c:v>4.3777338099999996</c:v>
                </c:pt>
                <c:pt idx="39">
                  <c:v>3.9925963599999998</c:v>
                </c:pt>
                <c:pt idx="40">
                  <c:v>4.4690536600000001</c:v>
                </c:pt>
                <c:pt idx="41">
                  <c:v>5.7090917399999999</c:v>
                </c:pt>
                <c:pt idx="42">
                  <c:v>5.1491291700000001</c:v>
                </c:pt>
                <c:pt idx="43">
                  <c:v>5.3860552999999998</c:v>
                </c:pt>
                <c:pt idx="44">
                  <c:v>5.13248689</c:v>
                </c:pt>
                <c:pt idx="45">
                  <c:v>5.04363355</c:v>
                </c:pt>
                <c:pt idx="46">
                  <c:v>4.7211833700000003</c:v>
                </c:pt>
                <c:pt idx="47">
                  <c:v>4.7994054000000004</c:v>
                </c:pt>
                <c:pt idx="48">
                  <c:v>5.0399503899999996</c:v>
                </c:pt>
                <c:pt idx="49">
                  <c:v>4.8350355299999999</c:v>
                </c:pt>
                <c:pt idx="50">
                  <c:v>4.8924171699999999</c:v>
                </c:pt>
                <c:pt idx="51">
                  <c:v>4.7687309300000003</c:v>
                </c:pt>
                <c:pt idx="52">
                  <c:v>5.0761978699999997</c:v>
                </c:pt>
                <c:pt idx="53">
                  <c:v>4.6389307100000003</c:v>
                </c:pt>
                <c:pt idx="54">
                  <c:v>5.0940492500000003</c:v>
                </c:pt>
                <c:pt idx="55">
                  <c:v>4.9546205299999997</c:v>
                </c:pt>
                <c:pt idx="56">
                  <c:v>5.3440696399999998</c:v>
                </c:pt>
                <c:pt idx="57">
                  <c:v>4.7435832099999997</c:v>
                </c:pt>
                <c:pt idx="58">
                  <c:v>4.6054125900000003</c:v>
                </c:pt>
                <c:pt idx="59">
                  <c:v>4.0956653899999997</c:v>
                </c:pt>
                <c:pt idx="60">
                  <c:v>4.7395686000000001</c:v>
                </c:pt>
                <c:pt idx="61">
                  <c:v>4.5923668500000003</c:v>
                </c:pt>
                <c:pt idx="62">
                  <c:v>5.46026101</c:v>
                </c:pt>
                <c:pt idx="63">
                  <c:v>3.93505321</c:v>
                </c:pt>
                <c:pt idx="64">
                  <c:v>3.58069273</c:v>
                </c:pt>
                <c:pt idx="65">
                  <c:v>2.9903975699999998</c:v>
                </c:pt>
                <c:pt idx="66">
                  <c:v>3.1479347299999998</c:v>
                </c:pt>
                <c:pt idx="67">
                  <c:v>2.3608393599999999</c:v>
                </c:pt>
                <c:pt idx="68">
                  <c:v>2.0916310999999999</c:v>
                </c:pt>
                <c:pt idx="69">
                  <c:v>2.13</c:v>
                </c:pt>
                <c:pt idx="70">
                  <c:v>2.46</c:v>
                </c:pt>
                <c:pt idx="71">
                  <c:v>3.07</c:v>
                </c:pt>
                <c:pt idx="72">
                  <c:v>3.93</c:v>
                </c:pt>
                <c:pt idx="73">
                  <c:v>3.48</c:v>
                </c:pt>
                <c:pt idx="74">
                  <c:v>2.97</c:v>
                </c:pt>
                <c:pt idx="75">
                  <c:v>3.61</c:v>
                </c:pt>
                <c:pt idx="76">
                  <c:v>3.95</c:v>
                </c:pt>
                <c:pt idx="77">
                  <c:v>4.58</c:v>
                </c:pt>
                <c:pt idx="78">
                  <c:v>4.88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D5A1-44CC-89D6-A5B283638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9472376"/>
        <c:axId val="269478648"/>
      </c:lineChart>
      <c:dateAx>
        <c:axId val="269476688"/>
        <c:scaling>
          <c:orientation val="minMax"/>
        </c:scaling>
        <c:delete val="0"/>
        <c:axPos val="b"/>
        <c:numFmt formatCode="mmm\-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BR"/>
          </a:p>
        </c:txPr>
        <c:crossAx val="269477080"/>
        <c:crosses val="autoZero"/>
        <c:auto val="1"/>
        <c:lblOffset val="100"/>
        <c:baseTimeUnit val="months"/>
        <c:majorUnit val="2"/>
        <c:majorTimeUnit val="months"/>
      </c:dateAx>
      <c:valAx>
        <c:axId val="269477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BR"/>
                  <a:t>Em R$ bilhões</a:t>
                </a:r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BR"/>
          </a:p>
        </c:txPr>
        <c:crossAx val="269476688"/>
        <c:crosses val="autoZero"/>
        <c:crossBetween val="between"/>
      </c:valAx>
      <c:catAx>
        <c:axId val="269472376"/>
        <c:scaling>
          <c:orientation val="minMax"/>
        </c:scaling>
        <c:delete val="1"/>
        <c:axPos val="b"/>
        <c:majorTickMark val="out"/>
        <c:minorTickMark val="none"/>
        <c:tickLblPos val="nextTo"/>
        <c:crossAx val="269478648"/>
        <c:crosses val="autoZero"/>
        <c:auto val="1"/>
        <c:lblAlgn val="ctr"/>
        <c:lblOffset val="100"/>
        <c:noMultiLvlLbl val="0"/>
      </c:catAx>
      <c:valAx>
        <c:axId val="269478648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BR"/>
                  <a:t>Em anos</a:t>
                </a:r>
              </a:p>
            </c:rich>
          </c:tx>
          <c:overlay val="0"/>
        </c:title>
        <c:numFmt formatCode="_(* #,##0_);_(* \(#,##0\);_(* &quot;-&quot;_);_(@_)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BR"/>
          </a:p>
        </c:txPr>
        <c:crossAx val="269472376"/>
        <c:crosses val="max"/>
        <c:crossBetween val="between"/>
      </c:valAx>
      <c:spPr>
        <a:noFill/>
        <a:ln w="25400">
          <a:noFill/>
        </a:ln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6.7062457195505271E-2"/>
          <c:y val="0.89791770366683255"/>
          <c:w val="0.87252964426877466"/>
          <c:h val="6.0221870047543584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85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229658792650922E-2"/>
          <c:y val="3.0047734385771182E-2"/>
          <c:w val="0.95386362642169731"/>
          <c:h val="0.7972360816291765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innerShdw blurRad="114300">
                <a:schemeClr val="accent5"/>
              </a:innerShdw>
            </a:effectLst>
          </c:spPr>
          <c:invertIfNegative val="0"/>
          <c:dLbls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1E85-49B1-9419-50B863F430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'[Projeção PIB - FOCUS.xlsx]bra'!$A$7:$A$24</c:f>
              <c:numCache>
                <c:formatCode>m/d/yyyy</c:formatCode>
                <c:ptCount val="18"/>
                <c:pt idx="0">
                  <c:v>44330</c:v>
                </c:pt>
                <c:pt idx="1">
                  <c:v>44337</c:v>
                </c:pt>
                <c:pt idx="2">
                  <c:v>44344</c:v>
                </c:pt>
                <c:pt idx="3">
                  <c:v>44351</c:v>
                </c:pt>
                <c:pt idx="4">
                  <c:v>44358</c:v>
                </c:pt>
                <c:pt idx="5">
                  <c:v>44365</c:v>
                </c:pt>
                <c:pt idx="6">
                  <c:v>44372</c:v>
                </c:pt>
                <c:pt idx="7">
                  <c:v>44379</c:v>
                </c:pt>
                <c:pt idx="8">
                  <c:v>44386</c:v>
                </c:pt>
                <c:pt idx="9">
                  <c:v>44393</c:v>
                </c:pt>
                <c:pt idx="10">
                  <c:v>44400</c:v>
                </c:pt>
                <c:pt idx="11">
                  <c:v>44407</c:v>
                </c:pt>
                <c:pt idx="12">
                  <c:v>44414</c:v>
                </c:pt>
                <c:pt idx="13">
                  <c:v>44421</c:v>
                </c:pt>
                <c:pt idx="14">
                  <c:v>44428</c:v>
                </c:pt>
                <c:pt idx="15">
                  <c:v>44435</c:v>
                </c:pt>
                <c:pt idx="16">
                  <c:v>44442</c:v>
                </c:pt>
                <c:pt idx="17">
                  <c:v>44449</c:v>
                </c:pt>
              </c:numCache>
            </c:numRef>
          </c:cat>
          <c:val>
            <c:numRef>
              <c:f>'[Projeção PIB - FOCUS.xlsx]bra'!$B$7:$B$24</c:f>
              <c:numCache>
                <c:formatCode>General</c:formatCode>
                <c:ptCount val="18"/>
                <c:pt idx="0">
                  <c:v>3.45</c:v>
                </c:pt>
                <c:pt idx="1">
                  <c:v>3.52</c:v>
                </c:pt>
                <c:pt idx="2">
                  <c:v>3.96</c:v>
                </c:pt>
                <c:pt idx="3">
                  <c:v>4.3600000000000003</c:v>
                </c:pt>
                <c:pt idx="4">
                  <c:v>4.8499999999999996</c:v>
                </c:pt>
                <c:pt idx="5" formatCode="0.00">
                  <c:v>5</c:v>
                </c:pt>
                <c:pt idx="6">
                  <c:v>5.05</c:v>
                </c:pt>
                <c:pt idx="7">
                  <c:v>5.18</c:v>
                </c:pt>
                <c:pt idx="8">
                  <c:v>5.26</c:v>
                </c:pt>
                <c:pt idx="9">
                  <c:v>5.27</c:v>
                </c:pt>
                <c:pt idx="10">
                  <c:v>5.29</c:v>
                </c:pt>
                <c:pt idx="11" formatCode="_(* #,##0.00_);_(* \(#,##0.00\);_(* &quot;-&quot;??_);_(@_)">
                  <c:v>5.3</c:v>
                </c:pt>
                <c:pt idx="12" formatCode="_(* #,##0.00_);_(* \(#,##0.00\);_(* &quot;-&quot;??_);_(@_)">
                  <c:v>5.3</c:v>
                </c:pt>
                <c:pt idx="13" formatCode="_(* #,##0.00_);_(* \(#,##0.00\);_(* &quot;-&quot;??_);_(@_)">
                  <c:v>5.28</c:v>
                </c:pt>
                <c:pt idx="14" formatCode="_(* #,##0.00_);_(* \(#,##0.00\);_(* &quot;-&quot;??_);_(@_)">
                  <c:v>5.27</c:v>
                </c:pt>
                <c:pt idx="15" formatCode="_(* #,##0.00_);_(* \(#,##0.00\);_(* &quot;-&quot;??_);_(@_)">
                  <c:v>5.22</c:v>
                </c:pt>
                <c:pt idx="16" formatCode="_(* #,##0.00_);_(* \(#,##0.00\);_(* &quot;-&quot;??_);_(@_)">
                  <c:v>5.15</c:v>
                </c:pt>
                <c:pt idx="17" formatCode="_(* #,##0.00_);_(* \(#,##0.00\);_(* &quot;-&quot;??_);_(@_)">
                  <c:v>5.04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38-4428-82FD-B239B7BD26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100"/>
        <c:axId val="271413432"/>
        <c:axId val="271417352"/>
      </c:barChart>
      <c:catAx>
        <c:axId val="271413432"/>
        <c:scaling>
          <c:orientation val="minMax"/>
        </c:scaling>
        <c:delete val="0"/>
        <c:axPos val="b"/>
        <c:numFmt formatCode="[$-416]d\-mmm;@" sourceLinked="0"/>
        <c:majorTickMark val="out"/>
        <c:minorTickMark val="none"/>
        <c:tickLblPos val="low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71417352"/>
        <c:crosses val="autoZero"/>
        <c:auto val="0"/>
        <c:lblAlgn val="ctr"/>
        <c:lblOffset val="180"/>
        <c:noMultiLvlLbl val="0"/>
      </c:catAx>
      <c:valAx>
        <c:axId val="2714173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1413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0.21255</cdr:x>
      <cdr:y>0.20153</cdr:y>
    </cdr:from>
    <cdr:to>
      <cdr:x>0.77423</cdr:x>
      <cdr:y>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1E58545E-3942-CF42-9A38-B2ACECC3DF64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903135" y="891113"/>
          <a:ext cx="5029200" cy="353060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2E2C3-B429-4EF3-BBCD-7CF61A6AA544}" type="datetimeFigureOut">
              <a:rPr lang="pt-BR" smtClean="0"/>
              <a:t>06/10/2021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A0A88-AA08-44A6-86A9-72979A4508F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316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9312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5722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6924996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67099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112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8278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3888926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418059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7794342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7045473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0394393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1791114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6052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15350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93774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7105707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9499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97984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215682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961182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4057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259857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8978298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26116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353240"/>
            <a:ext cx="5825880" cy="23432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Line 2"/>
          <p:cNvSpPr/>
          <p:nvPr/>
        </p:nvSpPr>
        <p:spPr>
          <a:xfrm>
            <a:off x="457200" y="3819600"/>
            <a:ext cx="5826240" cy="360"/>
          </a:xfrm>
          <a:prstGeom prst="line">
            <a:avLst/>
          </a:prstGeom>
          <a:ln w="76320">
            <a:solidFill>
              <a:schemeClr val="bg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457200" y="6289200"/>
            <a:ext cx="5825880" cy="36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57200" y="3966840"/>
            <a:ext cx="4039920" cy="639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5124240"/>
            <a:ext cx="4039920" cy="254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457200" y="6289200"/>
            <a:ext cx="4039920" cy="254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b="0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1"/>
          <p:cNvSpPr/>
          <p:nvPr/>
        </p:nvSpPr>
        <p:spPr>
          <a:xfrm>
            <a:off x="0" y="6806880"/>
            <a:ext cx="9144000" cy="360"/>
          </a:xfrm>
          <a:prstGeom prst="line">
            <a:avLst/>
          </a:prstGeom>
          <a:ln w="101520">
            <a:solidFill>
              <a:srgbClr val="00B0F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44" name="Imagem 8"/>
          <p:cNvPicPr/>
          <p:nvPr/>
        </p:nvPicPr>
        <p:blipFill>
          <a:blip r:embed="rId14">
            <a:alphaModFix amt="4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2057400" lvl="4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dt"/>
          </p:nvPr>
        </p:nvSpPr>
        <p:spPr>
          <a:xfrm>
            <a:off x="457200" y="6246360"/>
            <a:ext cx="7617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3" name="Imagem 12"/>
          <p:cNvPicPr/>
          <p:nvPr/>
        </p:nvPicPr>
        <p:blipFill>
          <a:blip r:embed="rId15"/>
          <a:stretch/>
        </p:blipFill>
        <p:spPr>
          <a:xfrm>
            <a:off x="6658560" y="6172920"/>
            <a:ext cx="2194560" cy="437040"/>
          </a:xfrm>
          <a:prstGeom prst="rect">
            <a:avLst/>
          </a:prstGeom>
          <a:ln>
            <a:noFill/>
          </a:ln>
        </p:spPr>
      </p:pic>
      <p:pic>
        <p:nvPicPr>
          <p:cNvPr id="3" name="Imagem 2" descr="Uma imagem contendo Logotipo&#10;&#10;Descrição gerada automaticamente">
            <a:extLst>
              <a:ext uri="{FF2B5EF4-FFF2-40B4-BE49-F238E27FC236}">
                <a16:creationId xmlns:a16="http://schemas.microsoft.com/office/drawing/2014/main" id="{AC9770E0-38D8-444C-8DA2-7F2B0EBF16F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535" y="6300173"/>
            <a:ext cx="2008504" cy="3921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1"/>
          <p:cNvSpPr/>
          <p:nvPr/>
        </p:nvSpPr>
        <p:spPr>
          <a:xfrm>
            <a:off x="0" y="6806880"/>
            <a:ext cx="9144000" cy="360"/>
          </a:xfrm>
          <a:prstGeom prst="line">
            <a:avLst/>
          </a:prstGeom>
          <a:ln w="101520">
            <a:solidFill>
              <a:srgbClr val="00B0F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44" name="Imagem 8"/>
          <p:cNvPicPr/>
          <p:nvPr/>
        </p:nvPicPr>
        <p:blipFill>
          <a:blip r:embed="rId14">
            <a:alphaModFix amt="4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2057400" lvl="4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dt"/>
          </p:nvPr>
        </p:nvSpPr>
        <p:spPr>
          <a:xfrm>
            <a:off x="457200" y="6246360"/>
            <a:ext cx="8636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D7A64D0-7003-4FAA-8F72-5E80643B35D6}" type="datetime">
              <a:rPr lang="pt-BR" sz="105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06/10/2021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3" name="Imagem 12"/>
          <p:cNvPicPr/>
          <p:nvPr/>
        </p:nvPicPr>
        <p:blipFill>
          <a:blip r:embed="rId15"/>
          <a:stretch/>
        </p:blipFill>
        <p:spPr>
          <a:xfrm>
            <a:off x="6658560" y="6172920"/>
            <a:ext cx="2194560" cy="437040"/>
          </a:xfrm>
          <a:prstGeom prst="rect">
            <a:avLst/>
          </a:prstGeom>
          <a:ln>
            <a:noFill/>
          </a:ln>
        </p:spPr>
      </p:pic>
      <p:pic>
        <p:nvPicPr>
          <p:cNvPr id="8" name="Imagem 7" descr="Uma imagem contendo Logotipo&#10;&#10;Descrição gerada automaticamente">
            <a:extLst>
              <a:ext uri="{FF2B5EF4-FFF2-40B4-BE49-F238E27FC236}">
                <a16:creationId xmlns:a16="http://schemas.microsoft.com/office/drawing/2014/main" id="{351804C8-B827-4C12-95C8-FAEC202F884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56" y="6271242"/>
            <a:ext cx="2008504" cy="392102"/>
          </a:xfrm>
          <a:prstGeom prst="rect">
            <a:avLst/>
          </a:prstGeom>
        </p:spPr>
      </p:pic>
      <p:pic>
        <p:nvPicPr>
          <p:cNvPr id="9" name="Imagem 11">
            <a:extLst>
              <a:ext uri="{FF2B5EF4-FFF2-40B4-BE49-F238E27FC236}">
                <a16:creationId xmlns:a16="http://schemas.microsoft.com/office/drawing/2014/main" id="{CC1ACD72-7309-48F6-901E-6EF591D0A2F1}"/>
              </a:ext>
            </a:extLst>
          </p:cNvPr>
          <p:cNvPicPr/>
          <p:nvPr userDrawn="1"/>
        </p:nvPicPr>
        <p:blipFill>
          <a:blip r:embed="rId17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112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1"/>
          <p:cNvSpPr/>
          <p:nvPr/>
        </p:nvSpPr>
        <p:spPr>
          <a:xfrm>
            <a:off x="0" y="6806880"/>
            <a:ext cx="9144000" cy="360"/>
          </a:xfrm>
          <a:prstGeom prst="line">
            <a:avLst/>
          </a:prstGeom>
          <a:ln w="101520">
            <a:solidFill>
              <a:srgbClr val="00B0F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44" name="Imagem 8"/>
          <p:cNvPicPr/>
          <p:nvPr/>
        </p:nvPicPr>
        <p:blipFill>
          <a:blip r:embed="rId14">
            <a:alphaModFix amt="4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2057400" lvl="4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dt"/>
          </p:nvPr>
        </p:nvSpPr>
        <p:spPr>
          <a:xfrm>
            <a:off x="457200" y="6246360"/>
            <a:ext cx="86360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D7A64D0-7003-4FAA-8F72-5E80643B35D6}" type="datetime">
              <a:rPr lang="pt-BR" sz="105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06/10/2021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3" name="Imagem 12"/>
          <p:cNvPicPr/>
          <p:nvPr/>
        </p:nvPicPr>
        <p:blipFill>
          <a:blip r:embed="rId15"/>
          <a:stretch/>
        </p:blipFill>
        <p:spPr>
          <a:xfrm>
            <a:off x="6658560" y="6172920"/>
            <a:ext cx="2194560" cy="437040"/>
          </a:xfrm>
          <a:prstGeom prst="rect">
            <a:avLst/>
          </a:prstGeom>
          <a:ln>
            <a:noFill/>
          </a:ln>
        </p:spPr>
      </p:pic>
      <p:pic>
        <p:nvPicPr>
          <p:cNvPr id="8" name="Imagem 7" descr="Uma imagem contendo Logotipo&#10;&#10;Descrição gerada automaticamente">
            <a:extLst>
              <a:ext uri="{FF2B5EF4-FFF2-40B4-BE49-F238E27FC236}">
                <a16:creationId xmlns:a16="http://schemas.microsoft.com/office/drawing/2014/main" id="{351804C8-B827-4C12-95C8-FAEC202F884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056" y="6271242"/>
            <a:ext cx="2008504" cy="392102"/>
          </a:xfrm>
          <a:prstGeom prst="rect">
            <a:avLst/>
          </a:prstGeom>
        </p:spPr>
      </p:pic>
      <p:pic>
        <p:nvPicPr>
          <p:cNvPr id="9" name="Imagem 11">
            <a:extLst>
              <a:ext uri="{FF2B5EF4-FFF2-40B4-BE49-F238E27FC236}">
                <a16:creationId xmlns:a16="http://schemas.microsoft.com/office/drawing/2014/main" id="{CC1ACD72-7309-48F6-901E-6EF591D0A2F1}"/>
              </a:ext>
            </a:extLst>
          </p:cNvPr>
          <p:cNvPicPr/>
          <p:nvPr userDrawn="1"/>
        </p:nvPicPr>
        <p:blipFill>
          <a:blip r:embed="rId17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91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www.tesourotransparente.gov.br/visualizacao/painel-de-monitoramentos-dos-gastos-com-covid-19t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13472" y="1353240"/>
            <a:ext cx="7237828" cy="234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4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Cenário Econômico</a:t>
            </a:r>
            <a:r>
              <a:rPr lang="pt-BR" sz="4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e </a:t>
            </a:r>
          </a:p>
          <a:p>
            <a:pPr>
              <a:lnSpc>
                <a:spcPct val="100000"/>
              </a:lnSpc>
            </a:pPr>
            <a:r>
              <a:rPr lang="pt-BR" sz="4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A</a:t>
            </a:r>
            <a:r>
              <a:rPr lang="pt-BR" sz="4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genda de Reformas</a:t>
            </a:r>
          </a:p>
        </p:txBody>
      </p:sp>
      <p:sp>
        <p:nvSpPr>
          <p:cNvPr id="92" name="TextShape 3"/>
          <p:cNvSpPr txBox="1"/>
          <p:nvPr/>
        </p:nvSpPr>
        <p:spPr>
          <a:xfrm>
            <a:off x="457200" y="6103440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i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Outubro</a:t>
            </a:r>
            <a:r>
              <a:rPr lang="en-US" sz="1600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de</a:t>
            </a:r>
            <a:r>
              <a:rPr lang="en-US" sz="16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2021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EAF0DAA0-A4BC-476B-AAB5-11C4D5523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87" y="5554648"/>
            <a:ext cx="1810513" cy="439767"/>
          </a:xfrm>
          <a:prstGeom prst="rect">
            <a:avLst/>
          </a:prstGeom>
        </p:spPr>
      </p:pic>
      <p:sp>
        <p:nvSpPr>
          <p:cNvPr id="5" name="TextShape 3">
            <a:extLst>
              <a:ext uri="{FF2B5EF4-FFF2-40B4-BE49-F238E27FC236}">
                <a16:creationId xmlns:a16="http://schemas.microsoft.com/office/drawing/2014/main" id="{55A1444A-B361-4262-BA8A-EDD64749B52F}"/>
              </a:ext>
            </a:extLst>
          </p:cNvPr>
          <p:cNvSpPr txBox="1"/>
          <p:nvPr/>
        </p:nvSpPr>
        <p:spPr>
          <a:xfrm>
            <a:off x="457199" y="4371044"/>
            <a:ext cx="4707467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2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Bruno Negris</a:t>
            </a:r>
          </a:p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pt-BR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Diretor de Programa da </a:t>
            </a:r>
            <a:r>
              <a:rPr lang="pt-BR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Secretaria</a:t>
            </a:r>
            <a:r>
              <a:rPr lang="en-US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 Especial do Tesouro e </a:t>
            </a:r>
            <a:r>
              <a:rPr lang="pt-BR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Orçamento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B4E29283-BA18-4ABB-A334-A1B175206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921" y="6215829"/>
            <a:ext cx="1810513" cy="439767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8">
            <a:extLst>
              <a:ext uri="{FF2B5EF4-FFF2-40B4-BE49-F238E27FC236}">
                <a16:creationId xmlns:a16="http://schemas.microsoft.com/office/drawing/2014/main" id="{5E8B0DCD-34D4-44E5-8A65-9B4479BD2CE0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Orçamento 2021: Resultado da Avaliação do 4º Bimestre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6845E9C-4063-45C3-A635-E79AEFE0A569}"/>
              </a:ext>
            </a:extLst>
          </p:cNvPr>
          <p:cNvSpPr txBox="1"/>
          <p:nvPr/>
        </p:nvSpPr>
        <p:spPr>
          <a:xfrm>
            <a:off x="8388001" y="5168186"/>
            <a:ext cx="77153" cy="1481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3ACD6CC5-B51D-4C85-B153-9B0264777449}"/>
              </a:ext>
            </a:extLst>
          </p:cNvPr>
          <p:cNvSpPr txBox="1"/>
          <p:nvPr/>
        </p:nvSpPr>
        <p:spPr>
          <a:xfrm>
            <a:off x="7363978" y="963988"/>
            <a:ext cx="526256" cy="142892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863" spc="-4" dirty="0">
                <a:latin typeface="Calibri"/>
                <a:cs typeface="Calibri"/>
              </a:rPr>
              <a:t>R$</a:t>
            </a:r>
            <a:r>
              <a:rPr sz="863" spc="-15" dirty="0">
                <a:latin typeface="Calibri"/>
                <a:cs typeface="Calibri"/>
              </a:rPr>
              <a:t> </a:t>
            </a:r>
            <a:r>
              <a:rPr sz="863" spc="11" dirty="0">
                <a:latin typeface="Calibri"/>
                <a:cs typeface="Calibri"/>
              </a:rPr>
              <a:t>milhões</a:t>
            </a:r>
            <a:endParaRPr sz="863">
              <a:latin typeface="Calibri"/>
              <a:cs typeface="Calibri"/>
            </a:endParaRPr>
          </a:p>
        </p:txBody>
      </p:sp>
      <p:graphicFrame>
        <p:nvGraphicFramePr>
          <p:cNvPr id="13" name="object 6">
            <a:extLst>
              <a:ext uri="{FF2B5EF4-FFF2-40B4-BE49-F238E27FC236}">
                <a16:creationId xmlns:a16="http://schemas.microsoft.com/office/drawing/2014/main" id="{9C002AC4-9420-4D6A-90FE-726C91C331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755507"/>
              </p:ext>
            </p:extLst>
          </p:nvPr>
        </p:nvGraphicFramePr>
        <p:xfrm>
          <a:off x="951426" y="1973700"/>
          <a:ext cx="6965632" cy="3150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35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9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97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b="1" spc="25" dirty="0">
                          <a:latin typeface="Calibri"/>
                          <a:cs typeface="Calibri"/>
                        </a:rPr>
                        <a:t>DESPESAS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b="1" spc="-10" dirty="0">
                          <a:latin typeface="Calibri"/>
                          <a:cs typeface="Calibri"/>
                        </a:rPr>
                        <a:t>1.631.802,0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9243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b="1" spc="-10" dirty="0">
                          <a:latin typeface="Calibri"/>
                          <a:cs typeface="Calibri"/>
                        </a:rPr>
                        <a:t>1.647.312,4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6034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15.510,4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752"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Despesas</a:t>
                      </a:r>
                      <a:r>
                        <a:rPr sz="11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Obrigatórias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0009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b="1" spc="-10" dirty="0">
                          <a:latin typeface="Calibri"/>
                          <a:cs typeface="Calibri"/>
                        </a:rPr>
                        <a:t>1.512.455,7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0009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2430" algn="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b="1" spc="-10" dirty="0">
                          <a:latin typeface="Calibri"/>
                          <a:cs typeface="Calibri"/>
                        </a:rPr>
                        <a:t>1.522.844,0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0009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6034" algn="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10.388,3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0009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327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Benefícios</a:t>
                      </a:r>
                      <a:r>
                        <a:rPr sz="110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Previdenciários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705.947,7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709.865,0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3.917,3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925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20" dirty="0">
                          <a:latin typeface="Calibri"/>
                          <a:cs typeface="Calibri"/>
                        </a:rPr>
                        <a:t>Pessoal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Encargos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Sociais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332.355,2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330.808,8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-1.546,4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0478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97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Abono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Seguro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Desemprego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49.753,7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48.964,8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-788,9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409">
                <a:tc>
                  <a:txBody>
                    <a:bodyPr/>
                    <a:lstStyle/>
                    <a:p>
                      <a:pPr marR="2794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Benefícios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Prestação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Continuada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LOAS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/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RMV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67.789,7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68.512,9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723,1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465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Créditos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Extraordinários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124.935,4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134.017,3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9.081,9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465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Compensação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ao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RGPS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pelas</a:t>
                      </a:r>
                      <a:r>
                        <a:rPr sz="110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Desonerações</a:t>
                      </a:r>
                      <a:r>
                        <a:rPr sz="110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da</a:t>
                      </a:r>
                      <a:r>
                        <a:rPr sz="11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Folha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7.450,5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243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7.627,6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177,1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409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Complementação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ao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FUNDEB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22.270,4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22.654,4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383,9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97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Subsídios,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Subvenções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Proagro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11.781,8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10.714,8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-1.067,0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438">
                <a:tc>
                  <a:txBody>
                    <a:bodyPr/>
                    <a:lstStyle/>
                    <a:p>
                      <a:pPr marR="825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Sentenças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Judiciais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Precatórios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(Custeio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Capital)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20.848,3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20.215,3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-632,9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409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Impacto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Primário do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FIES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-678,2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-895,2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-216,9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297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Obrigatórias</a:t>
                      </a:r>
                      <a:r>
                        <a:rPr sz="110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com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Controle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1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Fluxo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145.593,0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145.936,2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343,2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438"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Demais</a:t>
                      </a:r>
                      <a:r>
                        <a:rPr sz="110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Obrigatórias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279400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24.408,1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39179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24.422,1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 marR="24765" algn="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14,0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9601">
                <a:tc>
                  <a:txBody>
                    <a:bodyPr/>
                    <a:lstStyle/>
                    <a:p>
                      <a:pPr marL="203200">
                        <a:lnSpc>
                          <a:spcPts val="1655"/>
                        </a:lnSpc>
                        <a:spcBef>
                          <a:spcPts val="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Despesas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Discricionárias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1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Poder</a:t>
                      </a:r>
                      <a:r>
                        <a:rPr sz="11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Executivo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/>
                </a:tc>
                <a:tc>
                  <a:txBody>
                    <a:bodyPr/>
                    <a:lstStyle/>
                    <a:p>
                      <a:pPr marR="280035" algn="r">
                        <a:lnSpc>
                          <a:spcPts val="1655"/>
                        </a:lnSpc>
                        <a:spcBef>
                          <a:spcPts val="2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119.346,3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/>
                </a:tc>
                <a:tc>
                  <a:txBody>
                    <a:bodyPr/>
                    <a:lstStyle/>
                    <a:p>
                      <a:pPr marR="392430" algn="r">
                        <a:lnSpc>
                          <a:spcPts val="1655"/>
                        </a:lnSpc>
                        <a:spcBef>
                          <a:spcPts val="2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124.468,3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/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655"/>
                        </a:lnSpc>
                        <a:spcBef>
                          <a:spcPts val="25"/>
                        </a:spcBef>
                      </a:pPr>
                      <a:r>
                        <a:rPr sz="1100" b="1" spc="-10" dirty="0">
                          <a:latin typeface="Calibri"/>
                          <a:cs typeface="Calibri"/>
                        </a:rPr>
                        <a:t>5.122,1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381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14" name="object 7">
            <a:extLst>
              <a:ext uri="{FF2B5EF4-FFF2-40B4-BE49-F238E27FC236}">
                <a16:creationId xmlns:a16="http://schemas.microsoft.com/office/drawing/2014/main" id="{60BE1689-5A8C-448C-95E0-BD59CE5FD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292354"/>
              </p:ext>
            </p:extLst>
          </p:nvPr>
        </p:nvGraphicFramePr>
        <p:xfrm>
          <a:off x="947168" y="1117598"/>
          <a:ext cx="7094173" cy="83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31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4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6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Discriminação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953" marB="0">
                    <a:lnR w="285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36854" marR="238125" algn="ctr">
                        <a:lnSpc>
                          <a:spcPct val="111200"/>
                        </a:lnSpc>
                        <a:spcBef>
                          <a:spcPts val="860"/>
                        </a:spcBef>
                      </a:pP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</a:t>
                      </a:r>
                      <a:r>
                        <a:rPr sz="11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3º </a:t>
                      </a:r>
                      <a:r>
                        <a:rPr sz="1100" b="1" spc="-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953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91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31140" marR="238125" algn="ctr">
                        <a:lnSpc>
                          <a:spcPct val="111200"/>
                        </a:lnSpc>
                        <a:spcBef>
                          <a:spcPts val="860"/>
                        </a:spcBef>
                      </a:pP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</a:t>
                      </a:r>
                      <a:r>
                        <a:rPr sz="11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4º </a:t>
                      </a:r>
                      <a:r>
                        <a:rPr sz="1100" b="1" spc="-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R="3810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(b)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819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242570" marR="248285" indent="100965">
                        <a:lnSpc>
                          <a:spcPct val="111400"/>
                        </a:lnSpc>
                      </a:pP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Diferença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(c)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=</a:t>
                      </a: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(b) </a:t>
                      </a:r>
                      <a:r>
                        <a:rPr sz="11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47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object 8">
            <a:extLst>
              <a:ext uri="{FF2B5EF4-FFF2-40B4-BE49-F238E27FC236}">
                <a16:creationId xmlns:a16="http://schemas.microsoft.com/office/drawing/2014/main" id="{6F2BB9BB-8A3A-41AC-AAA8-BD7F540D0937}"/>
              </a:ext>
            </a:extLst>
          </p:cNvPr>
          <p:cNvSpPr txBox="1"/>
          <p:nvPr/>
        </p:nvSpPr>
        <p:spPr>
          <a:xfrm>
            <a:off x="958804" y="5235479"/>
            <a:ext cx="1558290" cy="142892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863" spc="11" dirty="0">
                <a:latin typeface="Calibri"/>
                <a:cs typeface="Calibri"/>
              </a:rPr>
              <a:t>Fonte/Elaboração:</a:t>
            </a:r>
            <a:r>
              <a:rPr sz="863" spc="-38" dirty="0">
                <a:latin typeface="Calibri"/>
                <a:cs typeface="Calibri"/>
              </a:rPr>
              <a:t> </a:t>
            </a:r>
            <a:r>
              <a:rPr sz="863" spc="-4" dirty="0">
                <a:latin typeface="Calibri"/>
                <a:cs typeface="Calibri"/>
              </a:rPr>
              <a:t>SOF/SETO/ME.</a:t>
            </a:r>
            <a:endParaRPr sz="863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42AF75F9-E7EA-46E7-AAF0-2E22FD8F2A3C}"/>
              </a:ext>
            </a:extLst>
          </p:cNvPr>
          <p:cNvGrpSpPr/>
          <p:nvPr/>
        </p:nvGrpSpPr>
        <p:grpSpPr>
          <a:xfrm>
            <a:off x="942976" y="5236543"/>
            <a:ext cx="6972776" cy="8573"/>
            <a:chOff x="1257300" y="6525597"/>
            <a:chExt cx="9297035" cy="11430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8009ECD9-4B2C-4F74-8769-5CAD0C00C930}"/>
                </a:ext>
              </a:extLst>
            </p:cNvPr>
            <p:cNvSpPr/>
            <p:nvPr/>
          </p:nvSpPr>
          <p:spPr>
            <a:xfrm>
              <a:off x="1262934" y="6531236"/>
              <a:ext cx="9284970" cy="0"/>
            </a:xfrm>
            <a:custGeom>
              <a:avLst/>
              <a:gdLst/>
              <a:ahLst/>
              <a:cxnLst/>
              <a:rect l="l" t="t" r="r" b="b"/>
              <a:pathLst>
                <a:path w="9284970">
                  <a:moveTo>
                    <a:pt x="0" y="0"/>
                  </a:moveTo>
                  <a:lnTo>
                    <a:pt x="9284770" y="0"/>
                  </a:lnTo>
                </a:path>
              </a:pathLst>
            </a:custGeom>
            <a:ln w="112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1E0FCCF6-7618-4D40-9836-06B8C1C7E503}"/>
                </a:ext>
              </a:extLst>
            </p:cNvPr>
            <p:cNvSpPr/>
            <p:nvPr/>
          </p:nvSpPr>
          <p:spPr>
            <a:xfrm>
              <a:off x="1257300" y="6525597"/>
              <a:ext cx="9297035" cy="11430"/>
            </a:xfrm>
            <a:custGeom>
              <a:avLst/>
              <a:gdLst/>
              <a:ahLst/>
              <a:cxnLst/>
              <a:rect l="l" t="t" r="r" b="b"/>
              <a:pathLst>
                <a:path w="9297035" h="11429">
                  <a:moveTo>
                    <a:pt x="9296414" y="0"/>
                  </a:moveTo>
                  <a:lnTo>
                    <a:pt x="0" y="0"/>
                  </a:lnTo>
                  <a:lnTo>
                    <a:pt x="0" y="11278"/>
                  </a:lnTo>
                  <a:lnTo>
                    <a:pt x="9296414" y="11278"/>
                  </a:lnTo>
                  <a:lnTo>
                    <a:pt x="92964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22391836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B4E29283-BA18-4ABB-A334-A1B175206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921" y="6215829"/>
            <a:ext cx="1810513" cy="439767"/>
          </a:xfrm>
          <a:prstGeom prst="rect">
            <a:avLst/>
          </a:prstGeom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Orçamento 2022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AAFB25F6-C192-4FD7-9A35-E4A9F8FDBA5E}"/>
              </a:ext>
            </a:extLst>
          </p:cNvPr>
          <p:cNvSpPr txBox="1"/>
          <p:nvPr/>
        </p:nvSpPr>
        <p:spPr>
          <a:xfrm>
            <a:off x="7805786" y="708713"/>
            <a:ext cx="1066165" cy="307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50" spc="10" dirty="0">
                <a:latin typeface="Calibri"/>
                <a:cs typeface="Calibri"/>
              </a:rPr>
              <a:t>R$</a:t>
            </a:r>
            <a:r>
              <a:rPr sz="1850" spc="-40" dirty="0">
                <a:latin typeface="Calibri"/>
                <a:cs typeface="Calibri"/>
              </a:rPr>
              <a:t> </a:t>
            </a:r>
            <a:r>
              <a:rPr sz="1850" spc="-25" dirty="0">
                <a:latin typeface="Calibri"/>
                <a:cs typeface="Calibri"/>
              </a:rPr>
              <a:t>milhões</a:t>
            </a:r>
            <a:endParaRPr sz="1850" dirty="0">
              <a:latin typeface="Calibri"/>
              <a:cs typeface="Calibri"/>
            </a:endParaRPr>
          </a:p>
        </p:txBody>
      </p:sp>
      <p:graphicFrame>
        <p:nvGraphicFramePr>
          <p:cNvPr id="21" name="object 6">
            <a:extLst>
              <a:ext uri="{FF2B5EF4-FFF2-40B4-BE49-F238E27FC236}">
                <a16:creationId xmlns:a16="http://schemas.microsoft.com/office/drawing/2014/main" id="{A633354B-A1EC-41CC-8689-5367BD7A5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274850"/>
              </p:ext>
            </p:extLst>
          </p:nvPr>
        </p:nvGraphicFramePr>
        <p:xfrm>
          <a:off x="36095" y="973696"/>
          <a:ext cx="8843211" cy="15693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4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2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95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693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8890" algn="ctr">
                        <a:lnSpc>
                          <a:spcPct val="100000"/>
                        </a:lnSpc>
                      </a:pPr>
                      <a:r>
                        <a:rPr sz="18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Discriminação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R w="381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62890" marR="266700" lvl="0" indent="0" algn="ctr" defTabSz="914400" eaLnBrk="1" fontAlgn="auto" latinLnBrk="0" hangingPunct="1">
                        <a:lnSpc>
                          <a:spcPct val="109200"/>
                        </a:lnSpc>
                        <a:spcBef>
                          <a:spcPts val="15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spc="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Avaliação </a:t>
                      </a:r>
                      <a:r>
                        <a:rPr lang="pt-BR" sz="1800" b="1" spc="-15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4º </a:t>
                      </a:r>
                      <a:r>
                        <a:rPr lang="pt-BR" sz="1800" b="1" spc="-40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pt-BR" sz="1800" b="1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Bimestre 2021</a:t>
                      </a:r>
                      <a:endParaRPr lang="pt-BR" sz="1800" dirty="0">
                        <a:latin typeface="+mn-lt"/>
                        <a:cs typeface="Calibri"/>
                      </a:endParaRPr>
                    </a:p>
                  </a:txBody>
                  <a:tcPr marL="0" marR="0" marT="20066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55270" marR="266700" algn="ctr">
                        <a:lnSpc>
                          <a:spcPct val="109200"/>
                        </a:lnSpc>
                        <a:spcBef>
                          <a:spcPts val="1580"/>
                        </a:spcBef>
                      </a:pPr>
                      <a:endParaRPr lang="pt-BR" sz="1800" b="1" spc="10" dirty="0">
                        <a:solidFill>
                          <a:srgbClr val="FFFFFF"/>
                        </a:solidFill>
                        <a:latin typeface="+mn-lt"/>
                        <a:cs typeface="Calibri"/>
                      </a:endParaRPr>
                    </a:p>
                    <a:p>
                      <a:pPr marL="255270" marR="266700" algn="ctr">
                        <a:lnSpc>
                          <a:spcPct val="109200"/>
                        </a:lnSpc>
                        <a:spcBef>
                          <a:spcPts val="1580"/>
                        </a:spcBef>
                      </a:pPr>
                      <a:r>
                        <a:rPr lang="pt-BR" sz="1800" b="1" spc="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PLDO 2022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20066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b="1" spc="10" dirty="0">
                        <a:solidFill>
                          <a:srgbClr val="FFFFFF"/>
                        </a:solidFill>
                        <a:latin typeface="+mn-lt"/>
                        <a:cs typeface="Calibri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b="1" spc="10" dirty="0">
                        <a:solidFill>
                          <a:srgbClr val="FFFFFF"/>
                        </a:solidFill>
                        <a:latin typeface="+mn-lt"/>
                        <a:cs typeface="Calibri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spc="10" dirty="0">
                          <a:solidFill>
                            <a:srgbClr val="FFFFFF"/>
                          </a:solidFill>
                          <a:latin typeface="+mn-lt"/>
                          <a:cs typeface="Calibri"/>
                        </a:rPr>
                        <a:t>PLOA 2022</a:t>
                      </a:r>
                      <a:endParaRPr lang="pt-BR" sz="1800" dirty="0">
                        <a:latin typeface="+mn-lt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object 7">
            <a:extLst>
              <a:ext uri="{FF2B5EF4-FFF2-40B4-BE49-F238E27FC236}">
                <a16:creationId xmlns:a16="http://schemas.microsoft.com/office/drawing/2014/main" id="{010ADA6D-D362-42B1-95B5-36FD76A4E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973976"/>
              </p:ext>
            </p:extLst>
          </p:nvPr>
        </p:nvGraphicFramePr>
        <p:xfrm>
          <a:off x="193055" y="2698893"/>
          <a:ext cx="8702771" cy="2482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3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75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53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5880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85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5" dirty="0">
                          <a:latin typeface="Calibri"/>
                          <a:cs typeface="Calibri"/>
                        </a:rPr>
                        <a:t>EC</a:t>
                      </a:r>
                      <a:r>
                        <a:rPr sz="185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15" dirty="0">
                          <a:latin typeface="Calibri"/>
                          <a:cs typeface="Calibri"/>
                        </a:rPr>
                        <a:t>95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20675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50" b="1" spc="-25" dirty="0">
                          <a:latin typeface="+mn-lt"/>
                          <a:cs typeface="Calibri"/>
                        </a:rPr>
                        <a:t>1.485.936,4</a:t>
                      </a:r>
                      <a:endParaRPr lang="pt-BR" sz="1850" dirty="0">
                        <a:latin typeface="+mn-lt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489584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dirty="0">
                          <a:latin typeface="Calibri"/>
                          <a:cs typeface="Calibri"/>
                        </a:rPr>
                        <a:t>1.592.032,3</a:t>
                      </a:r>
                      <a:endParaRPr sz="1850" b="1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5" dirty="0">
                          <a:latin typeface="Calibri"/>
                          <a:cs typeface="Calibri"/>
                        </a:rPr>
                        <a:t>1.610.012,1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880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15" dirty="0">
                          <a:latin typeface="Calibri"/>
                          <a:cs typeface="Calibri"/>
                        </a:rPr>
                        <a:t>Total</a:t>
                      </a:r>
                      <a:r>
                        <a:rPr sz="185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5" dirty="0">
                          <a:latin typeface="Calibri"/>
                          <a:cs typeface="Calibri"/>
                        </a:rPr>
                        <a:t>despesas</a:t>
                      </a:r>
                      <a:r>
                        <a:rPr sz="185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dirty="0">
                          <a:latin typeface="Calibri"/>
                          <a:cs typeface="Calibri"/>
                        </a:rPr>
                        <a:t>sujeitas</a:t>
                      </a:r>
                      <a:r>
                        <a:rPr sz="185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dirty="0">
                          <a:latin typeface="Calibri"/>
                          <a:cs typeface="Calibri"/>
                        </a:rPr>
                        <a:t>ao</a:t>
                      </a:r>
                      <a:r>
                        <a:rPr sz="1850" b="1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5" dirty="0">
                          <a:latin typeface="Calibri"/>
                          <a:cs typeface="Calibri"/>
                        </a:rPr>
                        <a:t>Teto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2067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5" dirty="0">
                          <a:latin typeface="+mn-lt"/>
                          <a:cs typeface="Calibri"/>
                        </a:rPr>
                        <a:t>1.476.728,5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489584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dirty="0">
                          <a:latin typeface="Calibri"/>
                          <a:cs typeface="Calibri"/>
                        </a:rPr>
                        <a:t>1.592.032,3</a:t>
                      </a:r>
                      <a:endParaRPr sz="1850" b="1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429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0" dirty="0">
                          <a:latin typeface="Calibri"/>
                          <a:cs typeface="Calibri"/>
                        </a:rPr>
                        <a:t>1.610.012,1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880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5" dirty="0">
                          <a:latin typeface="Calibri"/>
                          <a:cs typeface="Calibri"/>
                        </a:rPr>
                        <a:t>Diferença</a:t>
                      </a:r>
                      <a:endParaRPr sz="185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20675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50" b="1" spc="-20" dirty="0">
                          <a:latin typeface="+mn-lt"/>
                          <a:cs typeface="Calibri"/>
                        </a:rPr>
                        <a:t>9.207,9</a:t>
                      </a:r>
                      <a:endParaRPr lang="pt-BR" sz="1850" dirty="0">
                        <a:latin typeface="+mn-lt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48895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dirty="0">
                          <a:latin typeface="Calibri"/>
                          <a:cs typeface="Calibri"/>
                        </a:rPr>
                        <a:t>0,0</a:t>
                      </a:r>
                      <a:endParaRPr sz="1850" b="1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850" b="1" spc="-20" dirty="0">
                          <a:latin typeface="Calibri"/>
                          <a:cs typeface="Calibri"/>
                        </a:rPr>
                        <a:t>,0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880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1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sz="185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15" dirty="0">
                          <a:latin typeface="Calibri"/>
                          <a:cs typeface="Calibri"/>
                        </a:rPr>
                        <a:t>nº</a:t>
                      </a:r>
                      <a:r>
                        <a:rPr sz="185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10" dirty="0">
                          <a:latin typeface="Calibri"/>
                          <a:cs typeface="Calibri"/>
                        </a:rPr>
                        <a:t>1532/2021–TCU–PLENÁRIO</a:t>
                      </a:r>
                      <a:r>
                        <a:rPr sz="185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85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15" dirty="0">
                          <a:latin typeface="Calibri"/>
                          <a:cs typeface="Calibri"/>
                        </a:rPr>
                        <a:t>Economia</a:t>
                      </a:r>
                      <a:r>
                        <a:rPr sz="185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5" dirty="0">
                          <a:latin typeface="Calibri"/>
                          <a:cs typeface="Calibri"/>
                        </a:rPr>
                        <a:t>Bolsa</a:t>
                      </a:r>
                      <a:r>
                        <a:rPr sz="185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50" b="1" spc="-10" dirty="0">
                          <a:latin typeface="Calibri"/>
                          <a:cs typeface="Calibri"/>
                        </a:rPr>
                        <a:t>Família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2067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0" dirty="0">
                          <a:latin typeface="+mn-lt"/>
                          <a:cs typeface="Calibri"/>
                        </a:rPr>
                        <a:t>9.496,3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48895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dirty="0">
                          <a:latin typeface="Calibri"/>
                          <a:cs typeface="Calibri"/>
                        </a:rPr>
                        <a:t>0,0</a:t>
                      </a:r>
                      <a:endParaRPr sz="1850" b="1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-25" dirty="0">
                          <a:latin typeface="Calibri"/>
                          <a:cs typeface="Calibri"/>
                        </a:rPr>
                        <a:t>0,0</a:t>
                      </a:r>
                      <a:endParaRPr sz="185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197">
                <a:tc>
                  <a:txBody>
                    <a:bodyPr/>
                    <a:lstStyle/>
                    <a:p>
                      <a:pPr marL="29209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1850" b="1" spc="5" dirty="0">
                          <a:latin typeface="Calibri"/>
                          <a:cs typeface="Calibri"/>
                        </a:rPr>
                        <a:t>Diferença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20675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50" b="1" spc="-15" dirty="0">
                          <a:latin typeface="+mn-lt"/>
                          <a:cs typeface="Calibri"/>
                        </a:rPr>
                        <a:t>-288,4</a:t>
                      </a:r>
                      <a:endParaRPr lang="pt-BR" sz="1850" dirty="0">
                        <a:latin typeface="+mn-lt"/>
                        <a:cs typeface="Calibri"/>
                      </a:endParaRPr>
                    </a:p>
                    <a:p>
                      <a:pPr marR="32067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488950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dirty="0">
                          <a:latin typeface="Calibri"/>
                          <a:cs typeface="Calibri"/>
                        </a:rPr>
                        <a:t>0,0</a:t>
                      </a:r>
                      <a:endParaRPr sz="1850" b="1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4925" algn="r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lang="pt-BR" sz="1850" b="1" spc="-2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850" b="1" spc="-20" dirty="0">
                          <a:latin typeface="Calibri"/>
                          <a:cs typeface="Calibri"/>
                        </a:rPr>
                        <a:t>,0</a:t>
                      </a:r>
                      <a:endParaRPr sz="1850" dirty="0">
                        <a:latin typeface="Calibri"/>
                        <a:cs typeface="Calibri"/>
                      </a:endParaRPr>
                    </a:p>
                  </a:txBody>
                  <a:tcPr marL="0" marR="0" marT="13970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object 8">
            <a:extLst>
              <a:ext uri="{FF2B5EF4-FFF2-40B4-BE49-F238E27FC236}">
                <a16:creationId xmlns:a16="http://schemas.microsoft.com/office/drawing/2014/main" id="{0C4530A9-7D90-4CC9-BD29-833339502F8A}"/>
              </a:ext>
            </a:extLst>
          </p:cNvPr>
          <p:cNvSpPr txBox="1"/>
          <p:nvPr/>
        </p:nvSpPr>
        <p:spPr>
          <a:xfrm>
            <a:off x="185989" y="5129802"/>
            <a:ext cx="268605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latin typeface="Calibri"/>
                <a:cs typeface="Calibri"/>
              </a:rPr>
              <a:t>F</a:t>
            </a:r>
            <a:r>
              <a:rPr sz="1500" spc="5" dirty="0">
                <a:latin typeface="Calibri"/>
                <a:cs typeface="Calibri"/>
              </a:rPr>
              <a:t>o</a:t>
            </a:r>
            <a:r>
              <a:rPr sz="1500" spc="10" dirty="0">
                <a:latin typeface="Calibri"/>
                <a:cs typeface="Calibri"/>
              </a:rPr>
              <a:t>n</a:t>
            </a:r>
            <a:r>
              <a:rPr sz="1500" spc="-50" dirty="0">
                <a:latin typeface="Calibri"/>
                <a:cs typeface="Calibri"/>
              </a:rPr>
              <a:t>t</a:t>
            </a:r>
            <a:r>
              <a:rPr sz="1500" spc="-65" dirty="0">
                <a:latin typeface="Calibri"/>
                <a:cs typeface="Calibri"/>
              </a:rPr>
              <a:t>e</a:t>
            </a:r>
            <a:r>
              <a:rPr sz="1500" spc="-10" dirty="0">
                <a:latin typeface="Calibri"/>
                <a:cs typeface="Calibri"/>
              </a:rPr>
              <a:t>/</a:t>
            </a:r>
            <a:r>
              <a:rPr sz="1500" spc="-55" dirty="0">
                <a:latin typeface="Calibri"/>
                <a:cs typeface="Calibri"/>
              </a:rPr>
              <a:t>E</a:t>
            </a:r>
            <a:r>
              <a:rPr sz="1500" spc="105" dirty="0">
                <a:latin typeface="Calibri"/>
                <a:cs typeface="Calibri"/>
              </a:rPr>
              <a:t>l</a:t>
            </a:r>
            <a:r>
              <a:rPr sz="1500" spc="80" dirty="0">
                <a:latin typeface="Calibri"/>
                <a:cs typeface="Calibri"/>
              </a:rPr>
              <a:t>a</a:t>
            </a:r>
            <a:r>
              <a:rPr sz="1500" spc="10" dirty="0">
                <a:latin typeface="Calibri"/>
                <a:cs typeface="Calibri"/>
              </a:rPr>
              <a:t>b</a:t>
            </a:r>
            <a:r>
              <a:rPr sz="1500" spc="5" dirty="0">
                <a:latin typeface="Calibri"/>
                <a:cs typeface="Calibri"/>
              </a:rPr>
              <a:t>o</a:t>
            </a:r>
            <a:r>
              <a:rPr sz="1500" spc="45" dirty="0">
                <a:latin typeface="Calibri"/>
                <a:cs typeface="Calibri"/>
              </a:rPr>
              <a:t>r</a:t>
            </a:r>
            <a:r>
              <a:rPr sz="1500" spc="80" dirty="0">
                <a:latin typeface="Calibri"/>
                <a:cs typeface="Calibri"/>
              </a:rPr>
              <a:t>a</a:t>
            </a:r>
            <a:r>
              <a:rPr sz="1500" spc="45" dirty="0">
                <a:latin typeface="Calibri"/>
                <a:cs typeface="Calibri"/>
              </a:rPr>
              <a:t>ç</a:t>
            </a:r>
            <a:r>
              <a:rPr sz="1500" spc="80" dirty="0">
                <a:latin typeface="Calibri"/>
                <a:cs typeface="Calibri"/>
              </a:rPr>
              <a:t>ã</a:t>
            </a:r>
            <a:r>
              <a:rPr sz="1500" spc="5" dirty="0">
                <a:latin typeface="Calibri"/>
                <a:cs typeface="Calibri"/>
              </a:rPr>
              <a:t>o</a:t>
            </a:r>
            <a:r>
              <a:rPr sz="1500" spc="-5" dirty="0">
                <a:latin typeface="Calibri"/>
                <a:cs typeface="Calibri"/>
              </a:rPr>
              <a:t>:</a:t>
            </a:r>
            <a:r>
              <a:rPr sz="1500" spc="-5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S</a:t>
            </a:r>
            <a:r>
              <a:rPr sz="1500" spc="35" dirty="0">
                <a:latin typeface="Calibri"/>
                <a:cs typeface="Calibri"/>
              </a:rPr>
              <a:t>O</a:t>
            </a:r>
            <a:r>
              <a:rPr sz="1500" spc="-10" dirty="0">
                <a:latin typeface="Calibri"/>
                <a:cs typeface="Calibri"/>
              </a:rPr>
              <a:t>F/S</a:t>
            </a:r>
            <a:r>
              <a:rPr sz="1500" spc="-50" dirty="0">
                <a:latin typeface="Calibri"/>
                <a:cs typeface="Calibri"/>
              </a:rPr>
              <a:t>ET</a:t>
            </a:r>
            <a:r>
              <a:rPr sz="1500" spc="35" dirty="0">
                <a:latin typeface="Calibri"/>
                <a:cs typeface="Calibri"/>
              </a:rPr>
              <a:t>O</a:t>
            </a:r>
            <a:r>
              <a:rPr sz="1500" spc="-10" dirty="0">
                <a:latin typeface="Calibri"/>
                <a:cs typeface="Calibri"/>
              </a:rPr>
              <a:t>/</a:t>
            </a:r>
            <a:r>
              <a:rPr sz="1500" spc="-25" dirty="0">
                <a:latin typeface="Calibri"/>
                <a:cs typeface="Calibri"/>
              </a:rPr>
              <a:t>M</a:t>
            </a:r>
            <a:r>
              <a:rPr sz="1500" spc="-50" dirty="0">
                <a:latin typeface="Calibri"/>
                <a:cs typeface="Calibri"/>
              </a:rPr>
              <a:t>E</a:t>
            </a:r>
            <a:r>
              <a:rPr sz="1500" spc="-5" dirty="0">
                <a:latin typeface="Calibri"/>
                <a:cs typeface="Calibri"/>
              </a:rPr>
              <a:t>.</a:t>
            </a:r>
            <a:endParaRPr sz="15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47230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B88AA1D2-E191-4AC2-BC20-B288E5B10E1C}"/>
              </a:ext>
            </a:extLst>
          </p:cNvPr>
          <p:cNvGraphicFramePr>
            <a:graphicFrameLocks/>
          </p:cNvGraphicFramePr>
          <p:nvPr/>
        </p:nvGraphicFramePr>
        <p:xfrm>
          <a:off x="686482" y="1323703"/>
          <a:ext cx="7180193" cy="4781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46DB2D21-BC37-419E-A800-9D20AE29C576}"/>
              </a:ext>
            </a:extLst>
          </p:cNvPr>
          <p:cNvSpPr txBox="1"/>
          <p:nvPr/>
        </p:nvSpPr>
        <p:spPr>
          <a:xfrm>
            <a:off x="132237" y="6402641"/>
            <a:ext cx="31009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chemeClr val="bg2">
                    <a:lumMod val="75000"/>
                  </a:schemeClr>
                </a:solidFill>
              </a:rPr>
              <a:t>Valores corrigidos pela variação do IPCA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EDABE48-DD49-4172-A2FB-03C21E211675}"/>
              </a:ext>
            </a:extLst>
          </p:cNvPr>
          <p:cNvSpPr txBox="1"/>
          <p:nvPr/>
        </p:nvSpPr>
        <p:spPr>
          <a:xfrm>
            <a:off x="1344022" y="6104709"/>
            <a:ext cx="46430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b="1" dirty="0"/>
              <a:t>Em R$ bilhões</a:t>
            </a:r>
            <a:endParaRPr lang="pt-BR" sz="1100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94245D84-B5EC-43C4-A0D8-64CDE93A9F82}"/>
              </a:ext>
            </a:extLst>
          </p:cNvPr>
          <p:cNvCxnSpPr/>
          <p:nvPr/>
        </p:nvCxnSpPr>
        <p:spPr>
          <a:xfrm>
            <a:off x="5224249" y="3183547"/>
            <a:ext cx="3258105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5E35A06D-DAB7-4A49-ACC0-1F0374D425B9}"/>
              </a:ext>
            </a:extLst>
          </p:cNvPr>
          <p:cNvCxnSpPr/>
          <p:nvPr/>
        </p:nvCxnSpPr>
        <p:spPr>
          <a:xfrm>
            <a:off x="5224249" y="2117853"/>
            <a:ext cx="3258105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5707382-C3B0-4EF7-A3FF-3989FA2D1636}"/>
              </a:ext>
            </a:extLst>
          </p:cNvPr>
          <p:cNvSpPr txBox="1"/>
          <p:nvPr/>
        </p:nvSpPr>
        <p:spPr>
          <a:xfrm>
            <a:off x="7612343" y="249703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C00000"/>
                </a:solidFill>
              </a:rPr>
              <a:t>R$ 34,4 bi</a:t>
            </a:r>
          </a:p>
        </p:txBody>
      </p: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D4A7BCBC-8D6C-40DE-A094-30C1CDD61EEE}"/>
              </a:ext>
            </a:extLst>
          </p:cNvPr>
          <p:cNvCxnSpPr/>
          <p:nvPr/>
        </p:nvCxnSpPr>
        <p:spPr>
          <a:xfrm>
            <a:off x="8239338" y="2862941"/>
            <a:ext cx="0" cy="2752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A7EB30CB-0DEC-46D1-8FCE-DBEF553CC4F6}"/>
              </a:ext>
            </a:extLst>
          </p:cNvPr>
          <p:cNvCxnSpPr>
            <a:cxnSpLocks/>
          </p:cNvCxnSpPr>
          <p:nvPr/>
        </p:nvCxnSpPr>
        <p:spPr>
          <a:xfrm flipV="1">
            <a:off x="8239338" y="2179995"/>
            <a:ext cx="0" cy="27520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FFE6A34-4202-4595-AC12-CF425837A5B6}"/>
              </a:ext>
            </a:extLst>
          </p:cNvPr>
          <p:cNvSpPr txBox="1"/>
          <p:nvPr/>
        </p:nvSpPr>
        <p:spPr>
          <a:xfrm>
            <a:off x="355026" y="1272238"/>
            <a:ext cx="3251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pt-BR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Crescimento expressivo das sentenças judiciais, notadamente os precatórios, que ensejou encaminhamento da PEC para discussão da questão junto ao Congresso Nacional.</a:t>
            </a:r>
          </a:p>
        </p:txBody>
      </p:sp>
      <p:sp>
        <p:nvSpPr>
          <p:cNvPr id="21" name="Título 18">
            <a:extLst>
              <a:ext uri="{FF2B5EF4-FFF2-40B4-BE49-F238E27FC236}">
                <a16:creationId xmlns:a16="http://schemas.microsoft.com/office/drawing/2014/main" id="{7C308A26-A6B5-4060-8C72-988C0D812C48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Orçamento 2022: Riscos</a:t>
            </a:r>
          </a:p>
        </p:txBody>
      </p:sp>
    </p:spTree>
    <p:extLst>
      <p:ext uri="{BB962C8B-B14F-4D97-AF65-F5344CB8AC3E}">
        <p14:creationId xmlns:p14="http://schemas.microsoft.com/office/powerpoint/2010/main" val="20062117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94AA509A-6AA5-4EA1-BFAD-7D34BB6DDCA9}"/>
              </a:ext>
            </a:extLst>
          </p:cNvPr>
          <p:cNvGraphicFramePr>
            <a:graphicFrameLocks/>
          </p:cNvGraphicFramePr>
          <p:nvPr/>
        </p:nvGraphicFramePr>
        <p:xfrm>
          <a:off x="263316" y="1389093"/>
          <a:ext cx="9032147" cy="459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tângulo 2">
            <a:extLst>
              <a:ext uri="{FF2B5EF4-FFF2-40B4-BE49-F238E27FC236}">
                <a16:creationId xmlns:a16="http://schemas.microsoft.com/office/drawing/2014/main" id="{58758EF2-7E0F-4C2A-9376-078EAB227852}"/>
              </a:ext>
            </a:extLst>
          </p:cNvPr>
          <p:cNvSpPr/>
          <p:nvPr/>
        </p:nvSpPr>
        <p:spPr>
          <a:xfrm>
            <a:off x="7994468" y="4911634"/>
            <a:ext cx="46155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78A6444-4DD2-4D9E-AD01-46BC41EB25AF}"/>
              </a:ext>
            </a:extLst>
          </p:cNvPr>
          <p:cNvSpPr/>
          <p:nvPr/>
        </p:nvSpPr>
        <p:spPr>
          <a:xfrm>
            <a:off x="8379823" y="4724400"/>
            <a:ext cx="152400" cy="230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ítulo 18">
            <a:extLst>
              <a:ext uri="{FF2B5EF4-FFF2-40B4-BE49-F238E27FC236}">
                <a16:creationId xmlns:a16="http://schemas.microsoft.com/office/drawing/2014/main" id="{383634E4-F1A5-424A-802E-4982E42DDFA5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Evolução dos Gastos com Sentenças Judiciais</a:t>
            </a:r>
          </a:p>
        </p:txBody>
      </p:sp>
    </p:spTree>
    <p:extLst>
      <p:ext uri="{BB962C8B-B14F-4D97-AF65-F5344CB8AC3E}">
        <p14:creationId xmlns:p14="http://schemas.microsoft.com/office/powerpoint/2010/main" val="42041730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313615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b="1" dirty="0"/>
              <a:t>Impacto da COVID-19 nas Projeções de Dívida Bruta Governo Geral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87412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7C71EC8-061F-4F65-A01E-33C391102A25}"/>
              </a:ext>
            </a:extLst>
          </p:cNvPr>
          <p:cNvSpPr txBox="1"/>
          <p:nvPr/>
        </p:nvSpPr>
        <p:spPr>
          <a:xfrm>
            <a:off x="3500362" y="1567949"/>
            <a:ext cx="1572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DBGG (%PIB)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6CEF149-203A-4E27-8CFC-BC9092FD4525}"/>
              </a:ext>
            </a:extLst>
          </p:cNvPr>
          <p:cNvSpPr txBox="1"/>
          <p:nvPr/>
        </p:nvSpPr>
        <p:spPr>
          <a:xfrm>
            <a:off x="498734" y="5674270"/>
            <a:ext cx="757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/>
              <a:t>Fonte: Realizado, BCB. Projeções: STN (</a:t>
            </a:r>
            <a:r>
              <a:rPr lang="pt-BR" sz="900" dirty="0" err="1"/>
              <a:t>ago</a:t>
            </a:r>
            <a:r>
              <a:rPr lang="pt-BR" sz="900" dirty="0"/>
              <a:t>/2021) - realizadas para fins gerenciais, com base na grade parâmetros da SPE (julho/2021), ainda não disponíveis em documentos oficiais. Dados fiscais utilizados: 3º Relatório Bimestral, para 2021; Focus de 23/07, para 2022-2024. 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4F2EEEC7-5E5C-4B7D-9C0F-AD9F75222E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550642"/>
              </p:ext>
            </p:extLst>
          </p:nvPr>
        </p:nvGraphicFramePr>
        <p:xfrm>
          <a:off x="120030" y="1713443"/>
          <a:ext cx="8567654" cy="4137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aixaDeTexto 13">
            <a:extLst>
              <a:ext uri="{FF2B5EF4-FFF2-40B4-BE49-F238E27FC236}">
                <a16:creationId xmlns:a16="http://schemas.microsoft.com/office/drawing/2014/main" id="{446781B4-686A-4D0A-9034-1D2BD0D63570}"/>
              </a:ext>
            </a:extLst>
          </p:cNvPr>
          <p:cNvSpPr txBox="1"/>
          <p:nvPr/>
        </p:nvSpPr>
        <p:spPr>
          <a:xfrm>
            <a:off x="6802495" y="1259041"/>
            <a:ext cx="1885189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BR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 o combate à pandemia, o governo está tendo de lidar com uma dívida maior.</a:t>
            </a:r>
          </a:p>
        </p:txBody>
      </p:sp>
    </p:spTree>
    <p:extLst>
      <p:ext uri="{BB962C8B-B14F-4D97-AF65-F5344CB8AC3E}">
        <p14:creationId xmlns:p14="http://schemas.microsoft.com/office/powerpoint/2010/main" val="7463740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b="1" dirty="0"/>
              <a:t>TITULOS DO TESOURO NACIONAL</a:t>
            </a:r>
          </a:p>
          <a:p>
            <a:pPr algn="ctr"/>
            <a:r>
              <a:rPr lang="pt-BR" sz="2000" b="1" dirty="0"/>
              <a:t>Volume Médio de Emissão x Prazo médio de resgate 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ustomShape 2">
            <a:extLst>
              <a:ext uri="{FF2B5EF4-FFF2-40B4-BE49-F238E27FC236}">
                <a16:creationId xmlns:a16="http://schemas.microsoft.com/office/drawing/2014/main" id="{C36CE78B-8484-4A5E-8004-51F423CA1564}"/>
              </a:ext>
            </a:extLst>
          </p:cNvPr>
          <p:cNvSpPr/>
          <p:nvPr/>
        </p:nvSpPr>
        <p:spPr>
          <a:xfrm>
            <a:off x="369691" y="5490545"/>
            <a:ext cx="7310237" cy="4946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000" dirty="0"/>
              <a:t>* Leilões tradicionais de venda.</a:t>
            </a:r>
          </a:p>
          <a:p>
            <a:pPr>
              <a:lnSpc>
                <a:spcPct val="100000"/>
              </a:lnSpc>
            </a:pPr>
            <a:r>
              <a:rPr lang="pt-BR" sz="1000" dirty="0"/>
              <a:t>Fonte: STN/Fazenda/ME</a:t>
            </a:r>
          </a:p>
          <a:p>
            <a:pPr>
              <a:lnSpc>
                <a:spcPct val="100000"/>
              </a:lnSpc>
            </a:pPr>
            <a:r>
              <a:rPr lang="pt-BR" sz="1000" dirty="0"/>
              <a:t> 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04BD580D-F326-4B3B-BC4D-0208DB21F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61216"/>
              </p:ext>
            </p:extLst>
          </p:nvPr>
        </p:nvGraphicFramePr>
        <p:xfrm>
          <a:off x="178819" y="1380544"/>
          <a:ext cx="8740097" cy="41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32499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84;gdeea184fcb_0_0">
            <a:extLst>
              <a:ext uri="{FF2B5EF4-FFF2-40B4-BE49-F238E27FC236}">
                <a16:creationId xmlns:a16="http://schemas.microsoft.com/office/drawing/2014/main" id="{663FBDA5-5DE5-43D7-A969-536D52BB48BE}"/>
              </a:ext>
            </a:extLst>
          </p:cNvPr>
          <p:cNvSpPr txBox="1"/>
          <p:nvPr/>
        </p:nvSpPr>
        <p:spPr>
          <a:xfrm>
            <a:off x="283238" y="1213807"/>
            <a:ext cx="8385611" cy="118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70342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Progresso da Vacinação</a:t>
            </a: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3C7BA2CB-9734-4DAB-8FBC-56F4DDA6C204}"/>
              </a:ext>
            </a:extLst>
          </p:cNvPr>
          <p:cNvSpPr/>
          <p:nvPr/>
        </p:nvSpPr>
        <p:spPr>
          <a:xfrm>
            <a:off x="283238" y="5597260"/>
            <a:ext cx="8223535" cy="2926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Fonte: Banco Central (baseado no cronograma divulgado pelo Ministério da Saúde em 04//10/21).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8B995C2-1217-4A42-9B1D-C49125510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3223"/>
            <a:ext cx="9144000" cy="425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937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626262" y="80055"/>
            <a:ext cx="8517738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Despesas no enfrentamento à pandemia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4520EE9-98A3-4C24-875B-0C5C3925C7A0}"/>
              </a:ext>
            </a:extLst>
          </p:cNvPr>
          <p:cNvSpPr txBox="1"/>
          <p:nvPr/>
        </p:nvSpPr>
        <p:spPr>
          <a:xfrm>
            <a:off x="826135" y="2586778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2020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86E2B75-5596-4B81-A35E-872B62F0EFC2}"/>
              </a:ext>
            </a:extLst>
          </p:cNvPr>
          <p:cNvSpPr txBox="1"/>
          <p:nvPr/>
        </p:nvSpPr>
        <p:spPr>
          <a:xfrm>
            <a:off x="826135" y="467914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2021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8707125-43DC-4499-BB5F-7E44AB53E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989" y="2146595"/>
            <a:ext cx="3129415" cy="14173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4914EAC-36BD-4413-8676-DFEE4A9B8379}"/>
              </a:ext>
            </a:extLst>
          </p:cNvPr>
          <p:cNvSpPr txBox="1"/>
          <p:nvPr/>
        </p:nvSpPr>
        <p:spPr>
          <a:xfrm>
            <a:off x="5817325" y="2279000"/>
            <a:ext cx="32496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293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 Auxílio Emergencial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78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 Auxílio aos 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prstClr val="black"/>
                </a:solidFill>
                <a:latin typeface="Arial"/>
              </a:rPr>
              <a:t>42 bi </a:t>
            </a:r>
            <a:r>
              <a:rPr lang="pt-BR" dirty="0" err="1">
                <a:solidFill>
                  <a:prstClr val="black"/>
                </a:solidFill>
                <a:latin typeface="Arial"/>
              </a:rPr>
              <a:t>Cred</a:t>
            </a:r>
            <a:r>
              <a:rPr lang="pt-BR" dirty="0">
                <a:solidFill>
                  <a:prstClr val="black"/>
                </a:solidFill>
                <a:latin typeface="Arial"/>
              </a:rPr>
              <a:t>. Ext. </a:t>
            </a:r>
            <a:r>
              <a:rPr lang="pt-BR" dirty="0" err="1">
                <a:solidFill>
                  <a:prstClr val="black"/>
                </a:solidFill>
                <a:latin typeface="Arial"/>
              </a:rPr>
              <a:t>M.Saúde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33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 Manut. </a:t>
            </a:r>
            <a:r>
              <a:rPr lang="pt-BR" dirty="0">
                <a:solidFill>
                  <a:prstClr val="black"/>
                </a:solidFill>
                <a:latin typeface="Arial"/>
              </a:rPr>
              <a:t>Emprego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 bi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</a:t>
            </a:r>
            <a:r>
              <a:rPr lang="pt-BR" dirty="0">
                <a:solidFill>
                  <a:prstClr val="black"/>
                </a:solidFill>
                <a:latin typeface="Arial"/>
              </a:rPr>
              <a:t> em Vacinas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(...)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37923C3-3A00-454D-90D7-9CD6314C5BD3}"/>
              </a:ext>
            </a:extLst>
          </p:cNvPr>
          <p:cNvSpPr txBox="1"/>
          <p:nvPr/>
        </p:nvSpPr>
        <p:spPr>
          <a:xfrm>
            <a:off x="3061394" y="1268322"/>
            <a:ext cx="1510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Valor Pago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133D326-433E-4569-B645-92BA2D0BF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280" y="4262135"/>
            <a:ext cx="3129415" cy="1418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F6C8B6B0-3A5F-425E-A479-809532F786DF}"/>
              </a:ext>
            </a:extLst>
          </p:cNvPr>
          <p:cNvSpPr txBox="1"/>
          <p:nvPr/>
        </p:nvSpPr>
        <p:spPr>
          <a:xfrm>
            <a:off x="5817325" y="4371371"/>
            <a:ext cx="31214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44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 Auxílio Emergencial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prstClr val="black"/>
                </a:solidFill>
                <a:latin typeface="Arial"/>
              </a:rPr>
              <a:t>16 bi </a:t>
            </a:r>
            <a:r>
              <a:rPr lang="pt-BR" dirty="0" err="1">
                <a:solidFill>
                  <a:prstClr val="black"/>
                </a:solidFill>
                <a:latin typeface="Arial"/>
              </a:rPr>
              <a:t>Cred</a:t>
            </a:r>
            <a:r>
              <a:rPr lang="pt-BR" dirty="0">
                <a:solidFill>
                  <a:prstClr val="black"/>
                </a:solidFill>
                <a:latin typeface="Arial"/>
              </a:rPr>
              <a:t>. Ext. </a:t>
            </a:r>
            <a:r>
              <a:rPr lang="pt-BR" dirty="0" err="1">
                <a:solidFill>
                  <a:prstClr val="black"/>
                </a:solidFill>
                <a:latin typeface="Arial"/>
              </a:rPr>
              <a:t>M.Saúde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11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em Vacinas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7 bi 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 Manut. Emprego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(...)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E16F071-67DF-4D73-B83B-49A3CC27FA13}"/>
              </a:ext>
            </a:extLst>
          </p:cNvPr>
          <p:cNvSpPr txBox="1"/>
          <p:nvPr/>
        </p:nvSpPr>
        <p:spPr>
          <a:xfrm>
            <a:off x="826134" y="5922908"/>
            <a:ext cx="749925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hlinkClick r:id="rId4"/>
              </a:rPr>
              <a:t>www.tesourotransparente.gov.br/visualizacao/painel-de-monitoramentos-dos-gastos-com-covid-19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48091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84;gdeea184fcb_0_0">
            <a:extLst>
              <a:ext uri="{FF2B5EF4-FFF2-40B4-BE49-F238E27FC236}">
                <a16:creationId xmlns:a16="http://schemas.microsoft.com/office/drawing/2014/main" id="{663FBDA5-5DE5-43D7-A969-536D52BB48BE}"/>
              </a:ext>
            </a:extLst>
          </p:cNvPr>
          <p:cNvSpPr txBox="1"/>
          <p:nvPr/>
        </p:nvSpPr>
        <p:spPr>
          <a:xfrm>
            <a:off x="283238" y="1213807"/>
            <a:ext cx="8385611" cy="118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Recuperação Econômica – Mercado de Trabalho</a:t>
            </a:r>
          </a:p>
        </p:txBody>
      </p:sp>
      <p:pic>
        <p:nvPicPr>
          <p:cNvPr id="2" name="Imagem 17">
            <a:extLst>
              <a:ext uri="{FF2B5EF4-FFF2-40B4-BE49-F238E27FC236}">
                <a16:creationId xmlns:a16="http://schemas.microsoft.com/office/drawing/2014/main" id="{A26CB5C6-595F-4554-BC1A-89C734490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81" y="1029395"/>
            <a:ext cx="7624123" cy="4995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03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84;gdeea184fcb_0_0">
            <a:extLst>
              <a:ext uri="{FF2B5EF4-FFF2-40B4-BE49-F238E27FC236}">
                <a16:creationId xmlns:a16="http://schemas.microsoft.com/office/drawing/2014/main" id="{663FBDA5-5DE5-43D7-A969-536D52BB48BE}"/>
              </a:ext>
            </a:extLst>
          </p:cNvPr>
          <p:cNvSpPr txBox="1"/>
          <p:nvPr/>
        </p:nvSpPr>
        <p:spPr>
          <a:xfrm>
            <a:off x="283238" y="1213807"/>
            <a:ext cx="8385611" cy="118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Recuperação Econômica – Projeções de Crescimento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F7D4990-6B06-4173-807D-6CE4E86D90F6}"/>
              </a:ext>
            </a:extLst>
          </p:cNvPr>
          <p:cNvSpPr txBox="1"/>
          <p:nvPr/>
        </p:nvSpPr>
        <p:spPr>
          <a:xfrm>
            <a:off x="2167100" y="1240297"/>
            <a:ext cx="44652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Projeção de mercado para o PIB em 2021 (%)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B932329-920D-443F-B90A-EF795DC2DA93}"/>
              </a:ext>
            </a:extLst>
          </p:cNvPr>
          <p:cNvSpPr txBox="1"/>
          <p:nvPr/>
        </p:nvSpPr>
        <p:spPr>
          <a:xfrm>
            <a:off x="586174" y="607197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Fonte: Focus/BCB.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51AD3ACB-25B7-4F24-A95F-B919ABA8F2F2}"/>
              </a:ext>
            </a:extLst>
          </p:cNvPr>
          <p:cNvGraphicFramePr>
            <a:graphicFrameLocks/>
          </p:cNvGraphicFramePr>
          <p:nvPr/>
        </p:nvGraphicFramePr>
        <p:xfrm>
          <a:off x="710670" y="1858893"/>
          <a:ext cx="7895911" cy="4107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93950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SUMÁRIO</a:t>
            </a: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991917"/>
            <a:ext cx="8793607" cy="4893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SITUAÇÃO FISCAL DA UNIÃO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CONSOLIDAÇÃO FISCAL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CENÁRIO TRIBUTÁRIO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/>
              <a:t>REFORMAS APROVADAS E EM TRAMITAÇÃO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73216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61588"/>
            <a:ext cx="8559940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2000" b="1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ítulo 18">
            <a:extLst>
              <a:ext uri="{FF2B5EF4-FFF2-40B4-BE49-F238E27FC236}">
                <a16:creationId xmlns:a16="http://schemas.microsoft.com/office/drawing/2014/main" id="{9780DFB9-D50B-4740-8A87-9A52BA04D447}"/>
              </a:ext>
            </a:extLst>
          </p:cNvPr>
          <p:cNvSpPr txBox="1">
            <a:spLocks/>
          </p:cNvSpPr>
          <p:nvPr/>
        </p:nvSpPr>
        <p:spPr>
          <a:xfrm>
            <a:off x="710670" y="149703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b="1" dirty="0"/>
              <a:t>Receita Tributária da União</a:t>
            </a:r>
          </a:p>
          <a:p>
            <a:pPr algn="ctr"/>
            <a:r>
              <a:rPr lang="pt-BR" sz="2000" b="1" dirty="0"/>
              <a:t>Variação % real acumulada na arrecadação de tributos federais (2021/2020)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7B5E96A-C8B9-654C-ACBC-F4474322F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8745"/>
            <a:ext cx="9144000" cy="371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839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CCF80B-2CBB-4F4A-8AE7-B849B88149CD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pt-BR" sz="2000" dirty="0"/>
              <a:t>Receita Tributária dos Estados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EAB89B9-D164-E24E-9857-04E4FAC1A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3947"/>
            <a:ext cx="9144000" cy="385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58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Reformas Aprovadas</a:t>
            </a: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991917"/>
            <a:ext cx="8793607" cy="6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just"/>
            <a:r>
              <a:rPr lang="pt-BR" sz="2200" b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Novo Marco Fiscal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Lei Complementar 173/2020: Lei de Assistência aos governos estaduais e municipais; 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Lei Complementar 176/2020: resolução do passivo da Lei Kandir;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Lei Complementar 178/2021: melhorias no Pacto Federativo (gatilhos para estados e municípios e melhorias na LRF);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Emenda Constitucional 109 (PEC 186 - Emergencial);</a:t>
            </a:r>
            <a:endParaRPr lang="pt-BR" sz="2200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sz="2200" b="1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Reformas Pró-mercado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Novo Marco do Saneamento;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Nova Lei de Falências;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Nova Lei de Licitações;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Autonomia do Banco Central;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Novo Mercado de Gás;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Aprovação </a:t>
            </a:r>
            <a:r>
              <a:rPr lang="pt-BR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DTe</a:t>
            </a: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– documento de transporte único;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Privatização da </a:t>
            </a:r>
            <a:r>
              <a:rPr lang="pt-BR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Eletrobras</a:t>
            </a: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Novo marco para Startups; e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Facilitação para abertura de empresas.</a:t>
            </a:r>
          </a:p>
          <a:p>
            <a:pPr lvl="0"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25663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Reformas em tramitação</a:t>
            </a: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1346290"/>
            <a:ext cx="8793607" cy="4616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just"/>
            <a:endParaRPr lang="pt-BR" b="1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PEC dos Precatórios;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Reforma Administrativa;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PL 232/2016 – Modernização do Setor Elétrico;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PL 3178/2019 – Mudança do regime de partilha para concessão; 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PL 7063/2017 – Concessões e parcerias público-privadas;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PL 2.646/2020 – Debêntures de Infraestrutura;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MP – Autorização de Ferrovias;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BR do mar (Nova Lei de Cabotagem);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MP venda direta de álcool hidratado; e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Renegociação de dividas com os fundos constitucionais.</a:t>
            </a:r>
          </a:p>
          <a:p>
            <a:pPr marL="285750" lvl="0" indent="-285750" algn="just">
              <a:buFontTx/>
              <a:buChar char="-"/>
            </a:pPr>
            <a:endParaRPr lang="pt-BR" sz="2200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60028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3A9A565-5899-9648-AAD7-CCCCB5147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000" b="1" dirty="0"/>
              <a:t>Investimentos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A73A38E-ABAE-5B49-9C5F-A464487A3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7452"/>
            <a:ext cx="9144000" cy="418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03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0" y="1370049"/>
            <a:ext cx="7237828" cy="234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Obrigado!</a:t>
            </a:r>
          </a:p>
        </p:txBody>
      </p:sp>
      <p:sp>
        <p:nvSpPr>
          <p:cNvPr id="92" name="TextShape 3"/>
          <p:cNvSpPr txBox="1"/>
          <p:nvPr/>
        </p:nvSpPr>
        <p:spPr>
          <a:xfrm>
            <a:off x="457200" y="6103440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i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Outubro</a:t>
            </a:r>
            <a:r>
              <a:rPr lang="en-US" sz="1600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de</a:t>
            </a:r>
            <a:r>
              <a:rPr lang="en-US" sz="16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2021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pic>
        <p:nvPicPr>
          <p:cNvPr id="8" name="Imagem 7" descr="Diagrama&#10;&#10;Descrição gerada automaticamente">
            <a:extLst>
              <a:ext uri="{FF2B5EF4-FFF2-40B4-BE49-F238E27FC236}">
                <a16:creationId xmlns:a16="http://schemas.microsoft.com/office/drawing/2014/main" id="{07692045-27D6-4AAC-86A4-8C54B1876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687" y="5707048"/>
            <a:ext cx="1810513" cy="439767"/>
          </a:xfrm>
          <a:prstGeom prst="rect">
            <a:avLst/>
          </a:prstGeom>
        </p:spPr>
      </p:pic>
      <p:sp>
        <p:nvSpPr>
          <p:cNvPr id="9" name="TextShape 3">
            <a:extLst>
              <a:ext uri="{FF2B5EF4-FFF2-40B4-BE49-F238E27FC236}">
                <a16:creationId xmlns:a16="http://schemas.microsoft.com/office/drawing/2014/main" id="{79217BB8-1C64-4147-A6E5-3005FA389850}"/>
              </a:ext>
            </a:extLst>
          </p:cNvPr>
          <p:cNvSpPr txBox="1"/>
          <p:nvPr/>
        </p:nvSpPr>
        <p:spPr>
          <a:xfrm>
            <a:off x="609600" y="4523444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b="0" strike="noStrike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seto@economia.gov.br</a:t>
            </a:r>
          </a:p>
        </p:txBody>
      </p:sp>
    </p:spTree>
    <p:extLst>
      <p:ext uri="{BB962C8B-B14F-4D97-AF65-F5344CB8AC3E}">
        <p14:creationId xmlns:p14="http://schemas.microsoft.com/office/powerpoint/2010/main" val="982425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626262" y="80055"/>
            <a:ext cx="8517738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Resultado Primário do Governo Central – 2010 a 2022 (% do PIB)</a:t>
            </a:r>
          </a:p>
        </p:txBody>
      </p:sp>
      <p:cxnSp>
        <p:nvCxnSpPr>
          <p:cNvPr id="3" name="Conector de Seta Reta 2">
            <a:extLst>
              <a:ext uri="{FF2B5EF4-FFF2-40B4-BE49-F238E27FC236}">
                <a16:creationId xmlns:a16="http://schemas.microsoft.com/office/drawing/2014/main" id="{5D9F012B-532D-4E72-BD67-2C326F2C482B}"/>
              </a:ext>
            </a:extLst>
          </p:cNvPr>
          <p:cNvCxnSpPr/>
          <p:nvPr/>
        </p:nvCxnSpPr>
        <p:spPr>
          <a:xfrm flipV="1">
            <a:off x="7693478" y="2589145"/>
            <a:ext cx="0" cy="1741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3A4BD656-2FE7-4FAD-B2B4-2F2AFED9A725}"/>
              </a:ext>
            </a:extLst>
          </p:cNvPr>
          <p:cNvCxnSpPr/>
          <p:nvPr/>
        </p:nvCxnSpPr>
        <p:spPr>
          <a:xfrm flipV="1">
            <a:off x="7845878" y="2497704"/>
            <a:ext cx="0" cy="1741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91286E12-B8E2-4A96-981D-052FC3B257D2}"/>
              </a:ext>
            </a:extLst>
          </p:cNvPr>
          <p:cNvCxnSpPr/>
          <p:nvPr/>
        </p:nvCxnSpPr>
        <p:spPr>
          <a:xfrm flipV="1">
            <a:off x="8002632" y="2414973"/>
            <a:ext cx="0" cy="17417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ço Reservado para Texto 6">
            <a:extLst>
              <a:ext uri="{FF2B5EF4-FFF2-40B4-BE49-F238E27FC236}">
                <a16:creationId xmlns:a16="http://schemas.microsoft.com/office/drawing/2014/main" id="{A088856A-BB71-4C11-9037-0216D179DBF9}"/>
              </a:ext>
            </a:extLst>
          </p:cNvPr>
          <p:cNvSpPr txBox="1">
            <a:spLocks/>
          </p:cNvSpPr>
          <p:nvPr/>
        </p:nvSpPr>
        <p:spPr>
          <a:xfrm>
            <a:off x="503087" y="5606716"/>
            <a:ext cx="8137825" cy="4397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Ao longo do ano, houve uma significativa melhora nas projeções fiscais.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693D88BE-30C4-4020-8D55-D1CD5712F994}"/>
              </a:ext>
            </a:extLst>
          </p:cNvPr>
          <p:cNvGraphicFramePr>
            <a:graphicFrameLocks/>
          </p:cNvGraphicFramePr>
          <p:nvPr/>
        </p:nvGraphicFramePr>
        <p:xfrm>
          <a:off x="469836" y="1308213"/>
          <a:ext cx="8165575" cy="40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14766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Desafios Estruturais: Rigidez do Gasto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5761DF2-0F0D-4DD9-B85E-2973A02AE22D}"/>
              </a:ext>
            </a:extLst>
          </p:cNvPr>
          <p:cNvGraphicFramePr>
            <a:graphicFrameLocks/>
          </p:cNvGraphicFramePr>
          <p:nvPr/>
        </p:nvGraphicFramePr>
        <p:xfrm>
          <a:off x="63556" y="914400"/>
          <a:ext cx="8953835" cy="442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stomShape 2">
            <a:extLst>
              <a:ext uri="{FF2B5EF4-FFF2-40B4-BE49-F238E27FC236}">
                <a16:creationId xmlns:a16="http://schemas.microsoft.com/office/drawing/2014/main" id="{A3BC020A-870D-4818-99BE-FD006F143723}"/>
              </a:ext>
            </a:extLst>
          </p:cNvPr>
          <p:cNvSpPr/>
          <p:nvPr/>
        </p:nvSpPr>
        <p:spPr>
          <a:xfrm>
            <a:off x="63556" y="5355115"/>
            <a:ext cx="8223535" cy="4548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Fonte: Resultado do Tesouro Nacional – RTN </a:t>
            </a:r>
            <a:r>
              <a:rPr kumimoji="0" lang="pt-B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jul</a:t>
            </a: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/2021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2021 – Reprogramação 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2022 – PLOA 2022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0619226-DE2B-4316-A0C9-7429BCB09C84}"/>
              </a:ext>
            </a:extLst>
          </p:cNvPr>
          <p:cNvSpPr txBox="1"/>
          <p:nvPr/>
        </p:nvSpPr>
        <p:spPr>
          <a:xfrm>
            <a:off x="1966691" y="1206025"/>
            <a:ext cx="51475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Despesa Primária do Governo Central (%PIB)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2F39A4A-CF38-9645-81CE-D9729E8EE832}"/>
              </a:ext>
            </a:extLst>
          </p:cNvPr>
          <p:cNvSpPr txBox="1"/>
          <p:nvPr/>
        </p:nvSpPr>
        <p:spPr>
          <a:xfrm>
            <a:off x="5782614" y="1594396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26,14%</a:t>
            </a:r>
          </a:p>
        </p:txBody>
      </p:sp>
    </p:spTree>
    <p:extLst>
      <p:ext uri="{BB962C8B-B14F-4D97-AF65-F5344CB8AC3E}">
        <p14:creationId xmlns:p14="http://schemas.microsoft.com/office/powerpoint/2010/main" val="3810224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21" name="Título 18">
            <a:extLst>
              <a:ext uri="{FF2B5EF4-FFF2-40B4-BE49-F238E27FC236}">
                <a16:creationId xmlns:a16="http://schemas.microsoft.com/office/drawing/2014/main" id="{7C308A26-A6B5-4060-8C72-988C0D812C48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Evolução das Despesas Primárias: Obrigatórias x Discricionárias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9D92404-72B0-409C-8366-1A4BBE2CE45C}"/>
              </a:ext>
            </a:extLst>
          </p:cNvPr>
          <p:cNvSpPr txBox="1"/>
          <p:nvPr/>
        </p:nvSpPr>
        <p:spPr>
          <a:xfrm>
            <a:off x="435429" y="6173616"/>
            <a:ext cx="582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Fonte e Elaboração: SOF/SETO/ME.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C1082813-E2C2-45BA-8E52-7B88351E5A6F}"/>
              </a:ext>
            </a:extLst>
          </p:cNvPr>
          <p:cNvGrpSpPr/>
          <p:nvPr/>
        </p:nvGrpSpPr>
        <p:grpSpPr>
          <a:xfrm>
            <a:off x="399942" y="1198007"/>
            <a:ext cx="8332931" cy="4840051"/>
            <a:chOff x="399942" y="1198007"/>
            <a:chExt cx="8332931" cy="4840051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34A0DB43-52BD-4A51-9F92-FB9C0964EDBA}"/>
                </a:ext>
              </a:extLst>
            </p:cNvPr>
            <p:cNvSpPr/>
            <p:nvPr/>
          </p:nvSpPr>
          <p:spPr>
            <a:xfrm>
              <a:off x="1296140" y="4465467"/>
              <a:ext cx="97655" cy="97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2E4D5D56-2507-4ED3-BB2C-C131D6F3C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429" y="1198007"/>
              <a:ext cx="8242928" cy="4809002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913E6191-19A3-499A-B59E-AC61CF7FF8CE}"/>
                </a:ext>
              </a:extLst>
            </p:cNvPr>
            <p:cNvSpPr/>
            <p:nvPr/>
          </p:nvSpPr>
          <p:spPr>
            <a:xfrm>
              <a:off x="418011" y="1198007"/>
              <a:ext cx="830672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6E0DDA60-785C-49E1-B149-4DA4E616FCF2}"/>
                </a:ext>
              </a:extLst>
            </p:cNvPr>
            <p:cNvSpPr/>
            <p:nvPr/>
          </p:nvSpPr>
          <p:spPr>
            <a:xfrm>
              <a:off x="404949" y="5992339"/>
              <a:ext cx="830672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70D18B1C-B793-4436-918C-EB01D0B0CBEE}"/>
                </a:ext>
              </a:extLst>
            </p:cNvPr>
            <p:cNvSpPr/>
            <p:nvPr/>
          </p:nvSpPr>
          <p:spPr>
            <a:xfrm rot="5400000" flipV="1">
              <a:off x="-1943585" y="3597784"/>
              <a:ext cx="4752753" cy="65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4D471D6D-DA96-4F56-8F5E-D5301620D6A1}"/>
                </a:ext>
              </a:extLst>
            </p:cNvPr>
            <p:cNvSpPr/>
            <p:nvPr/>
          </p:nvSpPr>
          <p:spPr>
            <a:xfrm rot="5400000" flipV="1">
              <a:off x="6323646" y="3558593"/>
              <a:ext cx="4752753" cy="65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94445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61588"/>
            <a:ext cx="8559940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0" name="Título 18">
            <a:extLst>
              <a:ext uri="{FF2B5EF4-FFF2-40B4-BE49-F238E27FC236}">
                <a16:creationId xmlns:a16="http://schemas.microsoft.com/office/drawing/2014/main" id="{9780DFB9-D50B-4740-8A87-9A52BA04D447}"/>
              </a:ext>
            </a:extLst>
          </p:cNvPr>
          <p:cNvSpPr txBox="1">
            <a:spLocks/>
          </p:cNvSpPr>
          <p:nvPr/>
        </p:nvSpPr>
        <p:spPr>
          <a:xfrm>
            <a:off x="710670" y="66573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Receita e Despesa da União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EB90A6F-6029-C141-9F3C-9E52ED74B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9679"/>
            <a:ext cx="9144000" cy="437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233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Desafios Estruturais: Nível de Gasto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1BD3250-8BDB-4261-A4CC-2AEA4CE993A1}"/>
              </a:ext>
            </a:extLst>
          </p:cNvPr>
          <p:cNvSpPr txBox="1"/>
          <p:nvPr/>
        </p:nvSpPr>
        <p:spPr>
          <a:xfrm>
            <a:off x="821680" y="1464214"/>
            <a:ext cx="635272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bg2">
                    <a:lumMod val="25000"/>
                  </a:schemeClr>
                </a:solidFill>
                <a:latin typeface="Calibri"/>
                <a:cs typeface="Calibri"/>
              </a:rPr>
              <a:t>Receitas Líquidas e Despesas do Governo Central (em % do PIB)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0EA0F35-D2E4-4F2C-A8B7-E4D5FF235211}"/>
              </a:ext>
            </a:extLst>
          </p:cNvPr>
          <p:cNvSpPr txBox="1"/>
          <p:nvPr/>
        </p:nvSpPr>
        <p:spPr>
          <a:xfrm>
            <a:off x="77624" y="5589506"/>
            <a:ext cx="25552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00" dirty="0"/>
              <a:t>Fonte: STN.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9243247-5457-4F04-85F4-A683E8A3929A}"/>
              </a:ext>
            </a:extLst>
          </p:cNvPr>
          <p:cNvSpPr txBox="1"/>
          <p:nvPr/>
        </p:nvSpPr>
        <p:spPr>
          <a:xfrm>
            <a:off x="7286951" y="1895186"/>
            <a:ext cx="1885189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recessão econômica em 2015 e 2016 teve forte impacto nas receitas públicas.</a:t>
            </a:r>
          </a:p>
          <a:p>
            <a:pPr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endParaRPr lang="pt-PT" sz="16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  <a:buClr>
                <a:schemeClr val="tx2">
                  <a:lumMod val="75000"/>
                </a:schemeClr>
              </a:buClr>
            </a:pPr>
            <a:r>
              <a:rPr lang="pt-PT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Reformas fiscais estruturais, como teto de gastos e previdência, têm apoiado o ajuste fiscal.</a:t>
            </a:r>
            <a:endParaRPr lang="en-AU" sz="16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449C63FE-4CF6-4B81-8825-FD0BDA6C7073}"/>
              </a:ext>
            </a:extLst>
          </p:cNvPr>
          <p:cNvGraphicFramePr>
            <a:graphicFrameLocks/>
          </p:cNvGraphicFramePr>
          <p:nvPr/>
        </p:nvGraphicFramePr>
        <p:xfrm>
          <a:off x="-61077" y="1809226"/>
          <a:ext cx="7193280" cy="379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30378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8" name="Título 18">
            <a:extLst>
              <a:ext uri="{FF2B5EF4-FFF2-40B4-BE49-F238E27FC236}">
                <a16:creationId xmlns:a16="http://schemas.microsoft.com/office/drawing/2014/main" id="{79860CDA-A709-430F-95C8-4A4B97F439CC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Orçamento 2021: Resultado da Avaliação do 4º Bimestre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7B01ABE1-BC38-4CC0-9C33-B0CF5217E4B5}"/>
              </a:ext>
            </a:extLst>
          </p:cNvPr>
          <p:cNvSpPr txBox="1"/>
          <p:nvPr/>
        </p:nvSpPr>
        <p:spPr>
          <a:xfrm>
            <a:off x="8662010" y="5281862"/>
            <a:ext cx="77153" cy="1481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011AF71-C4DD-4C48-AAF5-B0B53E592533}"/>
              </a:ext>
            </a:extLst>
          </p:cNvPr>
          <p:cNvSpPr txBox="1"/>
          <p:nvPr/>
        </p:nvSpPr>
        <p:spPr>
          <a:xfrm>
            <a:off x="7667070" y="1062265"/>
            <a:ext cx="627221" cy="174567"/>
          </a:xfrm>
          <a:prstGeom prst="rect">
            <a:avLst/>
          </a:prstGeom>
        </p:spPr>
        <p:txBody>
          <a:bodyPr vert="horz" wrap="square" lIns="0" tIns="12859" rIns="0" bIns="0" rtlCol="0">
            <a:spAutoFit/>
          </a:bodyPr>
          <a:lstStyle/>
          <a:p>
            <a:pPr marL="9525">
              <a:spcBef>
                <a:spcPts val="101"/>
              </a:spcBef>
            </a:pPr>
            <a:r>
              <a:rPr sz="1050" spc="19" dirty="0">
                <a:latin typeface="Calibri"/>
                <a:cs typeface="Calibri"/>
              </a:rPr>
              <a:t>R$</a:t>
            </a:r>
            <a:r>
              <a:rPr sz="1050" spc="-26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milhões</a:t>
            </a:r>
            <a:endParaRPr sz="1050">
              <a:latin typeface="Calibri"/>
              <a:cs typeface="Calibri"/>
            </a:endParaRPr>
          </a:p>
        </p:txBody>
      </p:sp>
      <p:graphicFrame>
        <p:nvGraphicFramePr>
          <p:cNvPr id="22" name="object 6">
            <a:extLst>
              <a:ext uri="{FF2B5EF4-FFF2-40B4-BE49-F238E27FC236}">
                <a16:creationId xmlns:a16="http://schemas.microsoft.com/office/drawing/2014/main" id="{CA7FFF58-7DA0-44B9-A524-270791909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724813"/>
              </p:ext>
            </p:extLst>
          </p:nvPr>
        </p:nvGraphicFramePr>
        <p:xfrm>
          <a:off x="935281" y="1251574"/>
          <a:ext cx="7563260" cy="873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5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5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74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66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Discriminação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R w="2857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04470" marR="206375" algn="ctr">
                        <a:lnSpc>
                          <a:spcPct val="112400"/>
                        </a:lnSpc>
                        <a:spcBef>
                          <a:spcPts val="1225"/>
                        </a:spcBef>
                      </a:pPr>
                      <a:r>
                        <a:rPr sz="11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3º </a:t>
                      </a:r>
                      <a:r>
                        <a:rPr sz="1100" b="1" spc="-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9530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6681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198755" marR="206375" algn="ctr">
                        <a:lnSpc>
                          <a:spcPct val="112400"/>
                        </a:lnSpc>
                        <a:spcBef>
                          <a:spcPts val="1225"/>
                        </a:spcBef>
                      </a:pPr>
                      <a:r>
                        <a:rPr sz="11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</a:t>
                      </a:r>
                      <a:r>
                        <a:rPr sz="11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4º </a:t>
                      </a:r>
                      <a:r>
                        <a:rPr sz="1100" b="1" spc="-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R="444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(b)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66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marL="210820" marR="216535" indent="102235">
                        <a:lnSpc>
                          <a:spcPct val="112300"/>
                        </a:lnSpc>
                      </a:pPr>
                      <a:r>
                        <a:rPr sz="1100" b="1" spc="20" dirty="0" err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Diferença</a:t>
                      </a: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pt-BR" sz="11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 </a:t>
                      </a: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(c)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=</a:t>
                      </a:r>
                      <a:r>
                        <a:rPr sz="11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(b) </a:t>
                      </a:r>
                      <a:r>
                        <a:rPr sz="11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52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object 7">
            <a:extLst>
              <a:ext uri="{FF2B5EF4-FFF2-40B4-BE49-F238E27FC236}">
                <a16:creationId xmlns:a16="http://schemas.microsoft.com/office/drawing/2014/main" id="{D5A8C049-92CC-4ACC-A2D1-0FCC88FC3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945507"/>
              </p:ext>
            </p:extLst>
          </p:nvPr>
        </p:nvGraphicFramePr>
        <p:xfrm>
          <a:off x="937449" y="2133815"/>
          <a:ext cx="7381873" cy="33707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73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5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0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24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4030">
                <a:tc>
                  <a:txBody>
                    <a:bodyPr/>
                    <a:lstStyle/>
                    <a:p>
                      <a:pPr marL="25400">
                        <a:lnSpc>
                          <a:spcPts val="1360"/>
                        </a:lnSpc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1.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Receita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Primária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Total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ts val="136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1.816.281,0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ts val="136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1.855.549,9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36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39.268,8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41"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20" dirty="0">
                          <a:latin typeface="Calibri"/>
                          <a:cs typeface="Calibri"/>
                        </a:rPr>
                        <a:t>Receita</a:t>
                      </a:r>
                      <a:r>
                        <a:rPr sz="11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Administrada</a:t>
                      </a:r>
                      <a:r>
                        <a:rPr sz="11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pela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RFB/ME,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exceto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RGPS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25" dirty="0">
                          <a:latin typeface="Calibri"/>
                          <a:cs typeface="Calibri"/>
                        </a:rPr>
                        <a:t>líq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inc.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fiscais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6193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1.156.101,4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6193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1.165.717,6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6193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9.616,2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6193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955">
                <a:tc>
                  <a:txBody>
                    <a:bodyPr/>
                    <a:lstStyle/>
                    <a:p>
                      <a:pPr marL="435609">
                        <a:lnSpc>
                          <a:spcPts val="1585"/>
                        </a:lnSpc>
                      </a:pPr>
                      <a:r>
                        <a:rPr sz="1100" spc="10" dirty="0">
                          <a:latin typeface="Calibri"/>
                          <a:cs typeface="Calibri"/>
                        </a:rPr>
                        <a:t>Arrecadação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Líquida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RGPS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440.006,3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195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450.158,1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10.151,8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606">
                <a:tc>
                  <a:txBody>
                    <a:bodyPr/>
                    <a:lstStyle/>
                    <a:p>
                      <a:pPr marL="435609">
                        <a:lnSpc>
                          <a:spcPts val="1585"/>
                        </a:lnSpc>
                      </a:pPr>
                      <a:r>
                        <a:rPr sz="1100" spc="20" dirty="0">
                          <a:latin typeface="Calibri"/>
                          <a:cs typeface="Calibri"/>
                        </a:rPr>
                        <a:t>Receitas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Não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Administradas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pela</a:t>
                      </a:r>
                      <a:r>
                        <a:rPr sz="11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RFB/ME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220.173,3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195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239.674,2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19.500,9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80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2.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Transferências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por</a:t>
                      </a:r>
                      <a:r>
                        <a:rPr sz="1100" b="1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Repartição</a:t>
                      </a:r>
                      <a:r>
                        <a:rPr sz="1100" b="1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Receita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339.897,5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347.673,3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7.775,8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3.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Receita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Líquida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de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Transferências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(1)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(2)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1.476.383,5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1.507.876,6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31.493,0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4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4.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Despesas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Primárias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1.631.802,0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1.647.312,4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15.510,4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706"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Obrigatória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92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1.512.455,7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1.522.844,0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10.388,3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681">
                <a:tc>
                  <a:txBody>
                    <a:bodyPr/>
                    <a:lstStyle/>
                    <a:p>
                      <a:pPr marL="435609">
                        <a:lnSpc>
                          <a:spcPts val="1585"/>
                        </a:lnSpc>
                      </a:pPr>
                      <a:r>
                        <a:rPr sz="1100" spc="15" dirty="0">
                          <a:latin typeface="Calibri"/>
                          <a:cs typeface="Calibri"/>
                        </a:rPr>
                        <a:t>Discricionárias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Poder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Executivo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119.346,3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6195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124.468,3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ts val="1585"/>
                        </a:lnSpc>
                      </a:pPr>
                      <a:r>
                        <a:rPr sz="1100" spc="5" dirty="0">
                          <a:latin typeface="Calibri"/>
                          <a:cs typeface="Calibri"/>
                        </a:rPr>
                        <a:t>5.122,1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617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5.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Resultado</a:t>
                      </a:r>
                      <a:r>
                        <a:rPr sz="1100" b="1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Primário</a:t>
                      </a:r>
                      <a:r>
                        <a:rPr sz="1100" b="1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100" b="1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Governo</a:t>
                      </a:r>
                      <a:r>
                        <a:rPr sz="1100" b="1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Central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(3)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(4)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-155.418,4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-139.435,8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15.982,6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5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6.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Meta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Fiscal</a:t>
                      </a:r>
                      <a:r>
                        <a:rPr sz="1100" b="1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(AMF,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LDO-2021)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-247.118,2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-247.118,2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667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0,0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7.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EC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109/21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LEI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Nº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14.143/2021</a:t>
                      </a:r>
                      <a:r>
                        <a:rPr sz="1100" b="1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(alteração</a:t>
                      </a:r>
                      <a:r>
                        <a:rPr sz="1100" b="1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LDO</a:t>
                      </a:r>
                      <a:r>
                        <a:rPr sz="1100" b="1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2021)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75.356,6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84.459,0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9.102,4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8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8.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Meta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Fiscal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Ajustada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(6)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(7)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-322.474,8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-331.577,3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6034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-9.102,4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85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8332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25"/>
                        </a:spcBef>
                        <a:tabLst>
                          <a:tab pos="2668905" algn="l"/>
                        </a:tabLst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9.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0" dirty="0">
                          <a:latin typeface="Calibri"/>
                          <a:cs typeface="Calibri"/>
                        </a:rPr>
                        <a:t>Esforço</a:t>
                      </a:r>
                      <a:r>
                        <a:rPr sz="1100" b="1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)</a:t>
                      </a:r>
                      <a:r>
                        <a:rPr sz="1100" b="1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35" dirty="0">
                          <a:latin typeface="Calibri"/>
                          <a:cs typeface="Calibri"/>
                        </a:rPr>
                        <a:t>ou</a:t>
                      </a:r>
                      <a:r>
                        <a:rPr sz="1100" b="1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Ampliação</a:t>
                      </a:r>
                      <a:r>
                        <a:rPr sz="1100" b="1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+</a:t>
                      </a:r>
                      <a:r>
                        <a:rPr sz="1100" b="1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)	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(5)</a:t>
                      </a:r>
                      <a:r>
                        <a:rPr sz="11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1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b="1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(8)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482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167.056,4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36258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192.141,5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R="25400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25.085,1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906" marB="0">
                    <a:solidFill>
                      <a:srgbClr val="BEBE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64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72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BEBEB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BEBEB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BEBEB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BEBEB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4" name="object 8">
            <a:extLst>
              <a:ext uri="{FF2B5EF4-FFF2-40B4-BE49-F238E27FC236}">
                <a16:creationId xmlns:a16="http://schemas.microsoft.com/office/drawing/2014/main" id="{4810E062-DD65-4094-9A54-D1F7F807B2D7}"/>
              </a:ext>
            </a:extLst>
          </p:cNvPr>
          <p:cNvSpPr/>
          <p:nvPr/>
        </p:nvSpPr>
        <p:spPr>
          <a:xfrm>
            <a:off x="6553175" y="3956458"/>
            <a:ext cx="785813" cy="385763"/>
          </a:xfrm>
          <a:custGeom>
            <a:avLst/>
            <a:gdLst/>
            <a:ahLst/>
            <a:cxnLst/>
            <a:rect l="l" t="t" r="r" b="b"/>
            <a:pathLst>
              <a:path w="1047750" h="514350">
                <a:moveTo>
                  <a:pt x="0" y="257175"/>
                </a:moveTo>
                <a:lnTo>
                  <a:pt x="13837" y="198222"/>
                </a:lnTo>
                <a:lnTo>
                  <a:pt x="53251" y="144096"/>
                </a:lnTo>
                <a:lnTo>
                  <a:pt x="115096" y="96345"/>
                </a:lnTo>
                <a:lnTo>
                  <a:pt x="153447" y="75342"/>
                </a:lnTo>
                <a:lnTo>
                  <a:pt x="196227" y="56513"/>
                </a:lnTo>
                <a:lnTo>
                  <a:pt x="243041" y="40050"/>
                </a:lnTo>
                <a:lnTo>
                  <a:pt x="293497" y="26147"/>
                </a:lnTo>
                <a:lnTo>
                  <a:pt x="347202" y="14998"/>
                </a:lnTo>
                <a:lnTo>
                  <a:pt x="403762" y="6794"/>
                </a:lnTo>
                <a:lnTo>
                  <a:pt x="462784" y="1730"/>
                </a:lnTo>
                <a:lnTo>
                  <a:pt x="523875" y="0"/>
                </a:lnTo>
                <a:lnTo>
                  <a:pt x="584965" y="1730"/>
                </a:lnTo>
                <a:lnTo>
                  <a:pt x="643987" y="6794"/>
                </a:lnTo>
                <a:lnTo>
                  <a:pt x="700547" y="14998"/>
                </a:lnTo>
                <a:lnTo>
                  <a:pt x="754252" y="26147"/>
                </a:lnTo>
                <a:lnTo>
                  <a:pt x="804708" y="40050"/>
                </a:lnTo>
                <a:lnTo>
                  <a:pt x="851522" y="56513"/>
                </a:lnTo>
                <a:lnTo>
                  <a:pt x="894302" y="75342"/>
                </a:lnTo>
                <a:lnTo>
                  <a:pt x="932653" y="96345"/>
                </a:lnTo>
                <a:lnTo>
                  <a:pt x="966183" y="119327"/>
                </a:lnTo>
                <a:lnTo>
                  <a:pt x="1017206" y="170459"/>
                </a:lnTo>
                <a:lnTo>
                  <a:pt x="1044225" y="227191"/>
                </a:lnTo>
                <a:lnTo>
                  <a:pt x="1047750" y="257175"/>
                </a:lnTo>
                <a:lnTo>
                  <a:pt x="1044225" y="287158"/>
                </a:lnTo>
                <a:lnTo>
                  <a:pt x="1017206" y="343890"/>
                </a:lnTo>
                <a:lnTo>
                  <a:pt x="966183" y="395022"/>
                </a:lnTo>
                <a:lnTo>
                  <a:pt x="932653" y="418004"/>
                </a:lnTo>
                <a:lnTo>
                  <a:pt x="894302" y="439007"/>
                </a:lnTo>
                <a:lnTo>
                  <a:pt x="851522" y="457836"/>
                </a:lnTo>
                <a:lnTo>
                  <a:pt x="804708" y="474299"/>
                </a:lnTo>
                <a:lnTo>
                  <a:pt x="754252" y="488202"/>
                </a:lnTo>
                <a:lnTo>
                  <a:pt x="700547" y="499351"/>
                </a:lnTo>
                <a:lnTo>
                  <a:pt x="643987" y="507555"/>
                </a:lnTo>
                <a:lnTo>
                  <a:pt x="584965" y="512619"/>
                </a:lnTo>
                <a:lnTo>
                  <a:pt x="523875" y="514350"/>
                </a:lnTo>
                <a:lnTo>
                  <a:pt x="462784" y="512619"/>
                </a:lnTo>
                <a:lnTo>
                  <a:pt x="403762" y="507555"/>
                </a:lnTo>
                <a:lnTo>
                  <a:pt x="347202" y="499351"/>
                </a:lnTo>
                <a:lnTo>
                  <a:pt x="293497" y="488202"/>
                </a:lnTo>
                <a:lnTo>
                  <a:pt x="243041" y="474299"/>
                </a:lnTo>
                <a:lnTo>
                  <a:pt x="196227" y="457836"/>
                </a:lnTo>
                <a:lnTo>
                  <a:pt x="153447" y="439007"/>
                </a:lnTo>
                <a:lnTo>
                  <a:pt x="115096" y="418004"/>
                </a:lnTo>
                <a:lnTo>
                  <a:pt x="81566" y="395022"/>
                </a:lnTo>
                <a:lnTo>
                  <a:pt x="30543" y="343890"/>
                </a:lnTo>
                <a:lnTo>
                  <a:pt x="3524" y="287158"/>
                </a:lnTo>
                <a:lnTo>
                  <a:pt x="0" y="257175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3102640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369691" y="2895526"/>
            <a:ext cx="2881957" cy="50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34665DC3-15BB-4870-A41B-D0A8F558D2AE}"/>
              </a:ext>
            </a:extLst>
          </p:cNvPr>
          <p:cNvSpPr/>
          <p:nvPr/>
        </p:nvSpPr>
        <p:spPr>
          <a:xfrm>
            <a:off x="357840" y="1633491"/>
            <a:ext cx="1864310" cy="754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8">
            <a:extLst>
              <a:ext uri="{FF2B5EF4-FFF2-40B4-BE49-F238E27FC236}">
                <a16:creationId xmlns:a16="http://schemas.microsoft.com/office/drawing/2014/main" id="{C35B1E29-3CAC-4919-87BC-B5858D891E34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Orçamento 2021: Resultado da Avaliação do 4º Bimestre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0422C3DF-5C21-4151-8598-C834A7AB92B4}"/>
              </a:ext>
            </a:extLst>
          </p:cNvPr>
          <p:cNvSpPr txBox="1"/>
          <p:nvPr/>
        </p:nvSpPr>
        <p:spPr>
          <a:xfrm>
            <a:off x="8812012" y="5106044"/>
            <a:ext cx="77153" cy="1481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884D8AB5-FCB3-4A5D-A13B-CBED210E60FB}"/>
              </a:ext>
            </a:extLst>
          </p:cNvPr>
          <p:cNvSpPr txBox="1"/>
          <p:nvPr/>
        </p:nvSpPr>
        <p:spPr>
          <a:xfrm>
            <a:off x="7732794" y="952292"/>
            <a:ext cx="733425" cy="203486"/>
          </a:xfrm>
          <a:prstGeom prst="rect">
            <a:avLst/>
          </a:prstGeom>
        </p:spPr>
        <p:txBody>
          <a:bodyPr vert="horz" wrap="square" lIns="0" tIns="12859" rIns="0" bIns="0" rtlCol="0">
            <a:spAutoFit/>
          </a:bodyPr>
          <a:lstStyle/>
          <a:p>
            <a:pPr marL="9525">
              <a:spcBef>
                <a:spcPts val="101"/>
              </a:spcBef>
            </a:pPr>
            <a:r>
              <a:rPr sz="1238" spc="23" dirty="0">
                <a:latin typeface="Calibri"/>
                <a:cs typeface="Calibri"/>
              </a:rPr>
              <a:t>R$</a:t>
            </a:r>
            <a:r>
              <a:rPr sz="1238" spc="-34" dirty="0">
                <a:latin typeface="Calibri"/>
                <a:cs typeface="Calibri"/>
              </a:rPr>
              <a:t> </a:t>
            </a:r>
            <a:r>
              <a:rPr sz="1238" dirty="0">
                <a:latin typeface="Calibri"/>
                <a:cs typeface="Calibri"/>
              </a:rPr>
              <a:t>milhões</a:t>
            </a:r>
            <a:endParaRPr sz="1238">
              <a:latin typeface="Calibri"/>
              <a:cs typeface="Calibri"/>
            </a:endParaRPr>
          </a:p>
        </p:txBody>
      </p:sp>
      <p:graphicFrame>
        <p:nvGraphicFramePr>
          <p:cNvPr id="13" name="object 6">
            <a:extLst>
              <a:ext uri="{FF2B5EF4-FFF2-40B4-BE49-F238E27FC236}">
                <a16:creationId xmlns:a16="http://schemas.microsoft.com/office/drawing/2014/main" id="{90772AE3-0503-4884-9164-1FA25BC9D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6077"/>
              </p:ext>
            </p:extLst>
          </p:nvPr>
        </p:nvGraphicFramePr>
        <p:xfrm>
          <a:off x="392766" y="1173015"/>
          <a:ext cx="8240247" cy="9938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7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43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49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9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Discriminação</a:t>
                      </a:r>
                      <a:endParaRPr sz="1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1305" marR="283845" algn="ctr">
                        <a:lnSpc>
                          <a:spcPct val="112000"/>
                        </a:lnSpc>
                      </a:pP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 </a:t>
                      </a:r>
                      <a:r>
                        <a:rPr sz="12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3º </a:t>
                      </a:r>
                      <a:r>
                        <a:rPr sz="1200" b="1" spc="-3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5905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74320" marR="283845" algn="ctr">
                        <a:lnSpc>
                          <a:spcPct val="112000"/>
                        </a:lnSpc>
                      </a:pP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Avaliação </a:t>
                      </a:r>
                      <a:r>
                        <a:rPr sz="12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4º </a:t>
                      </a:r>
                      <a:r>
                        <a:rPr sz="1200" b="1" spc="-3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Bimestre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R="635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(b)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33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287655" marR="296545" indent="120014">
                        <a:lnSpc>
                          <a:spcPct val="111800"/>
                        </a:lnSpc>
                        <a:spcBef>
                          <a:spcPts val="5"/>
                        </a:spcBef>
                      </a:pPr>
                      <a:r>
                        <a:rPr sz="12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Diferença </a:t>
                      </a: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(c)</a:t>
                      </a: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=</a:t>
                      </a:r>
                      <a:r>
                        <a:rPr sz="1200" b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(b) </a:t>
                      </a:r>
                      <a:r>
                        <a:rPr sz="1200" b="1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spc="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(a)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object 7">
            <a:extLst>
              <a:ext uri="{FF2B5EF4-FFF2-40B4-BE49-F238E27FC236}">
                <a16:creationId xmlns:a16="http://schemas.microsoft.com/office/drawing/2014/main" id="{E12279DA-ACD4-45B5-A0E2-C1FC21971A5B}"/>
              </a:ext>
            </a:extLst>
          </p:cNvPr>
          <p:cNvSpPr txBox="1"/>
          <p:nvPr/>
        </p:nvSpPr>
        <p:spPr>
          <a:xfrm>
            <a:off x="397947" y="2268515"/>
            <a:ext cx="8098155" cy="204447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13811" rIns="0" bIns="0" rtlCol="0">
            <a:spAutoFit/>
          </a:bodyPr>
          <a:lstStyle/>
          <a:p>
            <a:pPr marL="1818323">
              <a:spcBef>
                <a:spcPts val="109"/>
              </a:spcBef>
              <a:tabLst>
                <a:tab pos="4752023" algn="l"/>
                <a:tab pos="6027896" algn="l"/>
                <a:tab pos="7505224" algn="l"/>
              </a:tabLst>
            </a:pPr>
            <a:r>
              <a:rPr sz="1238" b="1" spc="8" dirty="0">
                <a:latin typeface="Calibri"/>
                <a:cs typeface="Calibri"/>
              </a:rPr>
              <a:t>RECEITAS	</a:t>
            </a:r>
            <a:r>
              <a:rPr sz="1238" b="1" dirty="0">
                <a:latin typeface="Calibri"/>
                <a:cs typeface="Calibri"/>
              </a:rPr>
              <a:t>1.816.281,0	1.855.549,9	39.268,8</a:t>
            </a:r>
            <a:endParaRPr sz="1238">
              <a:latin typeface="Calibri"/>
              <a:cs typeface="Calibri"/>
            </a:endParaRPr>
          </a:p>
        </p:txBody>
      </p:sp>
      <p:graphicFrame>
        <p:nvGraphicFramePr>
          <p:cNvPr id="15" name="object 8">
            <a:extLst>
              <a:ext uri="{FF2B5EF4-FFF2-40B4-BE49-F238E27FC236}">
                <a16:creationId xmlns:a16="http://schemas.microsoft.com/office/drawing/2014/main" id="{5875E22C-D408-4589-A1DD-57E4DF51BA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513746"/>
              </p:ext>
            </p:extLst>
          </p:nvPr>
        </p:nvGraphicFramePr>
        <p:xfrm>
          <a:off x="635372" y="2630623"/>
          <a:ext cx="7854791" cy="22757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9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6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1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5854">
                <a:tc>
                  <a:txBody>
                    <a:bodyPr/>
                    <a:lstStyle/>
                    <a:p>
                      <a:pPr marL="31750">
                        <a:lnSpc>
                          <a:spcPts val="1595"/>
                        </a:lnSpc>
                      </a:pPr>
                      <a:r>
                        <a:rPr sz="1200" spc="20" dirty="0">
                          <a:latin typeface="Calibri"/>
                          <a:cs typeface="Calibri"/>
                        </a:rPr>
                        <a:t>Receita</a:t>
                      </a:r>
                      <a:r>
                        <a:rPr sz="12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Adm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pela</a:t>
                      </a:r>
                      <a:r>
                        <a:rPr sz="120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RFB/ME,</a:t>
                      </a:r>
                      <a:r>
                        <a:rPr sz="12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exceto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RGPS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30" dirty="0">
                          <a:latin typeface="Calibri"/>
                          <a:cs typeface="Calibri"/>
                        </a:rPr>
                        <a:t>líq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inc</a:t>
                      </a:r>
                      <a:r>
                        <a:rPr sz="12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40" dirty="0">
                          <a:latin typeface="Calibri"/>
                          <a:cs typeface="Calibri"/>
                        </a:rPr>
                        <a:t>fiscais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7185" algn="r">
                        <a:lnSpc>
                          <a:spcPts val="1595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1.156.101,4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71170" algn="r">
                        <a:lnSpc>
                          <a:spcPts val="1595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1.165.717,6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595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9.616,2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121">
                <a:tc>
                  <a:txBody>
                    <a:bodyPr/>
                    <a:lstStyle/>
                    <a:p>
                      <a:pPr marL="31750">
                        <a:lnSpc>
                          <a:spcPts val="1964"/>
                        </a:lnSpc>
                      </a:pPr>
                      <a:r>
                        <a:rPr sz="1200" spc="10" dirty="0">
                          <a:latin typeface="Calibri"/>
                          <a:cs typeface="Calibri"/>
                        </a:rPr>
                        <a:t>Arrecadação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Líquida</a:t>
                      </a:r>
                      <a:r>
                        <a:rPr sz="12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12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RGPS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6550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440.006,3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70534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450.158,1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10.151,8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068">
                <a:tc>
                  <a:txBody>
                    <a:bodyPr/>
                    <a:lstStyle/>
                    <a:p>
                      <a:pPr marL="31750">
                        <a:lnSpc>
                          <a:spcPts val="1964"/>
                        </a:lnSpc>
                      </a:pPr>
                      <a:r>
                        <a:rPr sz="1200" spc="20" dirty="0">
                          <a:latin typeface="Calibri"/>
                          <a:cs typeface="Calibri"/>
                        </a:rPr>
                        <a:t>Receitas</a:t>
                      </a:r>
                      <a:r>
                        <a:rPr sz="120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não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Adm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pela</a:t>
                      </a:r>
                      <a:r>
                        <a:rPr sz="120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RFB/ME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6550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220.173,3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70534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239.674,2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64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19.500,9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188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10" dirty="0">
                          <a:latin typeface="Calibri"/>
                          <a:cs typeface="Calibri"/>
                        </a:rPr>
                        <a:t>Exploração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Recursos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Naturais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80.323,8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88.045,5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7.721,8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154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10" dirty="0">
                          <a:latin typeface="Calibri"/>
                          <a:cs typeface="Calibri"/>
                        </a:rPr>
                        <a:t>Cont.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Plano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Seg.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0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5" dirty="0">
                          <a:latin typeface="Calibri"/>
                          <a:cs typeface="Calibri"/>
                        </a:rPr>
                        <a:t>Servidor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17.834,1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17.827,2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80"/>
                        </a:lnSpc>
                      </a:pPr>
                      <a:r>
                        <a:rPr sz="1200" spc="10" dirty="0">
                          <a:latin typeface="Calibri"/>
                          <a:cs typeface="Calibri"/>
                        </a:rPr>
                        <a:t>-6,9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287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20" dirty="0">
                          <a:latin typeface="Calibri"/>
                          <a:cs typeface="Calibri"/>
                        </a:rPr>
                        <a:t>Receitas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Próprias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30" dirty="0">
                          <a:latin typeface="Calibri"/>
                          <a:cs typeface="Calibri"/>
                        </a:rPr>
                        <a:t>Convênios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15.332,8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15.531,9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199,1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154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15" dirty="0">
                          <a:latin typeface="Calibri"/>
                          <a:cs typeface="Calibri"/>
                        </a:rPr>
                        <a:t>Contribuição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0" dirty="0">
                          <a:latin typeface="Calibri"/>
                          <a:cs typeface="Calibri"/>
                        </a:rPr>
                        <a:t>do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Salário-Educação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22.863,3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23.357,7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494,4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154">
                <a:tc>
                  <a:txBody>
                    <a:bodyPr/>
                    <a:lstStyle/>
                    <a:p>
                      <a:pPr marL="674370">
                        <a:lnSpc>
                          <a:spcPts val="1850"/>
                        </a:lnSpc>
                      </a:pPr>
                      <a:r>
                        <a:rPr sz="1200" spc="20" dirty="0">
                          <a:latin typeface="Calibri"/>
                          <a:cs typeface="Calibri"/>
                        </a:rPr>
                        <a:t>Concessões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30" dirty="0">
                          <a:latin typeface="Calibri"/>
                          <a:cs typeface="Calibri"/>
                        </a:rPr>
                        <a:t>Permissões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30200" algn="r">
                        <a:lnSpc>
                          <a:spcPts val="1850"/>
                        </a:lnSpc>
                      </a:pPr>
                      <a:r>
                        <a:rPr sz="1200" spc="-20" dirty="0">
                          <a:latin typeface="Calibri"/>
                          <a:cs typeface="Calibri"/>
                        </a:rPr>
                        <a:t>8.201,0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3550" algn="r">
                        <a:lnSpc>
                          <a:spcPts val="1850"/>
                        </a:lnSpc>
                      </a:pPr>
                      <a:r>
                        <a:rPr sz="1200" spc="-20" dirty="0">
                          <a:latin typeface="Calibri"/>
                          <a:cs typeface="Calibri"/>
                        </a:rPr>
                        <a:t>8.369,2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8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168,2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321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30" dirty="0">
                          <a:latin typeface="Calibri"/>
                          <a:cs typeface="Calibri"/>
                        </a:rPr>
                        <a:t>Dividendos</a:t>
                      </a:r>
                      <a:r>
                        <a:rPr sz="12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Participações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17.813,4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25.760,0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7.946,6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308">
                <a:tc>
                  <a:txBody>
                    <a:bodyPr/>
                    <a:lstStyle/>
                    <a:p>
                      <a:pPr marL="674370">
                        <a:lnSpc>
                          <a:spcPts val="1855"/>
                        </a:lnSpc>
                      </a:pPr>
                      <a:r>
                        <a:rPr sz="1200" spc="25" dirty="0">
                          <a:latin typeface="Calibri"/>
                          <a:cs typeface="Calibri"/>
                        </a:rPr>
                        <a:t>Demais</a:t>
                      </a:r>
                      <a:r>
                        <a:rPr sz="12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20" dirty="0">
                          <a:latin typeface="Calibri"/>
                          <a:cs typeface="Calibri"/>
                        </a:rPr>
                        <a:t>Receitas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29565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57.805,0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464184" algn="r">
                        <a:lnSpc>
                          <a:spcPts val="1855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60.782,6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970"/>
                        </a:lnSpc>
                      </a:pPr>
                      <a:r>
                        <a:rPr sz="1200" spc="5" dirty="0">
                          <a:latin typeface="Calibri"/>
                          <a:cs typeface="Calibri"/>
                        </a:rPr>
                        <a:t>2.977,6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6" name="object 9">
            <a:extLst>
              <a:ext uri="{FF2B5EF4-FFF2-40B4-BE49-F238E27FC236}">
                <a16:creationId xmlns:a16="http://schemas.microsoft.com/office/drawing/2014/main" id="{20C338C7-F0DB-490E-BA9F-34235714C398}"/>
              </a:ext>
            </a:extLst>
          </p:cNvPr>
          <p:cNvSpPr txBox="1"/>
          <p:nvPr/>
        </p:nvSpPr>
        <p:spPr>
          <a:xfrm>
            <a:off x="408492" y="4993332"/>
            <a:ext cx="1846421" cy="16741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9525">
              <a:spcBef>
                <a:spcPts val="90"/>
              </a:spcBef>
            </a:pPr>
            <a:r>
              <a:rPr sz="1013" spc="19" dirty="0">
                <a:latin typeface="Calibri"/>
                <a:cs typeface="Calibri"/>
              </a:rPr>
              <a:t>Fonte/Elaboração:</a:t>
            </a:r>
            <a:r>
              <a:rPr sz="1013" spc="-30" dirty="0">
                <a:latin typeface="Calibri"/>
                <a:cs typeface="Calibri"/>
              </a:rPr>
              <a:t> </a:t>
            </a:r>
            <a:r>
              <a:rPr sz="1013" dirty="0">
                <a:latin typeface="Calibri"/>
                <a:cs typeface="Calibri"/>
              </a:rPr>
              <a:t>SOF/SETO/ME.</a:t>
            </a:r>
            <a:endParaRPr sz="1013">
              <a:latin typeface="Calibri"/>
              <a:cs typeface="Calibri"/>
            </a:endParaRPr>
          </a:p>
        </p:txBody>
      </p:sp>
      <p:grpSp>
        <p:nvGrpSpPr>
          <p:cNvPr id="17" name="object 10">
            <a:extLst>
              <a:ext uri="{FF2B5EF4-FFF2-40B4-BE49-F238E27FC236}">
                <a16:creationId xmlns:a16="http://schemas.microsoft.com/office/drawing/2014/main" id="{0773EC53-45B3-4E5D-A5DD-03E515279469}"/>
              </a:ext>
            </a:extLst>
          </p:cNvPr>
          <p:cNvGrpSpPr/>
          <p:nvPr/>
        </p:nvGrpSpPr>
        <p:grpSpPr>
          <a:xfrm>
            <a:off x="387913" y="4992826"/>
            <a:ext cx="8108156" cy="10478"/>
            <a:chOff x="600075" y="6283498"/>
            <a:chExt cx="10810875" cy="13970"/>
          </a:xfrm>
        </p:grpSpPr>
        <p:sp>
          <p:nvSpPr>
            <p:cNvPr id="18" name="object 11">
              <a:extLst>
                <a:ext uri="{FF2B5EF4-FFF2-40B4-BE49-F238E27FC236}">
                  <a16:creationId xmlns:a16="http://schemas.microsoft.com/office/drawing/2014/main" id="{60EF5946-4F33-4C94-B93C-CAEC22DBBAB5}"/>
                </a:ext>
              </a:extLst>
            </p:cNvPr>
            <p:cNvSpPr/>
            <p:nvPr/>
          </p:nvSpPr>
          <p:spPr>
            <a:xfrm>
              <a:off x="606764" y="6283498"/>
              <a:ext cx="10797540" cy="13970"/>
            </a:xfrm>
            <a:custGeom>
              <a:avLst/>
              <a:gdLst/>
              <a:ahLst/>
              <a:cxnLst/>
              <a:rect l="l" t="t" r="r" b="b"/>
              <a:pathLst>
                <a:path w="10797540" h="13970">
                  <a:moveTo>
                    <a:pt x="0" y="13371"/>
                  </a:moveTo>
                  <a:lnTo>
                    <a:pt x="10797489" y="13371"/>
                  </a:lnTo>
                  <a:lnTo>
                    <a:pt x="10797489" y="0"/>
                  </a:lnTo>
                  <a:lnTo>
                    <a:pt x="0" y="0"/>
                  </a:lnTo>
                  <a:lnTo>
                    <a:pt x="0" y="133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sp>
          <p:nvSpPr>
            <p:cNvPr id="19" name="object 12">
              <a:extLst>
                <a:ext uri="{FF2B5EF4-FFF2-40B4-BE49-F238E27FC236}">
                  <a16:creationId xmlns:a16="http://schemas.microsoft.com/office/drawing/2014/main" id="{0B565639-C054-41E4-9B5B-80F7A5CC3F24}"/>
                </a:ext>
              </a:extLst>
            </p:cNvPr>
            <p:cNvSpPr/>
            <p:nvPr/>
          </p:nvSpPr>
          <p:spPr>
            <a:xfrm>
              <a:off x="600075" y="6283498"/>
              <a:ext cx="10810875" cy="13970"/>
            </a:xfrm>
            <a:custGeom>
              <a:avLst/>
              <a:gdLst/>
              <a:ahLst/>
              <a:cxnLst/>
              <a:rect l="l" t="t" r="r" b="b"/>
              <a:pathLst>
                <a:path w="10810875" h="13970">
                  <a:moveTo>
                    <a:pt x="10810779" y="0"/>
                  </a:moveTo>
                  <a:lnTo>
                    <a:pt x="0" y="0"/>
                  </a:lnTo>
                  <a:lnTo>
                    <a:pt x="0" y="13371"/>
                  </a:lnTo>
                  <a:lnTo>
                    <a:pt x="10810779" y="13371"/>
                  </a:lnTo>
                  <a:lnTo>
                    <a:pt x="108107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7810591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2215801</TotalTime>
  <Words>1276</Words>
  <Application>Microsoft Office PowerPoint</Application>
  <PresentationFormat>Apresentação na tela (4:3)</PresentationFormat>
  <Paragraphs>337</Paragraphs>
  <Slides>25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25</vt:i4>
      </vt:variant>
    </vt:vector>
  </HeadingPairs>
  <TitlesOfParts>
    <vt:vector size="33" baseType="lpstr">
      <vt:lpstr>Arial</vt:lpstr>
      <vt:lpstr>Calibri</vt:lpstr>
      <vt:lpstr>Segoe UI</vt:lpstr>
      <vt:lpstr>Times New Roman</vt:lpstr>
      <vt:lpstr>Office Theme</vt:lpstr>
      <vt:lpstr>Office Theme</vt:lpstr>
      <vt:lpstr>1_Office Theme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Investimentos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Vanessa</dc:creator>
  <dc:description/>
  <cp:lastModifiedBy>Bruno Pessanha Negris</cp:lastModifiedBy>
  <cp:revision>194</cp:revision>
  <cp:lastPrinted>2021-09-21T15:33:35Z</cp:lastPrinted>
  <dcterms:created xsi:type="dcterms:W3CDTF">2019-04-16T21:42:30Z</dcterms:created>
  <dcterms:modified xsi:type="dcterms:W3CDTF">2021-10-06T16:12:34Z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