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5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>
  <p:sldMasterIdLst>
    <p:sldMasterId id="2147483664" r:id="rId4"/>
  </p:sldMasterIdLst>
  <p:notesMasterIdLst>
    <p:notesMasterId r:id="rId26"/>
  </p:notesMasterIdLst>
  <p:handoutMasterIdLst>
    <p:handoutMasterId r:id="rId27"/>
  </p:handoutMasterIdLst>
  <p:sldIdLst>
    <p:sldId id="353" r:id="rId5"/>
    <p:sldId id="376" r:id="rId6"/>
    <p:sldId id="411" r:id="rId7"/>
    <p:sldId id="416" r:id="rId8"/>
    <p:sldId id="417" r:id="rId9"/>
    <p:sldId id="415" r:id="rId10"/>
    <p:sldId id="418" r:id="rId11"/>
    <p:sldId id="412" r:id="rId12"/>
    <p:sldId id="419" r:id="rId13"/>
    <p:sldId id="432" r:id="rId14"/>
    <p:sldId id="383" r:id="rId15"/>
    <p:sldId id="436" r:id="rId16"/>
    <p:sldId id="422" r:id="rId17"/>
    <p:sldId id="403" r:id="rId18"/>
    <p:sldId id="413" r:id="rId19"/>
    <p:sldId id="434" r:id="rId20"/>
    <p:sldId id="437" r:id="rId21"/>
    <p:sldId id="414" r:id="rId22"/>
    <p:sldId id="431" r:id="rId23"/>
    <p:sldId id="433" r:id="rId24"/>
    <p:sldId id="370" r:id="rId25"/>
  </p:sldIdLst>
  <p:sldSz cx="12192000" cy="6858000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575"/>
    <a:srgbClr val="57257D"/>
    <a:srgbClr val="548235"/>
    <a:srgbClr val="203864"/>
    <a:srgbClr val="843C0C"/>
    <a:srgbClr val="525252"/>
    <a:srgbClr val="7F6000"/>
    <a:srgbClr val="1F4E79"/>
    <a:srgbClr val="222A35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 snapToGrid="0">
      <p:cViewPr varScale="1">
        <p:scale>
          <a:sx n="90" d="100"/>
          <a:sy n="90" d="100"/>
        </p:scale>
        <p:origin x="1074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36" d="100"/>
          <a:sy n="136" d="100"/>
        </p:scale>
        <p:origin x="580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Pasta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Trabalho\Gr&#225;ficos%20apresenta&#231;&#227;o%20Pricill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D:\Trabalho\Gr&#225;ficos%20apresenta&#231;&#227;o%20Pricill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rabalho\Apresenta&#231;&#227;o%20Pricilla%20-%20Panorama%202021\Gr&#225;ficos%20apresenta&#231;&#227;o%20Pricilla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ljuni\AppData\Local\Temp\ipeadata%5b01-10-2021-10-01%5d.xl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D:\Trabalho\Apresenta&#231;&#227;o%20Pricilla%20-%20Panorama%202021\RCL%20-%20comparativo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rabalho\Apresenta&#231;&#227;o%20Pricilla%20-%20Panorama%202021\Gr&#225;ficos%20apresenta&#231;&#227;o%20Pricill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D:\Trabalho\Apresenta&#231;&#227;o%20Pricilla%20-%20Panorama%202021\Gr&#225;ficos%20apresenta&#231;&#227;o%20Pricilla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D:\Trabalho\Apresenta&#231;&#227;o%20Pricilla%20-%20Panorama%202021\Gr&#225;ficos%20apresenta&#231;&#227;o%20Pricill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'Resultado Primário'!$B$2</c:f>
              <c:strCache>
                <c:ptCount val="1"/>
                <c:pt idx="0">
                  <c:v>Receitas Primárias</c:v>
                </c:pt>
              </c:strCache>
            </c:strRef>
          </c:tx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chemeClr val="accent1">
                  <a:satMod val="175000"/>
                  <a:alpha val="20000"/>
                </a:schemeClr>
              </a:glo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A4-4F00-A3F5-A8987E95F06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A4-4F00-A3F5-A8987E95F06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A4-4F00-A3F5-A8987E95F06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A4-4F00-A3F5-A8987E95F067}"/>
                </c:ext>
              </c:extLst>
            </c:dLbl>
            <c:dLbl>
              <c:idx val="4"/>
              <c:layout>
                <c:manualLayout>
                  <c:x val="-5.0331254464751542E-2"/>
                  <c:y val="-4.629616252096929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91E1E37-A20A-47DA-9DB1-1AE729CE1133}" type="CELLRANGE">
                      <a:rPr lang="en-US" sz="1200" b="1">
                        <a:solidFill>
                          <a:schemeClr val="bg1">
                            <a:lumMod val="75000"/>
                          </a:schemeClr>
                        </a:solidFill>
                      </a:rPr>
                      <a:pPr>
                        <a:defRPr sz="1200" b="1">
                          <a:solidFill>
                            <a:schemeClr val="bg1">
                              <a:lumMod val="75000"/>
                            </a:schemeClr>
                          </a:solidFill>
                        </a:defRPr>
                      </a:pPr>
                      <a:t>[INTERVALODACÉLULA]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94A4-4F00-A3F5-A8987E95F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'Resultado Primário'!$C$1:$G$1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'Resultado Primário'!$C$2:$G$2</c:f>
              <c:numCache>
                <c:formatCode>_-* #,##0_-;\-* #,##0_-;_-* "-"??_-;_-@_-</c:formatCode>
                <c:ptCount val="5"/>
                <c:pt idx="0">
                  <c:v>714957</c:v>
                </c:pt>
                <c:pt idx="1">
                  <c:v>756516</c:v>
                </c:pt>
                <c:pt idx="2">
                  <c:v>803601</c:v>
                </c:pt>
                <c:pt idx="3">
                  <c:v>865478</c:v>
                </c:pt>
                <c:pt idx="4">
                  <c:v>924666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'Resultado Primário'!$C$2:$G$2</c15:f>
                <c15:dlblRangeCache>
                  <c:ptCount val="5"/>
                  <c:pt idx="0">
                    <c:v> 714.957 </c:v>
                  </c:pt>
                  <c:pt idx="1">
                    <c:v> 756.516 </c:v>
                  </c:pt>
                  <c:pt idx="2">
                    <c:v> 803.601 </c:v>
                  </c:pt>
                  <c:pt idx="3">
                    <c:v> 865.478 </c:v>
                  </c:pt>
                  <c:pt idx="4">
                    <c:v> 924.666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5-94A4-4F00-A3F5-A8987E95F067}"/>
            </c:ext>
          </c:extLst>
        </c:ser>
        <c:ser>
          <c:idx val="1"/>
          <c:order val="1"/>
          <c:tx>
            <c:strRef>
              <c:f>'Resultado Primário'!$B$3</c:f>
              <c:strCache>
                <c:ptCount val="1"/>
                <c:pt idx="0">
                  <c:v>Despesas Primárias</c:v>
                </c:pt>
              </c:strCache>
            </c:strRef>
          </c:tx>
          <c:spPr>
            <a:ln w="28575" cap="sq">
              <a:solidFill>
                <a:schemeClr val="accent2"/>
              </a:solidFill>
              <a:round/>
            </a:ln>
            <a:effectLst>
              <a:glow rad="101600">
                <a:schemeClr val="accent2">
                  <a:satMod val="175000"/>
                  <a:alpha val="20000"/>
                </a:schemeClr>
              </a:glo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4A4-4F00-A3F5-A8987E95F06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A4-4F00-A3F5-A8987E95F06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4A4-4F00-A3F5-A8987E95F06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4A4-4F00-A3F5-A8987E95F067}"/>
                </c:ext>
              </c:extLst>
            </c:dLbl>
            <c:dLbl>
              <c:idx val="4"/>
              <c:layout>
                <c:manualLayout>
                  <c:x val="-1.4984709480122474E-2"/>
                  <c:y val="1.81787291879034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4B1C8A7-29A4-4D94-9DA8-CB3A7713051D}" type="CELLRANGE">
                      <a:rPr lang="en-US" sz="1200" b="1">
                        <a:solidFill>
                          <a:schemeClr val="bg1">
                            <a:lumMod val="75000"/>
                          </a:schemeClr>
                        </a:solidFill>
                      </a:rPr>
                      <a:pPr>
                        <a:defRPr sz="1200" b="1">
                          <a:solidFill>
                            <a:schemeClr val="bg1">
                              <a:lumMod val="75000"/>
                            </a:schemeClr>
                          </a:solidFill>
                        </a:defRPr>
                      </a:pPr>
                      <a:t>[INTERVALODACÉLULA]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94A4-4F00-A3F5-A8987E95F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'Resultado Primário'!$C$1:$G$1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'Resultado Primário'!$C$3:$G$3</c:f>
              <c:numCache>
                <c:formatCode>_-* #,##0_-;\-* #,##0_-;_-* "-"??_-;_-@_-</c:formatCode>
                <c:ptCount val="5"/>
                <c:pt idx="0">
                  <c:v>717784</c:v>
                </c:pt>
                <c:pt idx="1">
                  <c:v>770363</c:v>
                </c:pt>
                <c:pt idx="2">
                  <c:v>798756</c:v>
                </c:pt>
                <c:pt idx="3">
                  <c:v>832127</c:v>
                </c:pt>
                <c:pt idx="4">
                  <c:v>871497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'Resultado Primário'!$C$3:$G$3</c15:f>
                <c15:dlblRangeCache>
                  <c:ptCount val="5"/>
                  <c:pt idx="0">
                    <c:v> 717.784 </c:v>
                  </c:pt>
                  <c:pt idx="1">
                    <c:v> 770.363 </c:v>
                  </c:pt>
                  <c:pt idx="2">
                    <c:v> 798.756 </c:v>
                  </c:pt>
                  <c:pt idx="3">
                    <c:v> 832.127 </c:v>
                  </c:pt>
                  <c:pt idx="4">
                    <c:v> 871.497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B-94A4-4F00-A3F5-A8987E95F0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  <c:min val="700000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  <c:majorUnit val="40000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Receitas!$B$2</c:f>
              <c:strCache>
                <c:ptCount val="1"/>
                <c:pt idx="0">
                  <c:v>Receitas Correntes</c:v>
                </c:pt>
              </c:strCache>
            </c:strRef>
          </c:tx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rgbClr val="4472C4">
                  <a:satMod val="175000"/>
                  <a:alpha val="20000"/>
                </a:srgbClr>
              </a:glow>
            </a:effectLst>
          </c:spPr>
          <c:marker>
            <c:symbol val="none"/>
          </c:marker>
          <c:cat>
            <c:numRef>
              <c:f>Receitas!$C$1:$G$1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Receitas!$C$4:$G$4</c:f>
              <c:numCache>
                <c:formatCode>General</c:formatCode>
                <c:ptCount val="5"/>
                <c:pt idx="0">
                  <c:v>100</c:v>
                </c:pt>
                <c:pt idx="1">
                  <c:v>105.02248048980177</c:v>
                </c:pt>
                <c:pt idx="2">
                  <c:v>111.23569642655318</c:v>
                </c:pt>
                <c:pt idx="3">
                  <c:v>119.77814471866996</c:v>
                </c:pt>
                <c:pt idx="4">
                  <c:v>127.33881171797255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6F-4F76-8DDE-4A966DBFADB0}"/>
            </c:ext>
          </c:extLst>
        </c:ser>
        <c:ser>
          <c:idx val="1"/>
          <c:order val="1"/>
          <c:tx>
            <c:strRef>
              <c:f>Receitas!$B$3</c:f>
              <c:strCache>
                <c:ptCount val="1"/>
                <c:pt idx="0">
                  <c:v>Receitas de Capital</c:v>
                </c:pt>
              </c:strCache>
            </c:strRef>
          </c:tx>
          <c:spPr>
            <a:ln w="28575" cap="sq">
              <a:solidFill>
                <a:schemeClr val="accent2"/>
              </a:solidFill>
              <a:round/>
            </a:ln>
            <a:effectLst>
              <a:glow rad="101600">
                <a:srgbClr val="ED7D31">
                  <a:satMod val="175000"/>
                  <a:alpha val="20000"/>
                </a:srgbClr>
              </a:glow>
            </a:effectLst>
          </c:spPr>
          <c:marker>
            <c:symbol val="none"/>
          </c:marker>
          <c:cat>
            <c:numRef>
              <c:f>Receitas!$C$1:$G$1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Receitas!$C$5:$G$5</c:f>
              <c:numCache>
                <c:formatCode>General</c:formatCode>
                <c:ptCount val="5"/>
                <c:pt idx="0">
                  <c:v>100</c:v>
                </c:pt>
                <c:pt idx="1">
                  <c:v>104.52405322415559</c:v>
                </c:pt>
                <c:pt idx="2">
                  <c:v>96.057318321392017</c:v>
                </c:pt>
                <c:pt idx="3">
                  <c:v>76.282497441146376</c:v>
                </c:pt>
                <c:pt idx="4">
                  <c:v>70.055271238485162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6F-4F76-8DDE-4A966DBFA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  <c:max val="17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Despesas!$B$2</c:f>
              <c:strCache>
                <c:ptCount val="1"/>
                <c:pt idx="0">
                  <c:v>Pessoal e Encargos Sociais</c:v>
                </c:pt>
              </c:strCache>
            </c:strRef>
          </c:tx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rgbClr val="4472C4">
                  <a:satMod val="175000"/>
                  <a:alpha val="20000"/>
                </a:srgbClr>
              </a:glow>
            </a:effectLst>
          </c:spPr>
          <c:marker>
            <c:symbol val="none"/>
          </c:marker>
          <c:cat>
            <c:numRef>
              <c:f>Despesas!$C$1:$G$1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Despesas!$C$5:$G$5</c:f>
              <c:numCache>
                <c:formatCode>General</c:formatCode>
                <c:ptCount val="5"/>
                <c:pt idx="0">
                  <c:v>100</c:v>
                </c:pt>
                <c:pt idx="1">
                  <c:v>107.48414096332888</c:v>
                </c:pt>
                <c:pt idx="2">
                  <c:v>111.68417009892862</c:v>
                </c:pt>
                <c:pt idx="3">
                  <c:v>117.44295382007444</c:v>
                </c:pt>
                <c:pt idx="4">
                  <c:v>121.39268166708604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2B-4256-93FE-0062DD0A8F3F}"/>
            </c:ext>
          </c:extLst>
        </c:ser>
        <c:ser>
          <c:idx val="1"/>
          <c:order val="1"/>
          <c:tx>
            <c:strRef>
              <c:f>Despesas!$B$3</c:f>
              <c:strCache>
                <c:ptCount val="1"/>
                <c:pt idx="0">
                  <c:v>Juros e Encargos da Dívida</c:v>
                </c:pt>
              </c:strCache>
            </c:strRef>
          </c:tx>
          <c:spPr>
            <a:ln w="28575" cap="sq">
              <a:solidFill>
                <a:schemeClr val="accent2"/>
              </a:solidFill>
              <a:round/>
            </a:ln>
            <a:effectLst>
              <a:glow rad="101600">
                <a:srgbClr val="ED7D31">
                  <a:satMod val="175000"/>
                  <a:alpha val="20000"/>
                </a:srgbClr>
              </a:glow>
            </a:effectLst>
          </c:spPr>
          <c:marker>
            <c:symbol val="none"/>
          </c:marker>
          <c:cat>
            <c:numRef>
              <c:f>Despesas!$C$1:$G$1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Despesas!$C$6:$G$6</c:f>
              <c:numCache>
                <c:formatCode>General</c:formatCode>
                <c:ptCount val="5"/>
                <c:pt idx="0">
                  <c:v>100</c:v>
                </c:pt>
                <c:pt idx="1">
                  <c:v>115.52130044843049</c:v>
                </c:pt>
                <c:pt idx="2">
                  <c:v>151.3340807174888</c:v>
                </c:pt>
                <c:pt idx="3">
                  <c:v>167.89798206278027</c:v>
                </c:pt>
                <c:pt idx="4">
                  <c:v>97.219730941704043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B2B-4256-93FE-0062DD0A8F3F}"/>
            </c:ext>
          </c:extLst>
        </c:ser>
        <c:ser>
          <c:idx val="2"/>
          <c:order val="2"/>
          <c:tx>
            <c:strRef>
              <c:f>Despesas!$B$4</c:f>
              <c:strCache>
                <c:ptCount val="1"/>
                <c:pt idx="0">
                  <c:v>Investimentos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>
              <a:glow rad="101600">
                <a:srgbClr val="A5A5A5">
                  <a:satMod val="175000"/>
                  <a:alpha val="20000"/>
                </a:srgbClr>
              </a:glow>
            </a:effectLst>
          </c:spPr>
          <c:marker>
            <c:symbol val="none"/>
          </c:marker>
          <c:cat>
            <c:numRef>
              <c:f>Despesas!$C$1:$G$1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Despesas!$C$7:$G$7</c:f>
              <c:numCache>
                <c:formatCode>General</c:formatCode>
                <c:ptCount val="5"/>
                <c:pt idx="0">
                  <c:v>100</c:v>
                </c:pt>
                <c:pt idx="1">
                  <c:v>113.68458370830948</c:v>
                </c:pt>
                <c:pt idx="2">
                  <c:v>113.6491314189097</c:v>
                </c:pt>
                <c:pt idx="3">
                  <c:v>92.685919986909923</c:v>
                </c:pt>
                <c:pt idx="4">
                  <c:v>102.53347514249094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2B-4256-93FE-0062DD0A8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  <c:max val="17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308060"/>
            </a:solidFill>
            <a:ln>
              <a:noFill/>
            </a:ln>
            <a:effectLst/>
          </c:spPr>
          <c:invertIfNegative val="0"/>
          <c:cat>
            <c:strRef>
              <c:f>'Renúncia do ICMS'!$A$2:$A$28</c:f>
              <c:strCache>
                <c:ptCount val="27"/>
                <c:pt idx="0">
                  <c:v>AM</c:v>
                </c:pt>
                <c:pt idx="1">
                  <c:v>PR</c:v>
                </c:pt>
                <c:pt idx="2">
                  <c:v>GO</c:v>
                </c:pt>
                <c:pt idx="3">
                  <c:v>MS</c:v>
                </c:pt>
                <c:pt idx="4">
                  <c:v>SP</c:v>
                </c:pt>
                <c:pt idx="5">
                  <c:v>MT</c:v>
                </c:pt>
                <c:pt idx="6">
                  <c:v>PB</c:v>
                </c:pt>
                <c:pt idx="7">
                  <c:v>SE</c:v>
                </c:pt>
                <c:pt idx="8">
                  <c:v>SC</c:v>
                </c:pt>
                <c:pt idx="9">
                  <c:v>DE</c:v>
                </c:pt>
                <c:pt idx="10">
                  <c:v>MA</c:v>
                </c:pt>
                <c:pt idx="11">
                  <c:v>RS</c:v>
                </c:pt>
                <c:pt idx="12">
                  <c:v>AL</c:v>
                </c:pt>
                <c:pt idx="13">
                  <c:v>RJ</c:v>
                </c:pt>
                <c:pt idx="14">
                  <c:v>BA</c:v>
                </c:pt>
                <c:pt idx="15">
                  <c:v>RO</c:v>
                </c:pt>
                <c:pt idx="16">
                  <c:v>MG</c:v>
                </c:pt>
                <c:pt idx="17">
                  <c:v>PE</c:v>
                </c:pt>
                <c:pt idx="18">
                  <c:v>AC</c:v>
                </c:pt>
                <c:pt idx="19">
                  <c:v>AP</c:v>
                </c:pt>
                <c:pt idx="20">
                  <c:v>ES</c:v>
                </c:pt>
                <c:pt idx="21">
                  <c:v>RN</c:v>
                </c:pt>
                <c:pt idx="22">
                  <c:v>TO</c:v>
                </c:pt>
                <c:pt idx="23">
                  <c:v>CE</c:v>
                </c:pt>
                <c:pt idx="24">
                  <c:v>RR</c:v>
                </c:pt>
                <c:pt idx="25">
                  <c:v>PA</c:v>
                </c:pt>
                <c:pt idx="26">
                  <c:v>PI</c:v>
                </c:pt>
              </c:strCache>
            </c:strRef>
          </c:cat>
          <c:val>
            <c:numRef>
              <c:f>'Renúncia do ICMS'!$B$2:$B$28</c:f>
              <c:numCache>
                <c:formatCode>General</c:formatCode>
                <c:ptCount val="27"/>
                <c:pt idx="0">
                  <c:v>50.3</c:v>
                </c:pt>
                <c:pt idx="1">
                  <c:v>31.6</c:v>
                </c:pt>
                <c:pt idx="2">
                  <c:v>31.4</c:v>
                </c:pt>
                <c:pt idx="3">
                  <c:v>30.3</c:v>
                </c:pt>
                <c:pt idx="4">
                  <c:v>26.3</c:v>
                </c:pt>
                <c:pt idx="5">
                  <c:v>25.1</c:v>
                </c:pt>
                <c:pt idx="6">
                  <c:v>24.9</c:v>
                </c:pt>
                <c:pt idx="7">
                  <c:v>24.1</c:v>
                </c:pt>
                <c:pt idx="8">
                  <c:v>23.4</c:v>
                </c:pt>
                <c:pt idx="9">
                  <c:v>23</c:v>
                </c:pt>
                <c:pt idx="10">
                  <c:v>20</c:v>
                </c:pt>
                <c:pt idx="11">
                  <c:v>19.399999999999999</c:v>
                </c:pt>
                <c:pt idx="12">
                  <c:v>18.399999999999999</c:v>
                </c:pt>
                <c:pt idx="13">
                  <c:v>14.5</c:v>
                </c:pt>
                <c:pt idx="14">
                  <c:v>13.6</c:v>
                </c:pt>
                <c:pt idx="15">
                  <c:v>13</c:v>
                </c:pt>
                <c:pt idx="16">
                  <c:v>12.9</c:v>
                </c:pt>
                <c:pt idx="17">
                  <c:v>12.8</c:v>
                </c:pt>
                <c:pt idx="18">
                  <c:v>12.3</c:v>
                </c:pt>
                <c:pt idx="19">
                  <c:v>11.8</c:v>
                </c:pt>
                <c:pt idx="20">
                  <c:v>11.3</c:v>
                </c:pt>
                <c:pt idx="21">
                  <c:v>10.9</c:v>
                </c:pt>
                <c:pt idx="22">
                  <c:v>9.4</c:v>
                </c:pt>
                <c:pt idx="23">
                  <c:v>9.3000000000000007</c:v>
                </c:pt>
                <c:pt idx="24">
                  <c:v>4.7</c:v>
                </c:pt>
                <c:pt idx="25">
                  <c:v>4.0999999999999996</c:v>
                </c:pt>
                <c:pt idx="26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19-4A68-AEC7-27264DF5D3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3"/>
        <c:overlap val="-27"/>
        <c:axId val="2057481600"/>
        <c:axId val="2057483264"/>
      </c:barChart>
      <c:lineChart>
        <c:grouping val="standard"/>
        <c:varyColors val="0"/>
        <c:ser>
          <c:idx val="1"/>
          <c:order val="1"/>
          <c:tx>
            <c:strRef>
              <c:f>'Renúncia do ICMS'!$C$2:$C$28</c:f>
              <c:strCache>
                <c:ptCount val="27"/>
                <c:pt idx="0">
                  <c:v>18,2</c:v>
                </c:pt>
                <c:pt idx="1">
                  <c:v>18,2</c:v>
                </c:pt>
                <c:pt idx="2">
                  <c:v>18,2</c:v>
                </c:pt>
                <c:pt idx="3">
                  <c:v>18,2</c:v>
                </c:pt>
                <c:pt idx="4">
                  <c:v>18,2</c:v>
                </c:pt>
                <c:pt idx="5">
                  <c:v>18,2</c:v>
                </c:pt>
                <c:pt idx="6">
                  <c:v>18,2</c:v>
                </c:pt>
                <c:pt idx="7">
                  <c:v>18,2</c:v>
                </c:pt>
                <c:pt idx="8">
                  <c:v>18,2</c:v>
                </c:pt>
                <c:pt idx="9">
                  <c:v>18,2</c:v>
                </c:pt>
                <c:pt idx="10">
                  <c:v>18,2</c:v>
                </c:pt>
                <c:pt idx="11">
                  <c:v>18,2</c:v>
                </c:pt>
                <c:pt idx="12">
                  <c:v>18,2</c:v>
                </c:pt>
                <c:pt idx="13">
                  <c:v>18,2</c:v>
                </c:pt>
                <c:pt idx="14">
                  <c:v>18,2</c:v>
                </c:pt>
                <c:pt idx="15">
                  <c:v>18,2</c:v>
                </c:pt>
                <c:pt idx="16">
                  <c:v>18,2</c:v>
                </c:pt>
                <c:pt idx="17">
                  <c:v>18,2</c:v>
                </c:pt>
                <c:pt idx="18">
                  <c:v>18,2</c:v>
                </c:pt>
                <c:pt idx="19">
                  <c:v>18,2</c:v>
                </c:pt>
                <c:pt idx="20">
                  <c:v>18,2</c:v>
                </c:pt>
                <c:pt idx="21">
                  <c:v>18,2</c:v>
                </c:pt>
                <c:pt idx="22">
                  <c:v>18,2</c:v>
                </c:pt>
                <c:pt idx="23">
                  <c:v>18,2</c:v>
                </c:pt>
                <c:pt idx="24">
                  <c:v>18,2</c:v>
                </c:pt>
                <c:pt idx="25">
                  <c:v>18,2</c:v>
                </c:pt>
                <c:pt idx="26">
                  <c:v>18,2</c:v>
                </c:pt>
              </c:strCache>
            </c:strRef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'Renúncia do ICMS'!$A$2:$A$28</c:f>
              <c:strCache>
                <c:ptCount val="27"/>
                <c:pt idx="0">
                  <c:v>AM</c:v>
                </c:pt>
                <c:pt idx="1">
                  <c:v>PR</c:v>
                </c:pt>
                <c:pt idx="2">
                  <c:v>GO</c:v>
                </c:pt>
                <c:pt idx="3">
                  <c:v>MS</c:v>
                </c:pt>
                <c:pt idx="4">
                  <c:v>SP</c:v>
                </c:pt>
                <c:pt idx="5">
                  <c:v>MT</c:v>
                </c:pt>
                <c:pt idx="6">
                  <c:v>PB</c:v>
                </c:pt>
                <c:pt idx="7">
                  <c:v>SE</c:v>
                </c:pt>
                <c:pt idx="8">
                  <c:v>SC</c:v>
                </c:pt>
                <c:pt idx="9">
                  <c:v>DE</c:v>
                </c:pt>
                <c:pt idx="10">
                  <c:v>MA</c:v>
                </c:pt>
                <c:pt idx="11">
                  <c:v>RS</c:v>
                </c:pt>
                <c:pt idx="12">
                  <c:v>AL</c:v>
                </c:pt>
                <c:pt idx="13">
                  <c:v>RJ</c:v>
                </c:pt>
                <c:pt idx="14">
                  <c:v>BA</c:v>
                </c:pt>
                <c:pt idx="15">
                  <c:v>RO</c:v>
                </c:pt>
                <c:pt idx="16">
                  <c:v>MG</c:v>
                </c:pt>
                <c:pt idx="17">
                  <c:v>PE</c:v>
                </c:pt>
                <c:pt idx="18">
                  <c:v>AC</c:v>
                </c:pt>
                <c:pt idx="19">
                  <c:v>AP</c:v>
                </c:pt>
                <c:pt idx="20">
                  <c:v>ES</c:v>
                </c:pt>
                <c:pt idx="21">
                  <c:v>RN</c:v>
                </c:pt>
                <c:pt idx="22">
                  <c:v>TO</c:v>
                </c:pt>
                <c:pt idx="23">
                  <c:v>CE</c:v>
                </c:pt>
                <c:pt idx="24">
                  <c:v>RR</c:v>
                </c:pt>
                <c:pt idx="25">
                  <c:v>PA</c:v>
                </c:pt>
                <c:pt idx="26">
                  <c:v>PI</c:v>
                </c:pt>
              </c:strCache>
            </c:strRef>
          </c:cat>
          <c:val>
            <c:numRef>
              <c:f>'Renúncia do ICMS'!$C$2:$C$28</c:f>
              <c:numCache>
                <c:formatCode>General</c:formatCode>
                <c:ptCount val="27"/>
                <c:pt idx="0">
                  <c:v>18.2</c:v>
                </c:pt>
                <c:pt idx="1">
                  <c:v>18.2</c:v>
                </c:pt>
                <c:pt idx="2">
                  <c:v>18.2</c:v>
                </c:pt>
                <c:pt idx="3">
                  <c:v>18.2</c:v>
                </c:pt>
                <c:pt idx="4">
                  <c:v>18.2</c:v>
                </c:pt>
                <c:pt idx="5">
                  <c:v>18.2</c:v>
                </c:pt>
                <c:pt idx="6">
                  <c:v>18.2</c:v>
                </c:pt>
                <c:pt idx="7">
                  <c:v>18.2</c:v>
                </c:pt>
                <c:pt idx="8">
                  <c:v>18.2</c:v>
                </c:pt>
                <c:pt idx="9">
                  <c:v>18.2</c:v>
                </c:pt>
                <c:pt idx="10">
                  <c:v>18.2</c:v>
                </c:pt>
                <c:pt idx="11">
                  <c:v>18.2</c:v>
                </c:pt>
                <c:pt idx="12">
                  <c:v>18.2</c:v>
                </c:pt>
                <c:pt idx="13">
                  <c:v>18.2</c:v>
                </c:pt>
                <c:pt idx="14">
                  <c:v>18.2</c:v>
                </c:pt>
                <c:pt idx="15">
                  <c:v>18.2</c:v>
                </c:pt>
                <c:pt idx="16">
                  <c:v>18.2</c:v>
                </c:pt>
                <c:pt idx="17">
                  <c:v>18.2</c:v>
                </c:pt>
                <c:pt idx="18">
                  <c:v>18.2</c:v>
                </c:pt>
                <c:pt idx="19">
                  <c:v>18.2</c:v>
                </c:pt>
                <c:pt idx="20">
                  <c:v>18.2</c:v>
                </c:pt>
                <c:pt idx="21">
                  <c:v>18.2</c:v>
                </c:pt>
                <c:pt idx="22">
                  <c:v>18.2</c:v>
                </c:pt>
                <c:pt idx="23">
                  <c:v>18.2</c:v>
                </c:pt>
                <c:pt idx="24">
                  <c:v>18.2</c:v>
                </c:pt>
                <c:pt idx="25">
                  <c:v>18.2</c:v>
                </c:pt>
                <c:pt idx="26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A19-4A68-AEC7-27264DF5D3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57481600"/>
        <c:axId val="2057483264"/>
      </c:lineChart>
      <c:catAx>
        <c:axId val="205748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57483264"/>
        <c:crosses val="autoZero"/>
        <c:auto val="1"/>
        <c:lblAlgn val="ctr"/>
        <c:lblOffset val="100"/>
        <c:noMultiLvlLbl val="0"/>
      </c:catAx>
      <c:valAx>
        <c:axId val="2057483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5748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c:spPr>
          <c:marker>
            <c:symbol val="none"/>
          </c:marker>
          <c:dLbls>
            <c:dLbl>
              <c:idx val="9"/>
              <c:layout>
                <c:manualLayout>
                  <c:x val="-2.4843505477308306E-2"/>
                  <c:y val="2.63759086188992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917-463D-B388-F694D554CB4E}"/>
                </c:ext>
              </c:extLst>
            </c:dLbl>
            <c:dLbl>
              <c:idx val="146"/>
              <c:layout>
                <c:manualLayout>
                  <c:x val="-3.5609669791812452E-2"/>
                  <c:y val="-2.956967201982073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050" b="1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17-463D-B388-F694D554CB4E}"/>
                </c:ext>
              </c:extLst>
            </c:dLbl>
            <c:dLbl>
              <c:idx val="354"/>
              <c:layout>
                <c:manualLayout>
                  <c:x val="-3.0861713819570757E-2"/>
                  <c:y val="-3.94262293597609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050" b="1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17-463D-B388-F694D554CB4E}"/>
                </c:ext>
              </c:extLst>
            </c:dLbl>
            <c:dLbl>
              <c:idx val="367"/>
              <c:layout>
                <c:manualLayout>
                  <c:x val="-2.3739779861210015E-3"/>
                  <c:y val="4.27117484730743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050" b="1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17-463D-B388-F694D554CB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Séries!$A$2:$A$369</c:f>
              <c:strCache>
                <c:ptCount val="368"/>
                <c:pt idx="0">
                  <c:v>1991.01</c:v>
                </c:pt>
                <c:pt idx="1">
                  <c:v>1991.02</c:v>
                </c:pt>
                <c:pt idx="2">
                  <c:v>1991.03</c:v>
                </c:pt>
                <c:pt idx="3">
                  <c:v>1991.04</c:v>
                </c:pt>
                <c:pt idx="4">
                  <c:v>1991.05</c:v>
                </c:pt>
                <c:pt idx="5">
                  <c:v>1991.06</c:v>
                </c:pt>
                <c:pt idx="6">
                  <c:v>1991.07</c:v>
                </c:pt>
                <c:pt idx="7">
                  <c:v>1991.08</c:v>
                </c:pt>
                <c:pt idx="8">
                  <c:v>1991.09</c:v>
                </c:pt>
                <c:pt idx="9">
                  <c:v>1991.10</c:v>
                </c:pt>
                <c:pt idx="10">
                  <c:v>1991.11</c:v>
                </c:pt>
                <c:pt idx="11">
                  <c:v>1991.12</c:v>
                </c:pt>
                <c:pt idx="12">
                  <c:v>1992.01</c:v>
                </c:pt>
                <c:pt idx="13">
                  <c:v>1992.02</c:v>
                </c:pt>
                <c:pt idx="14">
                  <c:v>1992.03</c:v>
                </c:pt>
                <c:pt idx="15">
                  <c:v>1992.04</c:v>
                </c:pt>
                <c:pt idx="16">
                  <c:v>1992.05</c:v>
                </c:pt>
                <c:pt idx="17">
                  <c:v>1992.06</c:v>
                </c:pt>
                <c:pt idx="18">
                  <c:v>1992.07</c:v>
                </c:pt>
                <c:pt idx="19">
                  <c:v>1992.08</c:v>
                </c:pt>
                <c:pt idx="20">
                  <c:v>1992.09</c:v>
                </c:pt>
                <c:pt idx="21">
                  <c:v>1992.10</c:v>
                </c:pt>
                <c:pt idx="22">
                  <c:v>1992.11</c:v>
                </c:pt>
                <c:pt idx="23">
                  <c:v>1992.12</c:v>
                </c:pt>
                <c:pt idx="24">
                  <c:v>1993.01</c:v>
                </c:pt>
                <c:pt idx="25">
                  <c:v>1993.02</c:v>
                </c:pt>
                <c:pt idx="26">
                  <c:v>1993.03</c:v>
                </c:pt>
                <c:pt idx="27">
                  <c:v>1993.04</c:v>
                </c:pt>
                <c:pt idx="28">
                  <c:v>1993.05</c:v>
                </c:pt>
                <c:pt idx="29">
                  <c:v>1993.06</c:v>
                </c:pt>
                <c:pt idx="30">
                  <c:v>1993.07</c:v>
                </c:pt>
                <c:pt idx="31">
                  <c:v>1993.08</c:v>
                </c:pt>
                <c:pt idx="32">
                  <c:v>1993.09</c:v>
                </c:pt>
                <c:pt idx="33">
                  <c:v>1993.10</c:v>
                </c:pt>
                <c:pt idx="34">
                  <c:v>1993.11</c:v>
                </c:pt>
                <c:pt idx="35">
                  <c:v>1993.12</c:v>
                </c:pt>
                <c:pt idx="36">
                  <c:v>1994.01</c:v>
                </c:pt>
                <c:pt idx="37">
                  <c:v>1994.02</c:v>
                </c:pt>
                <c:pt idx="38">
                  <c:v>1994.03</c:v>
                </c:pt>
                <c:pt idx="39">
                  <c:v>1994.04</c:v>
                </c:pt>
                <c:pt idx="40">
                  <c:v>1994.05</c:v>
                </c:pt>
                <c:pt idx="41">
                  <c:v>1994.06</c:v>
                </c:pt>
                <c:pt idx="42">
                  <c:v>1994.07</c:v>
                </c:pt>
                <c:pt idx="43">
                  <c:v>1994.08</c:v>
                </c:pt>
                <c:pt idx="44">
                  <c:v>1994.09</c:v>
                </c:pt>
                <c:pt idx="45">
                  <c:v>1994.10</c:v>
                </c:pt>
                <c:pt idx="46">
                  <c:v>1994.11</c:v>
                </c:pt>
                <c:pt idx="47">
                  <c:v>1994.12</c:v>
                </c:pt>
                <c:pt idx="48">
                  <c:v>1995.01</c:v>
                </c:pt>
                <c:pt idx="49">
                  <c:v>1995.02</c:v>
                </c:pt>
                <c:pt idx="50">
                  <c:v>1995.03</c:v>
                </c:pt>
                <c:pt idx="51">
                  <c:v>1995.04</c:v>
                </c:pt>
                <c:pt idx="52">
                  <c:v>1995.05</c:v>
                </c:pt>
                <c:pt idx="53">
                  <c:v>1995.06</c:v>
                </c:pt>
                <c:pt idx="54">
                  <c:v>1995.07</c:v>
                </c:pt>
                <c:pt idx="55">
                  <c:v>1995.08</c:v>
                </c:pt>
                <c:pt idx="56">
                  <c:v>1995.09</c:v>
                </c:pt>
                <c:pt idx="57">
                  <c:v>1995.10</c:v>
                </c:pt>
                <c:pt idx="58">
                  <c:v>1995.11</c:v>
                </c:pt>
                <c:pt idx="59">
                  <c:v>1995.12</c:v>
                </c:pt>
                <c:pt idx="60">
                  <c:v>1996.01</c:v>
                </c:pt>
                <c:pt idx="61">
                  <c:v>1996.02</c:v>
                </c:pt>
                <c:pt idx="62">
                  <c:v>1996.03</c:v>
                </c:pt>
                <c:pt idx="63">
                  <c:v>1996.04</c:v>
                </c:pt>
                <c:pt idx="64">
                  <c:v>1996.05</c:v>
                </c:pt>
                <c:pt idx="65">
                  <c:v>1996.06</c:v>
                </c:pt>
                <c:pt idx="66">
                  <c:v>1996.07</c:v>
                </c:pt>
                <c:pt idx="67">
                  <c:v>1996.08</c:v>
                </c:pt>
                <c:pt idx="68">
                  <c:v>1996.09</c:v>
                </c:pt>
                <c:pt idx="69">
                  <c:v>1996.10</c:v>
                </c:pt>
                <c:pt idx="70">
                  <c:v>1996.11</c:v>
                </c:pt>
                <c:pt idx="71">
                  <c:v>1996.12</c:v>
                </c:pt>
                <c:pt idx="72">
                  <c:v>1997.01</c:v>
                </c:pt>
                <c:pt idx="73">
                  <c:v>1997.02</c:v>
                </c:pt>
                <c:pt idx="74">
                  <c:v>1997.03</c:v>
                </c:pt>
                <c:pt idx="75">
                  <c:v>1997.04</c:v>
                </c:pt>
                <c:pt idx="76">
                  <c:v>1997.05</c:v>
                </c:pt>
                <c:pt idx="77">
                  <c:v>1997.06</c:v>
                </c:pt>
                <c:pt idx="78">
                  <c:v>1997.07</c:v>
                </c:pt>
                <c:pt idx="79">
                  <c:v>1997.08</c:v>
                </c:pt>
                <c:pt idx="80">
                  <c:v>1997.09</c:v>
                </c:pt>
                <c:pt idx="81">
                  <c:v>1997.10</c:v>
                </c:pt>
                <c:pt idx="82">
                  <c:v>1997.11</c:v>
                </c:pt>
                <c:pt idx="83">
                  <c:v>1997.12</c:v>
                </c:pt>
                <c:pt idx="84">
                  <c:v>1998.01</c:v>
                </c:pt>
                <c:pt idx="85">
                  <c:v>1998.02</c:v>
                </c:pt>
                <c:pt idx="86">
                  <c:v>1998.03</c:v>
                </c:pt>
                <c:pt idx="87">
                  <c:v>1998.04</c:v>
                </c:pt>
                <c:pt idx="88">
                  <c:v>1998.05</c:v>
                </c:pt>
                <c:pt idx="89">
                  <c:v>1998.06</c:v>
                </c:pt>
                <c:pt idx="90">
                  <c:v>1998.07</c:v>
                </c:pt>
                <c:pt idx="91">
                  <c:v>1998.08</c:v>
                </c:pt>
                <c:pt idx="92">
                  <c:v>1998.09</c:v>
                </c:pt>
                <c:pt idx="93">
                  <c:v>1998.10</c:v>
                </c:pt>
                <c:pt idx="94">
                  <c:v>1998.11</c:v>
                </c:pt>
                <c:pt idx="95">
                  <c:v>1998.12</c:v>
                </c:pt>
                <c:pt idx="96">
                  <c:v>1999.01</c:v>
                </c:pt>
                <c:pt idx="97">
                  <c:v>1999.02</c:v>
                </c:pt>
                <c:pt idx="98">
                  <c:v>1999.03</c:v>
                </c:pt>
                <c:pt idx="99">
                  <c:v>1999.04</c:v>
                </c:pt>
                <c:pt idx="100">
                  <c:v>1999.05</c:v>
                </c:pt>
                <c:pt idx="101">
                  <c:v>1999.06</c:v>
                </c:pt>
                <c:pt idx="102">
                  <c:v>1999.07</c:v>
                </c:pt>
                <c:pt idx="103">
                  <c:v>1999.08</c:v>
                </c:pt>
                <c:pt idx="104">
                  <c:v>1999.09</c:v>
                </c:pt>
                <c:pt idx="105">
                  <c:v>1999.10</c:v>
                </c:pt>
                <c:pt idx="106">
                  <c:v>1999.11</c:v>
                </c:pt>
                <c:pt idx="107">
                  <c:v>1999.12</c:v>
                </c:pt>
                <c:pt idx="108">
                  <c:v>2000.01</c:v>
                </c:pt>
                <c:pt idx="109">
                  <c:v>2000.02</c:v>
                </c:pt>
                <c:pt idx="110">
                  <c:v>2000.03</c:v>
                </c:pt>
                <c:pt idx="111">
                  <c:v>2000.04</c:v>
                </c:pt>
                <c:pt idx="112">
                  <c:v>2000.05</c:v>
                </c:pt>
                <c:pt idx="113">
                  <c:v>2000.06</c:v>
                </c:pt>
                <c:pt idx="114">
                  <c:v>2000.07</c:v>
                </c:pt>
                <c:pt idx="115">
                  <c:v>2000.08</c:v>
                </c:pt>
                <c:pt idx="116">
                  <c:v>2000.09</c:v>
                </c:pt>
                <c:pt idx="117">
                  <c:v>2000.10</c:v>
                </c:pt>
                <c:pt idx="118">
                  <c:v>2000.11</c:v>
                </c:pt>
                <c:pt idx="119">
                  <c:v>2000.12</c:v>
                </c:pt>
                <c:pt idx="120">
                  <c:v>2001.01</c:v>
                </c:pt>
                <c:pt idx="121">
                  <c:v>2001.02</c:v>
                </c:pt>
                <c:pt idx="122">
                  <c:v>2001.03</c:v>
                </c:pt>
                <c:pt idx="123">
                  <c:v>2001.04</c:v>
                </c:pt>
                <c:pt idx="124">
                  <c:v>2001.05</c:v>
                </c:pt>
                <c:pt idx="125">
                  <c:v>2001.06</c:v>
                </c:pt>
                <c:pt idx="126">
                  <c:v>2001.07</c:v>
                </c:pt>
                <c:pt idx="127">
                  <c:v>2001.08</c:v>
                </c:pt>
                <c:pt idx="128">
                  <c:v>2001.09</c:v>
                </c:pt>
                <c:pt idx="129">
                  <c:v>2001.10</c:v>
                </c:pt>
                <c:pt idx="130">
                  <c:v>2001.11</c:v>
                </c:pt>
                <c:pt idx="131">
                  <c:v>2001.12</c:v>
                </c:pt>
                <c:pt idx="132">
                  <c:v>2002.01</c:v>
                </c:pt>
                <c:pt idx="133">
                  <c:v>2002.02</c:v>
                </c:pt>
                <c:pt idx="134">
                  <c:v>2002.03</c:v>
                </c:pt>
                <c:pt idx="135">
                  <c:v>2002.04</c:v>
                </c:pt>
                <c:pt idx="136">
                  <c:v>2002.05</c:v>
                </c:pt>
                <c:pt idx="137">
                  <c:v>2002.06</c:v>
                </c:pt>
                <c:pt idx="138">
                  <c:v>2002.07</c:v>
                </c:pt>
                <c:pt idx="139">
                  <c:v>2002.08</c:v>
                </c:pt>
                <c:pt idx="140">
                  <c:v>2002.09</c:v>
                </c:pt>
                <c:pt idx="141">
                  <c:v>2002.10</c:v>
                </c:pt>
                <c:pt idx="142">
                  <c:v>2002.11</c:v>
                </c:pt>
                <c:pt idx="143">
                  <c:v>2002.12</c:v>
                </c:pt>
                <c:pt idx="144">
                  <c:v>2003.01</c:v>
                </c:pt>
                <c:pt idx="145">
                  <c:v>2003.02</c:v>
                </c:pt>
                <c:pt idx="146">
                  <c:v>2003.03</c:v>
                </c:pt>
                <c:pt idx="147">
                  <c:v>2003.04</c:v>
                </c:pt>
                <c:pt idx="148">
                  <c:v>2003.05</c:v>
                </c:pt>
                <c:pt idx="149">
                  <c:v>2003.06</c:v>
                </c:pt>
                <c:pt idx="150">
                  <c:v>2003.07</c:v>
                </c:pt>
                <c:pt idx="151">
                  <c:v>2003.08</c:v>
                </c:pt>
                <c:pt idx="152">
                  <c:v>2003.09</c:v>
                </c:pt>
                <c:pt idx="153">
                  <c:v>2003.10</c:v>
                </c:pt>
                <c:pt idx="154">
                  <c:v>2003.11</c:v>
                </c:pt>
                <c:pt idx="155">
                  <c:v>2003.12</c:v>
                </c:pt>
                <c:pt idx="156">
                  <c:v>2004.01</c:v>
                </c:pt>
                <c:pt idx="157">
                  <c:v>2004.02</c:v>
                </c:pt>
                <c:pt idx="158">
                  <c:v>2004.03</c:v>
                </c:pt>
                <c:pt idx="159">
                  <c:v>2004.04</c:v>
                </c:pt>
                <c:pt idx="160">
                  <c:v>2004.05</c:v>
                </c:pt>
                <c:pt idx="161">
                  <c:v>2004.06</c:v>
                </c:pt>
                <c:pt idx="162">
                  <c:v>2004.07</c:v>
                </c:pt>
                <c:pt idx="163">
                  <c:v>2004.08</c:v>
                </c:pt>
                <c:pt idx="164">
                  <c:v>2004.09</c:v>
                </c:pt>
                <c:pt idx="165">
                  <c:v>2004.10</c:v>
                </c:pt>
                <c:pt idx="166">
                  <c:v>2004.11</c:v>
                </c:pt>
                <c:pt idx="167">
                  <c:v>2004.12</c:v>
                </c:pt>
                <c:pt idx="168">
                  <c:v>2005.01</c:v>
                </c:pt>
                <c:pt idx="169">
                  <c:v>2005.02</c:v>
                </c:pt>
                <c:pt idx="170">
                  <c:v>2005.03</c:v>
                </c:pt>
                <c:pt idx="171">
                  <c:v>2005.04</c:v>
                </c:pt>
                <c:pt idx="172">
                  <c:v>2005.05</c:v>
                </c:pt>
                <c:pt idx="173">
                  <c:v>2005.06</c:v>
                </c:pt>
                <c:pt idx="174">
                  <c:v>2005.07</c:v>
                </c:pt>
                <c:pt idx="175">
                  <c:v>2005.08</c:v>
                </c:pt>
                <c:pt idx="176">
                  <c:v>2005.09</c:v>
                </c:pt>
                <c:pt idx="177">
                  <c:v>2005.10</c:v>
                </c:pt>
                <c:pt idx="178">
                  <c:v>2005.11</c:v>
                </c:pt>
                <c:pt idx="179">
                  <c:v>2005.12</c:v>
                </c:pt>
                <c:pt idx="180">
                  <c:v>2006.01</c:v>
                </c:pt>
                <c:pt idx="181">
                  <c:v>2006.02</c:v>
                </c:pt>
                <c:pt idx="182">
                  <c:v>2006.03</c:v>
                </c:pt>
                <c:pt idx="183">
                  <c:v>2006.04</c:v>
                </c:pt>
                <c:pt idx="184">
                  <c:v>2006.05</c:v>
                </c:pt>
                <c:pt idx="185">
                  <c:v>2006.06</c:v>
                </c:pt>
                <c:pt idx="186">
                  <c:v>2006.07</c:v>
                </c:pt>
                <c:pt idx="187">
                  <c:v>2006.08</c:v>
                </c:pt>
                <c:pt idx="188">
                  <c:v>2006.09</c:v>
                </c:pt>
                <c:pt idx="189">
                  <c:v>2006.10</c:v>
                </c:pt>
                <c:pt idx="190">
                  <c:v>2006.11</c:v>
                </c:pt>
                <c:pt idx="191">
                  <c:v>2006.12</c:v>
                </c:pt>
                <c:pt idx="192">
                  <c:v>2007.01</c:v>
                </c:pt>
                <c:pt idx="193">
                  <c:v>2007.02</c:v>
                </c:pt>
                <c:pt idx="194">
                  <c:v>2007.03</c:v>
                </c:pt>
                <c:pt idx="195">
                  <c:v>2007.04</c:v>
                </c:pt>
                <c:pt idx="196">
                  <c:v>2007.05</c:v>
                </c:pt>
                <c:pt idx="197">
                  <c:v>2007.06</c:v>
                </c:pt>
                <c:pt idx="198">
                  <c:v>2007.07</c:v>
                </c:pt>
                <c:pt idx="199">
                  <c:v>2007.08</c:v>
                </c:pt>
                <c:pt idx="200">
                  <c:v>2007.09</c:v>
                </c:pt>
                <c:pt idx="201">
                  <c:v>2007.10</c:v>
                </c:pt>
                <c:pt idx="202">
                  <c:v>2007.11</c:v>
                </c:pt>
                <c:pt idx="203">
                  <c:v>2007.12</c:v>
                </c:pt>
                <c:pt idx="204">
                  <c:v>2008.01</c:v>
                </c:pt>
                <c:pt idx="205">
                  <c:v>2008.02</c:v>
                </c:pt>
                <c:pt idx="206">
                  <c:v>2008.03</c:v>
                </c:pt>
                <c:pt idx="207">
                  <c:v>2008.04</c:v>
                </c:pt>
                <c:pt idx="208">
                  <c:v>2008.05</c:v>
                </c:pt>
                <c:pt idx="209">
                  <c:v>2008.06</c:v>
                </c:pt>
                <c:pt idx="210">
                  <c:v>2008.07</c:v>
                </c:pt>
                <c:pt idx="211">
                  <c:v>2008.08</c:v>
                </c:pt>
                <c:pt idx="212">
                  <c:v>2008.09</c:v>
                </c:pt>
                <c:pt idx="213">
                  <c:v>2008.10</c:v>
                </c:pt>
                <c:pt idx="214">
                  <c:v>2008.11</c:v>
                </c:pt>
                <c:pt idx="215">
                  <c:v>2008.12</c:v>
                </c:pt>
                <c:pt idx="216">
                  <c:v>2009.01</c:v>
                </c:pt>
                <c:pt idx="217">
                  <c:v>2009.02</c:v>
                </c:pt>
                <c:pt idx="218">
                  <c:v>2009.03</c:v>
                </c:pt>
                <c:pt idx="219">
                  <c:v>2009.04</c:v>
                </c:pt>
                <c:pt idx="220">
                  <c:v>2009.05</c:v>
                </c:pt>
                <c:pt idx="221">
                  <c:v>2009.06</c:v>
                </c:pt>
                <c:pt idx="222">
                  <c:v>2009.07</c:v>
                </c:pt>
                <c:pt idx="223">
                  <c:v>2009.08</c:v>
                </c:pt>
                <c:pt idx="224">
                  <c:v>2009.09</c:v>
                </c:pt>
                <c:pt idx="225">
                  <c:v>2009.10</c:v>
                </c:pt>
                <c:pt idx="226">
                  <c:v>2009.11</c:v>
                </c:pt>
                <c:pt idx="227">
                  <c:v>2009.12</c:v>
                </c:pt>
                <c:pt idx="228">
                  <c:v>2010.01</c:v>
                </c:pt>
                <c:pt idx="229">
                  <c:v>2010.02</c:v>
                </c:pt>
                <c:pt idx="230">
                  <c:v>2010.03</c:v>
                </c:pt>
                <c:pt idx="231">
                  <c:v>2010.04</c:v>
                </c:pt>
                <c:pt idx="232">
                  <c:v>2010.05</c:v>
                </c:pt>
                <c:pt idx="233">
                  <c:v>2010.06</c:v>
                </c:pt>
                <c:pt idx="234">
                  <c:v>2010.07</c:v>
                </c:pt>
                <c:pt idx="235">
                  <c:v>2010.08</c:v>
                </c:pt>
                <c:pt idx="236">
                  <c:v>2010.09</c:v>
                </c:pt>
                <c:pt idx="237">
                  <c:v>2010.10</c:v>
                </c:pt>
                <c:pt idx="238">
                  <c:v>2010.11</c:v>
                </c:pt>
                <c:pt idx="239">
                  <c:v>2010.12</c:v>
                </c:pt>
                <c:pt idx="240">
                  <c:v>2011.01</c:v>
                </c:pt>
                <c:pt idx="241">
                  <c:v>2011.02</c:v>
                </c:pt>
                <c:pt idx="242">
                  <c:v>2011.03</c:v>
                </c:pt>
                <c:pt idx="243">
                  <c:v>2011.04</c:v>
                </c:pt>
                <c:pt idx="244">
                  <c:v>2011.05</c:v>
                </c:pt>
                <c:pt idx="245">
                  <c:v>2011.06</c:v>
                </c:pt>
                <c:pt idx="246">
                  <c:v>2011.07</c:v>
                </c:pt>
                <c:pt idx="247">
                  <c:v>2011.08</c:v>
                </c:pt>
                <c:pt idx="248">
                  <c:v>2011.09</c:v>
                </c:pt>
                <c:pt idx="249">
                  <c:v>2011.10</c:v>
                </c:pt>
                <c:pt idx="250">
                  <c:v>2011.11</c:v>
                </c:pt>
                <c:pt idx="251">
                  <c:v>2011.12</c:v>
                </c:pt>
                <c:pt idx="252">
                  <c:v>2012.01</c:v>
                </c:pt>
                <c:pt idx="253">
                  <c:v>2012.02</c:v>
                </c:pt>
                <c:pt idx="254">
                  <c:v>2012.03</c:v>
                </c:pt>
                <c:pt idx="255">
                  <c:v>2012.04</c:v>
                </c:pt>
                <c:pt idx="256">
                  <c:v>2012.05</c:v>
                </c:pt>
                <c:pt idx="257">
                  <c:v>2012.06</c:v>
                </c:pt>
                <c:pt idx="258">
                  <c:v>2012.07</c:v>
                </c:pt>
                <c:pt idx="259">
                  <c:v>2012.08</c:v>
                </c:pt>
                <c:pt idx="260">
                  <c:v>2012.09</c:v>
                </c:pt>
                <c:pt idx="261">
                  <c:v>2012.10</c:v>
                </c:pt>
                <c:pt idx="262">
                  <c:v>2012.11</c:v>
                </c:pt>
                <c:pt idx="263">
                  <c:v>2012.12</c:v>
                </c:pt>
                <c:pt idx="264">
                  <c:v>2013.01</c:v>
                </c:pt>
                <c:pt idx="265">
                  <c:v>2013.02</c:v>
                </c:pt>
                <c:pt idx="266">
                  <c:v>2013.03</c:v>
                </c:pt>
                <c:pt idx="267">
                  <c:v>2013.04</c:v>
                </c:pt>
                <c:pt idx="268">
                  <c:v>2013.05</c:v>
                </c:pt>
                <c:pt idx="269">
                  <c:v>2013.06</c:v>
                </c:pt>
                <c:pt idx="270">
                  <c:v>2013.07</c:v>
                </c:pt>
                <c:pt idx="271">
                  <c:v>2013.08</c:v>
                </c:pt>
                <c:pt idx="272">
                  <c:v>2013.09</c:v>
                </c:pt>
                <c:pt idx="273">
                  <c:v>2013.10</c:v>
                </c:pt>
                <c:pt idx="274">
                  <c:v>2013.11</c:v>
                </c:pt>
                <c:pt idx="275">
                  <c:v>2013.12</c:v>
                </c:pt>
                <c:pt idx="276">
                  <c:v>2014.01</c:v>
                </c:pt>
                <c:pt idx="277">
                  <c:v>2014.02</c:v>
                </c:pt>
                <c:pt idx="278">
                  <c:v>2014.03</c:v>
                </c:pt>
                <c:pt idx="279">
                  <c:v>2014.04</c:v>
                </c:pt>
                <c:pt idx="280">
                  <c:v>2014.05</c:v>
                </c:pt>
                <c:pt idx="281">
                  <c:v>2014.06</c:v>
                </c:pt>
                <c:pt idx="282">
                  <c:v>2014.07</c:v>
                </c:pt>
                <c:pt idx="283">
                  <c:v>2014.08</c:v>
                </c:pt>
                <c:pt idx="284">
                  <c:v>2014.09</c:v>
                </c:pt>
                <c:pt idx="285">
                  <c:v>2014.10</c:v>
                </c:pt>
                <c:pt idx="286">
                  <c:v>2014.11</c:v>
                </c:pt>
                <c:pt idx="287">
                  <c:v>2014.12</c:v>
                </c:pt>
                <c:pt idx="288">
                  <c:v>2015.01</c:v>
                </c:pt>
                <c:pt idx="289">
                  <c:v>2015.02</c:v>
                </c:pt>
                <c:pt idx="290">
                  <c:v>2015.03</c:v>
                </c:pt>
                <c:pt idx="291">
                  <c:v>2015.04</c:v>
                </c:pt>
                <c:pt idx="292">
                  <c:v>2015.05</c:v>
                </c:pt>
                <c:pt idx="293">
                  <c:v>2015.06</c:v>
                </c:pt>
                <c:pt idx="294">
                  <c:v>2015.07</c:v>
                </c:pt>
                <c:pt idx="295">
                  <c:v>2015.08</c:v>
                </c:pt>
                <c:pt idx="296">
                  <c:v>2015.09</c:v>
                </c:pt>
                <c:pt idx="297">
                  <c:v>2015.10</c:v>
                </c:pt>
                <c:pt idx="298">
                  <c:v>2015.11</c:v>
                </c:pt>
                <c:pt idx="299">
                  <c:v>2015.12</c:v>
                </c:pt>
                <c:pt idx="300">
                  <c:v>2016.01</c:v>
                </c:pt>
                <c:pt idx="301">
                  <c:v>2016.02</c:v>
                </c:pt>
                <c:pt idx="302">
                  <c:v>2016.03</c:v>
                </c:pt>
                <c:pt idx="303">
                  <c:v>2016.04</c:v>
                </c:pt>
                <c:pt idx="304">
                  <c:v>2016.05</c:v>
                </c:pt>
                <c:pt idx="305">
                  <c:v>2016.06</c:v>
                </c:pt>
                <c:pt idx="306">
                  <c:v>2016.07</c:v>
                </c:pt>
                <c:pt idx="307">
                  <c:v>2016.08</c:v>
                </c:pt>
                <c:pt idx="308">
                  <c:v>2016.09</c:v>
                </c:pt>
                <c:pt idx="309">
                  <c:v>2016.10</c:v>
                </c:pt>
                <c:pt idx="310">
                  <c:v>2016.11</c:v>
                </c:pt>
                <c:pt idx="311">
                  <c:v>2016.12</c:v>
                </c:pt>
                <c:pt idx="312">
                  <c:v>2017.01</c:v>
                </c:pt>
                <c:pt idx="313">
                  <c:v>2017.02</c:v>
                </c:pt>
                <c:pt idx="314">
                  <c:v>2017.03</c:v>
                </c:pt>
                <c:pt idx="315">
                  <c:v>2017.04</c:v>
                </c:pt>
                <c:pt idx="316">
                  <c:v>2017.05</c:v>
                </c:pt>
                <c:pt idx="317">
                  <c:v>2017.06</c:v>
                </c:pt>
                <c:pt idx="318">
                  <c:v>2017.07</c:v>
                </c:pt>
                <c:pt idx="319">
                  <c:v>2017.08</c:v>
                </c:pt>
                <c:pt idx="320">
                  <c:v>2017.09</c:v>
                </c:pt>
                <c:pt idx="321">
                  <c:v>2017.10</c:v>
                </c:pt>
                <c:pt idx="322">
                  <c:v>2017.11</c:v>
                </c:pt>
                <c:pt idx="323">
                  <c:v>2017.12</c:v>
                </c:pt>
                <c:pt idx="324">
                  <c:v>2018.01</c:v>
                </c:pt>
                <c:pt idx="325">
                  <c:v>2018.02</c:v>
                </c:pt>
                <c:pt idx="326">
                  <c:v>2018.03</c:v>
                </c:pt>
                <c:pt idx="327">
                  <c:v>2018.04</c:v>
                </c:pt>
                <c:pt idx="328">
                  <c:v>2018.05</c:v>
                </c:pt>
                <c:pt idx="329">
                  <c:v>2018.06</c:v>
                </c:pt>
                <c:pt idx="330">
                  <c:v>2018.07</c:v>
                </c:pt>
                <c:pt idx="331">
                  <c:v>2018.08</c:v>
                </c:pt>
                <c:pt idx="332">
                  <c:v>2018.09</c:v>
                </c:pt>
                <c:pt idx="333">
                  <c:v>2018.10</c:v>
                </c:pt>
                <c:pt idx="334">
                  <c:v>2018.11</c:v>
                </c:pt>
                <c:pt idx="335">
                  <c:v>2018.12</c:v>
                </c:pt>
                <c:pt idx="336">
                  <c:v>2019.01</c:v>
                </c:pt>
                <c:pt idx="337">
                  <c:v>2019.02</c:v>
                </c:pt>
                <c:pt idx="338">
                  <c:v>2019.03</c:v>
                </c:pt>
                <c:pt idx="339">
                  <c:v>2019.04</c:v>
                </c:pt>
                <c:pt idx="340">
                  <c:v>2019.05</c:v>
                </c:pt>
                <c:pt idx="341">
                  <c:v>2019.06</c:v>
                </c:pt>
                <c:pt idx="342">
                  <c:v>2019.07</c:v>
                </c:pt>
                <c:pt idx="343">
                  <c:v>2019.08</c:v>
                </c:pt>
                <c:pt idx="344">
                  <c:v>2019.09</c:v>
                </c:pt>
                <c:pt idx="345">
                  <c:v>2019.10</c:v>
                </c:pt>
                <c:pt idx="346">
                  <c:v>2019.11</c:v>
                </c:pt>
                <c:pt idx="347">
                  <c:v>2019.12</c:v>
                </c:pt>
                <c:pt idx="348">
                  <c:v>2020.01</c:v>
                </c:pt>
                <c:pt idx="349">
                  <c:v>2020.02</c:v>
                </c:pt>
                <c:pt idx="350">
                  <c:v>2020.03</c:v>
                </c:pt>
                <c:pt idx="351">
                  <c:v>2020.04</c:v>
                </c:pt>
                <c:pt idx="352">
                  <c:v>2020.05</c:v>
                </c:pt>
                <c:pt idx="353">
                  <c:v>2020.06</c:v>
                </c:pt>
                <c:pt idx="354">
                  <c:v>2020.07</c:v>
                </c:pt>
                <c:pt idx="355">
                  <c:v>2020.08</c:v>
                </c:pt>
                <c:pt idx="356">
                  <c:v>2020.09</c:v>
                </c:pt>
                <c:pt idx="357">
                  <c:v>2020.10</c:v>
                </c:pt>
                <c:pt idx="358">
                  <c:v>2020.11</c:v>
                </c:pt>
                <c:pt idx="359">
                  <c:v>2020.12</c:v>
                </c:pt>
                <c:pt idx="360">
                  <c:v>2021.01</c:v>
                </c:pt>
                <c:pt idx="361">
                  <c:v>2021.02</c:v>
                </c:pt>
                <c:pt idx="362">
                  <c:v>2021.03</c:v>
                </c:pt>
                <c:pt idx="363">
                  <c:v>2021.04</c:v>
                </c:pt>
                <c:pt idx="364">
                  <c:v>2021.05</c:v>
                </c:pt>
                <c:pt idx="365">
                  <c:v>2021.06</c:v>
                </c:pt>
                <c:pt idx="366">
                  <c:v>2021.07</c:v>
                </c:pt>
                <c:pt idx="367">
                  <c:v>2021.08</c:v>
                </c:pt>
              </c:strCache>
            </c:strRef>
          </c:cat>
          <c:val>
            <c:numRef>
              <c:f>Séries!$B$2:$B$369</c:f>
              <c:numCache>
                <c:formatCode>#,##0.00</c:formatCode>
                <c:ptCount val="368"/>
                <c:pt idx="0">
                  <c:v>6.71</c:v>
                </c:pt>
                <c:pt idx="1">
                  <c:v>6.35</c:v>
                </c:pt>
                <c:pt idx="2">
                  <c:v>6.73</c:v>
                </c:pt>
                <c:pt idx="3">
                  <c:v>6.81</c:v>
                </c:pt>
                <c:pt idx="4">
                  <c:v>6.68</c:v>
                </c:pt>
                <c:pt idx="5">
                  <c:v>6.5</c:v>
                </c:pt>
                <c:pt idx="6">
                  <c:v>6.33</c:v>
                </c:pt>
                <c:pt idx="7">
                  <c:v>6.08</c:v>
                </c:pt>
                <c:pt idx="8">
                  <c:v>5.7</c:v>
                </c:pt>
                <c:pt idx="9">
                  <c:v>5.69</c:v>
                </c:pt>
                <c:pt idx="10">
                  <c:v>5.77</c:v>
                </c:pt>
                <c:pt idx="11">
                  <c:v>6.11</c:v>
                </c:pt>
                <c:pt idx="12">
                  <c:v>6.26</c:v>
                </c:pt>
                <c:pt idx="13">
                  <c:v>6.39</c:v>
                </c:pt>
                <c:pt idx="14">
                  <c:v>6.65</c:v>
                </c:pt>
                <c:pt idx="15">
                  <c:v>6.72</c:v>
                </c:pt>
                <c:pt idx="16">
                  <c:v>6.68</c:v>
                </c:pt>
                <c:pt idx="17">
                  <c:v>6.75</c:v>
                </c:pt>
                <c:pt idx="18">
                  <c:v>6.84</c:v>
                </c:pt>
                <c:pt idx="19">
                  <c:v>6.8</c:v>
                </c:pt>
                <c:pt idx="20">
                  <c:v>6.81</c:v>
                </c:pt>
                <c:pt idx="21">
                  <c:v>7</c:v>
                </c:pt>
                <c:pt idx="22">
                  <c:v>7.3</c:v>
                </c:pt>
                <c:pt idx="23">
                  <c:v>8.1199999999999992</c:v>
                </c:pt>
                <c:pt idx="24">
                  <c:v>8.02</c:v>
                </c:pt>
                <c:pt idx="25">
                  <c:v>8.1</c:v>
                </c:pt>
                <c:pt idx="26">
                  <c:v>8.31</c:v>
                </c:pt>
                <c:pt idx="27">
                  <c:v>8.16</c:v>
                </c:pt>
                <c:pt idx="28">
                  <c:v>8.23</c:v>
                </c:pt>
                <c:pt idx="29">
                  <c:v>8.09</c:v>
                </c:pt>
                <c:pt idx="30">
                  <c:v>7.93</c:v>
                </c:pt>
                <c:pt idx="31">
                  <c:v>7.86</c:v>
                </c:pt>
                <c:pt idx="32">
                  <c:v>8.02</c:v>
                </c:pt>
                <c:pt idx="33">
                  <c:v>8.09</c:v>
                </c:pt>
                <c:pt idx="34">
                  <c:v>8.1300000000000008</c:v>
                </c:pt>
                <c:pt idx="35">
                  <c:v>8.19</c:v>
                </c:pt>
                <c:pt idx="36">
                  <c:v>8.32</c:v>
                </c:pt>
                <c:pt idx="37">
                  <c:v>8.24</c:v>
                </c:pt>
                <c:pt idx="38">
                  <c:v>8.5299999999999994</c:v>
                </c:pt>
                <c:pt idx="39">
                  <c:v>9.17</c:v>
                </c:pt>
                <c:pt idx="40">
                  <c:v>9.4</c:v>
                </c:pt>
                <c:pt idx="41">
                  <c:v>9.41</c:v>
                </c:pt>
                <c:pt idx="42">
                  <c:v>9.4600000000000009</c:v>
                </c:pt>
                <c:pt idx="43">
                  <c:v>9.3699999999999992</c:v>
                </c:pt>
                <c:pt idx="44">
                  <c:v>9.31</c:v>
                </c:pt>
                <c:pt idx="45">
                  <c:v>9.34</c:v>
                </c:pt>
                <c:pt idx="46">
                  <c:v>9.5</c:v>
                </c:pt>
                <c:pt idx="47">
                  <c:v>9.66</c:v>
                </c:pt>
                <c:pt idx="48">
                  <c:v>9.6199999999999992</c:v>
                </c:pt>
                <c:pt idx="49">
                  <c:v>9.56</c:v>
                </c:pt>
                <c:pt idx="50">
                  <c:v>9.39</c:v>
                </c:pt>
                <c:pt idx="51">
                  <c:v>9.51</c:v>
                </c:pt>
                <c:pt idx="52">
                  <c:v>9.59</c:v>
                </c:pt>
                <c:pt idx="53">
                  <c:v>9.43</c:v>
                </c:pt>
                <c:pt idx="54">
                  <c:v>9.57</c:v>
                </c:pt>
                <c:pt idx="55">
                  <c:v>9.9</c:v>
                </c:pt>
                <c:pt idx="56">
                  <c:v>10.130000000000001</c:v>
                </c:pt>
                <c:pt idx="57">
                  <c:v>10.25</c:v>
                </c:pt>
                <c:pt idx="58">
                  <c:v>10.36</c:v>
                </c:pt>
                <c:pt idx="59">
                  <c:v>9.42</c:v>
                </c:pt>
                <c:pt idx="60">
                  <c:v>9.52</c:v>
                </c:pt>
                <c:pt idx="61">
                  <c:v>9.6199999999999992</c:v>
                </c:pt>
                <c:pt idx="62">
                  <c:v>9.94</c:v>
                </c:pt>
                <c:pt idx="63">
                  <c:v>10.01</c:v>
                </c:pt>
                <c:pt idx="64">
                  <c:v>10.08</c:v>
                </c:pt>
                <c:pt idx="65">
                  <c:v>10.1</c:v>
                </c:pt>
                <c:pt idx="66">
                  <c:v>10.19</c:v>
                </c:pt>
                <c:pt idx="67">
                  <c:v>10.26</c:v>
                </c:pt>
                <c:pt idx="68">
                  <c:v>10.42</c:v>
                </c:pt>
                <c:pt idx="69">
                  <c:v>10.54</c:v>
                </c:pt>
                <c:pt idx="70">
                  <c:v>10.46</c:v>
                </c:pt>
                <c:pt idx="71">
                  <c:v>10.31</c:v>
                </c:pt>
                <c:pt idx="72">
                  <c:v>10.29</c:v>
                </c:pt>
                <c:pt idx="73">
                  <c:v>10.3</c:v>
                </c:pt>
                <c:pt idx="74">
                  <c:v>10.35</c:v>
                </c:pt>
                <c:pt idx="75">
                  <c:v>10.45</c:v>
                </c:pt>
                <c:pt idx="76">
                  <c:v>10.48</c:v>
                </c:pt>
                <c:pt idx="77">
                  <c:v>10.95</c:v>
                </c:pt>
                <c:pt idx="78">
                  <c:v>11.03</c:v>
                </c:pt>
                <c:pt idx="79">
                  <c:v>10.96</c:v>
                </c:pt>
                <c:pt idx="80">
                  <c:v>10.98</c:v>
                </c:pt>
                <c:pt idx="81">
                  <c:v>10.81</c:v>
                </c:pt>
                <c:pt idx="82">
                  <c:v>10.64</c:v>
                </c:pt>
                <c:pt idx="83">
                  <c:v>11.52</c:v>
                </c:pt>
                <c:pt idx="84">
                  <c:v>11.64</c:v>
                </c:pt>
                <c:pt idx="85">
                  <c:v>11.79</c:v>
                </c:pt>
                <c:pt idx="86">
                  <c:v>11.91</c:v>
                </c:pt>
                <c:pt idx="87">
                  <c:v>11.7</c:v>
                </c:pt>
                <c:pt idx="88">
                  <c:v>11.8</c:v>
                </c:pt>
                <c:pt idx="89">
                  <c:v>11.97</c:v>
                </c:pt>
                <c:pt idx="90">
                  <c:v>12.01</c:v>
                </c:pt>
                <c:pt idx="91">
                  <c:v>12.35</c:v>
                </c:pt>
                <c:pt idx="92">
                  <c:v>12.4</c:v>
                </c:pt>
                <c:pt idx="93">
                  <c:v>12.61</c:v>
                </c:pt>
                <c:pt idx="94">
                  <c:v>12.4</c:v>
                </c:pt>
                <c:pt idx="95">
                  <c:v>12.59</c:v>
                </c:pt>
                <c:pt idx="96">
                  <c:v>12.76</c:v>
                </c:pt>
                <c:pt idx="97">
                  <c:v>12.64</c:v>
                </c:pt>
                <c:pt idx="98">
                  <c:v>12.89</c:v>
                </c:pt>
                <c:pt idx="99">
                  <c:v>13.14</c:v>
                </c:pt>
                <c:pt idx="100">
                  <c:v>13.4</c:v>
                </c:pt>
                <c:pt idx="101">
                  <c:v>13.36</c:v>
                </c:pt>
                <c:pt idx="102">
                  <c:v>13.66</c:v>
                </c:pt>
                <c:pt idx="103">
                  <c:v>13.84</c:v>
                </c:pt>
                <c:pt idx="104">
                  <c:v>13.86</c:v>
                </c:pt>
                <c:pt idx="105">
                  <c:v>13.79</c:v>
                </c:pt>
                <c:pt idx="106">
                  <c:v>13.71</c:v>
                </c:pt>
                <c:pt idx="107">
                  <c:v>13.91</c:v>
                </c:pt>
                <c:pt idx="108">
                  <c:v>13.99</c:v>
                </c:pt>
                <c:pt idx="109">
                  <c:v>14.35</c:v>
                </c:pt>
                <c:pt idx="110">
                  <c:v>14.38</c:v>
                </c:pt>
                <c:pt idx="111">
                  <c:v>14.47</c:v>
                </c:pt>
                <c:pt idx="112">
                  <c:v>14.44</c:v>
                </c:pt>
                <c:pt idx="113">
                  <c:v>14.28</c:v>
                </c:pt>
                <c:pt idx="114">
                  <c:v>14.13</c:v>
                </c:pt>
                <c:pt idx="115">
                  <c:v>14.34</c:v>
                </c:pt>
                <c:pt idx="116">
                  <c:v>14.59</c:v>
                </c:pt>
                <c:pt idx="117">
                  <c:v>14.47</c:v>
                </c:pt>
                <c:pt idx="118">
                  <c:v>13.88</c:v>
                </c:pt>
                <c:pt idx="119">
                  <c:v>14.09</c:v>
                </c:pt>
                <c:pt idx="120">
                  <c:v>15.32</c:v>
                </c:pt>
                <c:pt idx="121">
                  <c:v>15.3</c:v>
                </c:pt>
                <c:pt idx="122">
                  <c:v>15.32</c:v>
                </c:pt>
                <c:pt idx="123">
                  <c:v>15.29</c:v>
                </c:pt>
                <c:pt idx="124">
                  <c:v>15.36</c:v>
                </c:pt>
                <c:pt idx="125">
                  <c:v>15.28</c:v>
                </c:pt>
                <c:pt idx="126">
                  <c:v>15.35</c:v>
                </c:pt>
                <c:pt idx="127">
                  <c:v>15.56</c:v>
                </c:pt>
                <c:pt idx="128">
                  <c:v>15.65</c:v>
                </c:pt>
                <c:pt idx="129">
                  <c:v>15.69</c:v>
                </c:pt>
                <c:pt idx="130">
                  <c:v>15.81</c:v>
                </c:pt>
                <c:pt idx="131">
                  <c:v>16.46</c:v>
                </c:pt>
                <c:pt idx="132">
                  <c:v>16.420000000000002</c:v>
                </c:pt>
                <c:pt idx="133">
                  <c:v>16.28</c:v>
                </c:pt>
                <c:pt idx="134">
                  <c:v>16.260000000000002</c:v>
                </c:pt>
                <c:pt idx="135">
                  <c:v>16.14</c:v>
                </c:pt>
                <c:pt idx="136">
                  <c:v>16.100000000000001</c:v>
                </c:pt>
                <c:pt idx="137">
                  <c:v>16.190000000000001</c:v>
                </c:pt>
                <c:pt idx="138">
                  <c:v>16.489999999999998</c:v>
                </c:pt>
                <c:pt idx="139">
                  <c:v>16.52</c:v>
                </c:pt>
                <c:pt idx="140">
                  <c:v>16.97</c:v>
                </c:pt>
                <c:pt idx="141">
                  <c:v>17.059999999999999</c:v>
                </c:pt>
                <c:pt idx="142">
                  <c:v>17.329999999999998</c:v>
                </c:pt>
                <c:pt idx="143">
                  <c:v>18.25</c:v>
                </c:pt>
                <c:pt idx="144">
                  <c:v>18.329999999999998</c:v>
                </c:pt>
                <c:pt idx="145">
                  <c:v>18.37</c:v>
                </c:pt>
                <c:pt idx="146">
                  <c:v>18.37</c:v>
                </c:pt>
                <c:pt idx="147">
                  <c:v>18.37</c:v>
                </c:pt>
                <c:pt idx="148">
                  <c:v>18.16</c:v>
                </c:pt>
                <c:pt idx="149">
                  <c:v>17.940000000000001</c:v>
                </c:pt>
                <c:pt idx="150">
                  <c:v>17.79</c:v>
                </c:pt>
                <c:pt idx="151">
                  <c:v>17.63</c:v>
                </c:pt>
                <c:pt idx="152">
                  <c:v>17.47</c:v>
                </c:pt>
                <c:pt idx="153">
                  <c:v>17.39</c:v>
                </c:pt>
                <c:pt idx="154">
                  <c:v>17.32</c:v>
                </c:pt>
                <c:pt idx="155">
                  <c:v>17.329999999999998</c:v>
                </c:pt>
                <c:pt idx="156">
                  <c:v>17.25</c:v>
                </c:pt>
                <c:pt idx="157">
                  <c:v>17.239999999999998</c:v>
                </c:pt>
                <c:pt idx="158">
                  <c:v>17.25</c:v>
                </c:pt>
                <c:pt idx="159">
                  <c:v>17.22</c:v>
                </c:pt>
                <c:pt idx="160">
                  <c:v>17.32</c:v>
                </c:pt>
                <c:pt idx="161">
                  <c:v>17.3</c:v>
                </c:pt>
                <c:pt idx="162">
                  <c:v>17.28</c:v>
                </c:pt>
                <c:pt idx="163">
                  <c:v>17.21</c:v>
                </c:pt>
                <c:pt idx="164">
                  <c:v>17.21</c:v>
                </c:pt>
                <c:pt idx="165">
                  <c:v>17.14</c:v>
                </c:pt>
                <c:pt idx="166">
                  <c:v>16.97</c:v>
                </c:pt>
                <c:pt idx="167">
                  <c:v>16.98</c:v>
                </c:pt>
                <c:pt idx="168">
                  <c:v>16.64</c:v>
                </c:pt>
                <c:pt idx="169">
                  <c:v>16.510000000000002</c:v>
                </c:pt>
                <c:pt idx="170">
                  <c:v>16.440000000000001</c:v>
                </c:pt>
                <c:pt idx="171">
                  <c:v>16.420000000000002</c:v>
                </c:pt>
                <c:pt idx="172">
                  <c:v>16.29</c:v>
                </c:pt>
                <c:pt idx="173">
                  <c:v>16.12</c:v>
                </c:pt>
                <c:pt idx="174">
                  <c:v>16.010000000000002</c:v>
                </c:pt>
                <c:pt idx="175">
                  <c:v>15.81</c:v>
                </c:pt>
                <c:pt idx="176">
                  <c:v>15.58</c:v>
                </c:pt>
                <c:pt idx="177">
                  <c:v>15.47</c:v>
                </c:pt>
                <c:pt idx="178">
                  <c:v>15.35</c:v>
                </c:pt>
                <c:pt idx="179">
                  <c:v>15.43</c:v>
                </c:pt>
                <c:pt idx="180">
                  <c:v>15.25</c:v>
                </c:pt>
                <c:pt idx="181">
                  <c:v>15.23</c:v>
                </c:pt>
                <c:pt idx="182">
                  <c:v>15.11</c:v>
                </c:pt>
                <c:pt idx="183">
                  <c:v>14.99</c:v>
                </c:pt>
                <c:pt idx="184">
                  <c:v>14.87</c:v>
                </c:pt>
                <c:pt idx="185">
                  <c:v>14.82</c:v>
                </c:pt>
                <c:pt idx="186">
                  <c:v>14.73</c:v>
                </c:pt>
                <c:pt idx="187">
                  <c:v>14.64</c:v>
                </c:pt>
                <c:pt idx="188">
                  <c:v>14.57</c:v>
                </c:pt>
                <c:pt idx="189">
                  <c:v>14.4</c:v>
                </c:pt>
                <c:pt idx="190">
                  <c:v>14.34</c:v>
                </c:pt>
                <c:pt idx="191">
                  <c:v>14.5</c:v>
                </c:pt>
                <c:pt idx="192">
                  <c:v>14.32</c:v>
                </c:pt>
                <c:pt idx="193">
                  <c:v>14.21</c:v>
                </c:pt>
                <c:pt idx="194">
                  <c:v>14.03</c:v>
                </c:pt>
                <c:pt idx="195">
                  <c:v>13.79</c:v>
                </c:pt>
                <c:pt idx="196">
                  <c:v>13.59</c:v>
                </c:pt>
                <c:pt idx="197">
                  <c:v>13.4</c:v>
                </c:pt>
                <c:pt idx="198">
                  <c:v>13.22</c:v>
                </c:pt>
                <c:pt idx="199">
                  <c:v>13.13</c:v>
                </c:pt>
                <c:pt idx="200">
                  <c:v>13.21</c:v>
                </c:pt>
                <c:pt idx="201">
                  <c:v>13.17</c:v>
                </c:pt>
                <c:pt idx="202">
                  <c:v>13.15</c:v>
                </c:pt>
                <c:pt idx="203">
                  <c:v>13.27</c:v>
                </c:pt>
                <c:pt idx="204">
                  <c:v>13.28</c:v>
                </c:pt>
                <c:pt idx="205">
                  <c:v>13.2</c:v>
                </c:pt>
                <c:pt idx="206">
                  <c:v>13.12</c:v>
                </c:pt>
                <c:pt idx="207">
                  <c:v>13.03</c:v>
                </c:pt>
                <c:pt idx="208">
                  <c:v>12.98</c:v>
                </c:pt>
                <c:pt idx="209">
                  <c:v>13.01</c:v>
                </c:pt>
                <c:pt idx="210">
                  <c:v>13.04</c:v>
                </c:pt>
                <c:pt idx="211">
                  <c:v>13.03</c:v>
                </c:pt>
                <c:pt idx="212">
                  <c:v>12.79</c:v>
                </c:pt>
                <c:pt idx="213">
                  <c:v>12.7</c:v>
                </c:pt>
                <c:pt idx="214">
                  <c:v>12.73</c:v>
                </c:pt>
                <c:pt idx="215">
                  <c:v>12.75</c:v>
                </c:pt>
                <c:pt idx="216">
                  <c:v>12.64</c:v>
                </c:pt>
                <c:pt idx="217">
                  <c:v>12.56</c:v>
                </c:pt>
                <c:pt idx="218">
                  <c:v>12.46</c:v>
                </c:pt>
                <c:pt idx="219">
                  <c:v>12.32</c:v>
                </c:pt>
                <c:pt idx="220">
                  <c:v>12.22</c:v>
                </c:pt>
                <c:pt idx="221">
                  <c:v>12.17</c:v>
                </c:pt>
                <c:pt idx="222">
                  <c:v>12.14</c:v>
                </c:pt>
                <c:pt idx="223">
                  <c:v>12.04</c:v>
                </c:pt>
                <c:pt idx="224">
                  <c:v>11.99</c:v>
                </c:pt>
                <c:pt idx="225">
                  <c:v>11.91</c:v>
                </c:pt>
                <c:pt idx="226">
                  <c:v>11.79</c:v>
                </c:pt>
                <c:pt idx="227">
                  <c:v>11.7</c:v>
                </c:pt>
                <c:pt idx="228">
                  <c:v>11.53</c:v>
                </c:pt>
                <c:pt idx="229">
                  <c:v>11.47</c:v>
                </c:pt>
                <c:pt idx="230">
                  <c:v>11.38</c:v>
                </c:pt>
                <c:pt idx="231">
                  <c:v>11.24</c:v>
                </c:pt>
                <c:pt idx="232">
                  <c:v>11.14</c:v>
                </c:pt>
                <c:pt idx="233">
                  <c:v>11.16</c:v>
                </c:pt>
                <c:pt idx="234">
                  <c:v>11.08</c:v>
                </c:pt>
                <c:pt idx="235">
                  <c:v>10.92</c:v>
                </c:pt>
                <c:pt idx="236">
                  <c:v>10.92</c:v>
                </c:pt>
                <c:pt idx="237">
                  <c:v>10.91</c:v>
                </c:pt>
                <c:pt idx="238">
                  <c:v>10.86</c:v>
                </c:pt>
                <c:pt idx="239">
                  <c:v>11.04</c:v>
                </c:pt>
                <c:pt idx="240">
                  <c:v>10.9</c:v>
                </c:pt>
                <c:pt idx="241">
                  <c:v>10.81</c:v>
                </c:pt>
                <c:pt idx="242">
                  <c:v>10.76</c:v>
                </c:pt>
                <c:pt idx="243">
                  <c:v>10.7</c:v>
                </c:pt>
                <c:pt idx="244">
                  <c:v>10.61</c:v>
                </c:pt>
                <c:pt idx="245">
                  <c:v>10.46</c:v>
                </c:pt>
                <c:pt idx="246">
                  <c:v>10.38</c:v>
                </c:pt>
                <c:pt idx="247">
                  <c:v>10.25</c:v>
                </c:pt>
                <c:pt idx="248">
                  <c:v>10.25</c:v>
                </c:pt>
                <c:pt idx="249">
                  <c:v>10.25</c:v>
                </c:pt>
                <c:pt idx="250">
                  <c:v>10.18</c:v>
                </c:pt>
                <c:pt idx="251">
                  <c:v>10.19</c:v>
                </c:pt>
                <c:pt idx="252">
                  <c:v>10.02</c:v>
                </c:pt>
                <c:pt idx="253">
                  <c:v>9.93</c:v>
                </c:pt>
                <c:pt idx="254">
                  <c:v>9.84</c:v>
                </c:pt>
                <c:pt idx="255">
                  <c:v>9.83</c:v>
                </c:pt>
                <c:pt idx="256">
                  <c:v>9.84</c:v>
                </c:pt>
                <c:pt idx="257">
                  <c:v>9.91</c:v>
                </c:pt>
                <c:pt idx="258">
                  <c:v>9.92</c:v>
                </c:pt>
                <c:pt idx="259">
                  <c:v>10</c:v>
                </c:pt>
                <c:pt idx="260">
                  <c:v>10.07</c:v>
                </c:pt>
                <c:pt idx="261">
                  <c:v>10.07</c:v>
                </c:pt>
                <c:pt idx="262">
                  <c:v>9.9700000000000006</c:v>
                </c:pt>
                <c:pt idx="263">
                  <c:v>9.92</c:v>
                </c:pt>
                <c:pt idx="264">
                  <c:v>9.8699999999999992</c:v>
                </c:pt>
                <c:pt idx="265">
                  <c:v>9.75</c:v>
                </c:pt>
                <c:pt idx="266">
                  <c:v>9.7100000000000009</c:v>
                </c:pt>
                <c:pt idx="267">
                  <c:v>9.61</c:v>
                </c:pt>
                <c:pt idx="268">
                  <c:v>9.56</c:v>
                </c:pt>
                <c:pt idx="269">
                  <c:v>9.51</c:v>
                </c:pt>
                <c:pt idx="270">
                  <c:v>9.5399999999999991</c:v>
                </c:pt>
                <c:pt idx="271">
                  <c:v>9.5299999999999994</c:v>
                </c:pt>
                <c:pt idx="272">
                  <c:v>9.5</c:v>
                </c:pt>
                <c:pt idx="273">
                  <c:v>9.58</c:v>
                </c:pt>
                <c:pt idx="274">
                  <c:v>9.6</c:v>
                </c:pt>
                <c:pt idx="275">
                  <c:v>9.57</c:v>
                </c:pt>
                <c:pt idx="276">
                  <c:v>9.4700000000000006</c:v>
                </c:pt>
                <c:pt idx="277">
                  <c:v>9.36</c:v>
                </c:pt>
                <c:pt idx="278">
                  <c:v>9.4</c:v>
                </c:pt>
                <c:pt idx="279">
                  <c:v>9.5299999999999994</c:v>
                </c:pt>
                <c:pt idx="280">
                  <c:v>9.5399999999999991</c:v>
                </c:pt>
                <c:pt idx="281">
                  <c:v>9.48</c:v>
                </c:pt>
                <c:pt idx="282">
                  <c:v>9.4600000000000009</c:v>
                </c:pt>
                <c:pt idx="283">
                  <c:v>9.3800000000000008</c:v>
                </c:pt>
                <c:pt idx="284">
                  <c:v>9.4</c:v>
                </c:pt>
                <c:pt idx="285">
                  <c:v>9.3800000000000008</c:v>
                </c:pt>
                <c:pt idx="286">
                  <c:v>9.42</c:v>
                </c:pt>
                <c:pt idx="287">
                  <c:v>9.6999999999999993</c:v>
                </c:pt>
                <c:pt idx="288">
                  <c:v>9.56</c:v>
                </c:pt>
                <c:pt idx="289">
                  <c:v>9.57</c:v>
                </c:pt>
                <c:pt idx="290">
                  <c:v>9.64</c:v>
                </c:pt>
                <c:pt idx="291">
                  <c:v>9.7200000000000006</c:v>
                </c:pt>
                <c:pt idx="292">
                  <c:v>9.81</c:v>
                </c:pt>
                <c:pt idx="293">
                  <c:v>9.85</c:v>
                </c:pt>
                <c:pt idx="294">
                  <c:v>10</c:v>
                </c:pt>
                <c:pt idx="295">
                  <c:v>10.1</c:v>
                </c:pt>
                <c:pt idx="296">
                  <c:v>10.18</c:v>
                </c:pt>
                <c:pt idx="297">
                  <c:v>10.32</c:v>
                </c:pt>
                <c:pt idx="298">
                  <c:v>10.48</c:v>
                </c:pt>
                <c:pt idx="299">
                  <c:v>10.77</c:v>
                </c:pt>
                <c:pt idx="300">
                  <c:v>10.75</c:v>
                </c:pt>
                <c:pt idx="301">
                  <c:v>10.029999999999999</c:v>
                </c:pt>
                <c:pt idx="302">
                  <c:v>10.130000000000001</c:v>
                </c:pt>
                <c:pt idx="303">
                  <c:v>10.130000000000001</c:v>
                </c:pt>
                <c:pt idx="304">
                  <c:v>10.14</c:v>
                </c:pt>
                <c:pt idx="305">
                  <c:v>10.18</c:v>
                </c:pt>
                <c:pt idx="306">
                  <c:v>9.61</c:v>
                </c:pt>
                <c:pt idx="307">
                  <c:v>10.41</c:v>
                </c:pt>
                <c:pt idx="308">
                  <c:v>10.36</c:v>
                </c:pt>
                <c:pt idx="309">
                  <c:v>10.39</c:v>
                </c:pt>
                <c:pt idx="310">
                  <c:v>10.39</c:v>
                </c:pt>
                <c:pt idx="311">
                  <c:v>10.199999999999999</c:v>
                </c:pt>
                <c:pt idx="312">
                  <c:v>10.08</c:v>
                </c:pt>
                <c:pt idx="313">
                  <c:v>10.039999999999999</c:v>
                </c:pt>
                <c:pt idx="314">
                  <c:v>9.91</c:v>
                </c:pt>
                <c:pt idx="315">
                  <c:v>9.93</c:v>
                </c:pt>
                <c:pt idx="316">
                  <c:v>9.91</c:v>
                </c:pt>
                <c:pt idx="317">
                  <c:v>9.92</c:v>
                </c:pt>
                <c:pt idx="318">
                  <c:v>9.92</c:v>
                </c:pt>
                <c:pt idx="319">
                  <c:v>9.89</c:v>
                </c:pt>
                <c:pt idx="320">
                  <c:v>9.93</c:v>
                </c:pt>
                <c:pt idx="321">
                  <c:v>9.9499999999999993</c:v>
                </c:pt>
                <c:pt idx="322">
                  <c:v>9.9700000000000006</c:v>
                </c:pt>
                <c:pt idx="323">
                  <c:v>10.27</c:v>
                </c:pt>
                <c:pt idx="324">
                  <c:v>10.11</c:v>
                </c:pt>
                <c:pt idx="325">
                  <c:v>10.130000000000001</c:v>
                </c:pt>
                <c:pt idx="326">
                  <c:v>10.15</c:v>
                </c:pt>
                <c:pt idx="327">
                  <c:v>10.18</c:v>
                </c:pt>
                <c:pt idx="328">
                  <c:v>10.220000000000001</c:v>
                </c:pt>
                <c:pt idx="329">
                  <c:v>10.24</c:v>
                </c:pt>
                <c:pt idx="330">
                  <c:v>10.25</c:v>
                </c:pt>
                <c:pt idx="331">
                  <c:v>10.31</c:v>
                </c:pt>
                <c:pt idx="332">
                  <c:v>10.32</c:v>
                </c:pt>
                <c:pt idx="333">
                  <c:v>10.31</c:v>
                </c:pt>
                <c:pt idx="334">
                  <c:v>10.41</c:v>
                </c:pt>
                <c:pt idx="335">
                  <c:v>10.54</c:v>
                </c:pt>
                <c:pt idx="336">
                  <c:v>10.36</c:v>
                </c:pt>
                <c:pt idx="337">
                  <c:v>10.31</c:v>
                </c:pt>
                <c:pt idx="338">
                  <c:v>10.36</c:v>
                </c:pt>
                <c:pt idx="339">
                  <c:v>10.39</c:v>
                </c:pt>
                <c:pt idx="340">
                  <c:v>10.34</c:v>
                </c:pt>
                <c:pt idx="341">
                  <c:v>10.35</c:v>
                </c:pt>
                <c:pt idx="342">
                  <c:v>10.37</c:v>
                </c:pt>
                <c:pt idx="343">
                  <c:v>10.38</c:v>
                </c:pt>
                <c:pt idx="344">
                  <c:v>10.38</c:v>
                </c:pt>
                <c:pt idx="345">
                  <c:v>10.37</c:v>
                </c:pt>
                <c:pt idx="346">
                  <c:v>10.37</c:v>
                </c:pt>
                <c:pt idx="347">
                  <c:v>10.45</c:v>
                </c:pt>
                <c:pt idx="348">
                  <c:v>10.36</c:v>
                </c:pt>
                <c:pt idx="349">
                  <c:v>10.31</c:v>
                </c:pt>
                <c:pt idx="350">
                  <c:v>10.45</c:v>
                </c:pt>
                <c:pt idx="351">
                  <c:v>10.64</c:v>
                </c:pt>
                <c:pt idx="352">
                  <c:v>10.82</c:v>
                </c:pt>
                <c:pt idx="353">
                  <c:v>10.81</c:v>
                </c:pt>
                <c:pt idx="354">
                  <c:v>10.73</c:v>
                </c:pt>
                <c:pt idx="355">
                  <c:v>10.69</c:v>
                </c:pt>
                <c:pt idx="356">
                  <c:v>10.62</c:v>
                </c:pt>
                <c:pt idx="357">
                  <c:v>10.6</c:v>
                </c:pt>
                <c:pt idx="358">
                  <c:v>10.53</c:v>
                </c:pt>
                <c:pt idx="359">
                  <c:v>10.56</c:v>
                </c:pt>
                <c:pt idx="360">
                  <c:v>10.09</c:v>
                </c:pt>
                <c:pt idx="361">
                  <c:v>9.92</c:v>
                </c:pt>
                <c:pt idx="362">
                  <c:v>9.81</c:v>
                </c:pt>
                <c:pt idx="363">
                  <c:v>9.5299999999999994</c:v>
                </c:pt>
                <c:pt idx="364">
                  <c:v>9.31</c:v>
                </c:pt>
                <c:pt idx="365">
                  <c:v>9.1</c:v>
                </c:pt>
                <c:pt idx="366">
                  <c:v>8.93</c:v>
                </c:pt>
                <c:pt idx="367">
                  <c:v>8.52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917-463D-B388-F694D554CB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cap="sq">
              <a:solidFill>
                <a:schemeClr val="accent5">
                  <a:lumMod val="75000"/>
                </a:schemeClr>
              </a:solidFill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CC818629-874C-4F30-9967-D9DEF5E6BB69}" type="CELLRANGE">
                      <a:rPr lang="en-US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CD93-44AC-9007-C8E7D94260A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1603CF2F-4D0D-4E79-93C3-906F7AC7E835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CD93-44AC-9007-C8E7D94260A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0F6D698E-A2A6-42A9-B1C6-A0FB44B97AB6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CD93-44AC-9007-C8E7D94260A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C4FAE23E-3F58-45EC-AD36-D4E1D38BD515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CD93-44AC-9007-C8E7D94260A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845BE0A9-375C-4BBF-ADB3-A919078A575F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CD93-44AC-9007-C8E7D94260A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3403BD38-6522-432E-888D-0C69E3A09CBA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CD93-44AC-9007-C8E7D94260A5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71A431C4-9FC0-4929-92C4-EC90A9346F86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CD93-44AC-9007-C8E7D94260A5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53E13AFD-E2F2-4C5D-909A-B94B216589A4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CD93-44AC-9007-C8E7D94260A5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329EADE8-874E-4FA6-B8DF-A3F6455EF817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CD93-44AC-9007-C8E7D94260A5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5A1C7CBD-7E7F-4B7B-AAA8-AC0C589DB3F0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CD93-44AC-9007-C8E7D94260A5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74241BC9-3969-4867-98D4-4A3E9F579C35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CD93-44AC-9007-C8E7D94260A5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49367472-AB09-42B6-8172-472E86F658FB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CD93-44AC-9007-C8E7D94260A5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5BF2485B-6DDD-42DE-AE26-46D2019370CB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CD93-44AC-9007-C8E7D94260A5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471D7AB2-D5E1-4EF7-96CD-FE6B0D4DC9B1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CD93-44AC-9007-C8E7D94260A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D890FB50-106E-4E6F-907F-B84B7F59ACCB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CD93-44AC-9007-C8E7D94260A5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ABAF524E-53C1-4D74-83DF-56D8DA5F2C94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CD93-44AC-9007-C8E7D94260A5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998F7041-6C17-4C06-B6A7-09F295E4AF00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CD93-44AC-9007-C8E7D94260A5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035AF717-FA78-47F1-B583-05E6F404BCCE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CD93-44AC-9007-C8E7D94260A5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DE842717-9985-4A23-A2A0-319F14F3E643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CD93-44AC-9007-C8E7D94260A5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6B4F6BE5-5684-4BAF-94E0-3B80ED0DFFE1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CD93-44AC-9007-C8E7D94260A5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C75CD83D-951C-4BA4-B240-CA3E16CA0C03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CD93-44AC-9007-C8E7D94260A5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2D32DB22-E3A2-4836-ABFD-B2532984CD51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CD93-44AC-9007-C8E7D94260A5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75B98016-D279-4E32-93C8-94EB3F9077E5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CD93-44AC-9007-C8E7D94260A5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A3159752-98BB-4645-964F-01D14D48CF63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CD93-44AC-9007-C8E7D94260A5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0000AD33-DCE3-45EA-8667-68D9217D6EAA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CD93-44AC-9007-C8E7D94260A5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45953864-4C42-4DAD-8F14-372F5C91FC0A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CD93-44AC-9007-C8E7D94260A5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093A1518-7CF0-4FBE-B32B-00D40EBFD0A3}" type="CELLRANGE">
                      <a:rPr lang="pt-BR"/>
                      <a:pPr/>
                      <a:t>[INTERVALODACÉLULA]</a:t>
                    </a:fld>
                    <a:endParaRPr lang="pt-B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CD93-44AC-9007-C8E7D94260A5}"/>
                </c:ext>
              </c:extLst>
            </c:dLbl>
            <c:numFmt formatCode="_-&quot;R$&quot;\ * #,##0.0_-;\-&quot;R$&quot;\ * #,##0.0_-;_-&quot;R$&quot;\ * &quot;-&quot;?_-;_-@_-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'RCL - Comparativo'!$B$2:$B$28</c:f>
              <c:strCache>
                <c:ptCount val="27"/>
                <c:pt idx="0">
                  <c:v>SP</c:v>
                </c:pt>
                <c:pt idx="1">
                  <c:v>RJ</c:v>
                </c:pt>
                <c:pt idx="2">
                  <c:v>MG</c:v>
                </c:pt>
                <c:pt idx="3">
                  <c:v>RS</c:v>
                </c:pt>
                <c:pt idx="4">
                  <c:v>BA</c:v>
                </c:pt>
                <c:pt idx="5">
                  <c:v>PR</c:v>
                </c:pt>
                <c:pt idx="6">
                  <c:v>SC</c:v>
                </c:pt>
                <c:pt idx="7">
                  <c:v>GO</c:v>
                </c:pt>
                <c:pt idx="8">
                  <c:v>PE</c:v>
                </c:pt>
                <c:pt idx="9">
                  <c:v>AL</c:v>
                </c:pt>
                <c:pt idx="10">
                  <c:v>MT</c:v>
                </c:pt>
                <c:pt idx="11">
                  <c:v>CE</c:v>
                </c:pt>
                <c:pt idx="12">
                  <c:v>ES</c:v>
                </c:pt>
                <c:pt idx="13">
                  <c:v>AM</c:v>
                </c:pt>
                <c:pt idx="14">
                  <c:v>MA</c:v>
                </c:pt>
                <c:pt idx="15">
                  <c:v>MS</c:v>
                </c:pt>
                <c:pt idx="16">
                  <c:v>DF</c:v>
                </c:pt>
                <c:pt idx="17">
                  <c:v>PB</c:v>
                </c:pt>
                <c:pt idx="18">
                  <c:v>RN</c:v>
                </c:pt>
                <c:pt idx="19">
                  <c:v>RO</c:v>
                </c:pt>
                <c:pt idx="20">
                  <c:v>PA</c:v>
                </c:pt>
                <c:pt idx="21">
                  <c:v>TO</c:v>
                </c:pt>
                <c:pt idx="22">
                  <c:v>SE</c:v>
                </c:pt>
                <c:pt idx="23">
                  <c:v>AC</c:v>
                </c:pt>
                <c:pt idx="24">
                  <c:v>RR</c:v>
                </c:pt>
                <c:pt idx="25">
                  <c:v>AP</c:v>
                </c:pt>
                <c:pt idx="26">
                  <c:v>PI</c:v>
                </c:pt>
              </c:strCache>
            </c:strRef>
          </c:cat>
          <c:val>
            <c:numRef>
              <c:f>'RCL - Comparativo'!$F$2:$F$28</c:f>
              <c:numCache>
                <c:formatCode>_-* #,##0.0_-;\-* #,##0.0_-;_-* "-"??_-;_-@_-</c:formatCode>
                <c:ptCount val="27"/>
                <c:pt idx="0">
                  <c:v>23.684077752119997</c:v>
                </c:pt>
                <c:pt idx="1">
                  <c:v>19.58511596828</c:v>
                </c:pt>
                <c:pt idx="2">
                  <c:v>12.709239169970001</c:v>
                </c:pt>
                <c:pt idx="3">
                  <c:v>10.382971624549995</c:v>
                </c:pt>
                <c:pt idx="4">
                  <c:v>6.1389764705100021</c:v>
                </c:pt>
                <c:pt idx="5">
                  <c:v>4.8211257787900008</c:v>
                </c:pt>
                <c:pt idx="6">
                  <c:v>4.3152975867200016</c:v>
                </c:pt>
                <c:pt idx="7">
                  <c:v>3.9883713775</c:v>
                </c:pt>
                <c:pt idx="8">
                  <c:v>3.518343738949997</c:v>
                </c:pt>
                <c:pt idx="9">
                  <c:v>3.1555343415299988</c:v>
                </c:pt>
                <c:pt idx="10">
                  <c:v>2.851603596209999</c:v>
                </c:pt>
                <c:pt idx="11">
                  <c:v>2.6534914306599999</c:v>
                </c:pt>
                <c:pt idx="12">
                  <c:v>2.3932128711399976</c:v>
                </c:pt>
                <c:pt idx="13">
                  <c:v>1.7829695866599979</c:v>
                </c:pt>
                <c:pt idx="14">
                  <c:v>1.7731723528499985</c:v>
                </c:pt>
                <c:pt idx="15">
                  <c:v>1.6648882187299996</c:v>
                </c:pt>
                <c:pt idx="16">
                  <c:v>1.6636305410499992</c:v>
                </c:pt>
                <c:pt idx="17">
                  <c:v>1.5860475844500008</c:v>
                </c:pt>
                <c:pt idx="18">
                  <c:v>1.4345478157600002</c:v>
                </c:pt>
                <c:pt idx="19">
                  <c:v>1.0859960513900004</c:v>
                </c:pt>
                <c:pt idx="20">
                  <c:v>1.0648236148300019</c:v>
                </c:pt>
                <c:pt idx="21">
                  <c:v>0.98072216236999898</c:v>
                </c:pt>
                <c:pt idx="22">
                  <c:v>0.94020664753999994</c:v>
                </c:pt>
                <c:pt idx="23">
                  <c:v>0.67618701652000046</c:v>
                </c:pt>
                <c:pt idx="24">
                  <c:v>0.6369580577799997</c:v>
                </c:pt>
                <c:pt idx="25">
                  <c:v>-7.9544058329999917E-2</c:v>
                </c:pt>
                <c:pt idx="26">
                  <c:v>-0.43880069134000016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'RCL - Comparativo'!$F$2:$F$28</c15:f>
                <c15:dlblRangeCache>
                  <c:ptCount val="27"/>
                  <c:pt idx="0">
                    <c:v> 23,7 </c:v>
                  </c:pt>
                  <c:pt idx="1">
                    <c:v> 19,6 </c:v>
                  </c:pt>
                  <c:pt idx="2">
                    <c:v> 12,7 </c:v>
                  </c:pt>
                  <c:pt idx="3">
                    <c:v> 10,4 </c:v>
                  </c:pt>
                  <c:pt idx="4">
                    <c:v> 6,1 </c:v>
                  </c:pt>
                  <c:pt idx="5">
                    <c:v> 4,8 </c:v>
                  </c:pt>
                  <c:pt idx="6">
                    <c:v> 4,3 </c:v>
                  </c:pt>
                  <c:pt idx="7">
                    <c:v> 4,0 </c:v>
                  </c:pt>
                  <c:pt idx="8">
                    <c:v> 3,5 </c:v>
                  </c:pt>
                  <c:pt idx="9">
                    <c:v> 3,2 </c:v>
                  </c:pt>
                  <c:pt idx="10">
                    <c:v> 2,9 </c:v>
                  </c:pt>
                  <c:pt idx="11">
                    <c:v> 2,7 </c:v>
                  </c:pt>
                  <c:pt idx="12">
                    <c:v> 2,4 </c:v>
                  </c:pt>
                  <c:pt idx="13">
                    <c:v> 1,8 </c:v>
                  </c:pt>
                  <c:pt idx="14">
                    <c:v> 1,8 </c:v>
                  </c:pt>
                  <c:pt idx="15">
                    <c:v> 1,7 </c:v>
                  </c:pt>
                  <c:pt idx="16">
                    <c:v> 1,7 </c:v>
                  </c:pt>
                  <c:pt idx="17">
                    <c:v> 1,6 </c:v>
                  </c:pt>
                  <c:pt idx="18">
                    <c:v> 1,4 </c:v>
                  </c:pt>
                  <c:pt idx="19">
                    <c:v> 1,1 </c:v>
                  </c:pt>
                  <c:pt idx="20">
                    <c:v> 1,1 </c:v>
                  </c:pt>
                  <c:pt idx="21">
                    <c:v> 1,0 </c:v>
                  </c:pt>
                  <c:pt idx="22">
                    <c:v> 0,9 </c:v>
                  </c:pt>
                  <c:pt idx="23">
                    <c:v> 0,7 </c:v>
                  </c:pt>
                  <c:pt idx="24">
                    <c:v> 0,6 </c:v>
                  </c:pt>
                  <c:pt idx="25">
                    <c:v>-0,1 </c:v>
                  </c:pt>
                  <c:pt idx="26">
                    <c:v>-0,4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B-CD93-44AC-9007-C8E7D94260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784111"/>
        <c:axId val="120784527"/>
      </c:bar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'Primário - BCB'!$F$2</c:f>
              <c:strCache>
                <c:ptCount val="1"/>
                <c:pt idx="0">
                  <c:v>Estados e suas Estatais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val>
            <c:numRef>
              <c:f>'Primário - BCB'!$F$3:$F$22</c:f>
              <c:numCache>
                <c:formatCode>_(* #,##0.00_);_(* \(#,##0.00\);_(* "-"??_);_(@_)</c:formatCode>
                <c:ptCount val="20"/>
                <c:pt idx="0">
                  <c:v>13531972376.525648</c:v>
                </c:pt>
                <c:pt idx="1">
                  <c:v>14941342438.218126</c:v>
                </c:pt>
                <c:pt idx="2">
                  <c:v>18411646122.458199</c:v>
                </c:pt>
                <c:pt idx="3">
                  <c:v>21415751230.978531</c:v>
                </c:pt>
                <c:pt idx="4">
                  <c:v>21218539574.558189</c:v>
                </c:pt>
                <c:pt idx="5">
                  <c:v>24703575373.916248</c:v>
                </c:pt>
                <c:pt idx="6">
                  <c:v>27631793605.253536</c:v>
                </c:pt>
                <c:pt idx="7">
                  <c:v>19280230372.873795</c:v>
                </c:pt>
                <c:pt idx="8">
                  <c:v>19298564277.339909</c:v>
                </c:pt>
                <c:pt idx="9">
                  <c:v>32361382013.076458</c:v>
                </c:pt>
                <c:pt idx="10">
                  <c:v>16130699115.366449</c:v>
                </c:pt>
                <c:pt idx="11">
                  <c:v>12639540963.205215</c:v>
                </c:pt>
                <c:pt idx="12">
                  <c:v>-17519308728.633297</c:v>
                </c:pt>
                <c:pt idx="13">
                  <c:v>4797669101.7815876</c:v>
                </c:pt>
                <c:pt idx="14">
                  <c:v>5803948043.3860149</c:v>
                </c:pt>
                <c:pt idx="15">
                  <c:v>7258695218.3356752</c:v>
                </c:pt>
                <c:pt idx="16">
                  <c:v>9151575140.5098915</c:v>
                </c:pt>
                <c:pt idx="17">
                  <c:v>28078501032.816143</c:v>
                </c:pt>
                <c:pt idx="18">
                  <c:v>41853259960.126587</c:v>
                </c:pt>
                <c:pt idx="19">
                  <c:v>128270978725.70706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C4-491E-B63F-84874CE3493A}"/>
            </c:ext>
          </c:extLst>
        </c:ser>
        <c:ser>
          <c:idx val="2"/>
          <c:order val="2"/>
          <c:tx>
            <c:strRef>
              <c:f>'Primário - BCB'!$D$2</c:f>
              <c:strCache>
                <c:ptCount val="1"/>
                <c:pt idx="0">
                  <c:v>Municípios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'Primário - BCB'!$D$3:$D$22</c:f>
              <c:numCache>
                <c:formatCode>_(* #,##0.00_);_(* \(#,##0.00\);_(* "-"??_);_(@_)</c:formatCode>
                <c:ptCount val="20"/>
                <c:pt idx="0">
                  <c:v>2073426968.2771606</c:v>
                </c:pt>
                <c:pt idx="1">
                  <c:v>1905932577.6478174</c:v>
                </c:pt>
                <c:pt idx="2">
                  <c:v>1421608684.3607075</c:v>
                </c:pt>
                <c:pt idx="3">
                  <c:v>4128802462.1342802</c:v>
                </c:pt>
                <c:pt idx="4">
                  <c:v>3345310122.9468002</c:v>
                </c:pt>
                <c:pt idx="5">
                  <c:v>3935687875.5929818</c:v>
                </c:pt>
                <c:pt idx="6">
                  <c:v>4643930130.6732464</c:v>
                </c:pt>
                <c:pt idx="7">
                  <c:v>3045401007.3541317</c:v>
                </c:pt>
                <c:pt idx="8">
                  <c:v>3674219730.2557158</c:v>
                </c:pt>
                <c:pt idx="9">
                  <c:v>3313603190.0781293</c:v>
                </c:pt>
                <c:pt idx="10">
                  <c:v>2734520613.3545146</c:v>
                </c:pt>
                <c:pt idx="11">
                  <c:v>3375876700.5233068</c:v>
                </c:pt>
                <c:pt idx="12">
                  <c:v>5455108190.0896368</c:v>
                </c:pt>
                <c:pt idx="13">
                  <c:v>609037830.05089462</c:v>
                </c:pt>
                <c:pt idx="14">
                  <c:v>-2121199795.4622507</c:v>
                </c:pt>
                <c:pt idx="15">
                  <c:v>600834683.20598924</c:v>
                </c:pt>
                <c:pt idx="16">
                  <c:v>-1242414858.120697</c:v>
                </c:pt>
                <c:pt idx="17">
                  <c:v>-1051463830.8898799</c:v>
                </c:pt>
                <c:pt idx="18">
                  <c:v>462373254.46696377</c:v>
                </c:pt>
                <c:pt idx="19" formatCode="General">
                  <c:v>10538163044.685526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C4-491E-B63F-84874CE34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872480"/>
        <c:axId val="108872896"/>
      </c:barChart>
      <c:lineChart>
        <c:grouping val="standard"/>
        <c:varyColors val="0"/>
        <c:ser>
          <c:idx val="0"/>
          <c:order val="0"/>
          <c:tx>
            <c:strRef>
              <c:f>'Primário - BCB'!$G$2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>
              <a:glow rad="101600">
                <a:schemeClr val="accent2">
                  <a:satMod val="175000"/>
                  <a:alpha val="20000"/>
                </a:schemeClr>
              </a:glow>
            </a:effectLst>
          </c:spPr>
          <c:marker>
            <c:symbol val="none"/>
          </c:marker>
          <c:cat>
            <c:strRef>
              <c:f>'Primário - BCB'!$B$3:$B$22</c:f>
              <c:strCache>
                <c:ptCount val="20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2021*</c:v>
                </c:pt>
              </c:strCache>
            </c:strRef>
          </c:cat>
          <c:val>
            <c:numRef>
              <c:f>'Primário - BCB'!$G$3:$G$22</c:f>
              <c:numCache>
                <c:formatCode>_(* #,##0.00_);_(* \(#,##0.00\);_(* "-"??_);_(@_)</c:formatCode>
                <c:ptCount val="20"/>
                <c:pt idx="0">
                  <c:v>15605399344.802809</c:v>
                </c:pt>
                <c:pt idx="1">
                  <c:v>16847275015.865944</c:v>
                </c:pt>
                <c:pt idx="2">
                  <c:v>19833254806.818905</c:v>
                </c:pt>
                <c:pt idx="3">
                  <c:v>25544553693.112812</c:v>
                </c:pt>
                <c:pt idx="4">
                  <c:v>24563849697.50499</c:v>
                </c:pt>
                <c:pt idx="5">
                  <c:v>28639263249.509232</c:v>
                </c:pt>
                <c:pt idx="6">
                  <c:v>32275723735.926785</c:v>
                </c:pt>
                <c:pt idx="7">
                  <c:v>22325631380.227928</c:v>
                </c:pt>
                <c:pt idx="8">
                  <c:v>22972784007.595627</c:v>
                </c:pt>
                <c:pt idx="9">
                  <c:v>35674985203.154587</c:v>
                </c:pt>
                <c:pt idx="10">
                  <c:v>18865219728.720966</c:v>
                </c:pt>
                <c:pt idx="11">
                  <c:v>16015417663.728521</c:v>
                </c:pt>
                <c:pt idx="12">
                  <c:v>-12064200538.543659</c:v>
                </c:pt>
                <c:pt idx="13">
                  <c:v>5406706931.8324814</c:v>
                </c:pt>
                <c:pt idx="14">
                  <c:v>3682748247.9237647</c:v>
                </c:pt>
                <c:pt idx="15">
                  <c:v>7859529901.5416641</c:v>
                </c:pt>
                <c:pt idx="16">
                  <c:v>7909160282.3891954</c:v>
                </c:pt>
                <c:pt idx="17">
                  <c:v>27027037201.926262</c:v>
                </c:pt>
                <c:pt idx="18">
                  <c:v>42315633214.593552</c:v>
                </c:pt>
                <c:pt idx="19">
                  <c:v>138809141770.39258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C4-491E-B63F-84874CE34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872480"/>
        <c:axId val="108872896"/>
      </c:lineChart>
      <c:catAx>
        <c:axId val="10887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8872896"/>
        <c:crosses val="autoZero"/>
        <c:auto val="1"/>
        <c:lblAlgn val="ctr"/>
        <c:lblOffset val="100"/>
        <c:noMultiLvlLbl val="0"/>
      </c:catAx>
      <c:valAx>
        <c:axId val="10887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8872480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1">
        <a:lumMod val="75000"/>
        <a:lumOff val="2500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'Disp Caixa'!$B$3</c:f>
              <c:strCache>
                <c:ptCount val="1"/>
                <c:pt idx="0">
                  <c:v>Disponibilidade de caixa bruta</c:v>
                </c:pt>
              </c:strCache>
            </c:strRef>
          </c:tx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c:spPr>
          <c:marker>
            <c:symbol val="none"/>
          </c:marker>
          <c:cat>
            <c:numRef>
              <c:f>'Disp Caixa'!$C$2:$H$2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'Disp Caixa'!$C$3:$H$3</c:f>
              <c:numCache>
                <c:formatCode>General</c:formatCode>
                <c:ptCount val="6"/>
                <c:pt idx="0">
                  <c:v>77816859270.490005</c:v>
                </c:pt>
                <c:pt idx="1">
                  <c:v>95958563500.310013</c:v>
                </c:pt>
                <c:pt idx="2">
                  <c:v>118869739478.26999</c:v>
                </c:pt>
                <c:pt idx="3">
                  <c:v>105953550499.79001</c:v>
                </c:pt>
                <c:pt idx="4">
                  <c:v>104345050042.14999</c:v>
                </c:pt>
                <c:pt idx="5">
                  <c:v>149104741851.26999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B9-45B9-A598-81E832D742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  <c:max val="18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  <c:dispUnits>
          <c:builtInUnit val="billion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sq">
              <a:solidFill>
                <a:schemeClr val="accent5">
                  <a:lumMod val="75000"/>
                </a:schemeClr>
              </a:solidFill>
              <a:round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c:spPr>
          <c:marker>
            <c:symbol val="none"/>
          </c:marker>
          <c:cat>
            <c:strRef>
              <c:f>'Saldo de Haveres'!$B$4:$AS$4</c:f>
              <c:strCache>
                <c:ptCount val="44"/>
                <c:pt idx="0">
                  <c:v>Jan-2018</c:v>
                </c:pt>
                <c:pt idx="1">
                  <c:v>Fev-2018</c:v>
                </c:pt>
                <c:pt idx="2">
                  <c:v>Mar-2018</c:v>
                </c:pt>
                <c:pt idx="3">
                  <c:v>Abr-2018</c:v>
                </c:pt>
                <c:pt idx="4">
                  <c:v>Mai-2018</c:v>
                </c:pt>
                <c:pt idx="5">
                  <c:v>Jun-2018</c:v>
                </c:pt>
                <c:pt idx="6">
                  <c:v>Jul-2018</c:v>
                </c:pt>
                <c:pt idx="7">
                  <c:v>Ago-2018</c:v>
                </c:pt>
                <c:pt idx="8">
                  <c:v>Set-2018</c:v>
                </c:pt>
                <c:pt idx="9">
                  <c:v>Out-2018</c:v>
                </c:pt>
                <c:pt idx="10">
                  <c:v>Nov-2018</c:v>
                </c:pt>
                <c:pt idx="11">
                  <c:v>Dez-2018</c:v>
                </c:pt>
                <c:pt idx="12">
                  <c:v>Jan-2019</c:v>
                </c:pt>
                <c:pt idx="13">
                  <c:v>Fev-2019</c:v>
                </c:pt>
                <c:pt idx="14">
                  <c:v>Mar-2019</c:v>
                </c:pt>
                <c:pt idx="15">
                  <c:v>Abr-2019</c:v>
                </c:pt>
                <c:pt idx="16">
                  <c:v>Mai-2019</c:v>
                </c:pt>
                <c:pt idx="17">
                  <c:v>Jun-2019</c:v>
                </c:pt>
                <c:pt idx="18">
                  <c:v>Jul-2019</c:v>
                </c:pt>
                <c:pt idx="19">
                  <c:v>Ago-2019</c:v>
                </c:pt>
                <c:pt idx="20">
                  <c:v>Set-2019</c:v>
                </c:pt>
                <c:pt idx="21">
                  <c:v>Out-2019</c:v>
                </c:pt>
                <c:pt idx="22">
                  <c:v>Nov-2019</c:v>
                </c:pt>
                <c:pt idx="23">
                  <c:v>Dez-2019</c:v>
                </c:pt>
                <c:pt idx="24">
                  <c:v>Jan-2020</c:v>
                </c:pt>
                <c:pt idx="25">
                  <c:v>Fev-2020</c:v>
                </c:pt>
                <c:pt idx="26">
                  <c:v>Mar-2020</c:v>
                </c:pt>
                <c:pt idx="27">
                  <c:v>Abr-2020</c:v>
                </c:pt>
                <c:pt idx="28">
                  <c:v>Mai-2020</c:v>
                </c:pt>
                <c:pt idx="29">
                  <c:v>Jun-2020</c:v>
                </c:pt>
                <c:pt idx="30">
                  <c:v>Jul-2020</c:v>
                </c:pt>
                <c:pt idx="31">
                  <c:v>Ago-2020</c:v>
                </c:pt>
                <c:pt idx="32">
                  <c:v>Set-2020</c:v>
                </c:pt>
                <c:pt idx="33">
                  <c:v>Out-2020</c:v>
                </c:pt>
                <c:pt idx="34">
                  <c:v>Nov-2020</c:v>
                </c:pt>
                <c:pt idx="35">
                  <c:v>Dez-2020</c:v>
                </c:pt>
                <c:pt idx="36">
                  <c:v>Jan-2021</c:v>
                </c:pt>
                <c:pt idx="37">
                  <c:v>Fev-2021</c:v>
                </c:pt>
                <c:pt idx="38">
                  <c:v>Mar-2021</c:v>
                </c:pt>
                <c:pt idx="39">
                  <c:v>Abr-2021</c:v>
                </c:pt>
                <c:pt idx="40">
                  <c:v>Mai-2021</c:v>
                </c:pt>
                <c:pt idx="41">
                  <c:v>Jun-2021</c:v>
                </c:pt>
                <c:pt idx="42">
                  <c:v>Jul-2021</c:v>
                </c:pt>
                <c:pt idx="43">
                  <c:v>Ago-2021</c:v>
                </c:pt>
              </c:strCache>
            </c:strRef>
          </c:cat>
          <c:val>
            <c:numRef>
              <c:f>'Saldo de Haveres'!$B$8:$AS$8</c:f>
              <c:numCache>
                <c:formatCode>General</c:formatCode>
                <c:ptCount val="44"/>
                <c:pt idx="0">
                  <c:v>59350.327784100147</c:v>
                </c:pt>
                <c:pt idx="1">
                  <c:v>60783.49589260995</c:v>
                </c:pt>
                <c:pt idx="2">
                  <c:v>59271.479249360018</c:v>
                </c:pt>
                <c:pt idx="3">
                  <c:v>57218.549648430067</c:v>
                </c:pt>
                <c:pt idx="4">
                  <c:v>56661.724847599915</c:v>
                </c:pt>
                <c:pt idx="5">
                  <c:v>55266.711556168782</c:v>
                </c:pt>
                <c:pt idx="6">
                  <c:v>52302.291188288837</c:v>
                </c:pt>
                <c:pt idx="7">
                  <c:v>53965.639908466495</c:v>
                </c:pt>
                <c:pt idx="8">
                  <c:v>51172.962428990089</c:v>
                </c:pt>
                <c:pt idx="9">
                  <c:v>47154.146378789999</c:v>
                </c:pt>
                <c:pt idx="10">
                  <c:v>48808.538264677867</c:v>
                </c:pt>
                <c:pt idx="11">
                  <c:v>42336.516981197878</c:v>
                </c:pt>
                <c:pt idx="12">
                  <c:v>50875.474949110067</c:v>
                </c:pt>
                <c:pt idx="13">
                  <c:v>54219.926961250101</c:v>
                </c:pt>
                <c:pt idx="14">
                  <c:v>53775.085973342568</c:v>
                </c:pt>
                <c:pt idx="15">
                  <c:v>52646.471073502747</c:v>
                </c:pt>
                <c:pt idx="16">
                  <c:v>49083.991719855003</c:v>
                </c:pt>
                <c:pt idx="17">
                  <c:v>48420.449289314987</c:v>
                </c:pt>
                <c:pt idx="18">
                  <c:v>44674.991289954938</c:v>
                </c:pt>
                <c:pt idx="19">
                  <c:v>47615.526260835191</c:v>
                </c:pt>
                <c:pt idx="20">
                  <c:v>46027.398823415053</c:v>
                </c:pt>
                <c:pt idx="21">
                  <c:v>44381.500184245</c:v>
                </c:pt>
                <c:pt idx="22">
                  <c:v>45612.752540404865</c:v>
                </c:pt>
                <c:pt idx="23">
                  <c:v>40865.728645328541</c:v>
                </c:pt>
                <c:pt idx="24">
                  <c:v>47563.839487228579</c:v>
                </c:pt>
                <c:pt idx="25">
                  <c:v>51379.272112308514</c:v>
                </c:pt>
                <c:pt idx="26">
                  <c:v>48576.110005908602</c:v>
                </c:pt>
                <c:pt idx="27">
                  <c:v>46261.096509081421</c:v>
                </c:pt>
                <c:pt idx="28">
                  <c:v>42098.006171391433</c:v>
                </c:pt>
                <c:pt idx="29">
                  <c:v>47663.690153361473</c:v>
                </c:pt>
                <c:pt idx="30">
                  <c:v>54740.293114171393</c:v>
                </c:pt>
                <c:pt idx="31">
                  <c:v>63082.493705611341</c:v>
                </c:pt>
                <c:pt idx="32">
                  <c:v>72367.673944641487</c:v>
                </c:pt>
                <c:pt idx="33">
                  <c:v>74345.945693381334</c:v>
                </c:pt>
                <c:pt idx="34">
                  <c:v>76491.725663111472</c:v>
                </c:pt>
                <c:pt idx="35">
                  <c:v>71956.720064831577</c:v>
                </c:pt>
                <c:pt idx="36">
                  <c:v>87330.384480401466</c:v>
                </c:pt>
                <c:pt idx="37">
                  <c:v>95619.053550881552</c:v>
                </c:pt>
                <c:pt idx="38">
                  <c:v>95393.077572131486</c:v>
                </c:pt>
                <c:pt idx="39">
                  <c:v>97333.9115199316</c:v>
                </c:pt>
                <c:pt idx="40">
                  <c:v>99891.298965791764</c:v>
                </c:pt>
                <c:pt idx="41">
                  <c:v>106235.24525698717</c:v>
                </c:pt>
                <c:pt idx="42">
                  <c:v>110514.53479554213</c:v>
                </c:pt>
                <c:pt idx="43">
                  <c:v>133987.03149850221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6F5-4358-974F-B99857046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784111"/>
        <c:axId val="120784527"/>
      </c:lineChart>
      <c:catAx>
        <c:axId val="1207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527"/>
        <c:crosses val="autoZero"/>
        <c:auto val="1"/>
        <c:lblAlgn val="ctr"/>
        <c:lblOffset val="100"/>
        <c:noMultiLvlLbl val="0"/>
      </c:catAx>
      <c:valAx>
        <c:axId val="1207845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0784111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tx1">
        <a:lumMod val="75000"/>
        <a:lumOff val="2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0.85444</cdr:x>
      <cdr:y>0.63342</cdr:y>
    </cdr:from>
    <cdr:to>
      <cdr:x>0.96805</cdr:x>
      <cdr:y>0.87812</cdr:y>
    </cdr:to>
    <cdr:sp macro="" textlink="">
      <cdr:nvSpPr>
        <cdr:cNvPr id="2" name="CaixaDeTexto 1">
          <a:extLst xmlns:a="http://schemas.openxmlformats.org/drawingml/2006/main">
            <a:ext uri="{FF2B5EF4-FFF2-40B4-BE49-F238E27FC236}">
              <a16:creationId xmlns:a16="http://schemas.microsoft.com/office/drawing/2014/main" id="{77AFD866-AF2B-4FE7-87C5-13121AC4BAB4}"/>
            </a:ext>
          </a:extLst>
        </cdr:cNvPr>
        <cdr:cNvSpPr txBox="1"/>
      </cdr:nvSpPr>
      <cdr:spPr>
        <a:xfrm xmlns:a="http://schemas.openxmlformats.org/drawingml/2006/main">
          <a:off x="6877051" y="236696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pt-BR" sz="1200" b="1">
              <a:solidFill>
                <a:schemeClr val="bg2">
                  <a:lumMod val="50000"/>
                </a:schemeClr>
              </a:solidFill>
            </a:rPr>
            <a:t>Média</a:t>
          </a:r>
          <a:r>
            <a:rPr lang="pt-BR" sz="1200" b="1" baseline="0">
              <a:solidFill>
                <a:schemeClr val="bg2">
                  <a:lumMod val="50000"/>
                </a:schemeClr>
              </a:solidFill>
            </a:rPr>
            <a:t> = 18,2</a:t>
          </a:r>
          <a:endParaRPr lang="pt-BR" sz="1100" b="1">
            <a:solidFill>
              <a:schemeClr val="bg2">
                <a:lumMod val="50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0.05957</cdr:x>
      <cdr:y>0.27186</cdr:y>
    </cdr:from>
    <cdr:to>
      <cdr:x>0.41245</cdr:x>
      <cdr:y>0.67346</cdr:y>
    </cdr:to>
    <cdr:cxnSp macro="">
      <cdr:nvCxnSpPr>
        <cdr:cNvPr id="2" name="Straight Arrow Connector 12">
          <a:extLst xmlns:a="http://schemas.openxmlformats.org/drawingml/2006/main">
            <a:ext uri="{FF2B5EF4-FFF2-40B4-BE49-F238E27FC236}">
              <a16:creationId xmlns:a16="http://schemas.microsoft.com/office/drawing/2014/main" id="{3B46FC7B-0029-4AFE-BFDA-695D6576A398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V="1">
          <a:off x="639466" y="1067908"/>
          <a:ext cx="3788229" cy="157759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>
              <a:alpha val="49000"/>
            </a:schemeClr>
          </a:solidFill>
          <a:prstDash val="sysDash"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0.17228</cdr:x>
      <cdr:y>0.48818</cdr:y>
    </cdr:from>
    <cdr:to>
      <cdr:x>0.29221</cdr:x>
      <cdr:y>0.55869</cdr:y>
    </cdr:to>
    <cdr:sp macro="" textlink="">
      <cdr:nvSpPr>
        <cdr:cNvPr id="3" name="TextBox 28">
          <a:extLst xmlns:a="http://schemas.openxmlformats.org/drawingml/2006/main">
            <a:ext uri="{FF2B5EF4-FFF2-40B4-BE49-F238E27FC236}">
              <a16:creationId xmlns:a16="http://schemas.microsoft.com/office/drawing/2014/main" id="{CDD38E32-34C2-43C7-A2C5-5FCFE0C3C906}"/>
            </a:ext>
          </a:extLst>
        </cdr:cNvPr>
        <cdr:cNvSpPr txBox="1"/>
      </cdr:nvSpPr>
      <cdr:spPr>
        <a:xfrm xmlns:a="http://schemas.openxmlformats.org/drawingml/2006/main" rot="20338904">
          <a:off x="1849412" y="1917651"/>
          <a:ext cx="128753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Crise</a:t>
          </a:r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 dos </a:t>
          </a:r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anos</a:t>
          </a:r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 90</a:t>
          </a:r>
          <a:endParaRPr lang="en-NL" sz="1200" i="1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0.42175</cdr:x>
      <cdr:y>0.27562</cdr:y>
    </cdr:from>
    <cdr:to>
      <cdr:x>0.72933</cdr:x>
      <cdr:y>0.53264</cdr:y>
    </cdr:to>
    <cdr:cxnSp macro="">
      <cdr:nvCxnSpPr>
        <cdr:cNvPr id="4" name="Straight Arrow Connector 17">
          <a:extLst xmlns:a="http://schemas.openxmlformats.org/drawingml/2006/main">
            <a:ext uri="{FF2B5EF4-FFF2-40B4-BE49-F238E27FC236}">
              <a16:creationId xmlns:a16="http://schemas.microsoft.com/office/drawing/2014/main" id="{1C5B172E-5CC6-45B2-BCA0-A0249795E944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4527550" y="1082675"/>
          <a:ext cx="3302000" cy="100965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>
              <a:alpha val="49000"/>
            </a:schemeClr>
          </a:solidFill>
          <a:prstDash val="sysDash"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0.73008</cdr:x>
      <cdr:y>0.46798</cdr:y>
    </cdr:from>
    <cdr:to>
      <cdr:x>0.83167</cdr:x>
      <cdr:y>0.53606</cdr:y>
    </cdr:to>
    <cdr:cxnSp macro="">
      <cdr:nvCxnSpPr>
        <cdr:cNvPr id="5" name="Straight Arrow Connector 22">
          <a:extLst xmlns:a="http://schemas.openxmlformats.org/drawingml/2006/main">
            <a:ext uri="{FF2B5EF4-FFF2-40B4-BE49-F238E27FC236}">
              <a16:creationId xmlns:a16="http://schemas.microsoft.com/office/drawing/2014/main" id="{27966731-F9E2-49B1-9542-7F43CE6EFDD5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V="1">
          <a:off x="7837505" y="1838325"/>
          <a:ext cx="1090595" cy="26742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>
              <a:alpha val="49000"/>
            </a:schemeClr>
          </a:solidFill>
          <a:prstDash val="sysDash"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0.83316</cdr:x>
      <cdr:y>0.4714</cdr:y>
    </cdr:from>
    <cdr:to>
      <cdr:x>0.9689</cdr:x>
      <cdr:y>0.47283</cdr:y>
    </cdr:to>
    <cdr:cxnSp macro="">
      <cdr:nvCxnSpPr>
        <cdr:cNvPr id="6" name="Straight Arrow Connector 24">
          <a:extLst xmlns:a="http://schemas.openxmlformats.org/drawingml/2006/main">
            <a:ext uri="{FF2B5EF4-FFF2-40B4-BE49-F238E27FC236}">
              <a16:creationId xmlns:a16="http://schemas.microsoft.com/office/drawing/2014/main" id="{64ECD547-02EC-40A0-9765-F0B40EBA0A2C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8944177" y="1851750"/>
          <a:ext cx="1457123" cy="56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>
              <a:alpha val="49000"/>
            </a:schemeClr>
          </a:solidFill>
          <a:prstDash val="sysDash"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0.46965</cdr:x>
      <cdr:y>0.39118</cdr:y>
    </cdr:from>
    <cdr:to>
      <cdr:x>0.60735</cdr:x>
      <cdr:y>0.4617</cdr:y>
    </cdr:to>
    <cdr:sp macro="" textlink="">
      <cdr:nvSpPr>
        <cdr:cNvPr id="7" name="TextBox 29">
          <a:extLst xmlns:a="http://schemas.openxmlformats.org/drawingml/2006/main">
            <a:ext uri="{FF2B5EF4-FFF2-40B4-BE49-F238E27FC236}">
              <a16:creationId xmlns:a16="http://schemas.microsoft.com/office/drawing/2014/main" id="{9D48D326-7F9E-40A5-BA6F-905D3DB4692F}"/>
            </a:ext>
          </a:extLst>
        </cdr:cNvPr>
        <cdr:cNvSpPr txBox="1"/>
      </cdr:nvSpPr>
      <cdr:spPr>
        <a:xfrm xmlns:a="http://schemas.openxmlformats.org/drawingml/2006/main" rot="966215">
          <a:off x="5041747" y="1536652"/>
          <a:ext cx="147829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Boom dos </a:t>
          </a:r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anos</a:t>
          </a:r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 2000</a:t>
          </a:r>
          <a:endParaRPr lang="en-NL" sz="1200" i="1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0.73755</cdr:x>
      <cdr:y>0.50259</cdr:y>
    </cdr:from>
    <cdr:to>
      <cdr:x>0.83283</cdr:x>
      <cdr:y>0.62012</cdr:y>
    </cdr:to>
    <cdr:sp macro="" textlink="">
      <cdr:nvSpPr>
        <cdr:cNvPr id="8" name="TextBox 30">
          <a:extLst xmlns:a="http://schemas.openxmlformats.org/drawingml/2006/main">
            <a:ext uri="{FF2B5EF4-FFF2-40B4-BE49-F238E27FC236}">
              <a16:creationId xmlns:a16="http://schemas.microsoft.com/office/drawing/2014/main" id="{A4B29EFE-5A96-411B-B4E2-DFE23DC8DFBE}"/>
            </a:ext>
          </a:extLst>
        </cdr:cNvPr>
        <cdr:cNvSpPr txBox="1"/>
      </cdr:nvSpPr>
      <cdr:spPr>
        <a:xfrm xmlns:a="http://schemas.openxmlformats.org/drawingml/2006/main" rot="20535552">
          <a:off x="7917754" y="1974285"/>
          <a:ext cx="1022823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Crise</a:t>
          </a:r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 fiscal de 2015</a:t>
          </a:r>
          <a:endParaRPr lang="en-NL" sz="1200" i="1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0.85563</cdr:x>
      <cdr:y>0.47363</cdr:y>
    </cdr:from>
    <cdr:to>
      <cdr:x>0.9509</cdr:x>
      <cdr:y>0.54414</cdr:y>
    </cdr:to>
    <cdr:sp macro="" textlink="">
      <cdr:nvSpPr>
        <cdr:cNvPr id="9" name="TextBox 34">
          <a:extLst xmlns:a="http://schemas.openxmlformats.org/drawingml/2006/main">
            <a:ext uri="{FF2B5EF4-FFF2-40B4-BE49-F238E27FC236}">
              <a16:creationId xmlns:a16="http://schemas.microsoft.com/office/drawing/2014/main" id="{657BE574-B41D-4AAA-BA83-334AB67B7B01}"/>
            </a:ext>
          </a:extLst>
        </cdr:cNvPr>
        <cdr:cNvSpPr txBox="1"/>
      </cdr:nvSpPr>
      <cdr:spPr>
        <a:xfrm xmlns:a="http://schemas.openxmlformats.org/drawingml/2006/main">
          <a:off x="9185327" y="1860501"/>
          <a:ext cx="1022823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Período</a:t>
          </a:r>
          <a:r>
            <a:rPr lang="en-GB" sz="1200" i="1" dirty="0">
              <a:solidFill>
                <a:schemeClr val="accent2">
                  <a:lumMod val="60000"/>
                  <a:lumOff val="40000"/>
                </a:schemeClr>
              </a:solidFill>
            </a:rPr>
            <a:t> </a:t>
          </a:r>
          <a:r>
            <a:rPr lang="en-GB" sz="1200" i="1" dirty="0" err="1">
              <a:solidFill>
                <a:schemeClr val="accent2">
                  <a:lumMod val="60000"/>
                  <a:lumOff val="40000"/>
                </a:schemeClr>
              </a:solidFill>
            </a:rPr>
            <a:t>atual</a:t>
          </a:r>
          <a:endParaRPr lang="en-NL" sz="1200" i="1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594CB34A-B1A9-4D2B-A024-A0A7FA3BF313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0506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E6A1D3F-38FF-4B49-BC67-CBB66C4EE1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6342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6362" cy="513507"/>
          </a:xfrm>
          <a:prstGeom prst="rect">
            <a:avLst/>
          </a:prstGeom>
        </p:spPr>
        <p:txBody>
          <a:bodyPr vert="horz" lIns="94748" tIns="47374" rIns="94748" bIns="47374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6" y="1"/>
            <a:ext cx="3076362" cy="513507"/>
          </a:xfrm>
          <a:prstGeom prst="rect">
            <a:avLst/>
          </a:prstGeom>
        </p:spPr>
        <p:txBody>
          <a:bodyPr vert="horz" lIns="94748" tIns="47374" rIns="94748" bIns="47374" rtlCol="0"/>
          <a:lstStyle>
            <a:lvl1pPr algn="r">
              <a:defRPr sz="1200"/>
            </a:lvl1pPr>
          </a:lstStyle>
          <a:p>
            <a:fld id="{61E1CBFE-39ED-46BC-9C9C-103DDCE6E370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77838" y="1277938"/>
            <a:ext cx="6143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8" tIns="47374" rIns="94748" bIns="4737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2" y="4925407"/>
            <a:ext cx="5679440" cy="4029879"/>
          </a:xfrm>
          <a:prstGeom prst="rect">
            <a:avLst/>
          </a:prstGeom>
        </p:spPr>
        <p:txBody>
          <a:bodyPr vert="horz" lIns="94748" tIns="47374" rIns="94748" bIns="47374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3" y="9721108"/>
            <a:ext cx="3076362" cy="513506"/>
          </a:xfrm>
          <a:prstGeom prst="rect">
            <a:avLst/>
          </a:prstGeom>
        </p:spPr>
        <p:txBody>
          <a:bodyPr vert="horz" lIns="94748" tIns="47374" rIns="94748" bIns="47374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6" y="9721108"/>
            <a:ext cx="3076362" cy="513506"/>
          </a:xfrm>
          <a:prstGeom prst="rect">
            <a:avLst/>
          </a:prstGeom>
        </p:spPr>
        <p:txBody>
          <a:bodyPr vert="horz" lIns="94748" tIns="47374" rIns="94748" bIns="47374" rtlCol="0" anchor="b"/>
          <a:lstStyle>
            <a:lvl1pPr algn="r">
              <a:defRPr sz="1200"/>
            </a:lvl1pPr>
          </a:lstStyle>
          <a:p>
            <a:fld id="{393F1803-DC00-4827-808B-B52F3F5BBA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321169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32F0B03-8921-2041-A563-EF3FFE7F147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ABB6D58A-25B4-B749-8B90-42AF6D11B08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223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8341B5-36D2-3247-A58E-822C972D0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5289" y="3175"/>
            <a:ext cx="4114800" cy="227013"/>
          </a:xfrm>
          <a:prstGeom prst="rect">
            <a:avLst/>
          </a:prstGeom>
        </p:spPr>
        <p:txBody>
          <a:bodyPr/>
          <a:lstStyle/>
          <a:p>
            <a:r>
              <a:rPr lang="pt-BR"/>
              <a:t>Tesouro Nacional – Título do Documento – Edição XX</a:t>
            </a:r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DFE8DF-A9C4-F945-BB2C-59B6588AC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/>
          <a:lstStyle/>
          <a:p>
            <a:fld id="{6789EB80-92C3-2544-A46A-04E64625DFAD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D4229915-3336-EB49-8A3C-F68817F7E8AC}"/>
              </a:ext>
            </a:extLst>
          </p:cNvPr>
          <p:cNvSpPr/>
          <p:nvPr userDrawn="1"/>
        </p:nvSpPr>
        <p:spPr>
          <a:xfrm rot="16200000">
            <a:off x="2667000" y="-2667000"/>
            <a:ext cx="6858001" cy="12191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DB1F754-5603-2D4C-9DCB-81E7CEBB6FCA}"/>
              </a:ext>
            </a:extLst>
          </p:cNvPr>
          <p:cNvSpPr/>
          <p:nvPr userDrawn="1"/>
        </p:nvSpPr>
        <p:spPr>
          <a:xfrm>
            <a:off x="1009047" y="-85729"/>
            <a:ext cx="1542919" cy="6279954"/>
          </a:xfrm>
          <a:prstGeom prst="rect">
            <a:avLst/>
          </a:prstGeom>
          <a:solidFill>
            <a:schemeClr val="accent1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Espaço Reservado para Data 3">
            <a:extLst>
              <a:ext uri="{FF2B5EF4-FFF2-40B4-BE49-F238E27FC236}">
                <a16:creationId xmlns:a16="http://schemas.microsoft.com/office/drawing/2014/main" id="{F8CA0AEF-02E4-DC4C-9621-2CEB0509E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80629" y="5791516"/>
            <a:ext cx="1371337" cy="271581"/>
          </a:xfrm>
        </p:spPr>
        <p:txBody>
          <a:bodyPr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Última atualização</a:t>
            </a:r>
            <a:br>
              <a:rPr lang="pt-BR"/>
            </a:br>
            <a:fld id="{33D01F3E-E97B-2F43-A14E-386801581F92}" type="datetime4">
              <a:rPr lang="pt-BR" smtClean="0"/>
              <a:t>7 de outubro de 2021</a:t>
            </a:fld>
            <a:endParaRPr lang="pt-BR" dirty="0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CAB3CEA4-9D4C-1641-8BB5-CC2D7CE2B4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71" y="364730"/>
            <a:ext cx="980070" cy="598090"/>
          </a:xfrm>
          <a:prstGeom prst="rect">
            <a:avLst/>
          </a:prstGeom>
        </p:spPr>
      </p:pic>
      <p:pic>
        <p:nvPicPr>
          <p:cNvPr id="15" name="Imagem 14" descr="Bacground">
            <a:extLst>
              <a:ext uri="{FF2B5EF4-FFF2-40B4-BE49-F238E27FC236}">
                <a16:creationId xmlns:a16="http://schemas.microsoft.com/office/drawing/2014/main" id="{BFA16247-9662-124C-9E2C-D543B91D1D30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5400000">
            <a:off x="1757413" y="5402847"/>
            <a:ext cx="50597" cy="1538507"/>
          </a:xfrm>
          <a:prstGeom prst="rect">
            <a:avLst/>
          </a:prstGeom>
          <a:noFill/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60EA003F-6608-A444-8D70-219F7D25E06E}"/>
              </a:ext>
            </a:extLst>
          </p:cNvPr>
          <p:cNvCxnSpPr>
            <a:cxnSpLocks/>
          </p:cNvCxnSpPr>
          <p:nvPr userDrawn="1"/>
        </p:nvCxnSpPr>
        <p:spPr>
          <a:xfrm>
            <a:off x="1100603" y="3505656"/>
            <a:ext cx="13598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B41F69D0-B884-324E-9746-1AD38CD56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1163" y="1114743"/>
            <a:ext cx="8668329" cy="2387600"/>
          </a:xfrm>
        </p:spPr>
        <p:txBody>
          <a:bodyPr anchor="b"/>
          <a:lstStyle>
            <a:lvl1pPr algn="l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8E3E7-349B-A54A-BEC3-8A1A501C0A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41163" y="3649980"/>
            <a:ext cx="8237377" cy="47244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Clique para editar o subtítulo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DE76CCD-C166-8F42-8BD5-BC6E333F18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80" y="6223513"/>
            <a:ext cx="4130040" cy="58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3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2B20AC-0F86-A64A-B922-EEA3422A5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701" y="365125"/>
            <a:ext cx="11147367" cy="1072974"/>
          </a:xfrm>
        </p:spPr>
        <p:txBody>
          <a:bodyPr anchor="b">
            <a:normAutofit/>
          </a:bodyPr>
          <a:lstStyle>
            <a:lvl1pPr>
              <a:defRPr sz="3000" b="1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46778E-19B7-A341-9179-BF5C6F0C9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701" y="1522065"/>
            <a:ext cx="11147367" cy="5107333"/>
          </a:xfrm>
        </p:spPr>
        <p:txBody>
          <a:bodyPr/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E48C14-C8EB-BD4D-9F2E-2A9084E47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DDF1-3C59-2442-9DB1-669E4B1B569C}" type="datetime4">
              <a:rPr lang="pt-BR" smtClean="0"/>
              <a:t>7 de outubro de 2021</a:t>
            </a:fld>
            <a:endParaRPr lang="pt-BR"/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CC8016DD-A1D8-9047-8984-1F75AC7761BF}"/>
              </a:ext>
            </a:extLst>
          </p:cNvPr>
          <p:cNvCxnSpPr/>
          <p:nvPr userDrawn="1"/>
        </p:nvCxnSpPr>
        <p:spPr>
          <a:xfrm>
            <a:off x="523701" y="1438102"/>
            <a:ext cx="1114736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3E1A0FED-1AB2-E644-9B36-6CCF6B961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Tesouro Nacional – Título do Documento – Edição XX</a:t>
            </a:r>
          </a:p>
        </p:txBody>
      </p:sp>
      <p:sp>
        <p:nvSpPr>
          <p:cNvPr id="12" name="Espaço Reservado para Número de Slide 5">
            <a:extLst>
              <a:ext uri="{FF2B5EF4-FFF2-40B4-BE49-F238E27FC236}">
                <a16:creationId xmlns:a16="http://schemas.microsoft.com/office/drawing/2014/main" id="{1FB7F1C1-748E-7940-BF09-D7FA70E84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EC8AF84-5782-6041-ACDF-5D38A27A4D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3819" y="79779"/>
            <a:ext cx="797015" cy="141506"/>
          </a:xfrm>
          <a:prstGeom prst="rect">
            <a:avLst/>
          </a:prstGeom>
        </p:spPr>
      </p:pic>
      <p:pic>
        <p:nvPicPr>
          <p:cNvPr id="15" name="Imagem 14" descr="Bacground">
            <a:extLst>
              <a:ext uri="{FF2B5EF4-FFF2-40B4-BE49-F238E27FC236}">
                <a16:creationId xmlns:a16="http://schemas.microsoft.com/office/drawing/2014/main" id="{A5493E6E-11C4-4545-B209-3A0B6985C630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10800000">
            <a:off x="12133729" y="0"/>
            <a:ext cx="91401" cy="6892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280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D6E7F5-2A5C-EF46-A765-940CE7EAC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7" y="365126"/>
            <a:ext cx="11147368" cy="1072976"/>
          </a:xfrm>
        </p:spPr>
        <p:txBody>
          <a:bodyPr anchor="b"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84B511-1DD1-7141-9892-211539488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327" y="1563238"/>
            <a:ext cx="5439292" cy="49954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355BBA-3EEC-554F-9AEA-ECB851642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90" y="1563238"/>
            <a:ext cx="5439292" cy="49954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2F59DE3-6BE8-8B4E-85A4-DC97E1641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456A-8D7C-E445-8E16-C218EDE87D3B}" type="datetime4">
              <a:rPr lang="pt-BR" smtClean="0"/>
              <a:t>7 de outubro de 2021</a:t>
            </a:fld>
            <a:endParaRPr lang="pt-BR"/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86BA34D7-4489-274C-8C01-0182E5ACFF0A}"/>
              </a:ext>
            </a:extLst>
          </p:cNvPr>
          <p:cNvCxnSpPr/>
          <p:nvPr userDrawn="1"/>
        </p:nvCxnSpPr>
        <p:spPr>
          <a:xfrm>
            <a:off x="523701" y="1438102"/>
            <a:ext cx="1114736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424318C2-B713-4B4A-BA62-132A93BA1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Tesouro Nacional – Título do Documento – Edição XX</a:t>
            </a:r>
          </a:p>
        </p:txBody>
      </p:sp>
      <p:sp>
        <p:nvSpPr>
          <p:cNvPr id="10" name="Espaço Reservado para Número de Slide 5">
            <a:extLst>
              <a:ext uri="{FF2B5EF4-FFF2-40B4-BE49-F238E27FC236}">
                <a16:creationId xmlns:a16="http://schemas.microsoft.com/office/drawing/2014/main" id="{9A8B3A26-1BDE-F748-A508-D994C509D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1796ABF1-EC44-5046-94CB-7DFDA1F1A2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3819" y="79779"/>
            <a:ext cx="797015" cy="141506"/>
          </a:xfrm>
          <a:prstGeom prst="rect">
            <a:avLst/>
          </a:prstGeom>
        </p:spPr>
      </p:pic>
      <p:pic>
        <p:nvPicPr>
          <p:cNvPr id="13" name="Imagem 12" descr="Bacground">
            <a:extLst>
              <a:ext uri="{FF2B5EF4-FFF2-40B4-BE49-F238E27FC236}">
                <a16:creationId xmlns:a16="http://schemas.microsoft.com/office/drawing/2014/main" id="{5CBFDACD-33B6-C14A-B757-D96F409C5CF2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10800000">
            <a:off x="12133729" y="0"/>
            <a:ext cx="91401" cy="6892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132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902DCD-6903-BE40-A398-410541525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13" y="365125"/>
            <a:ext cx="11153382" cy="1072976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50CC1D0-3781-9344-953B-706A0F394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14" y="1559632"/>
            <a:ext cx="546326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BFF70E-AE82-C54D-8E0D-0C67CE4C3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314" y="2505075"/>
            <a:ext cx="5463262" cy="398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5413922-FEBC-6F45-B072-F79687B48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1473" y="1559632"/>
            <a:ext cx="549016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A5C94A0-7D22-BE43-824A-AC2A2FD16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1473" y="2505075"/>
            <a:ext cx="5490168" cy="3987800"/>
          </a:xfrm>
        </p:spPr>
        <p:txBody>
          <a:bodyPr/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20251F5-8B99-0847-ABF8-E4C55F0CC2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36557" y="6922135"/>
            <a:ext cx="2823643" cy="365125"/>
          </a:xfrm>
        </p:spPr>
        <p:txBody>
          <a:bodyPr/>
          <a:lstStyle/>
          <a:p>
            <a:fld id="{340E1C6A-BBC0-4044-9994-A96CE358F0F2}" type="datetime4">
              <a:rPr lang="pt-BR" smtClean="0"/>
              <a:t>7 de outubro de 2021</a:t>
            </a:fld>
            <a:endParaRPr lang="pt-BR"/>
          </a:p>
        </p:txBody>
      </p:sp>
      <p:sp>
        <p:nvSpPr>
          <p:cNvPr id="12" name="Espaço Reservado para Rodapé 4">
            <a:extLst>
              <a:ext uri="{FF2B5EF4-FFF2-40B4-BE49-F238E27FC236}">
                <a16:creationId xmlns:a16="http://schemas.microsoft.com/office/drawing/2014/main" id="{D5491450-0D57-EC47-A9BC-23A02206C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06848" y="47129"/>
            <a:ext cx="4220304" cy="227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Tesouro Nacional – Título do Documento – Edição XX</a:t>
            </a:r>
          </a:p>
        </p:txBody>
      </p:sp>
      <p:sp>
        <p:nvSpPr>
          <p:cNvPr id="13" name="Espaço Reservado para Número de Slide 5">
            <a:extLst>
              <a:ext uri="{FF2B5EF4-FFF2-40B4-BE49-F238E27FC236}">
                <a16:creationId xmlns:a16="http://schemas.microsoft.com/office/drawing/2014/main" id="{DE73BD0C-E433-614B-A101-94526444C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2496CEBC-26D4-3341-B3EA-E9FF390B846A}"/>
              </a:ext>
            </a:extLst>
          </p:cNvPr>
          <p:cNvCxnSpPr/>
          <p:nvPr userDrawn="1"/>
        </p:nvCxnSpPr>
        <p:spPr>
          <a:xfrm>
            <a:off x="523701" y="1438102"/>
            <a:ext cx="1114736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6" name="Imagem 15">
            <a:extLst>
              <a:ext uri="{FF2B5EF4-FFF2-40B4-BE49-F238E27FC236}">
                <a16:creationId xmlns:a16="http://schemas.microsoft.com/office/drawing/2014/main" id="{FD65C68C-1AB3-704D-AAC5-226143C1F4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3819" y="79779"/>
            <a:ext cx="797015" cy="141506"/>
          </a:xfrm>
          <a:prstGeom prst="rect">
            <a:avLst/>
          </a:prstGeom>
        </p:spPr>
      </p:pic>
      <p:pic>
        <p:nvPicPr>
          <p:cNvPr id="17" name="Imagem 16" descr="Bacground">
            <a:extLst>
              <a:ext uri="{FF2B5EF4-FFF2-40B4-BE49-F238E27FC236}">
                <a16:creationId xmlns:a16="http://schemas.microsoft.com/office/drawing/2014/main" id="{851B9C57-C115-E945-A52D-A5737ED1DFD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10800000">
            <a:off x="12133729" y="0"/>
            <a:ext cx="91401" cy="6892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725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9FA45-3D4A-AF4B-840B-2EF154BCC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517D51C-3C08-4C47-BD0A-29C2D0001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3FA2-7F87-BF48-AF51-4A0336947A26}" type="datetime4">
              <a:rPr lang="pt-BR" smtClean="0"/>
              <a:t>7 de outubro de 2021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F98D2156-429E-B240-9A26-E5515A64F0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34193"/>
            <a:ext cx="4220304" cy="227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Tesouro Nacional – Título do Documento – Edição XX</a:t>
            </a:r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2220489B-2AC3-8449-AEED-F2B49DB72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C162C497-6874-F047-90C1-2FC3CC39E83E}"/>
              </a:ext>
            </a:extLst>
          </p:cNvPr>
          <p:cNvCxnSpPr/>
          <p:nvPr userDrawn="1"/>
        </p:nvCxnSpPr>
        <p:spPr>
          <a:xfrm>
            <a:off x="523701" y="1438102"/>
            <a:ext cx="1114736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2" name="Imagem 11">
            <a:extLst>
              <a:ext uri="{FF2B5EF4-FFF2-40B4-BE49-F238E27FC236}">
                <a16:creationId xmlns:a16="http://schemas.microsoft.com/office/drawing/2014/main" id="{D519F2E4-C530-2848-BCDA-2257710498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3819" y="79779"/>
            <a:ext cx="797015" cy="141506"/>
          </a:xfrm>
          <a:prstGeom prst="rect">
            <a:avLst/>
          </a:prstGeom>
        </p:spPr>
      </p:pic>
      <p:pic>
        <p:nvPicPr>
          <p:cNvPr id="13" name="Imagem 12" descr="Bacground">
            <a:extLst>
              <a:ext uri="{FF2B5EF4-FFF2-40B4-BE49-F238E27FC236}">
                <a16:creationId xmlns:a16="http://schemas.microsoft.com/office/drawing/2014/main" id="{A54FA726-C34A-7247-9F70-3C269D00F6C7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10800000">
            <a:off x="12133729" y="0"/>
            <a:ext cx="91401" cy="6892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793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DD2550B-CFB4-A549-A940-A8AB44A82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E408-E187-4A45-BB1C-D01D7C3B24B5}" type="datetime4">
              <a:rPr lang="pt-BR" smtClean="0"/>
              <a:t>7 de outubro de 2021</a:t>
            </a:fld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B3375CB-34A3-4F42-B473-9313B505B1E4}"/>
              </a:ext>
            </a:extLst>
          </p:cNvPr>
          <p:cNvSpPr/>
          <p:nvPr userDrawn="1"/>
        </p:nvSpPr>
        <p:spPr>
          <a:xfrm>
            <a:off x="266007" y="1238596"/>
            <a:ext cx="11637818" cy="374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991131E-A4F4-574A-BAD3-D9F2A84A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904" y="449262"/>
            <a:ext cx="3932237" cy="96390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D352B2-E6E3-D54B-8A5A-F13F18105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835" y="449262"/>
            <a:ext cx="6973860" cy="60180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12824CE-EAC2-0A48-8283-B56D1359F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3904" y="1637607"/>
            <a:ext cx="3932237" cy="4829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4497370B-07ED-994B-919E-FEE3619A1E98}"/>
              </a:ext>
            </a:extLst>
          </p:cNvPr>
          <p:cNvCxnSpPr>
            <a:cxnSpLocks/>
          </p:cNvCxnSpPr>
          <p:nvPr userDrawn="1"/>
        </p:nvCxnSpPr>
        <p:spPr>
          <a:xfrm>
            <a:off x="523701" y="1438102"/>
            <a:ext cx="393244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Espaço Reservado para Rodapé 4">
            <a:extLst>
              <a:ext uri="{FF2B5EF4-FFF2-40B4-BE49-F238E27FC236}">
                <a16:creationId xmlns:a16="http://schemas.microsoft.com/office/drawing/2014/main" id="{25F11448-C743-7348-A142-274E6C3E1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34193"/>
            <a:ext cx="4220304" cy="227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Tesouro Nacional – Título do Documento – Edição XX</a:t>
            </a:r>
          </a:p>
        </p:txBody>
      </p:sp>
      <p:sp>
        <p:nvSpPr>
          <p:cNvPr id="14" name="Espaço Reservado para Número de Slide 5">
            <a:extLst>
              <a:ext uri="{FF2B5EF4-FFF2-40B4-BE49-F238E27FC236}">
                <a16:creationId xmlns:a16="http://schemas.microsoft.com/office/drawing/2014/main" id="{A657A573-F4BC-C541-A004-665ED916FE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B419DF99-C8A1-0141-8006-5D5F6988C0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3819" y="79779"/>
            <a:ext cx="797015" cy="141506"/>
          </a:xfrm>
          <a:prstGeom prst="rect">
            <a:avLst/>
          </a:prstGeom>
        </p:spPr>
      </p:pic>
      <p:pic>
        <p:nvPicPr>
          <p:cNvPr id="16" name="Imagem 15" descr="Bacground">
            <a:extLst>
              <a:ext uri="{FF2B5EF4-FFF2-40B4-BE49-F238E27FC236}">
                <a16:creationId xmlns:a16="http://schemas.microsoft.com/office/drawing/2014/main" id="{C4A2453F-6155-A347-8CF8-A55EE124913F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10800000">
            <a:off x="12133729" y="0"/>
            <a:ext cx="91401" cy="6892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744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7DB1F754-5603-2D4C-9DCB-81E7CEBB6FCA}"/>
              </a:ext>
            </a:extLst>
          </p:cNvPr>
          <p:cNvSpPr/>
          <p:nvPr userDrawn="1"/>
        </p:nvSpPr>
        <p:spPr>
          <a:xfrm>
            <a:off x="1011251" y="2821404"/>
            <a:ext cx="11182952" cy="3379689"/>
          </a:xfrm>
          <a:prstGeom prst="rect">
            <a:avLst/>
          </a:prstGeom>
          <a:solidFill>
            <a:schemeClr val="accent1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CAB3CEA4-9D4C-1641-8BB5-CC2D7CE2B4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0603" y="1412624"/>
            <a:ext cx="1761553" cy="967410"/>
          </a:xfrm>
          <a:prstGeom prst="rect">
            <a:avLst/>
          </a:prstGeom>
        </p:spPr>
      </p:pic>
      <p:pic>
        <p:nvPicPr>
          <p:cNvPr id="15" name="Imagem 14" descr="Bacground">
            <a:extLst>
              <a:ext uri="{FF2B5EF4-FFF2-40B4-BE49-F238E27FC236}">
                <a16:creationId xmlns:a16="http://schemas.microsoft.com/office/drawing/2014/main" id="{BFA16247-9662-124C-9E2C-D543B91D1D30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5"/>
          <a:stretch>
            <a:fillRect/>
          </a:stretch>
        </p:blipFill>
        <p:spPr bwMode="auto">
          <a:xfrm rot="5400000">
            <a:off x="6579018" y="581241"/>
            <a:ext cx="47419" cy="11178541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41F69D0-B884-324E-9746-1AD38CD56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41163" y="2880765"/>
            <a:ext cx="8668329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Obrigado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8E3E7-349B-A54A-BEC3-8A1A501C0A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41163" y="5416002"/>
            <a:ext cx="8237377" cy="47244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 err="1"/>
              <a:t>xxxxxxxx.xxxxxxxx@tesouro.gov.br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DE76CCD-C166-8F42-8BD5-BC6E333F18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80" y="6223513"/>
            <a:ext cx="4130040" cy="58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08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9EFF1FD-4EA4-CA4C-BF90-9157FE928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7" y="365126"/>
            <a:ext cx="11147368" cy="10662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3782940-2FB4-094F-A049-2152445B8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327" y="1645926"/>
            <a:ext cx="11147368" cy="4846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F42209-AFA8-A14B-988A-B7BC7D9615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17000" y="6922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C9275-2C29-8243-AEEA-3D452B00F167}" type="datetime4">
              <a:rPr lang="pt-BR" smtClean="0"/>
              <a:t>7 de outubro de 2021</a:t>
            </a:fld>
            <a:endParaRPr lang="pt-BR"/>
          </a:p>
        </p:txBody>
      </p:sp>
      <p:sp>
        <p:nvSpPr>
          <p:cNvPr id="14" name="Espaço Reservado para Número de Slide 5">
            <a:extLst>
              <a:ext uri="{FF2B5EF4-FFF2-40B4-BE49-F238E27FC236}">
                <a16:creationId xmlns:a16="http://schemas.microsoft.com/office/drawing/2014/main" id="{7191BC0E-1969-0C41-804A-DF6564E77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1068" y="6588778"/>
            <a:ext cx="412864" cy="223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6789EB80-92C3-2544-A46A-04E64625DFAD}" type="slidenum">
              <a:rPr lang="pt-BR" smtClean="0"/>
              <a:pPr algn="ctr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5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  <p:sldLayoutId id="2147483669" r:id="rId4"/>
    <p:sldLayoutId id="2147483670" r:id="rId5"/>
    <p:sldLayoutId id="2147483672" r:id="rId6"/>
    <p:sldLayoutId id="2147483674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E403D819-6067-104E-910D-BBBBC2C13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5013" y="2428639"/>
            <a:ext cx="9494378" cy="2000722"/>
          </a:xfrm>
        </p:spPr>
        <p:txBody>
          <a:bodyPr>
            <a:noAutofit/>
          </a:bodyPr>
          <a:lstStyle/>
          <a:p>
            <a:r>
              <a:rPr lang="pt-BR" sz="4400" dirty="0"/>
              <a:t>ENCONTRO DO FÓRUM NACIONAL DOS</a:t>
            </a:r>
            <a:br>
              <a:rPr lang="pt-BR" sz="4400" dirty="0"/>
            </a:br>
            <a:r>
              <a:rPr lang="pt-BR" sz="4400" dirty="0"/>
              <a:t>SECRETÁRIOS MUNICIPAIS DE FAZENDA E FINANÇAS DA FNP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9BCA0A0-B781-FE4E-8AB8-9F767F182AD9}"/>
              </a:ext>
            </a:extLst>
          </p:cNvPr>
          <p:cNvSpPr txBox="1"/>
          <p:nvPr/>
        </p:nvSpPr>
        <p:spPr>
          <a:xfrm>
            <a:off x="1049089" y="2848114"/>
            <a:ext cx="1453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907343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Dívida Consolidada – visão histórica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11</a:t>
            </a:fld>
            <a:endParaRPr lang="pt-BR"/>
          </a:p>
        </p:txBody>
      </p:sp>
      <p:sp>
        <p:nvSpPr>
          <p:cNvPr id="22" name="Espaço Reservado para Rodapé 4">
            <a:extLst>
              <a:ext uri="{FF2B5EF4-FFF2-40B4-BE49-F238E27FC236}">
                <a16:creationId xmlns:a16="http://schemas.microsoft.com/office/drawing/2014/main" id="{A52433D1-5F0F-45E4-A524-C81CE2139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BE0E5-6BBA-4D18-B580-0E9D27139998}"/>
              </a:ext>
            </a:extLst>
          </p:cNvPr>
          <p:cNvSpPr txBox="1"/>
          <p:nvPr/>
        </p:nvSpPr>
        <p:spPr>
          <a:xfrm>
            <a:off x="-72279" y="1590649"/>
            <a:ext cx="12147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Diferentemente do final dos anos 90, o endividamento dos estados, embora elevado para alguns, não é a principal causa da Crise.</a:t>
            </a:r>
          </a:p>
        </p:txBody>
      </p:sp>
      <p:sp>
        <p:nvSpPr>
          <p:cNvPr id="7" name="CaixaDeTexto 24">
            <a:extLst>
              <a:ext uri="{FF2B5EF4-FFF2-40B4-BE49-F238E27FC236}">
                <a16:creationId xmlns:a16="http://schemas.microsoft.com/office/drawing/2014/main" id="{BA76CA33-0130-45A7-9CE3-12C54E633794}"/>
              </a:ext>
            </a:extLst>
          </p:cNvPr>
          <p:cNvSpPr txBox="1"/>
          <p:nvPr/>
        </p:nvSpPr>
        <p:spPr>
          <a:xfrm>
            <a:off x="10179326" y="6564105"/>
            <a:ext cx="1895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IPEADATA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A441D2-6663-4718-AE20-14B2B4CB54C5}"/>
              </a:ext>
            </a:extLst>
          </p:cNvPr>
          <p:cNvSpPr/>
          <p:nvPr/>
        </p:nvSpPr>
        <p:spPr>
          <a:xfrm>
            <a:off x="108068" y="2334948"/>
            <a:ext cx="11142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D</a:t>
            </a:r>
            <a:r>
              <a:rPr lang="en-NL" b="1" dirty="0" err="1">
                <a:latin typeface="Calibri" panose="020F0502020204030204" pitchFamily="34" charset="0"/>
              </a:rPr>
              <a:t>ívida</a:t>
            </a:r>
            <a:r>
              <a:rPr lang="en-GB" b="1" dirty="0">
                <a:latin typeface="Calibri" panose="020F0502020204030204" pitchFamily="34" charset="0"/>
              </a:rPr>
              <a:t> </a:t>
            </a:r>
            <a:r>
              <a:rPr lang="en-GB" b="1" dirty="0" err="1">
                <a:latin typeface="Calibri" panose="020F0502020204030204" pitchFamily="34" charset="0"/>
              </a:rPr>
              <a:t>líquida</a:t>
            </a:r>
            <a:r>
              <a:rPr lang="en-NL" b="1" dirty="0">
                <a:latin typeface="Calibri" panose="020F0502020204030204" pitchFamily="34" charset="0"/>
              </a:rPr>
              <a:t> </a:t>
            </a:r>
            <a:r>
              <a:rPr lang="en-GB" b="1" dirty="0">
                <a:latin typeface="Calibri" panose="020F0502020204030204" pitchFamily="34" charset="0"/>
              </a:rPr>
              <a:t>dos</a:t>
            </a:r>
            <a:r>
              <a:rPr lang="en-NL" b="1" dirty="0">
                <a:latin typeface="Calibri" panose="020F0502020204030204" pitchFamily="34" charset="0"/>
              </a:rPr>
              <a:t> </a:t>
            </a:r>
            <a:r>
              <a:rPr lang="en-NL" b="1" dirty="0" err="1">
                <a:latin typeface="Calibri" panose="020F0502020204030204" pitchFamily="34" charset="0"/>
              </a:rPr>
              <a:t>estados</a:t>
            </a:r>
            <a:r>
              <a:rPr lang="en-NL" b="1" dirty="0">
                <a:latin typeface="Calibri" panose="020F0502020204030204" pitchFamily="34" charset="0"/>
              </a:rPr>
              <a:t> e </a:t>
            </a:r>
            <a:r>
              <a:rPr lang="en-NL" b="1" dirty="0" err="1">
                <a:latin typeface="Calibri" panose="020F0502020204030204" pitchFamily="34" charset="0"/>
              </a:rPr>
              <a:t>municípios</a:t>
            </a:r>
            <a:r>
              <a:rPr lang="en-NL" b="1" dirty="0">
                <a:latin typeface="Calibri" panose="020F0502020204030204" pitchFamily="34" charset="0"/>
              </a:rPr>
              <a:t>  (% PIB)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8FE6372C-87F9-45E7-9B25-F4EBF2789A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840054"/>
              </p:ext>
            </p:extLst>
          </p:nvPr>
        </p:nvGraphicFramePr>
        <p:xfrm>
          <a:off x="642703" y="2635905"/>
          <a:ext cx="10735200" cy="392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7067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021953C-81B4-4E1A-B237-859A0031C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007" y="1499256"/>
            <a:ext cx="6513632" cy="5089522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CAPAG: </a:t>
            </a:r>
            <a:r>
              <a:rPr lang="pt-BR" b="0" i="1" dirty="0"/>
              <a:t>variação na classificação em comparação com 2019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12</a:t>
            </a:fld>
            <a:endParaRPr lang="pt-B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AEA42B-B65A-4A32-9575-92274B08A515}"/>
              </a:ext>
            </a:extLst>
          </p:cNvPr>
          <p:cNvSpPr/>
          <p:nvPr/>
        </p:nvSpPr>
        <p:spPr>
          <a:xfrm>
            <a:off x="365089" y="1824001"/>
            <a:ext cx="462894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Dez Estados </a:t>
            </a:r>
            <a:r>
              <a:rPr lang="pt-BR" sz="2400" dirty="0" err="1"/>
              <a:t>tournaram-se</a:t>
            </a:r>
            <a:r>
              <a:rPr lang="pt-BR" sz="2400" dirty="0"/>
              <a:t> elegíveis em comparação com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Nenhum estado tornou-se inelegível em comparação com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Isso mostra que </a:t>
            </a:r>
            <a:r>
              <a:rPr lang="pt-BR" sz="2400" b="1" dirty="0"/>
              <a:t>a melhora das contas públicas no agregado refletiu em significativas melhoras da performance individual de muitos estados</a:t>
            </a:r>
            <a:endParaRPr lang="en-NL" sz="2400" b="1" dirty="0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831B9E1D-4894-4573-8CCD-C0E966E99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</p:spTree>
    <p:extLst>
      <p:ext uri="{BB962C8B-B14F-4D97-AF65-F5344CB8AC3E}">
        <p14:creationId xmlns:p14="http://schemas.microsoft.com/office/powerpoint/2010/main" val="3876306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CAPAG: </a:t>
            </a:r>
            <a:r>
              <a:rPr lang="pt-BR" b="0" i="1" dirty="0"/>
              <a:t>variação na classificação em comparação com 2019 - Municípios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13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831B9E1D-4894-4573-8CCD-C0E966E99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2A8D41C-ABCF-495F-944E-944571C7B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3090"/>
            <a:ext cx="6096000" cy="535550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BF129C9-7DB9-4465-9BD7-138D62058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38591"/>
            <a:ext cx="5904141" cy="4325314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00953163-5159-442E-BEBC-F4118F4D2BFB}"/>
              </a:ext>
            </a:extLst>
          </p:cNvPr>
          <p:cNvSpPr txBox="1"/>
          <p:nvPr/>
        </p:nvSpPr>
        <p:spPr>
          <a:xfrm>
            <a:off x="6096000" y="5897460"/>
            <a:ext cx="568773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i="0" u="none" strike="noStrike" baseline="30000" dirty="0">
                <a:solidFill>
                  <a:srgbClr val="878786"/>
                </a:solidFill>
                <a:latin typeface="Calibri" panose="020F0502020204030204" pitchFamily="34" charset="0"/>
              </a:rPr>
              <a:t>Cuiabá-MT apresenta </a:t>
            </a:r>
            <a:r>
              <a:rPr lang="pt-BR" sz="1400" b="1" i="0" u="none" strike="noStrike" baseline="30000" dirty="0" err="1">
                <a:solidFill>
                  <a:srgbClr val="878786"/>
                </a:solidFill>
                <a:latin typeface="Calibri" panose="020F0502020204030204" pitchFamily="34" charset="0"/>
              </a:rPr>
              <a:t>Capag</a:t>
            </a:r>
            <a:r>
              <a:rPr lang="pt-BR" sz="1400" b="1" i="0" u="none" strike="noStrike" baseline="30000" dirty="0">
                <a:solidFill>
                  <a:srgbClr val="878786"/>
                </a:solidFill>
                <a:latin typeface="Calibri" panose="020F0502020204030204" pitchFamily="34" charset="0"/>
              </a:rPr>
              <a:t> suspensa pela falta de esclarecimento acerca de distorções nos seus demonstrativos contábeis e fiscais.</a:t>
            </a:r>
          </a:p>
        </p:txBody>
      </p:sp>
    </p:spTree>
    <p:extLst>
      <p:ext uri="{BB962C8B-B14F-4D97-AF65-F5344CB8AC3E}">
        <p14:creationId xmlns:p14="http://schemas.microsoft.com/office/powerpoint/2010/main" val="3296346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14</a:t>
            </a:fld>
            <a:endParaRPr lang="pt-BR"/>
          </a:p>
        </p:txBody>
      </p:sp>
      <p:sp>
        <p:nvSpPr>
          <p:cNvPr id="14" name="Espaço Reservado para Rodapé 4">
            <a:extLst>
              <a:ext uri="{FF2B5EF4-FFF2-40B4-BE49-F238E27FC236}">
                <a16:creationId xmlns:a16="http://schemas.microsoft.com/office/drawing/2014/main" id="{BAA845E8-5AFD-E243-8F37-BF05FAA4D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BC214-6FDA-4065-9A62-64618F7603A6}"/>
              </a:ext>
            </a:extLst>
          </p:cNvPr>
          <p:cNvSpPr/>
          <p:nvPr/>
        </p:nvSpPr>
        <p:spPr>
          <a:xfrm>
            <a:off x="-1" y="0"/>
            <a:ext cx="12146973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ítulo 6">
            <a:extLst>
              <a:ext uri="{FF2B5EF4-FFF2-40B4-BE49-F238E27FC236}">
                <a16:creationId xmlns:a16="http://schemas.microsoft.com/office/drawing/2014/main" id="{36EC7376-6E78-41E4-A998-471F52A3425D}"/>
              </a:ext>
            </a:extLst>
          </p:cNvPr>
          <p:cNvSpPr txBox="1">
            <a:spLocks/>
          </p:cNvSpPr>
          <p:nvPr/>
        </p:nvSpPr>
        <p:spPr>
          <a:xfrm>
            <a:off x="1210999" y="1185704"/>
            <a:ext cx="9287680" cy="38183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0700" dirty="0"/>
              <a:t>Crise Fiscal e Pandemia: Impacto do COVID e Medidas de Alívio</a:t>
            </a:r>
          </a:p>
        </p:txBody>
      </p:sp>
    </p:spTree>
    <p:extLst>
      <p:ext uri="{BB962C8B-B14F-4D97-AF65-F5344CB8AC3E}">
        <p14:creationId xmlns:p14="http://schemas.microsoft.com/office/powerpoint/2010/main" val="3939468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2" y="365125"/>
            <a:ext cx="9184028" cy="1072974"/>
          </a:xfrm>
        </p:spPr>
        <p:txBody>
          <a:bodyPr/>
          <a:lstStyle/>
          <a:p>
            <a:r>
              <a:rPr lang="pt-BR" dirty="0"/>
              <a:t>Efeitos da Pandemia – Auxilio da União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15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EFF05E66-9169-4B79-AE0B-D872AA15C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FB5F5D-75F6-4AA5-9C4E-CD8A8FFA4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209" y="4748351"/>
            <a:ext cx="5486303" cy="20625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CDD5E6-3E55-4FAC-BE30-FCC354CD4040}"/>
              </a:ext>
            </a:extLst>
          </p:cNvPr>
          <p:cNvSpPr/>
          <p:nvPr/>
        </p:nvSpPr>
        <p:spPr>
          <a:xfrm>
            <a:off x="1729044" y="5522111"/>
            <a:ext cx="20208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Calibri" panose="020F0502020204030204" pitchFamily="34" charset="0"/>
              </a:rPr>
              <a:t>Auxílio Financeiro Instituído pela MP 938 (R$ bilhões) </a:t>
            </a:r>
            <a:endParaRPr lang="en-NL" dirty="0"/>
          </a:p>
        </p:txBody>
      </p:sp>
      <p:sp>
        <p:nvSpPr>
          <p:cNvPr id="29" name="Retângulo 16">
            <a:extLst>
              <a:ext uri="{FF2B5EF4-FFF2-40B4-BE49-F238E27FC236}">
                <a16:creationId xmlns:a16="http://schemas.microsoft.com/office/drawing/2014/main" id="{9F015AC4-9C13-4894-B754-B3D4A720C3B5}"/>
              </a:ext>
            </a:extLst>
          </p:cNvPr>
          <p:cNvSpPr/>
          <p:nvPr/>
        </p:nvSpPr>
        <p:spPr>
          <a:xfrm>
            <a:off x="1942035" y="2469026"/>
            <a:ext cx="4397256" cy="518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0" name="Retângulo 16">
            <a:extLst>
              <a:ext uri="{FF2B5EF4-FFF2-40B4-BE49-F238E27FC236}">
                <a16:creationId xmlns:a16="http://schemas.microsoft.com/office/drawing/2014/main" id="{17F60AB5-BBC2-46B7-B695-943B840C0FBD}"/>
              </a:ext>
            </a:extLst>
          </p:cNvPr>
          <p:cNvSpPr/>
          <p:nvPr/>
        </p:nvSpPr>
        <p:spPr>
          <a:xfrm>
            <a:off x="1942034" y="3139199"/>
            <a:ext cx="4397256" cy="518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D4DBE90-79CA-46D0-9D4A-08340D50A007}"/>
              </a:ext>
            </a:extLst>
          </p:cNvPr>
          <p:cNvSpPr/>
          <p:nvPr/>
        </p:nvSpPr>
        <p:spPr>
          <a:xfrm>
            <a:off x="6442161" y="2185668"/>
            <a:ext cx="20208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Distribuição dos recursos de aplicação livre por região (LC 173 de 2020)</a:t>
            </a:r>
            <a:endParaRPr lang="en-NL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F3069B0-861A-411D-984C-50B290C26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8185" y="1503888"/>
            <a:ext cx="3105150" cy="3048000"/>
          </a:xfrm>
          <a:prstGeom prst="rect">
            <a:avLst/>
          </a:prstGeom>
        </p:spPr>
      </p:pic>
      <p:sp>
        <p:nvSpPr>
          <p:cNvPr id="36" name="Retângulo 16">
            <a:extLst>
              <a:ext uri="{FF2B5EF4-FFF2-40B4-BE49-F238E27FC236}">
                <a16:creationId xmlns:a16="http://schemas.microsoft.com/office/drawing/2014/main" id="{3B29FC01-6305-4E4F-837A-3558DC853F96}"/>
              </a:ext>
            </a:extLst>
          </p:cNvPr>
          <p:cNvSpPr/>
          <p:nvPr/>
        </p:nvSpPr>
        <p:spPr>
          <a:xfrm>
            <a:off x="1931799" y="3813784"/>
            <a:ext cx="4397256" cy="518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NL" b="1" dirty="0">
              <a:solidFill>
                <a:schemeClr val="tx1"/>
              </a:solidFill>
            </a:endParaRPr>
          </a:p>
        </p:txBody>
      </p:sp>
      <p:sp>
        <p:nvSpPr>
          <p:cNvPr id="38" name="CaixaDeTexto 24">
            <a:extLst>
              <a:ext uri="{FF2B5EF4-FFF2-40B4-BE49-F238E27FC236}">
                <a16:creationId xmlns:a16="http://schemas.microsoft.com/office/drawing/2014/main" id="{9905AAC0-E712-4FFE-9D49-62F12FC1F3B0}"/>
              </a:ext>
            </a:extLst>
          </p:cNvPr>
          <p:cNvSpPr txBox="1"/>
          <p:nvPr/>
        </p:nvSpPr>
        <p:spPr>
          <a:xfrm>
            <a:off x="8479952" y="6565575"/>
            <a:ext cx="529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STN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797F15-18B7-4210-B1DA-949D20182B96}"/>
              </a:ext>
            </a:extLst>
          </p:cNvPr>
          <p:cNvSpPr/>
          <p:nvPr/>
        </p:nvSpPr>
        <p:spPr>
          <a:xfrm>
            <a:off x="223060" y="1690066"/>
            <a:ext cx="61059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R$ 50 bilhões com critérios estabelecidos pelo Congresso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10 bilhões com base em critérios de taxa de incidência e população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62% a Estados e 38% a Municípios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Suspensão do pagamento da dívida até o final de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Incorporação de pagamentos pendentes originários de ações judiciais, abrindo espaço à regularização de cerca de R$ 18 bilhões.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$ 16 bilhões para compensar perdas de arrecadação nas transferências da União nos meses de março a junho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7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Impactos do COVID-19</a:t>
            </a:r>
            <a:endParaRPr lang="pt-BR" b="0" i="1" dirty="0"/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16</a:t>
            </a:fld>
            <a:endParaRPr lang="pt-B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AEA42B-B65A-4A32-9575-92274B08A515}"/>
              </a:ext>
            </a:extLst>
          </p:cNvPr>
          <p:cNvSpPr/>
          <p:nvPr/>
        </p:nvSpPr>
        <p:spPr>
          <a:xfrm>
            <a:off x="527388" y="1569994"/>
            <a:ext cx="43716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COVID-19 reverteu a tendência de melhora a partir de abril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0253F4-B3D4-4904-B816-132532917AB1}"/>
              </a:ext>
            </a:extLst>
          </p:cNvPr>
          <p:cNvSpPr/>
          <p:nvPr/>
        </p:nvSpPr>
        <p:spPr>
          <a:xfrm>
            <a:off x="6906848" y="1388219"/>
            <a:ext cx="50251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Porém, dados de agosto a novembro já sinalizavam uma arredacação crescente em magnitude semelhante ou maior que  aos meses pré-COVID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50AED2-DA59-4408-9E3E-0F0F95A64053}"/>
              </a:ext>
            </a:extLst>
          </p:cNvPr>
          <p:cNvSpPr/>
          <p:nvPr/>
        </p:nvSpPr>
        <p:spPr>
          <a:xfrm>
            <a:off x="9206055" y="3530789"/>
            <a:ext cx="25024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Essas evidências apontam para </a:t>
            </a:r>
            <a:r>
              <a:rPr lang="pt-BR" sz="2400" b="1" dirty="0"/>
              <a:t>eficácia do auxílio dado pelo Governo Federal </a:t>
            </a:r>
          </a:p>
        </p:txBody>
      </p:sp>
      <p:sp>
        <p:nvSpPr>
          <p:cNvPr id="10" name="CaixaDeTexto 24">
            <a:extLst>
              <a:ext uri="{FF2B5EF4-FFF2-40B4-BE49-F238E27FC236}">
                <a16:creationId xmlns:a16="http://schemas.microsoft.com/office/drawing/2014/main" id="{4DA39F82-58D5-45C6-B364-F87C4210D096}"/>
              </a:ext>
            </a:extLst>
          </p:cNvPr>
          <p:cNvSpPr txBox="1"/>
          <p:nvPr/>
        </p:nvSpPr>
        <p:spPr>
          <a:xfrm>
            <a:off x="5697415" y="6491432"/>
            <a:ext cx="6180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Monitora Suporte Federativo com base em dados do CONFAZ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2729CF-83C0-4AD7-ADDA-296A11F2CF2F}"/>
              </a:ext>
            </a:extLst>
          </p:cNvPr>
          <p:cNvSpPr/>
          <p:nvPr/>
        </p:nvSpPr>
        <p:spPr>
          <a:xfrm>
            <a:off x="1452416" y="2588547"/>
            <a:ext cx="4371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Arrecadação ICMS + IPVA -&gt; 2020 vs. 2019</a:t>
            </a:r>
            <a:endParaRPr lang="en-NL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Espaço Reservado para Rodapé 4">
            <a:extLst>
              <a:ext uri="{FF2B5EF4-FFF2-40B4-BE49-F238E27FC236}">
                <a16:creationId xmlns:a16="http://schemas.microsoft.com/office/drawing/2014/main" id="{29FE6698-141C-4EF9-8FA8-63E16F423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pic>
        <p:nvPicPr>
          <p:cNvPr id="8" name="Imagem 7" descr="Gráfico, Gráfico de cascata&#10;&#10;Descrição gerada automaticamente">
            <a:extLst>
              <a:ext uri="{FF2B5EF4-FFF2-40B4-BE49-F238E27FC236}">
                <a16:creationId xmlns:a16="http://schemas.microsoft.com/office/drawing/2014/main" id="{6F7B6149-E400-4CEA-B3CA-19E66D06B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7879"/>
            <a:ext cx="8347046" cy="343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77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Receita Corrente Líquida em 2021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17</a:t>
            </a:fld>
            <a:endParaRPr lang="pt-BR"/>
          </a:p>
        </p:txBody>
      </p:sp>
      <p:sp>
        <p:nvSpPr>
          <p:cNvPr id="14" name="Espaço Reservado para Rodapé 4">
            <a:extLst>
              <a:ext uri="{FF2B5EF4-FFF2-40B4-BE49-F238E27FC236}">
                <a16:creationId xmlns:a16="http://schemas.microsoft.com/office/drawing/2014/main" id="{29FE6698-141C-4EF9-8FA8-63E16F423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DEA430-57E4-4B69-BB16-A6548F96AB84}"/>
              </a:ext>
            </a:extLst>
          </p:cNvPr>
          <p:cNvSpPr/>
          <p:nvPr/>
        </p:nvSpPr>
        <p:spPr>
          <a:xfrm>
            <a:off x="6247621" y="6371433"/>
            <a:ext cx="31394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sz="1600" i="1" dirty="0">
                <a:solidFill>
                  <a:schemeClr val="bg1">
                    <a:lumMod val="75000"/>
                  </a:schemeClr>
                </a:solidFill>
              </a:rPr>
              <a:t>Fonte: Anexo III do RRE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O/SICONFI</a:t>
            </a:r>
            <a:endParaRPr lang="en-NL" sz="16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EEA5D7-4519-447A-B38D-CBD6C92189B7}"/>
              </a:ext>
            </a:extLst>
          </p:cNvPr>
          <p:cNvSpPr/>
          <p:nvPr/>
        </p:nvSpPr>
        <p:spPr>
          <a:xfrm>
            <a:off x="2488969" y="1469920"/>
            <a:ext cx="9703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Variação nominal da receita corrente líquida até o 4º bimestre entre 2020 e 2021 (últimos 12 meses)</a:t>
            </a:r>
            <a:endParaRPr lang="en-NL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8E2161-4FC3-4C97-B72B-75BF13D329D2}"/>
              </a:ext>
            </a:extLst>
          </p:cNvPr>
          <p:cNvSpPr/>
          <p:nvPr/>
        </p:nvSpPr>
        <p:spPr>
          <a:xfrm>
            <a:off x="92279" y="1695131"/>
            <a:ext cx="35904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Variação nominal da receita até o quarto bimestre de 2020  foi positiva, exceto para PI e AP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Muitos estados tiveram significativo aumento das receitas em pleno COVID-19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BFB826C3-8892-47E9-9CA0-6229AC4809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269952"/>
              </p:ext>
            </p:extLst>
          </p:nvPr>
        </p:nvGraphicFramePr>
        <p:xfrm>
          <a:off x="3808602" y="1839252"/>
          <a:ext cx="8017481" cy="448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9359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055FC3-4D8B-4072-872B-9B45C66B6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 Primário – Abaixo da linha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9563F57-2220-4124-B36B-832B5A91C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DDF1-3C59-2442-9DB1-669E4B1B569C}" type="datetime4">
              <a:rPr lang="pt-BR" smtClean="0"/>
              <a:t>7 de outubro de 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63AB5DD-0DAB-4186-ACA1-155137D47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Tesouro Nacional – Título do Documento – Edição XX</a:t>
            </a:r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7008A0-0D8C-434E-BCE5-CCEEB6F98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6789EB80-92C3-2544-A46A-04E64625DFAD}" type="slidenum">
              <a:rPr lang="pt-BR" smtClean="0"/>
              <a:pPr algn="ctr"/>
              <a:t>18</a:t>
            </a:fld>
            <a:endParaRPr lang="pt-BR" dirty="0"/>
          </a:p>
        </p:txBody>
      </p:sp>
      <p:sp>
        <p:nvSpPr>
          <p:cNvPr id="8" name="CaixaDeTexto 24">
            <a:extLst>
              <a:ext uri="{FF2B5EF4-FFF2-40B4-BE49-F238E27FC236}">
                <a16:creationId xmlns:a16="http://schemas.microsoft.com/office/drawing/2014/main" id="{DEA48C2C-74F6-4846-8942-D47913F6F933}"/>
              </a:ext>
            </a:extLst>
          </p:cNvPr>
          <p:cNvSpPr txBox="1"/>
          <p:nvPr/>
        </p:nvSpPr>
        <p:spPr>
          <a:xfrm>
            <a:off x="523701" y="6116386"/>
            <a:ext cx="426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Bacen</a:t>
            </a:r>
          </a:p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*os dados de 2021 são o acumulado até agosto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8308D65-8C9E-438A-8514-257184C74E24}"/>
              </a:ext>
            </a:extLst>
          </p:cNvPr>
          <p:cNvSpPr txBox="1"/>
          <p:nvPr/>
        </p:nvSpPr>
        <p:spPr>
          <a:xfrm>
            <a:off x="8372212" y="1664401"/>
            <a:ext cx="3387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Acentuada melhora no resultado primário, na ótica abaixo da linha, nos últimos 4 anos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DEA68519-F84D-4247-B599-85FFAC73E4F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23701" y="1551250"/>
          <a:ext cx="7848512" cy="4451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5242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Caixa recorde dos entes federados em 2020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19</a:t>
            </a:fld>
            <a:endParaRPr lang="pt-BR"/>
          </a:p>
        </p:txBody>
      </p:sp>
      <p:sp>
        <p:nvSpPr>
          <p:cNvPr id="10" name="CaixaDeTexto 24">
            <a:extLst>
              <a:ext uri="{FF2B5EF4-FFF2-40B4-BE49-F238E27FC236}">
                <a16:creationId xmlns:a16="http://schemas.microsoft.com/office/drawing/2014/main" id="{4DA39F82-58D5-45C6-B364-F87C4210D096}"/>
              </a:ext>
            </a:extLst>
          </p:cNvPr>
          <p:cNvSpPr txBox="1"/>
          <p:nvPr/>
        </p:nvSpPr>
        <p:spPr>
          <a:xfrm>
            <a:off x="6588962" y="6419501"/>
            <a:ext cx="4220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STN com base em dados do Banco Central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CA57B8-9465-46A2-A958-77CFC5D84F89}"/>
              </a:ext>
            </a:extLst>
          </p:cNvPr>
          <p:cNvSpPr/>
          <p:nvPr/>
        </p:nvSpPr>
        <p:spPr>
          <a:xfrm>
            <a:off x="66989" y="1402728"/>
            <a:ext cx="4783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/>
              <a:t>Pelo resultado primário abaixo da linha dos entes federados, nota-se uma excelente performance nos meses em que as parcelas da LC 173/2020 foi paga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41F757-5CA9-4A7B-B35B-32725A1519C7}"/>
              </a:ext>
            </a:extLst>
          </p:cNvPr>
          <p:cNvSpPr/>
          <p:nvPr/>
        </p:nvSpPr>
        <p:spPr>
          <a:xfrm>
            <a:off x="4783015" y="1368323"/>
            <a:ext cx="75119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Acúmulo de caixa fora dos padrões </a:t>
            </a:r>
            <a:r>
              <a:rPr lang="pt-BR" sz="2000" dirty="0"/>
              <a:t>levanta a hipótese de que os entes e/ou: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000" dirty="0"/>
              <a:t>Não conseguiram gastar ainda o valor dos auxílios por razões burocráticas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000" dirty="0"/>
              <a:t>Não viram necessidade de gastar o auxílio neste ano</a:t>
            </a:r>
          </a:p>
        </p:txBody>
      </p:sp>
      <p:sp>
        <p:nvSpPr>
          <p:cNvPr id="13" name="Espaço Reservado para Rodapé 4">
            <a:extLst>
              <a:ext uri="{FF2B5EF4-FFF2-40B4-BE49-F238E27FC236}">
                <a16:creationId xmlns:a16="http://schemas.microsoft.com/office/drawing/2014/main" id="{E302F708-4A67-40A8-A789-C2A8ED2C4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sp>
        <p:nvSpPr>
          <p:cNvPr id="18" name="CaixaDeTexto 24">
            <a:extLst>
              <a:ext uri="{FF2B5EF4-FFF2-40B4-BE49-F238E27FC236}">
                <a16:creationId xmlns:a16="http://schemas.microsoft.com/office/drawing/2014/main" id="{C98ED976-8C6E-4B8E-A10D-F768E5C8932E}"/>
              </a:ext>
            </a:extLst>
          </p:cNvPr>
          <p:cNvSpPr txBox="1"/>
          <p:nvPr/>
        </p:nvSpPr>
        <p:spPr>
          <a:xfrm>
            <a:off x="1533173" y="6467983"/>
            <a:ext cx="4220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RGF/SICONFI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CAE2AE-5629-4A76-B0C0-95C72416F2FB}"/>
              </a:ext>
            </a:extLst>
          </p:cNvPr>
          <p:cNvSpPr/>
          <p:nvPr/>
        </p:nvSpPr>
        <p:spPr>
          <a:xfrm>
            <a:off x="-90728" y="2955343"/>
            <a:ext cx="5415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1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Disp. de Caixa Bruta - Gov. Estaduais 3º quadimestre do ano (R$ bilhões)</a:t>
            </a:r>
          </a:p>
          <a:p>
            <a:pPr algn="ctr">
              <a:defRPr sz="11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t-BR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RS não está no gráfico devido a uma mudança na metodologia feita em 2019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34B22E-73EB-4EC8-ADFE-6A4FB5835722}"/>
              </a:ext>
            </a:extLst>
          </p:cNvPr>
          <p:cNvSpPr/>
          <p:nvPr/>
        </p:nvSpPr>
        <p:spPr>
          <a:xfrm>
            <a:off x="6260910" y="3359038"/>
            <a:ext cx="5097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Saldo de Haveres Financeiros - Gov. Estaduais (R$ bilhões)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E7F78508-49BF-4D36-B8AB-FC055158A7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744541"/>
              </p:ext>
            </p:extLst>
          </p:nvPr>
        </p:nvGraphicFramePr>
        <p:xfrm>
          <a:off x="123912" y="3676301"/>
          <a:ext cx="4986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4B5238AD-F4CE-4D32-9A09-55D2CE21FD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193783"/>
              </p:ext>
            </p:extLst>
          </p:nvPr>
        </p:nvGraphicFramePr>
        <p:xfrm>
          <a:off x="5369113" y="3676301"/>
          <a:ext cx="666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2937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0606197" cy="1072974"/>
          </a:xfrm>
        </p:spPr>
        <p:txBody>
          <a:bodyPr/>
          <a:lstStyle/>
          <a:p>
            <a:r>
              <a:rPr lang="pt-BR" dirty="0"/>
              <a:t>Resultado da Política de Auxílio da União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20</a:t>
            </a:fld>
            <a:endParaRPr lang="pt-BR"/>
          </a:p>
        </p:txBody>
      </p:sp>
      <p:sp>
        <p:nvSpPr>
          <p:cNvPr id="13" name="Espaço Reservado para Rodapé 4">
            <a:extLst>
              <a:ext uri="{FF2B5EF4-FFF2-40B4-BE49-F238E27FC236}">
                <a16:creationId xmlns:a16="http://schemas.microsoft.com/office/drawing/2014/main" id="{E302F708-4A67-40A8-A789-C2A8ED2C4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811EC2-EAD1-48A5-9494-B69A23C532B2}"/>
              </a:ext>
            </a:extLst>
          </p:cNvPr>
          <p:cNvSpPr/>
          <p:nvPr/>
        </p:nvSpPr>
        <p:spPr>
          <a:xfrm>
            <a:off x="1196150" y="2205148"/>
            <a:ext cx="92742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44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pt-BR" sz="4000" dirty="0">
                <a:latin typeface="Calibri" panose="020F0502020204030204" pitchFamily="34" charset="0"/>
              </a:rPr>
              <a:t>om os dados que se tem até o momento, considerando todos os entes federados de forma agregada</a:t>
            </a:r>
            <a:r>
              <a:rPr lang="pt-BR" sz="4000" b="1" dirty="0">
                <a:latin typeface="Calibri" panose="020F0502020204030204" pitchFamily="34" charset="0"/>
              </a:rPr>
              <a:t>, há evidências de que as ações de auxílio mais do que compensaram os efeitos fiscais da pandemia. </a:t>
            </a:r>
            <a:endParaRPr lang="en-NL" sz="4000" b="1" dirty="0"/>
          </a:p>
        </p:txBody>
      </p:sp>
    </p:spTree>
    <p:extLst>
      <p:ext uri="{BB962C8B-B14F-4D97-AF65-F5344CB8AC3E}">
        <p14:creationId xmlns:p14="http://schemas.microsoft.com/office/powerpoint/2010/main" val="3777369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82109"/>
            <a:ext cx="10606197" cy="1072974"/>
          </a:xfrm>
        </p:spPr>
        <p:txBody>
          <a:bodyPr/>
          <a:lstStyle/>
          <a:p>
            <a:r>
              <a:rPr lang="pt-BR" dirty="0"/>
              <a:t>Panorama dos Entes Subnacionais Pré-COVID19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3</a:t>
            </a:fld>
            <a:endParaRPr lang="pt-BR"/>
          </a:p>
        </p:txBody>
      </p:sp>
      <p:sp>
        <p:nvSpPr>
          <p:cNvPr id="14" name="Espaço Reservado para Rodapé 4">
            <a:extLst>
              <a:ext uri="{FF2B5EF4-FFF2-40B4-BE49-F238E27FC236}">
                <a16:creationId xmlns:a16="http://schemas.microsoft.com/office/drawing/2014/main" id="{BAA845E8-5AFD-E243-8F37-BF05FAA4D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36" name="CaixaDeTexto 24">
            <a:extLst>
              <a:ext uri="{FF2B5EF4-FFF2-40B4-BE49-F238E27FC236}">
                <a16:creationId xmlns:a16="http://schemas.microsoft.com/office/drawing/2014/main" id="{7B83D765-2814-4F8D-B348-1D9A3FF8B5AD}"/>
              </a:ext>
            </a:extLst>
          </p:cNvPr>
          <p:cNvSpPr txBox="1"/>
          <p:nvPr/>
        </p:nvSpPr>
        <p:spPr>
          <a:xfrm>
            <a:off x="10575371" y="6491432"/>
            <a:ext cx="130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PAF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4A6231-0E68-4654-8D23-E17FE945C786}"/>
              </a:ext>
            </a:extLst>
          </p:cNvPr>
          <p:cNvSpPr txBox="1"/>
          <p:nvPr/>
        </p:nvSpPr>
        <p:spPr>
          <a:xfrm>
            <a:off x="306310" y="2977189"/>
            <a:ext cx="3233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Tendência de melhora do resultado primário, iniciada em 2018, continua acelerando em 2020</a:t>
            </a:r>
          </a:p>
        </p:txBody>
      </p:sp>
      <p:sp>
        <p:nvSpPr>
          <p:cNvPr id="22" name="Título 11">
            <a:extLst>
              <a:ext uri="{FF2B5EF4-FFF2-40B4-BE49-F238E27FC236}">
                <a16:creationId xmlns:a16="http://schemas.microsoft.com/office/drawing/2014/main" id="{BA5D8824-FFF2-4991-B7D4-B39EEB2867C7}"/>
              </a:ext>
            </a:extLst>
          </p:cNvPr>
          <p:cNvSpPr txBox="1">
            <a:spLocks/>
          </p:cNvSpPr>
          <p:nvPr/>
        </p:nvSpPr>
        <p:spPr>
          <a:xfrm>
            <a:off x="3998505" y="1318146"/>
            <a:ext cx="6972300" cy="5180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600" dirty="0"/>
              <a:t>Receitas e despesas primárias agregadas (</a:t>
            </a:r>
            <a:r>
              <a:rPr lang="pt-BR" sz="1600" i="1" dirty="0"/>
              <a:t>dados em R$ milhões)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46F212F6-6252-4F2E-9DFE-1E248653F7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1448534"/>
              </p:ext>
            </p:extLst>
          </p:nvPr>
        </p:nvGraphicFramePr>
        <p:xfrm>
          <a:off x="3842158" y="1851783"/>
          <a:ext cx="7828910" cy="4576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6697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4" y="-132484"/>
            <a:ext cx="10606197" cy="1072974"/>
          </a:xfrm>
        </p:spPr>
        <p:txBody>
          <a:bodyPr/>
          <a:lstStyle/>
          <a:p>
            <a:r>
              <a:rPr lang="pt-BR" dirty="0"/>
              <a:t>Sumarizando...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21</a:t>
            </a:fld>
            <a:endParaRPr lang="pt-BR"/>
          </a:p>
        </p:txBody>
      </p:sp>
      <p:sp>
        <p:nvSpPr>
          <p:cNvPr id="13" name="Espaço Reservado para Rodapé 4">
            <a:extLst>
              <a:ext uri="{FF2B5EF4-FFF2-40B4-BE49-F238E27FC236}">
                <a16:creationId xmlns:a16="http://schemas.microsoft.com/office/drawing/2014/main" id="{E302F708-4A67-40A8-A789-C2A8ED2C4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COVID-19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811EC2-EAD1-48A5-9494-B69A23C532B2}"/>
              </a:ext>
            </a:extLst>
          </p:cNvPr>
          <p:cNvSpPr/>
          <p:nvPr/>
        </p:nvSpPr>
        <p:spPr>
          <a:xfrm>
            <a:off x="520954" y="1394187"/>
            <a:ext cx="1156297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Afinal, quais as causas da atual Crise Fiscal dos Estados?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Descompasso entre o crescimento das receitas e despesas;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A trajetória das despesas de pessoal ainda bastante preocupante – LC 173/20 e o </a:t>
            </a:r>
            <a:r>
              <a:rPr lang="pt-BR" sz="2200" dirty="0">
                <a:solidFill>
                  <a:srgbClr val="FF0000"/>
                </a:solidFill>
                <a:latin typeface="Calibri" panose="020F0502020204030204" pitchFamily="34" charset="0"/>
              </a:rPr>
              <a:t>desafio do ano que vem</a:t>
            </a: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As renúncias fiscais seguem elevadas, voltaram a crescer em 2020 </a:t>
            </a:r>
            <a:r>
              <a:rPr lang="pt-BR" sz="2200" dirty="0">
                <a:solidFill>
                  <a:srgbClr val="FF0000"/>
                </a:solidFill>
                <a:latin typeface="Calibri" panose="020F0502020204030204" pitchFamily="34" charset="0"/>
              </a:rPr>
              <a:t>e notícias recentes nos preocupam na medida que esse movimento vem se agudizando</a:t>
            </a: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Ausência de reformas estruturais mais focadas, em especial, a reforma administrativa;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Embora os estados tenham feito, a reforma previdenciária, em alguns deles, esta pode ser considerada tímida e, </a:t>
            </a:r>
            <a:r>
              <a:rPr lang="pt-BR" sz="2200" dirty="0">
                <a:solidFill>
                  <a:srgbClr val="FF0000"/>
                </a:solidFill>
                <a:latin typeface="Calibri" panose="020F0502020204030204" pitchFamily="34" charset="0"/>
              </a:rPr>
              <a:t>mais preocupante ainda, alguns estados estão voltando atrás</a:t>
            </a: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000000"/>
                </a:solidFill>
                <a:latin typeface="Calibri" panose="020F0502020204030204" pitchFamily="34" charset="0"/>
              </a:rPr>
              <a:t>Enfraquecimento da LRF: padrões contábeis adotados pelos TCE permitiram que a despesa com pessoal de algums estados chegassem a patamares não saudáveis – </a:t>
            </a:r>
            <a:r>
              <a:rPr lang="pt-BR" sz="2200" dirty="0">
                <a:solidFill>
                  <a:srgbClr val="FF0000"/>
                </a:solidFill>
                <a:latin typeface="Calibri" panose="020F0502020204030204" pitchFamily="34" charset="0"/>
              </a:rPr>
              <a:t>LC 178/20.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200" dirty="0">
                <a:solidFill>
                  <a:srgbClr val="FF0000"/>
                </a:solidFill>
                <a:latin typeface="Calibri" panose="020F0502020204030204" pitchFamily="34" charset="0"/>
              </a:rPr>
              <a:t>E como fica o crédito para os subnacionais? É hora de expandir?</a:t>
            </a:r>
          </a:p>
          <a:p>
            <a:pPr marL="457200" indent="-457200" algn="just">
              <a:buFont typeface="+mj-lt"/>
              <a:buAutoNum type="arabicPeriod"/>
            </a:pPr>
            <a:endParaRPr lang="pt-BR" sz="2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t-BR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Solução</a:t>
            </a:r>
            <a:r>
              <a:rPr lang="pt-BR" sz="2400" dirty="0">
                <a:solidFill>
                  <a:srgbClr val="000000"/>
                </a:solidFill>
                <a:latin typeface="Calibri" panose="020F0502020204030204" pitchFamily="34" charset="0"/>
              </a:rPr>
              <a:t>: controlar o crescimento das despesas e continuar promovendo eficiência na arrecadação – controle de gastos </a:t>
            </a:r>
            <a:r>
              <a:rPr lang="pt-BR" sz="2400" i="1" dirty="0">
                <a:solidFill>
                  <a:srgbClr val="000000"/>
                </a:solidFill>
                <a:latin typeface="Calibri" panose="020F0502020204030204" pitchFamily="34" charset="0"/>
              </a:rPr>
              <a:t>versus</a:t>
            </a:r>
            <a:r>
              <a:rPr lang="pt-BR" sz="2400" dirty="0">
                <a:solidFill>
                  <a:srgbClr val="000000"/>
                </a:solidFill>
                <a:latin typeface="Calibri" panose="020F0502020204030204" pitchFamily="34" charset="0"/>
              </a:rPr>
              <a:t> diferimento/alongamento de dívidas</a:t>
            </a:r>
          </a:p>
          <a:p>
            <a:pPr algn="just"/>
            <a:endParaRPr lang="pt-BR" sz="4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37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1D5641F4-0B41-C94D-AAA8-FE2840252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1163" y="2880765"/>
            <a:ext cx="8668329" cy="2387600"/>
          </a:xfrm>
        </p:spPr>
        <p:txBody>
          <a:bodyPr/>
          <a:lstStyle/>
          <a:p>
            <a:r>
              <a:rPr lang="pt-BR" dirty="0"/>
              <a:t>Obrigada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5FB21F-5A9B-4144-BC15-27164C93E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3668" y="5378896"/>
            <a:ext cx="10513580" cy="773783"/>
          </a:xfrm>
        </p:spPr>
        <p:txBody>
          <a:bodyPr>
            <a:normAutofit/>
          </a:bodyPr>
          <a:lstStyle/>
          <a:p>
            <a:r>
              <a:rPr lang="en-GB" dirty="0" err="1"/>
              <a:t>Subsecretária</a:t>
            </a:r>
            <a:r>
              <a:rPr lang="en-GB" dirty="0"/>
              <a:t> de </a:t>
            </a:r>
            <a:r>
              <a:rPr lang="en-GB" dirty="0" err="1"/>
              <a:t>Relações</a:t>
            </a:r>
            <a:r>
              <a:rPr lang="en-GB" dirty="0"/>
              <a:t> </a:t>
            </a:r>
            <a:r>
              <a:rPr lang="en-GB" dirty="0" err="1"/>
              <a:t>Financeiras</a:t>
            </a:r>
            <a:r>
              <a:rPr lang="en-GB" dirty="0"/>
              <a:t> </a:t>
            </a:r>
            <a:r>
              <a:rPr lang="en-GB" dirty="0" err="1"/>
              <a:t>Intergovernmentais</a:t>
            </a:r>
            <a:r>
              <a:rPr lang="en-GB" dirty="0"/>
              <a:t> da STN – Pricilla Santana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7931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1109387" y="2977192"/>
            <a:ext cx="34196766" cy="1282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Composição das Receitas e Despesas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4</a:t>
            </a:fld>
            <a:endParaRPr lang="pt-BR"/>
          </a:p>
        </p:txBody>
      </p:sp>
      <p:sp>
        <p:nvSpPr>
          <p:cNvPr id="36" name="CaixaDeTexto 24">
            <a:extLst>
              <a:ext uri="{FF2B5EF4-FFF2-40B4-BE49-F238E27FC236}">
                <a16:creationId xmlns:a16="http://schemas.microsoft.com/office/drawing/2014/main" id="{7B83D765-2814-4F8D-B348-1D9A3FF8B5AD}"/>
              </a:ext>
            </a:extLst>
          </p:cNvPr>
          <p:cNvSpPr txBox="1"/>
          <p:nvPr/>
        </p:nvSpPr>
        <p:spPr>
          <a:xfrm>
            <a:off x="10575371" y="6491432"/>
            <a:ext cx="130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PAF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4A6231-0E68-4654-8D23-E17FE945C786}"/>
              </a:ext>
            </a:extLst>
          </p:cNvPr>
          <p:cNvSpPr txBox="1"/>
          <p:nvPr/>
        </p:nvSpPr>
        <p:spPr>
          <a:xfrm>
            <a:off x="259803" y="1652194"/>
            <a:ext cx="36471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Receitas correntes puxaram o aumento de receitas primárias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4DF494-B831-43D3-8621-26F32C35025F}"/>
              </a:ext>
            </a:extLst>
          </p:cNvPr>
          <p:cNvSpPr/>
          <p:nvPr/>
        </p:nvSpPr>
        <p:spPr>
          <a:xfrm>
            <a:off x="6096000" y="142280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Apesar da inflexação, composição da melhora das despesas ainda é preocupante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400" dirty="0"/>
              <a:t>Fraca recuperação dos investimentos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400" dirty="0"/>
              <a:t>Aumento de despesa com pessoal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400" dirty="0"/>
              <a:t>Alívio das despesa com juros</a:t>
            </a:r>
          </a:p>
        </p:txBody>
      </p:sp>
      <p:sp>
        <p:nvSpPr>
          <p:cNvPr id="17" name="Título 11">
            <a:extLst>
              <a:ext uri="{FF2B5EF4-FFF2-40B4-BE49-F238E27FC236}">
                <a16:creationId xmlns:a16="http://schemas.microsoft.com/office/drawing/2014/main" id="{DEB27311-4A2D-4772-8B3B-ED7601E7C853}"/>
              </a:ext>
            </a:extLst>
          </p:cNvPr>
          <p:cNvSpPr txBox="1">
            <a:spLocks/>
          </p:cNvSpPr>
          <p:nvPr/>
        </p:nvSpPr>
        <p:spPr>
          <a:xfrm>
            <a:off x="142009" y="2906744"/>
            <a:ext cx="5375564" cy="4522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dirty="0"/>
              <a:t>Valores agregados dos Estados (</a:t>
            </a:r>
            <a:r>
              <a:rPr lang="pt-BR" sz="1800" i="1" dirty="0"/>
              <a:t>base 100 em 2016)</a:t>
            </a:r>
          </a:p>
        </p:txBody>
      </p:sp>
      <p:sp>
        <p:nvSpPr>
          <p:cNvPr id="18" name="Espaço Reservado para Rodapé 4">
            <a:extLst>
              <a:ext uri="{FF2B5EF4-FFF2-40B4-BE49-F238E27FC236}">
                <a16:creationId xmlns:a16="http://schemas.microsoft.com/office/drawing/2014/main" id="{31CA3BE3-8149-42C4-86F3-7748A2D04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6E166339-53AC-458C-915B-678AADE5F2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427393"/>
              </p:ext>
            </p:extLst>
          </p:nvPr>
        </p:nvGraphicFramePr>
        <p:xfrm>
          <a:off x="142009" y="3429458"/>
          <a:ext cx="57168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72599BEF-B096-4037-9534-F20A3063E7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3903762"/>
              </p:ext>
            </p:extLst>
          </p:nvPr>
        </p:nvGraphicFramePr>
        <p:xfrm>
          <a:off x="6160700" y="3429458"/>
          <a:ext cx="57168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157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Receitas: Grande parte dos Estados melhoraram sua arrecadação, porém ainda há destaques negativos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5</a:t>
            </a:fld>
            <a:endParaRPr lang="pt-BR"/>
          </a:p>
        </p:txBody>
      </p:sp>
      <p:sp>
        <p:nvSpPr>
          <p:cNvPr id="36" name="CaixaDeTexto 24">
            <a:extLst>
              <a:ext uri="{FF2B5EF4-FFF2-40B4-BE49-F238E27FC236}">
                <a16:creationId xmlns:a16="http://schemas.microsoft.com/office/drawing/2014/main" id="{7B83D765-2814-4F8D-B348-1D9A3FF8B5AD}"/>
              </a:ext>
            </a:extLst>
          </p:cNvPr>
          <p:cNvSpPr txBox="1"/>
          <p:nvPr/>
        </p:nvSpPr>
        <p:spPr>
          <a:xfrm>
            <a:off x="10889871" y="6284669"/>
            <a:ext cx="130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PAF</a:t>
            </a:r>
          </a:p>
        </p:txBody>
      </p:sp>
      <p:sp>
        <p:nvSpPr>
          <p:cNvPr id="18" name="Espaço Reservado para Rodapé 4">
            <a:extLst>
              <a:ext uri="{FF2B5EF4-FFF2-40B4-BE49-F238E27FC236}">
                <a16:creationId xmlns:a16="http://schemas.microsoft.com/office/drawing/2014/main" id="{31CA3BE3-8149-42C4-86F3-7748A2D04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66234B-2913-42BE-841D-CA8E30526F40}"/>
              </a:ext>
            </a:extLst>
          </p:cNvPr>
          <p:cNvSpPr/>
          <p:nvPr/>
        </p:nvSpPr>
        <p:spPr>
          <a:xfrm>
            <a:off x="6096000" y="1081485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latin typeface="Calibri" panose="020F0502020204030204" pitchFamily="34" charset="0"/>
              </a:rPr>
              <a:t>Variação real das receitas primárias entre 2019 e 2020 </a:t>
            </a:r>
            <a:endParaRPr lang="en-NL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8DE3C6-84F9-4F18-9F3F-EC7CC118585D}"/>
              </a:ext>
            </a:extLst>
          </p:cNvPr>
          <p:cNvSpPr txBox="1"/>
          <p:nvPr/>
        </p:nvSpPr>
        <p:spPr>
          <a:xfrm>
            <a:off x="435058" y="1684306"/>
            <a:ext cx="51324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Maior parte dos Estados conseguiu aumentar suas receitas próprias, este aumento, entretanto, decorre em maior parte de um significativo aumento das receitas de transferências. Ainda há destaques negativos.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400" dirty="0"/>
          </a:p>
        </p:txBody>
      </p:sp>
      <p:pic>
        <p:nvPicPr>
          <p:cNvPr id="3" name="Imagem 2" descr="Gráfico, Gráfico de dispersão&#10;&#10;Descrição gerada automaticamente">
            <a:extLst>
              <a:ext uri="{FF2B5EF4-FFF2-40B4-BE49-F238E27FC236}">
                <a16:creationId xmlns:a16="http://schemas.microsoft.com/office/drawing/2014/main" id="{0B456E7E-8C19-4106-9011-7EE0011097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287" y="1684306"/>
            <a:ext cx="4459059" cy="497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33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Receitas: renúncia do ICMS é expressiva em boa parte dos Estados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6</a:t>
            </a:fld>
            <a:endParaRPr lang="pt-BR"/>
          </a:p>
        </p:txBody>
      </p:sp>
      <p:sp>
        <p:nvSpPr>
          <p:cNvPr id="36" name="CaixaDeTexto 24">
            <a:extLst>
              <a:ext uri="{FF2B5EF4-FFF2-40B4-BE49-F238E27FC236}">
                <a16:creationId xmlns:a16="http://schemas.microsoft.com/office/drawing/2014/main" id="{7B83D765-2814-4F8D-B348-1D9A3FF8B5AD}"/>
              </a:ext>
            </a:extLst>
          </p:cNvPr>
          <p:cNvSpPr txBox="1"/>
          <p:nvPr/>
        </p:nvSpPr>
        <p:spPr>
          <a:xfrm>
            <a:off x="520932" y="5466067"/>
            <a:ext cx="2029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Confaz e PAF</a:t>
            </a:r>
          </a:p>
        </p:txBody>
      </p:sp>
      <p:sp>
        <p:nvSpPr>
          <p:cNvPr id="18" name="Espaço Reservado para Rodapé 4">
            <a:extLst>
              <a:ext uri="{FF2B5EF4-FFF2-40B4-BE49-F238E27FC236}">
                <a16:creationId xmlns:a16="http://schemas.microsoft.com/office/drawing/2014/main" id="{31CA3BE3-8149-42C4-86F3-7748A2D04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080058-5B63-4630-9370-AD5A4E4833FD}"/>
              </a:ext>
            </a:extLst>
          </p:cNvPr>
          <p:cNvSpPr txBox="1"/>
          <p:nvPr/>
        </p:nvSpPr>
        <p:spPr>
          <a:xfrm>
            <a:off x="7617204" y="1640793"/>
            <a:ext cx="37916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Renúncias de ICMS atingem quase um quinto, na média, das receitas totais com o imposto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A média das renúncias em 2020 foi superior à de 2019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322677-1882-408E-9865-45DEFEE62318}"/>
              </a:ext>
            </a:extLst>
          </p:cNvPr>
          <p:cNvSpPr/>
          <p:nvPr/>
        </p:nvSpPr>
        <p:spPr>
          <a:xfrm>
            <a:off x="520932" y="1099545"/>
            <a:ext cx="41279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latin typeface="Calibri" panose="020F0502020204030204" pitchFamily="34" charset="0"/>
              </a:rPr>
              <a:t>Percentual da renúncia de ICMS em 2020</a:t>
            </a:r>
            <a:endParaRPr lang="en-NL" dirty="0"/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9B4490B8-3922-4A36-95BD-05F3F5C38C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655618"/>
              </p:ext>
            </p:extLst>
          </p:nvPr>
        </p:nvGraphicFramePr>
        <p:xfrm>
          <a:off x="520933" y="1776653"/>
          <a:ext cx="7096271" cy="373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740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Gráfico&#10;&#10;Descrição gerada automaticamente">
            <a:extLst>
              <a:ext uri="{FF2B5EF4-FFF2-40B4-BE49-F238E27FC236}">
                <a16:creationId xmlns:a16="http://schemas.microsoft.com/office/drawing/2014/main" id="{701B8A30-28FE-41C1-9FB6-758A4D871F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98" y="2604622"/>
            <a:ext cx="10058420" cy="4206249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5" y="356561"/>
            <a:ext cx="11356545" cy="1072974"/>
          </a:xfrm>
        </p:spPr>
        <p:txBody>
          <a:bodyPr/>
          <a:lstStyle/>
          <a:p>
            <a:r>
              <a:rPr lang="pt-BR" dirty="0"/>
              <a:t>Receita de Operação de Crédito: </a:t>
            </a:r>
            <a:r>
              <a:rPr lang="pt-BR" b="0" i="1" dirty="0"/>
              <a:t>política de crédito mais responsável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7</a:t>
            </a:fld>
            <a:endParaRPr lang="pt-B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AEA42B-B65A-4A32-9575-92274B08A515}"/>
              </a:ext>
            </a:extLst>
          </p:cNvPr>
          <p:cNvSpPr/>
          <p:nvPr/>
        </p:nvSpPr>
        <p:spPr>
          <a:xfrm>
            <a:off x="248131" y="1511954"/>
            <a:ext cx="5730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Receita de operação de crédito em linha com anos anteriores e em trajetória de queda discreta </a:t>
            </a:r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831B9E1D-4894-4573-8CCD-C0E966E99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9CAFFF-1B57-4F4D-A6D0-6284DC4BEDC8}"/>
              </a:ext>
            </a:extLst>
          </p:cNvPr>
          <p:cNvSpPr/>
          <p:nvPr/>
        </p:nvSpPr>
        <p:spPr>
          <a:xfrm>
            <a:off x="5781500" y="151195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Operações aprovadas pela STN segue próxima aos valores dos últimos 4 anos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2AD30B-F74E-45D1-979B-41CC575EADBA}"/>
              </a:ext>
            </a:extLst>
          </p:cNvPr>
          <p:cNvSpPr/>
          <p:nvPr/>
        </p:nvSpPr>
        <p:spPr>
          <a:xfrm>
            <a:off x="9347227" y="2482681"/>
            <a:ext cx="1272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R$ </a:t>
            </a:r>
            <a:r>
              <a:rPr lang="en-US" dirty="0" err="1">
                <a:latin typeface="Calibri" panose="020F0502020204030204" pitchFamily="34" charset="0"/>
              </a:rPr>
              <a:t>bilhões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DD4F13-DB3B-4B3B-BF6B-E4F3EF402E27}"/>
              </a:ext>
            </a:extLst>
          </p:cNvPr>
          <p:cNvSpPr/>
          <p:nvPr/>
        </p:nvSpPr>
        <p:spPr>
          <a:xfrm>
            <a:off x="10620018" y="5526949"/>
            <a:ext cx="14268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5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Fonte: Sadipem/Tesouro Nacional e Programa de Reestruturação e Ajuste Fiscal/Tesouro Nacional </a:t>
            </a:r>
            <a:endParaRPr lang="en-NL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B818D9-6B81-43BA-9679-6152340E3467}"/>
              </a:ext>
            </a:extLst>
          </p:cNvPr>
          <p:cNvSpPr/>
          <p:nvPr/>
        </p:nvSpPr>
        <p:spPr>
          <a:xfrm>
            <a:off x="3670607" y="2527617"/>
            <a:ext cx="4616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Calibri" panose="020F0502020204030204" pitchFamily="34" charset="0"/>
              </a:rPr>
              <a:t>Histórico de operações de crédito dos Estados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11755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Despesas: </a:t>
            </a:r>
            <a:r>
              <a:rPr lang="pt-BR" b="0" dirty="0"/>
              <a:t>grande variação dependendo do Estado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8</a:t>
            </a:fld>
            <a:endParaRPr lang="pt-BR"/>
          </a:p>
        </p:txBody>
      </p:sp>
      <p:sp>
        <p:nvSpPr>
          <p:cNvPr id="22" name="Espaço Reservado para Rodapé 4">
            <a:extLst>
              <a:ext uri="{FF2B5EF4-FFF2-40B4-BE49-F238E27FC236}">
                <a16:creationId xmlns:a16="http://schemas.microsoft.com/office/drawing/2014/main" id="{A52433D1-5F0F-45E4-A524-C81CE2139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13" name="CaixaDeTexto 24">
            <a:extLst>
              <a:ext uri="{FF2B5EF4-FFF2-40B4-BE49-F238E27FC236}">
                <a16:creationId xmlns:a16="http://schemas.microsoft.com/office/drawing/2014/main" id="{A868C1C0-E7E2-4362-AB83-D0C0AC07334D}"/>
              </a:ext>
            </a:extLst>
          </p:cNvPr>
          <p:cNvSpPr txBox="1"/>
          <p:nvPr/>
        </p:nvSpPr>
        <p:spPr>
          <a:xfrm>
            <a:off x="5043731" y="6295589"/>
            <a:ext cx="130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PAF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F911AC-239B-4857-B523-458DC33E1F32}"/>
              </a:ext>
            </a:extLst>
          </p:cNvPr>
          <p:cNvSpPr/>
          <p:nvPr/>
        </p:nvSpPr>
        <p:spPr>
          <a:xfrm>
            <a:off x="520932" y="143809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b="1" dirty="0">
                <a:latin typeface="Calibri" panose="020F0502020204030204" pitchFamily="34" charset="0"/>
              </a:rPr>
              <a:t>Variação real das despesas primárias entre 2019 e 2020 </a:t>
            </a:r>
            <a:endParaRPr lang="en-N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41BC81-4EB5-4052-83CC-960762905988}"/>
              </a:ext>
            </a:extLst>
          </p:cNvPr>
          <p:cNvSpPr txBox="1"/>
          <p:nvPr/>
        </p:nvSpPr>
        <p:spPr>
          <a:xfrm>
            <a:off x="6101681" y="1802840"/>
            <a:ext cx="5025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Despesa com foi reduzida em 13 Estados em 2020</a:t>
            </a:r>
          </a:p>
        </p:txBody>
      </p:sp>
      <p:pic>
        <p:nvPicPr>
          <p:cNvPr id="7" name="Imagem 6" descr="Gráfico, Gráfico de dispersão&#10;&#10;Descrição gerada automaticamente">
            <a:extLst>
              <a:ext uri="{FF2B5EF4-FFF2-40B4-BE49-F238E27FC236}">
                <a16:creationId xmlns:a16="http://schemas.microsoft.com/office/drawing/2014/main" id="{0FE20BA1-E514-45FC-A68A-FF99E8906E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70" y="1807431"/>
            <a:ext cx="4383561" cy="489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7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Despesa com pessoal: </a:t>
            </a:r>
            <a:r>
              <a:rPr lang="pt-BR" b="0" dirty="0"/>
              <a:t>diferenças  de critérios contábeis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9</a:t>
            </a:fld>
            <a:endParaRPr lang="pt-B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BEC956-A541-42EA-A3A3-432443305E31}"/>
              </a:ext>
            </a:extLst>
          </p:cNvPr>
          <p:cNvSpPr txBox="1"/>
          <p:nvPr/>
        </p:nvSpPr>
        <p:spPr>
          <a:xfrm>
            <a:off x="44743" y="1461735"/>
            <a:ext cx="5905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Estima-se que 6 Estados descumpram o dispositivo da LRF que limita despesas com pessoal à 60% da RCL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2EAA41-4C9C-4363-91CA-DA227932876A}"/>
              </a:ext>
            </a:extLst>
          </p:cNvPr>
          <p:cNvSpPr txBox="1"/>
          <p:nvPr/>
        </p:nvSpPr>
        <p:spPr>
          <a:xfrm>
            <a:off x="5687545" y="1438099"/>
            <a:ext cx="6159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Com dados do SICONFI apenas 4 descumprem o mesmo dispositivo, apontando para divergências contábeis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400" dirty="0"/>
          </a:p>
        </p:txBody>
      </p:sp>
      <p:sp>
        <p:nvSpPr>
          <p:cNvPr id="22" name="Espaço Reservado para Rodapé 4">
            <a:extLst>
              <a:ext uri="{FF2B5EF4-FFF2-40B4-BE49-F238E27FC236}">
                <a16:creationId xmlns:a16="http://schemas.microsoft.com/office/drawing/2014/main" id="{A52433D1-5F0F-45E4-A524-C81CE2139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80C140-5A9D-42E3-A9AD-AA1741A78E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065511"/>
              </p:ext>
            </p:extLst>
          </p:nvPr>
        </p:nvGraphicFramePr>
        <p:xfrm>
          <a:off x="108068" y="2753537"/>
          <a:ext cx="5716929" cy="3947160"/>
        </p:xfrm>
        <a:graphic>
          <a:graphicData uri="http://schemas.openxmlformats.org/drawingml/2006/table">
            <a:tbl>
              <a:tblPr/>
              <a:tblGrid>
                <a:gridCol w="2329119">
                  <a:extLst>
                    <a:ext uri="{9D8B030D-6E8A-4147-A177-3AD203B41FA5}">
                      <a16:colId xmlns:a16="http://schemas.microsoft.com/office/drawing/2014/main" val="4050291651"/>
                    </a:ext>
                  </a:extLst>
                </a:gridCol>
                <a:gridCol w="1693905">
                  <a:extLst>
                    <a:ext uri="{9D8B030D-6E8A-4147-A177-3AD203B41FA5}">
                      <a16:colId xmlns:a16="http://schemas.microsoft.com/office/drawing/2014/main" val="2679915227"/>
                    </a:ext>
                  </a:extLst>
                </a:gridCol>
                <a:gridCol w="1693905">
                  <a:extLst>
                    <a:ext uri="{9D8B030D-6E8A-4147-A177-3AD203B41FA5}">
                      <a16:colId xmlns:a16="http://schemas.microsoft.com/office/drawing/2014/main" val="1803938242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UF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RGF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4880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8000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50,5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171757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55,4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046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59,6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54,2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0267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1495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53,9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49,5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10816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44,5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8460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47,4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527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54,2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8175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50,1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46,8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0767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64,1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168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50,5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68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52,1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73056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0D931E0-B9F8-4670-A8E5-095C76A272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78350"/>
              </p:ext>
            </p:extLst>
          </p:nvPr>
        </p:nvGraphicFramePr>
        <p:xfrm>
          <a:off x="6189785" y="2612567"/>
          <a:ext cx="4869150" cy="4229100"/>
        </p:xfrm>
        <a:graphic>
          <a:graphicData uri="http://schemas.openxmlformats.org/drawingml/2006/table">
            <a:tbl>
              <a:tblPr/>
              <a:tblGrid>
                <a:gridCol w="1623050">
                  <a:extLst>
                    <a:ext uri="{9D8B030D-6E8A-4147-A177-3AD203B41FA5}">
                      <a16:colId xmlns:a16="http://schemas.microsoft.com/office/drawing/2014/main" val="1395458559"/>
                    </a:ext>
                  </a:extLst>
                </a:gridCol>
                <a:gridCol w="1623050">
                  <a:extLst>
                    <a:ext uri="{9D8B030D-6E8A-4147-A177-3AD203B41FA5}">
                      <a16:colId xmlns:a16="http://schemas.microsoft.com/office/drawing/2014/main" val="2249459344"/>
                    </a:ext>
                  </a:extLst>
                </a:gridCol>
                <a:gridCol w="1623050">
                  <a:extLst>
                    <a:ext uri="{9D8B030D-6E8A-4147-A177-3AD203B41FA5}">
                      <a16:colId xmlns:a16="http://schemas.microsoft.com/office/drawing/2014/main" val="636843264"/>
                    </a:ext>
                  </a:extLst>
                </a:gridCol>
              </a:tblGrid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UF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RGF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587949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46,9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788238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62,9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60,2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993731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55,8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54,9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475825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47,8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46,6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922949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59,4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54,1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663510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RJ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804097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RN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168989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47,4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45,4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317866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153889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75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49,8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698866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54,9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54,2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228255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56,1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099936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54,3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53,8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595029"/>
                  </a:ext>
                </a:extLst>
              </a:tr>
              <a:tr h="2725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56,0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53,7</a:t>
                      </a:r>
                      <a:endParaRPr lang="en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239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161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Gráfico, Gráfico de dispersão&#10;&#10;Descrição gerada automaticamente com confiança média">
            <a:extLst>
              <a:ext uri="{FF2B5EF4-FFF2-40B4-BE49-F238E27FC236}">
                <a16:creationId xmlns:a16="http://schemas.microsoft.com/office/drawing/2014/main" id="{2FAC5B22-F62C-43E5-B575-7D94B01D9A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38" y="1441994"/>
            <a:ext cx="4035105" cy="5446601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B3E790DD-B92F-2944-B226-061A1429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71" y="365125"/>
            <a:ext cx="10606197" cy="1072974"/>
          </a:xfrm>
        </p:spPr>
        <p:txBody>
          <a:bodyPr/>
          <a:lstStyle/>
          <a:p>
            <a:r>
              <a:rPr lang="pt-BR" dirty="0"/>
              <a:t>Dívida Consolidada</a:t>
            </a:r>
          </a:p>
        </p:txBody>
      </p:sp>
      <p:sp>
        <p:nvSpPr>
          <p:cNvPr id="11" name="Espaço Reservado para Número de Slide 10">
            <a:extLst>
              <a:ext uri="{FF2B5EF4-FFF2-40B4-BE49-F238E27FC236}">
                <a16:creationId xmlns:a16="http://schemas.microsoft.com/office/drawing/2014/main" id="{98200AAF-4244-704A-A538-B3E836964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9EB80-92C3-2544-A46A-04E64625DFAD}" type="slidenum">
              <a:rPr lang="pt-BR" smtClean="0"/>
              <a:t>10</a:t>
            </a:fld>
            <a:endParaRPr lang="pt-BR"/>
          </a:p>
        </p:txBody>
      </p:sp>
      <p:sp>
        <p:nvSpPr>
          <p:cNvPr id="22" name="Espaço Reservado para Rodapé 4">
            <a:extLst>
              <a:ext uri="{FF2B5EF4-FFF2-40B4-BE49-F238E27FC236}">
                <a16:creationId xmlns:a16="http://schemas.microsoft.com/office/drawing/2014/main" id="{A52433D1-5F0F-45E4-A524-C81CE2139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848" y="47129"/>
            <a:ext cx="4220304" cy="227013"/>
          </a:xfrm>
        </p:spPr>
        <p:txBody>
          <a:bodyPr/>
          <a:lstStyle/>
          <a:p>
            <a:r>
              <a:rPr lang="pt-BR" dirty="0"/>
              <a:t>Tesouro Nacional – Panorama dos Estados</a:t>
            </a:r>
          </a:p>
        </p:txBody>
      </p:sp>
      <p:sp>
        <p:nvSpPr>
          <p:cNvPr id="10" name="CaixaDeTexto 24">
            <a:extLst>
              <a:ext uri="{FF2B5EF4-FFF2-40B4-BE49-F238E27FC236}">
                <a16:creationId xmlns:a16="http://schemas.microsoft.com/office/drawing/2014/main" id="{63AE2C31-7D56-4ED1-97C7-45938E6BEBCD}"/>
              </a:ext>
            </a:extLst>
          </p:cNvPr>
          <p:cNvSpPr txBox="1"/>
          <p:nvPr/>
        </p:nvSpPr>
        <p:spPr>
          <a:xfrm>
            <a:off x="4538443" y="6419501"/>
            <a:ext cx="130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75000"/>
                  </a:schemeClr>
                </a:solidFill>
              </a:rPr>
              <a:t>Fonte: PAF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DDAB1B-1C38-4C6B-8379-7C68B625C0CC}"/>
              </a:ext>
            </a:extLst>
          </p:cNvPr>
          <p:cNvSpPr/>
          <p:nvPr/>
        </p:nvSpPr>
        <p:spPr>
          <a:xfrm>
            <a:off x="4272714" y="1162175"/>
            <a:ext cx="673909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latin typeface="Calibri" panose="020F0502020204030204" pitchFamily="34" charset="0"/>
              </a:rPr>
              <a:t>Relação entre a Dívida Consolidada e a Receita Corrente Líquida </a:t>
            </a:r>
            <a:endParaRPr lang="en-N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BE0E5-6BBA-4D18-B580-0E9D27139998}"/>
              </a:ext>
            </a:extLst>
          </p:cNvPr>
          <p:cNvSpPr txBox="1"/>
          <p:nvPr/>
        </p:nvSpPr>
        <p:spPr>
          <a:xfrm>
            <a:off x="4538443" y="2158977"/>
            <a:ext cx="6739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/>
              <a:t>Com Exceção do RJ e TO, poucos estados tiveram um aumento significativo da relação DC/RCL</a:t>
            </a:r>
          </a:p>
        </p:txBody>
      </p:sp>
    </p:spTree>
    <p:extLst>
      <p:ext uri="{BB962C8B-B14F-4D97-AF65-F5344CB8AC3E}">
        <p14:creationId xmlns:p14="http://schemas.microsoft.com/office/powerpoint/2010/main" val="535121900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963A482E4E15F4598BE596CF66D4601" ma:contentTypeVersion="5" ma:contentTypeDescription="Crie um novo documento." ma:contentTypeScope="" ma:versionID="918d60e5e015deec5203ac776cc0fa8e">
  <xsd:schema xmlns:xsd="http://www.w3.org/2001/XMLSchema" xmlns:xs="http://www.w3.org/2001/XMLSchema" xmlns:p="http://schemas.microsoft.com/office/2006/metadata/properties" xmlns:ns3="0597ae54-2613-40d5-a3c9-8f8c8b2752b3" xmlns:ns4="a2a90d49-c26c-4b4c-972f-33751e69c1e3" targetNamespace="http://schemas.microsoft.com/office/2006/metadata/properties" ma:root="true" ma:fieldsID="67d5635dab416026c533b2895d65f86e" ns3:_="" ns4:_="">
    <xsd:import namespace="0597ae54-2613-40d5-a3c9-8f8c8b2752b3"/>
    <xsd:import namespace="a2a90d49-c26c-4b4c-972f-33751e69c1e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7ae54-2613-40d5-a3c9-8f8c8b2752b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90d49-c26c-4b4c-972f-33751e69c1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041551-4D90-457D-B658-A75F29D4B7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C40B7B-22F0-4489-B93E-51044ECD99F7}">
  <ds:schemaRefs>
    <ds:schemaRef ds:uri="http://purl.org/dc/elements/1.1/"/>
    <ds:schemaRef ds:uri="http://schemas.microsoft.com/office/2006/metadata/properties"/>
    <ds:schemaRef ds:uri="a2a90d49-c26c-4b4c-972f-33751e69c1e3"/>
    <ds:schemaRef ds:uri="0597ae54-2613-40d5-a3c9-8f8c8b2752b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FCE8CDF-F4B4-4B42-ABD9-08C1222FBD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97ae54-2613-40d5-a3c9-8f8c8b2752b3"/>
    <ds:schemaRef ds:uri="a2a90d49-c26c-4b4c-972f-33751e69c1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8598</TotalTime>
  <Words>1375</Words>
  <Application>Microsoft Office PowerPoint</Application>
  <PresentationFormat>Widescreen</PresentationFormat>
  <Paragraphs>244</Paragraphs>
  <Slides>21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4" baseType="lpstr">
      <vt:lpstr>Arial</vt:lpstr>
      <vt:lpstr>Calibri</vt:lpstr>
      <vt:lpstr>Personalizar design</vt:lpstr>
      <vt:lpstr>ENCONTRO DO FÓRUM NACIONAL DOS SECRETÁRIOS MUNICIPAIS DE FAZENDA E FINANÇAS DA FNP</vt:lpstr>
      <vt:lpstr>Panorama dos Entes Subnacionais Pré-COVID19</vt:lpstr>
      <vt:lpstr>Composição das Receitas e Despesas</vt:lpstr>
      <vt:lpstr>Receitas: Grande parte dos Estados melhoraram sua arrecadação, porém ainda há destaques negativos</vt:lpstr>
      <vt:lpstr>Receitas: renúncia do ICMS é expressiva em boa parte dos Estados</vt:lpstr>
      <vt:lpstr>Receita de Operação de Crédito: política de crédito mais responsável</vt:lpstr>
      <vt:lpstr>Despesas: grande variação dependendo do Estado</vt:lpstr>
      <vt:lpstr>Despesa com pessoal: diferenças  de critérios contábeis</vt:lpstr>
      <vt:lpstr>Dívida Consolidada</vt:lpstr>
      <vt:lpstr>Dívida Consolidada – visão histórica</vt:lpstr>
      <vt:lpstr>CAPAG: variação na classificação em comparação com 2019</vt:lpstr>
      <vt:lpstr>CAPAG: variação na classificação em comparação com 2019 - Municípios</vt:lpstr>
      <vt:lpstr>Apresentação do PowerPoint</vt:lpstr>
      <vt:lpstr>Efeitos da Pandemia – Auxilio da União</vt:lpstr>
      <vt:lpstr>Impactos do COVID-19</vt:lpstr>
      <vt:lpstr>Receita Corrente Líquida em 2021</vt:lpstr>
      <vt:lpstr>Resultado Primário – Abaixo da linha</vt:lpstr>
      <vt:lpstr>Caixa recorde dos entes federados em 2020</vt:lpstr>
      <vt:lpstr>Resultado da Política de Auxílio da União</vt:lpstr>
      <vt:lpstr>Sumarizando...</vt:lpstr>
      <vt:lpstr>Obrigada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Viviane Aparecida da Silva</dc:creator>
  <cp:lastModifiedBy>Pricilla Maria Santana</cp:lastModifiedBy>
  <cp:revision>600</cp:revision>
  <cp:lastPrinted>2019-08-12T20:23:53Z</cp:lastPrinted>
  <dcterms:created xsi:type="dcterms:W3CDTF">2016-09-22T17:58:40Z</dcterms:created>
  <dcterms:modified xsi:type="dcterms:W3CDTF">2021-10-07T23:56:38Z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0x0101008963A482E4E15F4598BE596CF66D4601</vt:lpwstr>
  </property>
</Properties>
</file>