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65" r:id="rId3"/>
    <p:sldId id="257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58" r:id="rId13"/>
    <p:sldId id="275" r:id="rId14"/>
    <p:sldId id="263" r:id="rId1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5B752C-852D-41DF-8B82-8E97E188D84A}" v="129" dt="2024-12-03T17:31:53.9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1032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>
          <a:extLst>
            <a:ext uri="{FF2B5EF4-FFF2-40B4-BE49-F238E27FC236}">
              <a16:creationId xmlns:a16="http://schemas.microsoft.com/office/drawing/2014/main" id="{E820B52A-5057-C05A-C65C-8352B466B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1a49b6b834_0_0:notes">
            <a:extLst>
              <a:ext uri="{FF2B5EF4-FFF2-40B4-BE49-F238E27FC236}">
                <a16:creationId xmlns:a16="http://schemas.microsoft.com/office/drawing/2014/main" id="{59FA3943-D05B-B8E5-8B01-41ABFB5B05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1a49b6b834_0_0:notes">
            <a:extLst>
              <a:ext uri="{FF2B5EF4-FFF2-40B4-BE49-F238E27FC236}">
                <a16:creationId xmlns:a16="http://schemas.microsoft.com/office/drawing/2014/main" id="{6C9517A1-5B3F-41C0-2C8B-BCBF85CC72C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84431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1a49b6b83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1a49b6b83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>
          <a:extLst>
            <a:ext uri="{FF2B5EF4-FFF2-40B4-BE49-F238E27FC236}">
              <a16:creationId xmlns:a16="http://schemas.microsoft.com/office/drawing/2014/main" id="{54090B82-9284-8DD0-1DF0-CF1135589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1a49b6b834_0_5:notes">
            <a:extLst>
              <a:ext uri="{FF2B5EF4-FFF2-40B4-BE49-F238E27FC236}">
                <a16:creationId xmlns:a16="http://schemas.microsoft.com/office/drawing/2014/main" id="{D0AB7302-A263-0791-09A5-69CB5DFEE3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1a49b6b834_0_5:notes">
            <a:extLst>
              <a:ext uri="{FF2B5EF4-FFF2-40B4-BE49-F238E27FC236}">
                <a16:creationId xmlns:a16="http://schemas.microsoft.com/office/drawing/2014/main" id="{2FC298FF-3B16-6BDE-1673-48C8FBC4959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74588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1a49b6b834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1a49b6b834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1a49b6b83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1a49b6b83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>
          <a:extLst>
            <a:ext uri="{FF2B5EF4-FFF2-40B4-BE49-F238E27FC236}">
              <a16:creationId xmlns:a16="http://schemas.microsoft.com/office/drawing/2014/main" id="{FC45E557-F60F-6847-B58B-E993037F9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1a49b6b834_0_0:notes">
            <a:extLst>
              <a:ext uri="{FF2B5EF4-FFF2-40B4-BE49-F238E27FC236}">
                <a16:creationId xmlns:a16="http://schemas.microsoft.com/office/drawing/2014/main" id="{A245CB15-BB06-23A3-6C16-26D70850DFC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1a49b6b834_0_0:notes">
            <a:extLst>
              <a:ext uri="{FF2B5EF4-FFF2-40B4-BE49-F238E27FC236}">
                <a16:creationId xmlns:a16="http://schemas.microsoft.com/office/drawing/2014/main" id="{1CA19E15-0E11-96F3-5D3C-C889240CBDE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9636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>
          <a:extLst>
            <a:ext uri="{FF2B5EF4-FFF2-40B4-BE49-F238E27FC236}">
              <a16:creationId xmlns:a16="http://schemas.microsoft.com/office/drawing/2014/main" id="{51FD5D2A-F017-E845-09C6-BB44B8B7B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1a49b6b834_0_0:notes">
            <a:extLst>
              <a:ext uri="{FF2B5EF4-FFF2-40B4-BE49-F238E27FC236}">
                <a16:creationId xmlns:a16="http://schemas.microsoft.com/office/drawing/2014/main" id="{54368039-E983-38C3-1DEA-36199AE8937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1a49b6b834_0_0:notes">
            <a:extLst>
              <a:ext uri="{FF2B5EF4-FFF2-40B4-BE49-F238E27FC236}">
                <a16:creationId xmlns:a16="http://schemas.microsoft.com/office/drawing/2014/main" id="{08E85B9E-C290-2111-1F41-ECEC60D7C7F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9374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>
          <a:extLst>
            <a:ext uri="{FF2B5EF4-FFF2-40B4-BE49-F238E27FC236}">
              <a16:creationId xmlns:a16="http://schemas.microsoft.com/office/drawing/2014/main" id="{B4B1CD8B-BCD6-F147-CCF8-1CB746B59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1a49b6b834_0_0:notes">
            <a:extLst>
              <a:ext uri="{FF2B5EF4-FFF2-40B4-BE49-F238E27FC236}">
                <a16:creationId xmlns:a16="http://schemas.microsoft.com/office/drawing/2014/main" id="{9E77A98E-EC73-FD77-F69C-E6346DA8DE7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1a49b6b834_0_0:notes">
            <a:extLst>
              <a:ext uri="{FF2B5EF4-FFF2-40B4-BE49-F238E27FC236}">
                <a16:creationId xmlns:a16="http://schemas.microsoft.com/office/drawing/2014/main" id="{8097F4D6-3BF0-ED3E-0293-7921FB50323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13878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>
          <a:extLst>
            <a:ext uri="{FF2B5EF4-FFF2-40B4-BE49-F238E27FC236}">
              <a16:creationId xmlns:a16="http://schemas.microsoft.com/office/drawing/2014/main" id="{5ACE9207-C0F8-D853-606B-6DD18B2FD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1a49b6b834_0_0:notes">
            <a:extLst>
              <a:ext uri="{FF2B5EF4-FFF2-40B4-BE49-F238E27FC236}">
                <a16:creationId xmlns:a16="http://schemas.microsoft.com/office/drawing/2014/main" id="{9E2F66CD-0024-A2AA-A14A-63D417DE7CF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1a49b6b834_0_0:notes">
            <a:extLst>
              <a:ext uri="{FF2B5EF4-FFF2-40B4-BE49-F238E27FC236}">
                <a16:creationId xmlns:a16="http://schemas.microsoft.com/office/drawing/2014/main" id="{5C503BF9-8648-F3BB-5ECF-3869A3B3B60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58111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>
          <a:extLst>
            <a:ext uri="{FF2B5EF4-FFF2-40B4-BE49-F238E27FC236}">
              <a16:creationId xmlns:a16="http://schemas.microsoft.com/office/drawing/2014/main" id="{C66FE7F8-B7D1-3028-8DD5-942C08EE5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1a49b6b834_0_0:notes">
            <a:extLst>
              <a:ext uri="{FF2B5EF4-FFF2-40B4-BE49-F238E27FC236}">
                <a16:creationId xmlns:a16="http://schemas.microsoft.com/office/drawing/2014/main" id="{A1E05EC8-B32C-8CE3-2E5D-165D4A4F4F8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1a49b6b834_0_0:notes">
            <a:extLst>
              <a:ext uri="{FF2B5EF4-FFF2-40B4-BE49-F238E27FC236}">
                <a16:creationId xmlns:a16="http://schemas.microsoft.com/office/drawing/2014/main" id="{0ED87C0B-95F9-680A-379C-9D92E060BEB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17391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>
          <a:extLst>
            <a:ext uri="{FF2B5EF4-FFF2-40B4-BE49-F238E27FC236}">
              <a16:creationId xmlns:a16="http://schemas.microsoft.com/office/drawing/2014/main" id="{1932F89F-C5B2-96DC-09BE-92FE4972D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1a49b6b834_0_0:notes">
            <a:extLst>
              <a:ext uri="{FF2B5EF4-FFF2-40B4-BE49-F238E27FC236}">
                <a16:creationId xmlns:a16="http://schemas.microsoft.com/office/drawing/2014/main" id="{CC42A5A3-125C-3294-09A5-5BE6E60689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1a49b6b834_0_0:notes">
            <a:extLst>
              <a:ext uri="{FF2B5EF4-FFF2-40B4-BE49-F238E27FC236}">
                <a16:creationId xmlns:a16="http://schemas.microsoft.com/office/drawing/2014/main" id="{D941B809-346E-756F-A31B-06F85DB8FA9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80295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>
          <a:extLst>
            <a:ext uri="{FF2B5EF4-FFF2-40B4-BE49-F238E27FC236}">
              <a16:creationId xmlns:a16="http://schemas.microsoft.com/office/drawing/2014/main" id="{327C5D64-C457-1596-6BD3-5C4F23E66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1a49b6b834_0_0:notes">
            <a:extLst>
              <a:ext uri="{FF2B5EF4-FFF2-40B4-BE49-F238E27FC236}">
                <a16:creationId xmlns:a16="http://schemas.microsoft.com/office/drawing/2014/main" id="{0245B9AE-2B98-CFBE-3368-09BD9F23F6D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1a49b6b834_0_0:notes">
            <a:extLst>
              <a:ext uri="{FF2B5EF4-FFF2-40B4-BE49-F238E27FC236}">
                <a16:creationId xmlns:a16="http://schemas.microsoft.com/office/drawing/2014/main" id="{205A6509-B89A-2B12-6B2A-4AC665522C2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9622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7">
          <a:extLst>
            <a:ext uri="{FF2B5EF4-FFF2-40B4-BE49-F238E27FC236}">
              <a16:creationId xmlns:a16="http://schemas.microsoft.com/office/drawing/2014/main" id="{65685F3F-0535-0E30-F31B-DD63067E9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936006-0714-4B49-F035-A39B743380A7}"/>
              </a:ext>
            </a:extLst>
          </p:cNvPr>
          <p:cNvSpPr txBox="1">
            <a:spLocks/>
          </p:cNvSpPr>
          <p:nvPr/>
        </p:nvSpPr>
        <p:spPr>
          <a:xfrm>
            <a:off x="1302705" y="259096"/>
            <a:ext cx="5916241" cy="681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2400" b="1" dirty="0">
                <a:latin typeface="Poppins Bold" panose="020B0604020202020204" charset="0"/>
                <a:cs typeface="Poppins Bold" panose="020B0604020202020204" charset="0"/>
              </a:rPr>
              <a:t>Formação de Mediadores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6B4843C-D16E-3823-590A-3A260DFDB6FF}"/>
              </a:ext>
            </a:extLst>
          </p:cNvPr>
          <p:cNvSpPr txBox="1">
            <a:spLocks/>
          </p:cNvSpPr>
          <p:nvPr/>
        </p:nvSpPr>
        <p:spPr>
          <a:xfrm>
            <a:off x="782053" y="600068"/>
            <a:ext cx="7784432" cy="4778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542925" lvl="1" indent="-271462" algn="just">
              <a:lnSpc>
                <a:spcPts val="3240"/>
              </a:lnSpc>
              <a:buFont typeface="Arial"/>
              <a:buChar char="•"/>
            </a:pP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Convênio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 com a OAB – Casa de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Mediação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;</a:t>
            </a:r>
          </a:p>
          <a:p>
            <a:pPr marL="542925" lvl="1" indent="-271462" algn="just">
              <a:lnSpc>
                <a:spcPts val="3240"/>
              </a:lnSpc>
              <a:buFont typeface="Arial"/>
              <a:buChar char="•"/>
            </a:pP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Formação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em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parceria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com a ESDM;</a:t>
            </a:r>
          </a:p>
          <a:p>
            <a:pPr marL="542925" lvl="1" indent="-271462" algn="just">
              <a:lnSpc>
                <a:spcPts val="3240"/>
              </a:lnSpc>
              <a:buFont typeface="Arial"/>
              <a:buChar char="•"/>
            </a:pP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Cargos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diversos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: </a:t>
            </a:r>
            <a:r>
              <a:rPr lang="en-US" b="1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engenheiros</a:t>
            </a:r>
            <a:r>
              <a:rPr lang="en-US" b="1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, </a:t>
            </a:r>
            <a:r>
              <a:rPr lang="en-US" b="1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psicólogos</a:t>
            </a:r>
            <a:r>
              <a:rPr lang="en-US" b="1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, </a:t>
            </a:r>
            <a:r>
              <a:rPr lang="en-US" b="1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jornalistas</a:t>
            </a:r>
            <a:r>
              <a:rPr lang="en-US" b="1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, </a:t>
            </a:r>
            <a:r>
              <a:rPr lang="en-US" b="1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assistentes</a:t>
            </a:r>
            <a:r>
              <a:rPr lang="en-US" b="1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</a:t>
            </a:r>
            <a:r>
              <a:rPr lang="en-US" b="1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sociais</a:t>
            </a:r>
            <a:r>
              <a:rPr lang="en-US" b="1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, </a:t>
            </a:r>
            <a:r>
              <a:rPr lang="en-US" b="1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auditores</a:t>
            </a:r>
            <a:r>
              <a:rPr lang="en-US" b="1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</a:t>
            </a:r>
            <a:r>
              <a:rPr lang="en-US" b="1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fiscais</a:t>
            </a:r>
            <a:r>
              <a:rPr lang="en-US" b="1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, </a:t>
            </a:r>
            <a:r>
              <a:rPr lang="en-US" b="1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técnicos</a:t>
            </a:r>
            <a:r>
              <a:rPr lang="en-US" b="1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</a:t>
            </a:r>
            <a:r>
              <a:rPr lang="en-US" b="1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em</a:t>
            </a:r>
            <a:r>
              <a:rPr lang="en-US" b="1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</a:t>
            </a:r>
            <a:r>
              <a:rPr lang="en-US" b="1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comunicação</a:t>
            </a:r>
            <a:r>
              <a:rPr lang="en-US" b="1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social, </a:t>
            </a:r>
            <a:r>
              <a:rPr lang="en-US" b="1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procuradores</a:t>
            </a:r>
            <a:r>
              <a:rPr lang="en-US" b="1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(</a:t>
            </a:r>
            <a:r>
              <a:rPr lang="en-US" b="1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ativos</a:t>
            </a:r>
            <a:r>
              <a:rPr lang="en-US" b="1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e </a:t>
            </a:r>
            <a:r>
              <a:rPr lang="en-US" b="1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aposentados</a:t>
            </a:r>
            <a:r>
              <a:rPr lang="en-US" b="1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), </a:t>
            </a:r>
            <a:r>
              <a:rPr lang="en-US" b="1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assistentes</a:t>
            </a:r>
            <a:r>
              <a:rPr lang="en-US" b="1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</a:t>
            </a:r>
            <a:r>
              <a:rPr lang="en-US" b="1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administrativos</a:t>
            </a:r>
            <a:r>
              <a:rPr lang="en-US" b="1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, </a:t>
            </a:r>
            <a:r>
              <a:rPr lang="en-US" b="1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bibliotecários</a:t>
            </a:r>
            <a:r>
              <a:rPr lang="en-US" b="1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;</a:t>
            </a:r>
          </a:p>
          <a:p>
            <a:pPr marL="542925" lvl="1" indent="-271462" algn="just">
              <a:lnSpc>
                <a:spcPts val="3240"/>
              </a:lnSpc>
              <a:buFont typeface="Arial"/>
              <a:buChar char="•"/>
            </a:pP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09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mediadores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hoje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atuam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de forma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permanente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,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cada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um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realizando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em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média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03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mediações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ao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mês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(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cada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mediação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tem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de 06 a 08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sessões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em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média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);</a:t>
            </a:r>
          </a:p>
          <a:p>
            <a:pPr marL="542925" lvl="1" indent="-271462" algn="just">
              <a:lnSpc>
                <a:spcPts val="3240"/>
              </a:lnSpc>
              <a:buFont typeface="Arial"/>
              <a:buChar char="•"/>
            </a:pP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Curso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em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andamento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e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lançamento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de novo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curso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Poppins Bold"/>
              </a:rPr>
              <a:t>em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Poppins Bold"/>
              </a:rPr>
              <a:t> breve</a:t>
            </a:r>
          </a:p>
          <a:p>
            <a:pPr algn="just"/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313699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7">
          <a:extLst>
            <a:ext uri="{FF2B5EF4-FFF2-40B4-BE49-F238E27FC236}">
              <a16:creationId xmlns:a16="http://schemas.microsoft.com/office/drawing/2014/main" id="{3E42A778-2C48-F8E4-C374-B80CDF5F1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BEAC6002-210B-BD29-FA1E-8A60D73E6742}"/>
              </a:ext>
            </a:extLst>
          </p:cNvPr>
          <p:cNvSpPr txBox="1">
            <a:spLocks/>
          </p:cNvSpPr>
          <p:nvPr/>
        </p:nvSpPr>
        <p:spPr>
          <a:xfrm>
            <a:off x="1179096" y="878305"/>
            <a:ext cx="6689556" cy="433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2400" b="1" dirty="0">
                <a:latin typeface="Poppins Bold" panose="020B0604020202020204" charset="0"/>
                <a:cs typeface="Poppins Bold" panose="020B0604020202020204" charset="0"/>
              </a:rPr>
              <a:t>1º ano de mediação tributária em números (PGM + SMF)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8A318FED-0E29-F12F-BF68-8AF98234AF1A}"/>
              </a:ext>
            </a:extLst>
          </p:cNvPr>
          <p:cNvSpPr txBox="1">
            <a:spLocks/>
          </p:cNvSpPr>
          <p:nvPr/>
        </p:nvSpPr>
        <p:spPr>
          <a:xfrm>
            <a:off x="922421" y="1443790"/>
            <a:ext cx="7299157" cy="4539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pt-BR" b="1" dirty="0">
                <a:latin typeface="Poppins Bold" panose="020B0604020202020204" charset="0"/>
                <a:cs typeface="Poppins Bold" panose="020B0604020202020204" charset="0"/>
              </a:rPr>
              <a:t>Demandas submetidas às Câmaras de Mediação e Conciliação Tributária: </a:t>
            </a:r>
            <a:r>
              <a:rPr lang="pt-BR" b="1" dirty="0">
                <a:solidFill>
                  <a:srgbClr val="FF0000"/>
                </a:solidFill>
                <a:latin typeface="Poppins Bold" panose="020B0604020202020204" charset="0"/>
                <a:cs typeface="Poppins Bold" panose="020B0604020202020204" charset="0"/>
              </a:rPr>
              <a:t>Total: 57(cinquenta e sete)</a:t>
            </a:r>
          </a:p>
          <a:p>
            <a:pPr algn="just"/>
            <a:endParaRPr lang="pt-BR" b="1" dirty="0">
              <a:solidFill>
                <a:srgbClr val="FF0000"/>
              </a:solidFill>
              <a:latin typeface="Poppins Bold" panose="020B0604020202020204" charset="0"/>
              <a:cs typeface="Poppins Bold" panose="020B0604020202020204" charset="0"/>
            </a:endParaRPr>
          </a:p>
          <a:p>
            <a:pPr algn="just"/>
            <a:r>
              <a:rPr lang="pt-BR" b="1" dirty="0">
                <a:latin typeface="Poppins Bold" panose="020B0604020202020204" charset="0"/>
                <a:cs typeface="Poppins Bold" panose="020B0604020202020204" charset="0"/>
              </a:rPr>
              <a:t>Total de sessões realizadas: </a:t>
            </a:r>
            <a:r>
              <a:rPr lang="pt-BR" b="1" dirty="0">
                <a:solidFill>
                  <a:srgbClr val="FF0000"/>
                </a:solidFill>
                <a:latin typeface="Poppins Bold" panose="020B0604020202020204" charset="0"/>
                <a:cs typeface="Poppins Bold" panose="020B0604020202020204" charset="0"/>
              </a:rPr>
              <a:t>72 (setenta e duas)</a:t>
            </a:r>
          </a:p>
          <a:p>
            <a:pPr algn="just"/>
            <a:endParaRPr lang="pt-BR" b="1" dirty="0">
              <a:solidFill>
                <a:srgbClr val="FF0000"/>
              </a:solidFill>
              <a:latin typeface="Poppins Bold" panose="020B0604020202020204" charset="0"/>
              <a:cs typeface="Poppins Bold" panose="020B0604020202020204" charset="0"/>
            </a:endParaRPr>
          </a:p>
          <a:p>
            <a:pPr algn="just"/>
            <a:r>
              <a:rPr lang="pt-BR" b="1" dirty="0">
                <a:latin typeface="Poppins Bold" panose="020B0604020202020204" charset="0"/>
                <a:cs typeface="Poppins Bold" panose="020B0604020202020204" charset="0"/>
              </a:rPr>
              <a:t>Valores envolvidos: </a:t>
            </a:r>
            <a:r>
              <a:rPr lang="pt-BR" b="1" dirty="0">
                <a:solidFill>
                  <a:srgbClr val="FF0000"/>
                </a:solidFill>
                <a:latin typeface="Poppins Bold" panose="020B0604020202020204" charset="0"/>
                <a:cs typeface="Poppins Bold" panose="020B0604020202020204" charset="0"/>
              </a:rPr>
              <a:t>mais de R$ 265 milhões</a:t>
            </a:r>
          </a:p>
          <a:p>
            <a:pPr algn="just"/>
            <a:endParaRPr lang="pt-BR" dirty="0">
              <a:latin typeface="Poppins Bold" panose="020B0604020202020204" charset="0"/>
              <a:cs typeface="Poppins 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042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id="{B5CC9961-7DE3-5EE6-2273-4AD7FC10DDC9}"/>
              </a:ext>
            </a:extLst>
          </p:cNvPr>
          <p:cNvSpPr txBox="1">
            <a:spLocks/>
          </p:cNvSpPr>
          <p:nvPr/>
        </p:nvSpPr>
        <p:spPr>
          <a:xfrm>
            <a:off x="517358" y="733926"/>
            <a:ext cx="8109284" cy="3031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buClr>
                <a:srgbClr val="595959"/>
              </a:buClr>
            </a:pPr>
            <a:r>
              <a:rPr lang="pt-BR" sz="1600" dirty="0">
                <a:solidFill>
                  <a:srgbClr val="595959"/>
                </a:solidFill>
              </a:rPr>
              <a:t>A primeira é causa de extinção da exigibilidade do crédito tributário, a segunda é procedimento de autocomposição que pode resultar em transação ou em outra solução a depender do caso concreto;</a:t>
            </a:r>
          </a:p>
          <a:p>
            <a:pPr algn="just">
              <a:buClr>
                <a:srgbClr val="595959"/>
              </a:buClr>
            </a:pPr>
            <a:r>
              <a:rPr lang="pt-BR" sz="1600" dirty="0">
                <a:solidFill>
                  <a:srgbClr val="595959"/>
                </a:solidFill>
              </a:rPr>
              <a:t>Art. 171 do CTN = </a:t>
            </a: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</a:rPr>
              <a:t>A lei pode facultar, </a:t>
            </a:r>
            <a:r>
              <a:rPr lang="pt-BR" sz="1600" b="1" dirty="0">
                <a:solidFill>
                  <a:srgbClr val="000000"/>
                </a:solidFill>
                <a:latin typeface="Arial" panose="020B0604020202020204" pitchFamily="34" charset="0"/>
              </a:rPr>
              <a:t>nas condições que estabeleça</a:t>
            </a: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</a:rPr>
              <a:t>, aos sujeitos ativo e passivo da obrigação tributária celebrar transação que, mediante concessões mútuas, importe em determinação de litígio e consequente extinção de crédito tributário.</a:t>
            </a:r>
          </a:p>
          <a:p>
            <a:pPr algn="just">
              <a:buClr>
                <a:srgbClr val="595959"/>
              </a:buClr>
            </a:pP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</a:rPr>
              <a:t>A transação precisa ter as condições de negociação previstas na lei, ainda que não se trate de mero “contrato de adesão” como um REFIS</a:t>
            </a:r>
          </a:p>
          <a:p>
            <a:pPr algn="just">
              <a:buClr>
                <a:srgbClr val="595959"/>
              </a:buClr>
            </a:pP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</a:rPr>
              <a:t>A mediação tributária, por se tratar de procedimento, pode prever diversas formas para solucionar o conflito, dentre elas revisão de auto de lançamento, edição de lei prevendo isenção etc.</a:t>
            </a:r>
            <a:endParaRPr lang="pt-BR" sz="1600" dirty="0">
              <a:solidFill>
                <a:srgbClr val="595959"/>
              </a:solidFill>
            </a:endParaRPr>
          </a:p>
          <a:p>
            <a:endParaRPr lang="pt-BR" sz="1600" dirty="0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CC5B40FC-5E6F-DD1A-3AD8-3F9DA9D6E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168" y="355976"/>
            <a:ext cx="8702842" cy="755900"/>
          </a:xfrm>
        </p:spPr>
        <p:txBody>
          <a:bodyPr>
            <a:normAutofit/>
          </a:bodyPr>
          <a:lstStyle/>
          <a:p>
            <a:r>
              <a:rPr lang="pt-BR" sz="2000" b="1" dirty="0">
                <a:latin typeface="Poppins Bold"/>
              </a:rPr>
              <a:t>Diferenças entre transação tributária e mediação tributária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1">
          <a:extLst>
            <a:ext uri="{FF2B5EF4-FFF2-40B4-BE49-F238E27FC236}">
              <a16:creationId xmlns:a16="http://schemas.microsoft.com/office/drawing/2014/main" id="{FBCFB054-F28B-F051-E98A-30B8074E1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CF9C2AE8-4D5B-3B8C-FDB5-A7628574C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6812" y="2069432"/>
            <a:ext cx="2622884" cy="502318"/>
          </a:xfrm>
        </p:spPr>
        <p:txBody>
          <a:bodyPr>
            <a:noAutofit/>
          </a:bodyPr>
          <a:lstStyle/>
          <a:p>
            <a:r>
              <a:rPr lang="pt-BR" sz="3600" b="1" dirty="0">
                <a:solidFill>
                  <a:schemeClr val="bg1">
                    <a:lumMod val="50000"/>
                  </a:schemeClr>
                </a:solidFill>
                <a:latin typeface="Poppins Bold"/>
              </a:rPr>
              <a:t>Obrigado! </a:t>
            </a:r>
          </a:p>
        </p:txBody>
      </p:sp>
    </p:spTree>
    <p:extLst>
      <p:ext uri="{BB962C8B-B14F-4D97-AF65-F5344CB8AC3E}">
        <p14:creationId xmlns:p14="http://schemas.microsoft.com/office/powerpoint/2010/main" val="20425144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0F1DCE3C-CAA7-7108-B4ED-FDA26B3166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1334860"/>
            <a:ext cx="6858000" cy="2608490"/>
          </a:xfrm>
        </p:spPr>
        <p:txBody>
          <a:bodyPr>
            <a:normAutofit lnSpcReduction="10000"/>
          </a:bodyPr>
          <a:lstStyle/>
          <a:p>
            <a:r>
              <a:rPr lang="pt-BR" dirty="0"/>
              <a:t>Consensualidade na Administração Fiscal e Tributária: Negociação Direta, Mediação; Acordos Conclusivos e Mediação</a:t>
            </a:r>
          </a:p>
          <a:p>
            <a:pPr marL="257175" indent="-257175">
              <a:buFontTx/>
              <a:buChar char="-"/>
            </a:pPr>
            <a:r>
              <a:rPr lang="pt-BR" dirty="0"/>
              <a:t>Mediação Tributária – </a:t>
            </a:r>
          </a:p>
          <a:p>
            <a:pPr marL="257175" indent="-257175">
              <a:buFontTx/>
              <a:buChar char="-"/>
            </a:pPr>
            <a:r>
              <a:rPr lang="pt-BR" dirty="0"/>
              <a:t>Ana Catarina Lexau – Painel 03</a:t>
            </a:r>
          </a:p>
          <a:p>
            <a:pPr marL="257175" indent="-257175">
              <a:buFontTx/>
              <a:buChar char="-"/>
            </a:pPr>
            <a:endParaRPr lang="pt-BR" dirty="0"/>
          </a:p>
          <a:p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78794" y="-1754981"/>
            <a:ext cx="13717191" cy="7717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ângulo 3"/>
          <p:cNvSpPr/>
          <p:nvPr/>
        </p:nvSpPr>
        <p:spPr>
          <a:xfrm>
            <a:off x="1678488" y="863591"/>
            <a:ext cx="6322512" cy="2305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383"/>
              </a:lnSpc>
            </a:pPr>
            <a:r>
              <a:rPr lang="en-US" sz="2250" dirty="0">
                <a:solidFill>
                  <a:srgbClr val="002060"/>
                </a:solidFill>
                <a:latin typeface="Poppins Bold"/>
              </a:rPr>
              <a:t>Consensualidade na Administração Fiscal e Tributária: Negociação Direta, Mediação; Acordos Conclusivos e Mediação</a:t>
            </a:r>
          </a:p>
          <a:p>
            <a:pPr algn="ctr">
              <a:lnSpc>
                <a:spcPts val="4383"/>
              </a:lnSpc>
            </a:pPr>
            <a:r>
              <a:rPr lang="en-US" sz="2700" dirty="0">
                <a:solidFill>
                  <a:srgbClr val="002060"/>
                </a:solidFill>
                <a:latin typeface="Poppins Bold"/>
              </a:rPr>
              <a:t>- Mediação Tributária - </a:t>
            </a:r>
          </a:p>
        </p:txBody>
      </p:sp>
    </p:spTree>
    <p:extLst>
      <p:ext uri="{BB962C8B-B14F-4D97-AF65-F5344CB8AC3E}">
        <p14:creationId xmlns:p14="http://schemas.microsoft.com/office/powerpoint/2010/main" val="547470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3">
            <a:extLst>
              <a:ext uri="{FF2B5EF4-FFF2-40B4-BE49-F238E27FC236}">
                <a16:creationId xmlns:a16="http://schemas.microsoft.com/office/drawing/2014/main" id="{C732529E-9FE0-1EAF-EE54-04F2254682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5998" y="1284373"/>
            <a:ext cx="7928002" cy="237810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6190B1E0-026E-CFAD-AF0C-187F60ED1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5998" y="661736"/>
            <a:ext cx="4655414" cy="517359"/>
          </a:xfrm>
        </p:spPr>
        <p:txBody>
          <a:bodyPr>
            <a:normAutofit fontScale="90000"/>
          </a:bodyPr>
          <a:lstStyle/>
          <a:p>
            <a:pPr algn="just"/>
            <a:r>
              <a:rPr lang="pt-BR" sz="2400" b="1" dirty="0">
                <a:latin typeface="Poppins Bold"/>
              </a:rPr>
              <a:t>LEGISLAÇÃO SOBRE O TEMA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7">
          <a:extLst>
            <a:ext uri="{FF2B5EF4-FFF2-40B4-BE49-F238E27FC236}">
              <a16:creationId xmlns:a16="http://schemas.microsoft.com/office/drawing/2014/main" id="{E4665402-E7B5-CCAF-0456-45988E91AE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ítulo 2">
            <a:extLst>
              <a:ext uri="{FF2B5EF4-FFF2-40B4-BE49-F238E27FC236}">
                <a16:creationId xmlns:a16="http://schemas.microsoft.com/office/drawing/2014/main" id="{2792068F-A396-9934-F384-CEF74FD9757B}"/>
              </a:ext>
            </a:extLst>
          </p:cNvPr>
          <p:cNvSpPr txBox="1">
            <a:spLocks/>
          </p:cNvSpPr>
          <p:nvPr/>
        </p:nvSpPr>
        <p:spPr>
          <a:xfrm>
            <a:off x="806116" y="649706"/>
            <a:ext cx="8013031" cy="4355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5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68577" indent="0" algn="just">
              <a:lnSpc>
                <a:spcPct val="100000"/>
              </a:lnSpc>
              <a:buClr>
                <a:srgbClr val="000000"/>
              </a:buClr>
              <a:buNone/>
              <a:defRPr/>
            </a:pPr>
            <a:endParaRPr lang="pt-BR" sz="2500" b="1" dirty="0">
              <a:solidFill>
                <a:srgbClr val="000000"/>
              </a:solidFill>
              <a:latin typeface="Poppins Bold"/>
            </a:endParaRPr>
          </a:p>
          <a:p>
            <a:pPr marL="268577" indent="0" algn="just">
              <a:lnSpc>
                <a:spcPct val="100000"/>
              </a:lnSpc>
              <a:buClr>
                <a:srgbClr val="000000"/>
              </a:buClr>
              <a:buNone/>
              <a:defRPr/>
            </a:pPr>
            <a:r>
              <a:rPr lang="pt-BR" sz="2500" b="1" dirty="0">
                <a:solidFill>
                  <a:srgbClr val="000000"/>
                </a:solidFill>
                <a:latin typeface="Poppins Bold"/>
              </a:rPr>
              <a:t>&gt;  Não há limitação a tipos de tributos;</a:t>
            </a:r>
            <a:endParaRPr lang="pt-BR" sz="2500" b="1" dirty="0">
              <a:solidFill>
                <a:srgbClr val="000000"/>
              </a:solidFill>
            </a:endParaRPr>
          </a:p>
          <a:p>
            <a:pPr marL="268577" lvl="1" algn="just">
              <a:lnSpc>
                <a:spcPct val="100000"/>
              </a:lnSpc>
              <a:buClr>
                <a:srgbClr val="000000"/>
              </a:buClr>
              <a:defRPr/>
            </a:pPr>
            <a:endParaRPr lang="pt-BR" sz="2500" dirty="0">
              <a:solidFill>
                <a:srgbClr val="000000"/>
              </a:solidFill>
              <a:latin typeface="Poppins Bold"/>
            </a:endParaRPr>
          </a:p>
          <a:p>
            <a:pPr marL="268576" lvl="1" indent="0" algn="just">
              <a:lnSpc>
                <a:spcPct val="100000"/>
              </a:lnSpc>
              <a:buClr>
                <a:srgbClr val="000000"/>
              </a:buClr>
              <a:buNone/>
              <a:defRPr/>
            </a:pPr>
            <a:r>
              <a:rPr lang="pt-BR" sz="2500" dirty="0">
                <a:solidFill>
                  <a:srgbClr val="000000"/>
                </a:solidFill>
                <a:latin typeface="Poppins Bold"/>
              </a:rPr>
              <a:t>&gt; A lei traz os conceitos e princípios da mediação tributária </a:t>
            </a:r>
          </a:p>
          <a:p>
            <a:pPr marL="268576" lvl="1" indent="0" algn="just">
              <a:lnSpc>
                <a:spcPct val="100000"/>
              </a:lnSpc>
              <a:buClr>
                <a:srgbClr val="000000"/>
              </a:buClr>
              <a:buNone/>
              <a:defRPr/>
            </a:pPr>
            <a:r>
              <a:rPr lang="pt-BR" sz="2500" dirty="0">
                <a:solidFill>
                  <a:srgbClr val="000000"/>
                </a:solidFill>
                <a:latin typeface="Poppins"/>
              </a:rPr>
              <a:t>(consensualidade e  voluntariedade das partes; imparcialidade e neutralidade do mediador; autodeterminação procedimental e informativa; boa-fé; oralidade e informalidade; respeito mútuo; sigilo e confidencialidade)</a:t>
            </a:r>
            <a:r>
              <a:rPr lang="pt-BR" sz="2500" dirty="0">
                <a:solidFill>
                  <a:srgbClr val="000000"/>
                </a:solidFill>
                <a:latin typeface="Poppins Bold"/>
              </a:rPr>
              <a:t>;</a:t>
            </a:r>
            <a:endParaRPr lang="pt-BR" sz="2500" dirty="0">
              <a:solidFill>
                <a:srgbClr val="000000"/>
              </a:solidFill>
            </a:endParaRPr>
          </a:p>
          <a:p>
            <a:pPr marL="268577" lvl="1" algn="just">
              <a:lnSpc>
                <a:spcPct val="100000"/>
              </a:lnSpc>
              <a:buClr>
                <a:srgbClr val="000000"/>
              </a:buClr>
              <a:defRPr/>
            </a:pPr>
            <a:endParaRPr lang="pt-BR" sz="2500" dirty="0">
              <a:solidFill>
                <a:srgbClr val="000000"/>
              </a:solidFill>
              <a:latin typeface="Poppins Bold"/>
            </a:endParaRPr>
          </a:p>
          <a:p>
            <a:pPr marL="268576" lvl="1" indent="0" algn="just">
              <a:lnSpc>
                <a:spcPct val="100000"/>
              </a:lnSpc>
              <a:buClr>
                <a:srgbClr val="000000"/>
              </a:buClr>
              <a:buNone/>
              <a:defRPr/>
            </a:pPr>
            <a:r>
              <a:rPr lang="pt-BR" sz="2500" dirty="0">
                <a:solidFill>
                  <a:srgbClr val="000000"/>
                </a:solidFill>
                <a:latin typeface="Poppins Bold"/>
              </a:rPr>
              <a:t>&gt; Requerimento pode ser do fisco ou do contribuinte;</a:t>
            </a:r>
            <a:endParaRPr lang="pt-BR" sz="2500" dirty="0">
              <a:solidFill>
                <a:srgbClr val="000000"/>
              </a:solidFill>
            </a:endParaRPr>
          </a:p>
          <a:p>
            <a:pPr marL="268577" lvl="1" algn="just">
              <a:lnSpc>
                <a:spcPct val="100000"/>
              </a:lnSpc>
              <a:buClr>
                <a:srgbClr val="000000"/>
              </a:buClr>
              <a:defRPr/>
            </a:pPr>
            <a:endParaRPr lang="pt-BR" sz="2500" dirty="0">
              <a:solidFill>
                <a:srgbClr val="000000"/>
              </a:solidFill>
              <a:latin typeface="Poppins Bold"/>
            </a:endParaRPr>
          </a:p>
          <a:p>
            <a:pPr marL="268576" lvl="1" indent="0" algn="just">
              <a:lnSpc>
                <a:spcPct val="100000"/>
              </a:lnSpc>
              <a:buClr>
                <a:srgbClr val="000000"/>
              </a:buClr>
              <a:buNone/>
              <a:defRPr/>
            </a:pPr>
            <a:r>
              <a:rPr lang="pt-BR" sz="2500" dirty="0">
                <a:solidFill>
                  <a:srgbClr val="000000"/>
                </a:solidFill>
                <a:latin typeface="Poppins Bold"/>
              </a:rPr>
              <a:t>&gt; Mediadores podem ser internos ou externos;</a:t>
            </a:r>
          </a:p>
          <a:p>
            <a:pPr marL="268577" lvl="1" algn="just">
              <a:lnSpc>
                <a:spcPct val="100000"/>
              </a:lnSpc>
              <a:buClr>
                <a:srgbClr val="000000"/>
              </a:buClr>
              <a:defRPr/>
            </a:pPr>
            <a:endParaRPr lang="pt-BR" sz="2500" dirty="0">
              <a:solidFill>
                <a:srgbClr val="000000"/>
              </a:solidFill>
              <a:latin typeface="Poppins Bold"/>
            </a:endParaRPr>
          </a:p>
          <a:p>
            <a:pPr marL="268576" lvl="1" indent="0" algn="just">
              <a:lnSpc>
                <a:spcPct val="100000"/>
              </a:lnSpc>
              <a:buClr>
                <a:srgbClr val="000000"/>
              </a:buClr>
              <a:buNone/>
              <a:defRPr/>
            </a:pPr>
            <a:r>
              <a:rPr lang="pt-BR" sz="2500" dirty="0">
                <a:solidFill>
                  <a:srgbClr val="000000"/>
                </a:solidFill>
                <a:latin typeface="Poppins Bold"/>
              </a:rPr>
              <a:t>&gt; Há suspensão do processo administrativo ou do judicial; </a:t>
            </a:r>
            <a:endParaRPr lang="pt-BR" sz="2500" dirty="0">
              <a:solidFill>
                <a:srgbClr val="000000"/>
              </a:solidFill>
            </a:endParaRPr>
          </a:p>
          <a:p>
            <a:pPr marL="268577" lvl="1" algn="just">
              <a:lnSpc>
                <a:spcPct val="100000"/>
              </a:lnSpc>
              <a:buClr>
                <a:srgbClr val="000000"/>
              </a:buClr>
              <a:defRPr/>
            </a:pPr>
            <a:endParaRPr lang="pt-BR" sz="2500" dirty="0">
              <a:solidFill>
                <a:srgbClr val="000000"/>
              </a:solidFill>
              <a:latin typeface="Poppins Bold"/>
            </a:endParaRPr>
          </a:p>
          <a:p>
            <a:pPr marL="268576" lvl="1" indent="0" algn="just">
              <a:lnSpc>
                <a:spcPct val="100000"/>
              </a:lnSpc>
              <a:buClr>
                <a:srgbClr val="000000"/>
              </a:buClr>
              <a:buNone/>
              <a:defRPr/>
            </a:pPr>
            <a:r>
              <a:rPr lang="pt-BR" sz="2500" dirty="0">
                <a:solidFill>
                  <a:srgbClr val="000000"/>
                </a:solidFill>
                <a:latin typeface="Poppins Bold"/>
              </a:rPr>
              <a:t> &gt;Fases: Consulta Fiscal; Pré-lançamento; Contencioso Administrativo-Tributário e Inscrição em Dívida Ativa; ou no Contencioso Judicial Tributário;</a:t>
            </a:r>
            <a:endParaRPr lang="pt-BR" sz="2500" dirty="0">
              <a:solidFill>
                <a:srgbClr val="000000"/>
              </a:solidFill>
            </a:endParaRPr>
          </a:p>
          <a:p>
            <a:pPr marL="268577" lvl="1" algn="just">
              <a:lnSpc>
                <a:spcPct val="100000"/>
              </a:lnSpc>
              <a:buClr>
                <a:srgbClr val="000000"/>
              </a:buClr>
              <a:defRPr/>
            </a:pPr>
            <a:endParaRPr lang="pt-BR" sz="2500" dirty="0">
              <a:solidFill>
                <a:srgbClr val="000000"/>
              </a:solidFill>
              <a:latin typeface="Poppins Bold"/>
            </a:endParaRPr>
          </a:p>
          <a:p>
            <a:pPr marL="268576" lvl="1" indent="0" algn="just">
              <a:lnSpc>
                <a:spcPct val="100000"/>
              </a:lnSpc>
              <a:buClr>
                <a:srgbClr val="000000"/>
              </a:buClr>
              <a:buNone/>
              <a:defRPr/>
            </a:pPr>
            <a:r>
              <a:rPr lang="pt-BR" sz="2500" dirty="0">
                <a:solidFill>
                  <a:srgbClr val="000000"/>
                </a:solidFill>
                <a:latin typeface="Poppins Bold"/>
              </a:rPr>
              <a:t>&gt; NÃO é um balcão de negociações para reduzir tributos - possibilidades amplas: resultado estabelecido pelas partes – não há unilateralidade na decisão;</a:t>
            </a:r>
            <a:endParaRPr lang="pt-BR" sz="2500" dirty="0">
              <a:solidFill>
                <a:srgbClr val="000000"/>
              </a:solidFill>
            </a:endParaRPr>
          </a:p>
          <a:p>
            <a:pPr marL="268577" lvl="1" algn="just">
              <a:lnSpc>
                <a:spcPct val="100000"/>
              </a:lnSpc>
              <a:buClr>
                <a:srgbClr val="000000"/>
              </a:buClr>
              <a:defRPr/>
            </a:pPr>
            <a:endParaRPr lang="pt-BR" sz="2500" dirty="0">
              <a:solidFill>
                <a:srgbClr val="000000"/>
              </a:solidFill>
              <a:latin typeface="Poppins Bold"/>
            </a:endParaRPr>
          </a:p>
          <a:p>
            <a:pPr marL="268576" lvl="1" indent="0" algn="just">
              <a:lnSpc>
                <a:spcPct val="100000"/>
              </a:lnSpc>
              <a:buClr>
                <a:srgbClr val="000000"/>
              </a:buClr>
              <a:buNone/>
              <a:defRPr/>
            </a:pPr>
            <a:r>
              <a:rPr lang="pt-BR" sz="2500" dirty="0">
                <a:solidFill>
                  <a:srgbClr val="000000"/>
                </a:solidFill>
                <a:latin typeface="Poppins Bold"/>
              </a:rPr>
              <a:t>&gt; Decreto regulamentador: 21.527/22</a:t>
            </a:r>
          </a:p>
          <a:p>
            <a:pPr algn="just"/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2770451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7">
          <a:extLst>
            <a:ext uri="{FF2B5EF4-FFF2-40B4-BE49-F238E27FC236}">
              <a16:creationId xmlns:a16="http://schemas.microsoft.com/office/drawing/2014/main" id="{A5C01EEF-C614-ED01-75D0-CF7AD2FE2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1A9D15B-530A-08DE-DAE5-90F12F7ED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842210"/>
            <a:ext cx="7904747" cy="4301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ubtítulo 2">
            <a:extLst>
              <a:ext uri="{FF2B5EF4-FFF2-40B4-BE49-F238E27FC236}">
                <a16:creationId xmlns:a16="http://schemas.microsoft.com/office/drawing/2014/main" id="{1542F0B4-6DD2-E0A1-FE57-48D05C02650A}"/>
              </a:ext>
            </a:extLst>
          </p:cNvPr>
          <p:cNvSpPr txBox="1">
            <a:spLocks/>
          </p:cNvSpPr>
          <p:nvPr/>
        </p:nvSpPr>
        <p:spPr>
          <a:xfrm>
            <a:off x="0" y="-132347"/>
            <a:ext cx="7447548" cy="1720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lnSpc>
                <a:spcPts val="6415"/>
              </a:lnSpc>
              <a:buNone/>
            </a:pPr>
            <a:r>
              <a:rPr lang="en-US" sz="1400" b="1" dirty="0">
                <a:solidFill>
                  <a:schemeClr val="tx1"/>
                </a:solidFill>
                <a:latin typeface="Poppins Bold" charset="0"/>
                <a:cs typeface="Poppins Bold" charset="0"/>
              </a:rPr>
              <a:t>                            PRIMEIRO CASO: </a:t>
            </a:r>
            <a:r>
              <a:rPr lang="en-US" sz="1400" dirty="0">
                <a:solidFill>
                  <a:schemeClr val="tx1"/>
                </a:solidFill>
                <a:latin typeface="Poppins Bold" charset="0"/>
                <a:cs typeface="Poppins Bold" charset="0"/>
              </a:rPr>
              <a:t>CONCESSÃO DO AEROPORTO  - FRAPORT</a:t>
            </a:r>
          </a:p>
          <a:p>
            <a:pPr marL="114300" indent="0" algn="just">
              <a:buNone/>
            </a:pPr>
            <a:r>
              <a:rPr lang="pt-BR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556886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7">
          <a:extLst>
            <a:ext uri="{FF2B5EF4-FFF2-40B4-BE49-F238E27FC236}">
              <a16:creationId xmlns:a16="http://schemas.microsoft.com/office/drawing/2014/main" id="{95E1ECF8-4244-6005-25A3-B57C6FB75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7813C503-9997-BDF4-0EFE-107BEA004A0F}"/>
              </a:ext>
            </a:extLst>
          </p:cNvPr>
          <p:cNvSpPr txBox="1">
            <a:spLocks/>
          </p:cNvSpPr>
          <p:nvPr/>
        </p:nvSpPr>
        <p:spPr>
          <a:xfrm>
            <a:off x="818147" y="685800"/>
            <a:ext cx="7820527" cy="613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pt-BR" sz="1400" b="1" dirty="0"/>
              <a:t>ACESSO ON LINE ao Serviço de Mediação Tributária (site da Prefeitura</a:t>
            </a:r>
            <a:r>
              <a:rPr lang="pt-BR" sz="1400" dirty="0"/>
              <a:t>) </a:t>
            </a:r>
            <a:br>
              <a:rPr lang="pt-BR" sz="1400" dirty="0"/>
            </a:br>
            <a:endParaRPr lang="pt-BR" sz="14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25A6D6D-A169-A5E4-4C5A-840BD139E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73" y="1064795"/>
            <a:ext cx="7952873" cy="3791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1989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7">
          <a:extLst>
            <a:ext uri="{FF2B5EF4-FFF2-40B4-BE49-F238E27FC236}">
              <a16:creationId xmlns:a16="http://schemas.microsoft.com/office/drawing/2014/main" id="{F829A35B-BF06-4FA0-DA14-6EBD9D79D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A102818A-E2E8-DAD2-D4EB-75107BE777CB}"/>
              </a:ext>
            </a:extLst>
          </p:cNvPr>
          <p:cNvSpPr txBox="1">
            <a:spLocks/>
          </p:cNvSpPr>
          <p:nvPr/>
        </p:nvSpPr>
        <p:spPr>
          <a:xfrm>
            <a:off x="1323474" y="637674"/>
            <a:ext cx="7531768" cy="1106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pt-BR" sz="3200" b="1" dirty="0">
                <a:latin typeface="Arial Nova" panose="020B0504020202020204" pitchFamily="34" charset="0"/>
                <a:cs typeface="Poppins Bold" panose="00000800000000000000" pitchFamily="2" charset="0"/>
              </a:rPr>
              <a:t>Objetivos e </a:t>
            </a:r>
            <a:r>
              <a:rPr lang="pt-BR" sz="3200" b="1" dirty="0">
                <a:latin typeface="Aptos Display" panose="020B0004020202020204" pitchFamily="34" charset="0"/>
                <a:cs typeface="Poppins Bold" panose="00000800000000000000" pitchFamily="2" charset="0"/>
              </a:rPr>
              <a:t>vantagens</a:t>
            </a:r>
            <a:r>
              <a:rPr lang="pt-BR" sz="3200" b="1" dirty="0">
                <a:latin typeface="Arial Nova" panose="020B0504020202020204" pitchFamily="34" charset="0"/>
                <a:cs typeface="Poppins Bold" panose="00000800000000000000" pitchFamily="2" charset="0"/>
              </a:rPr>
              <a:t> constatadas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35499AF8-4ED9-EB43-B203-E7EFBA7AECB3}"/>
              </a:ext>
            </a:extLst>
          </p:cNvPr>
          <p:cNvSpPr txBox="1">
            <a:spLocks/>
          </p:cNvSpPr>
          <p:nvPr/>
        </p:nvSpPr>
        <p:spPr>
          <a:xfrm>
            <a:off x="1106906" y="1287380"/>
            <a:ext cx="7844589" cy="3717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algn="just">
              <a:buFont typeface="Arial" charset="0"/>
              <a:buChar char="•"/>
            </a:pPr>
            <a:r>
              <a:rPr lang="pt-BR" sz="2900" b="1" dirty="0">
                <a:latin typeface="Poppins Bold" panose="020B0604020202020204" charset="0"/>
                <a:cs typeface="Poppins Bold" panose="020B0604020202020204" charset="0"/>
              </a:rPr>
              <a:t>Legitimação da tributação;</a:t>
            </a:r>
          </a:p>
          <a:p>
            <a:pPr marL="342900" algn="just">
              <a:buFont typeface="Arial" charset="0"/>
              <a:buChar char="•"/>
            </a:pPr>
            <a:r>
              <a:rPr lang="pt-BR" sz="2900" b="1" dirty="0">
                <a:latin typeface="Poppins Bold" panose="020B0604020202020204" charset="0"/>
                <a:cs typeface="Poppins Bold" panose="020B0604020202020204" charset="0"/>
              </a:rPr>
              <a:t>Prevenção e solução de conflitos (autocomposição);</a:t>
            </a:r>
          </a:p>
          <a:p>
            <a:pPr marL="342900" algn="just">
              <a:buFont typeface="Arial" charset="0"/>
              <a:buChar char="•"/>
            </a:pPr>
            <a:r>
              <a:rPr lang="pt-BR" sz="2900" b="1" dirty="0">
                <a:latin typeface="Poppins Bold" panose="020B0604020202020204" charset="0"/>
                <a:cs typeface="Poppins Bold" panose="020B0604020202020204" charset="0"/>
              </a:rPr>
              <a:t>abertura e formalização de espaços institucionais e procedimentos de diálogo permanente entre Fisco e Contribuintes;</a:t>
            </a:r>
          </a:p>
          <a:p>
            <a:pPr marL="342900" algn="just">
              <a:buFont typeface="Arial" charset="0"/>
              <a:buChar char="•"/>
            </a:pPr>
            <a:r>
              <a:rPr lang="pt-BR" sz="2900" b="1" dirty="0">
                <a:latin typeface="Poppins Bold" panose="020B0604020202020204" charset="0"/>
                <a:cs typeface="Poppins Bold" panose="020B0604020202020204" charset="0"/>
              </a:rPr>
              <a:t>Disseminação contínua da cultura da pacificação social nas relações tributárias;</a:t>
            </a:r>
          </a:p>
          <a:p>
            <a:pPr marL="342900" algn="just">
              <a:buFont typeface="Arial" charset="0"/>
              <a:buChar char="•"/>
            </a:pPr>
            <a:r>
              <a:rPr lang="pt-BR" sz="2900" b="1" dirty="0">
                <a:latin typeface="Poppins Bold" panose="020B0604020202020204" charset="0"/>
                <a:cs typeface="Poppins Bold" panose="020B0604020202020204" charset="0"/>
              </a:rPr>
              <a:t>Redução do contencioso tributário; </a:t>
            </a:r>
          </a:p>
          <a:p>
            <a:pPr marL="342900" algn="just">
              <a:buFont typeface="Arial" charset="0"/>
              <a:buChar char="•"/>
            </a:pPr>
            <a:r>
              <a:rPr lang="pt-BR" sz="2900" b="1" dirty="0">
                <a:latin typeface="Poppins Bold" panose="020B0604020202020204" charset="0"/>
                <a:cs typeface="Poppins Bold" panose="020B0604020202020204" charset="0"/>
              </a:rPr>
              <a:t>Redução da burocracia tributária e menor onerosidade para as partes; </a:t>
            </a:r>
          </a:p>
          <a:p>
            <a:pPr marL="342900" algn="just">
              <a:buFont typeface="Arial" charset="0"/>
              <a:buChar char="•"/>
            </a:pPr>
            <a:r>
              <a:rPr lang="pt-BR" sz="2900" b="1" dirty="0">
                <a:latin typeface="Poppins Bold" panose="020B0604020202020204" charset="0"/>
                <a:cs typeface="Poppins Bold" panose="020B0604020202020204" charset="0"/>
              </a:rPr>
              <a:t>Melhoria da gestão fiscal.</a:t>
            </a:r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3866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7">
          <a:extLst>
            <a:ext uri="{FF2B5EF4-FFF2-40B4-BE49-F238E27FC236}">
              <a16:creationId xmlns:a16="http://schemas.microsoft.com/office/drawing/2014/main" id="{7C422007-A5CA-D54C-D33E-BFA4EA6FB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FBD7E4-F609-52D9-5B2B-0D0501C19B62}"/>
              </a:ext>
            </a:extLst>
          </p:cNvPr>
          <p:cNvSpPr txBox="1">
            <a:spLocks/>
          </p:cNvSpPr>
          <p:nvPr/>
        </p:nvSpPr>
        <p:spPr>
          <a:xfrm>
            <a:off x="1034717" y="293610"/>
            <a:ext cx="6388768" cy="1046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3600" b="1" dirty="0">
                <a:latin typeface="Poppins Bold" panose="020B0604020202020204" charset="0"/>
                <a:cs typeface="Poppins Bold" panose="020B0604020202020204" charset="0"/>
              </a:rPr>
              <a:t>Estrutura Necessária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2642007-AC0B-78E7-54D7-DF063B057500}"/>
              </a:ext>
            </a:extLst>
          </p:cNvPr>
          <p:cNvSpPr txBox="1">
            <a:spLocks/>
          </p:cNvSpPr>
          <p:nvPr/>
        </p:nvSpPr>
        <p:spPr>
          <a:xfrm>
            <a:off x="661738" y="816983"/>
            <a:ext cx="3344778" cy="222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537153" lvl="1" indent="-268577" algn="just">
              <a:lnSpc>
                <a:spcPts val="3206"/>
              </a:lnSpc>
              <a:buClr>
                <a:srgbClr val="000000"/>
              </a:buClr>
              <a:buFont typeface="Arial"/>
              <a:buChar char="•"/>
              <a:defRPr/>
            </a:pPr>
            <a:r>
              <a:rPr lang="pt-BR" sz="1600" b="1" dirty="0">
                <a:solidFill>
                  <a:srgbClr val="000000"/>
                </a:solidFill>
                <a:latin typeface="Poppins Bold" panose="020B0604020202020204" charset="0"/>
                <a:cs typeface="Poppins Bold" panose="020B0604020202020204" charset="0"/>
              </a:rPr>
              <a:t>Procurador;</a:t>
            </a:r>
          </a:p>
          <a:p>
            <a:pPr marL="537153" lvl="1" indent="-268577" algn="just">
              <a:lnSpc>
                <a:spcPts val="3206"/>
              </a:lnSpc>
              <a:buClr>
                <a:srgbClr val="000000"/>
              </a:buClr>
              <a:buFont typeface="Arial"/>
              <a:buChar char="•"/>
              <a:defRPr/>
            </a:pPr>
            <a:r>
              <a:rPr lang="pt-BR" sz="1600" b="1" dirty="0">
                <a:solidFill>
                  <a:srgbClr val="000000"/>
                </a:solidFill>
                <a:latin typeface="Poppins Bold" panose="020B0604020202020204" charset="0"/>
                <a:cs typeface="Poppins Bold" panose="020B0604020202020204" charset="0"/>
              </a:rPr>
              <a:t>Assistente Administrativo;</a:t>
            </a:r>
          </a:p>
          <a:p>
            <a:pPr marL="537153" lvl="1" indent="-268577" algn="just">
              <a:lnSpc>
                <a:spcPts val="3206"/>
              </a:lnSpc>
              <a:buClr>
                <a:srgbClr val="000000"/>
              </a:buClr>
              <a:buFont typeface="Arial"/>
              <a:buChar char="•"/>
              <a:defRPr/>
            </a:pPr>
            <a:r>
              <a:rPr lang="pt-BR" sz="1600" b="1" dirty="0">
                <a:solidFill>
                  <a:srgbClr val="000000"/>
                </a:solidFill>
                <a:latin typeface="Poppins Bold" panose="020B0604020202020204" charset="0"/>
                <a:cs typeface="Poppins Bold" panose="020B0604020202020204" charset="0"/>
              </a:rPr>
              <a:t>Residente Jurídico;</a:t>
            </a:r>
          </a:p>
          <a:p>
            <a:pPr marL="537153" lvl="1" indent="-268577" algn="just">
              <a:lnSpc>
                <a:spcPts val="3206"/>
              </a:lnSpc>
              <a:buClr>
                <a:srgbClr val="000000"/>
              </a:buClr>
              <a:buFont typeface="Arial"/>
              <a:buChar char="•"/>
              <a:defRPr/>
            </a:pPr>
            <a:r>
              <a:rPr lang="pt-BR" sz="1600" b="1" dirty="0">
                <a:solidFill>
                  <a:srgbClr val="000000"/>
                </a:solidFill>
                <a:latin typeface="Poppins Bold" panose="020B0604020202020204" charset="0"/>
                <a:cs typeface="Poppins Bold" panose="020B0604020202020204" charset="0"/>
              </a:rPr>
              <a:t>Estagiário;</a:t>
            </a:r>
          </a:p>
          <a:p>
            <a:pPr marL="537153" lvl="1" indent="-268577" algn="just">
              <a:lnSpc>
                <a:spcPts val="3206"/>
              </a:lnSpc>
              <a:buClr>
                <a:srgbClr val="000000"/>
              </a:buClr>
              <a:buFont typeface="Arial"/>
              <a:buChar char="•"/>
              <a:defRPr/>
            </a:pPr>
            <a:r>
              <a:rPr lang="pt-BR" sz="1600" b="1" dirty="0">
                <a:solidFill>
                  <a:srgbClr val="000000"/>
                </a:solidFill>
                <a:latin typeface="Poppins Bold" panose="020B0604020202020204" charset="0"/>
                <a:cs typeface="Poppins Bold" panose="020B0604020202020204" charset="0"/>
              </a:rPr>
              <a:t>Procuradores convocados.</a:t>
            </a:r>
          </a:p>
          <a:p>
            <a:endParaRPr lang="pt-BR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209D441-CD86-69D0-55AB-2B22D6BE0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619" y="1399346"/>
            <a:ext cx="5242795" cy="3329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0008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7">
          <a:extLst>
            <a:ext uri="{FF2B5EF4-FFF2-40B4-BE49-F238E27FC236}">
              <a16:creationId xmlns:a16="http://schemas.microsoft.com/office/drawing/2014/main" id="{C41177BD-C20A-22C7-EA1B-150DECAC6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A28B3566-02E7-68DF-A353-290D3F082024}"/>
              </a:ext>
            </a:extLst>
          </p:cNvPr>
          <p:cNvSpPr txBox="1">
            <a:spLocks/>
          </p:cNvSpPr>
          <p:nvPr/>
        </p:nvSpPr>
        <p:spPr>
          <a:xfrm>
            <a:off x="1167063" y="511772"/>
            <a:ext cx="6063916" cy="87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pt-BR" sz="4000" b="1" dirty="0">
                <a:latin typeface="Poppins Bold" panose="020B0604020202020204" charset="0"/>
                <a:cs typeface="Poppins Bold" panose="020B0604020202020204" charset="0"/>
              </a:rPr>
              <a:t>Etapas da Mediação Tributária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4CC573FB-1812-CB57-14F8-8E7CCDE5216D}"/>
              </a:ext>
            </a:extLst>
          </p:cNvPr>
          <p:cNvSpPr txBox="1">
            <a:spLocks/>
          </p:cNvSpPr>
          <p:nvPr/>
        </p:nvSpPr>
        <p:spPr>
          <a:xfrm>
            <a:off x="1046747" y="1060497"/>
            <a:ext cx="7664114" cy="3379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 algn="just">
              <a:lnSpc>
                <a:spcPct val="120000"/>
              </a:lnSpc>
              <a:buNone/>
            </a:pPr>
            <a:r>
              <a:rPr lang="pt-BR" sz="2000" b="1" dirty="0">
                <a:latin typeface="Poppins Bold" panose="020B0604020202020204" charset="0"/>
                <a:cs typeface="Poppins Bold" panose="020B0604020202020204" charset="0"/>
              </a:rPr>
              <a:t>1º-Abertura do procedimento = Nota técnica de instauração e designação da equipe de mediadores e indicação dos representantes da PGM e SMF</a:t>
            </a:r>
          </a:p>
          <a:p>
            <a:pPr marL="114300" indent="0" algn="just">
              <a:lnSpc>
                <a:spcPct val="120000"/>
              </a:lnSpc>
              <a:buNone/>
            </a:pPr>
            <a:r>
              <a:rPr lang="pt-BR" sz="2000" b="1" dirty="0">
                <a:latin typeface="Poppins Bold" panose="020B0604020202020204" charset="0"/>
                <a:cs typeface="Poppins Bold" panose="020B0604020202020204" charset="0"/>
              </a:rPr>
              <a:t>2º-Sessões de </a:t>
            </a:r>
            <a:r>
              <a:rPr lang="pt-BR" sz="2000" b="1" dirty="0" err="1">
                <a:latin typeface="Poppins Bold" panose="020B0604020202020204" charset="0"/>
                <a:cs typeface="Poppins Bold" panose="020B0604020202020204" charset="0"/>
              </a:rPr>
              <a:t>pré</a:t>
            </a:r>
            <a:r>
              <a:rPr lang="pt-BR" sz="2000" b="1" dirty="0">
                <a:latin typeface="Poppins Bold" panose="020B0604020202020204" charset="0"/>
                <a:cs typeface="Poppins Bold" panose="020B0604020202020204" charset="0"/>
              </a:rPr>
              <a:t>-mediação com cada parte</a:t>
            </a:r>
          </a:p>
          <a:p>
            <a:pPr marL="114300" indent="0" algn="just">
              <a:lnSpc>
                <a:spcPct val="120000"/>
              </a:lnSpc>
              <a:buNone/>
            </a:pPr>
            <a:r>
              <a:rPr lang="pt-BR" sz="2000" b="1" dirty="0">
                <a:latin typeface="Poppins Bold" panose="020B0604020202020204" charset="0"/>
                <a:cs typeface="Poppins Bold" panose="020B0604020202020204" charset="0"/>
              </a:rPr>
              <a:t>3º-Sessão conjunta de mediação com as partes.</a:t>
            </a:r>
          </a:p>
          <a:p>
            <a:pPr marL="114300" indent="0" algn="just">
              <a:lnSpc>
                <a:spcPct val="120000"/>
              </a:lnSpc>
              <a:buNone/>
            </a:pPr>
            <a:r>
              <a:rPr lang="pt-BR" sz="2000" b="1" dirty="0">
                <a:latin typeface="Poppins Bold" panose="020B0604020202020204" charset="0"/>
                <a:cs typeface="Poppins Bold" panose="020B0604020202020204" charset="0"/>
              </a:rPr>
              <a:t>4º-Instaurada – suspensão de prazos administrativos e peticionamento nos processos judiciais.</a:t>
            </a:r>
          </a:p>
          <a:p>
            <a:pPr marL="114300" indent="0" algn="just">
              <a:lnSpc>
                <a:spcPct val="120000"/>
              </a:lnSpc>
              <a:buNone/>
            </a:pPr>
            <a:r>
              <a:rPr lang="pt-BR" sz="2000" b="1" dirty="0">
                <a:latin typeface="Poppins Bold" panose="020B0604020202020204" charset="0"/>
                <a:cs typeface="Poppins Bold" panose="020B0604020202020204" charset="0"/>
              </a:rPr>
              <a:t>5º-Em caso de acordo, elaboração do Termo de Entendimento total ou parcial e homologado com efeitos de título executivo extrajudicial.</a:t>
            </a:r>
          </a:p>
          <a:p>
            <a:pPr marL="114300" indent="0" algn="just">
              <a:lnSpc>
                <a:spcPct val="120000"/>
              </a:lnSpc>
              <a:buNone/>
            </a:pPr>
            <a:r>
              <a:rPr lang="pt-BR" sz="2000" b="1" dirty="0">
                <a:latin typeface="Poppins Bold" panose="020B0604020202020204" charset="0"/>
                <a:cs typeface="Poppins Bold" panose="020B0604020202020204" charset="0"/>
              </a:rPr>
              <a:t>6º-Publicação no Diário Oficial do Extrato do Termo de Entendimento</a:t>
            </a:r>
          </a:p>
          <a:p>
            <a:pPr algn="just">
              <a:lnSpc>
                <a:spcPct val="120000"/>
              </a:lnSpc>
            </a:pPr>
            <a:endParaRPr lang="pt-BR" sz="2000" b="1" dirty="0">
              <a:latin typeface="Poppins Bold" panose="020B0604020202020204" charset="0"/>
              <a:cs typeface="Poppins 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55042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656</Words>
  <Application>Microsoft Office PowerPoint</Application>
  <PresentationFormat>Apresentação na tela (16:9)</PresentationFormat>
  <Paragraphs>65</Paragraphs>
  <Slides>14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0" baseType="lpstr">
      <vt:lpstr>Aptos Display</vt:lpstr>
      <vt:lpstr>Arial</vt:lpstr>
      <vt:lpstr>Arial Nova</vt:lpstr>
      <vt:lpstr>Poppins</vt:lpstr>
      <vt:lpstr>Poppins Bold</vt:lpstr>
      <vt:lpstr>Simple Light</vt:lpstr>
      <vt:lpstr>Apresentação do PowerPoint</vt:lpstr>
      <vt:lpstr>Apresentação do PowerPoint</vt:lpstr>
      <vt:lpstr>LEGISLAÇÃO SOBRE O TEMA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Diferenças entre transação tributária e mediação tributária</vt:lpstr>
      <vt:lpstr>Obrigado! 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ESDM</dc:creator>
  <cp:lastModifiedBy>ESDM Escola Superior do Direito Municipal</cp:lastModifiedBy>
  <cp:revision>1</cp:revision>
  <dcterms:modified xsi:type="dcterms:W3CDTF">2024-12-03T17:45:44Z</dcterms:modified>
</cp:coreProperties>
</file>