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75" r:id="rId14"/>
    <p:sldId id="26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B752C-852D-41DF-8B82-8E97E188D84A}" v="129" dt="2024-12-03T17:31:53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E820B52A-5057-C05A-C65C-8352B466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59FA3943-D05B-B8E5-8B01-41ABFB5B0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6C9517A1-5B3F-41C0-2C8B-BCBF85CC7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44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a49b6b8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a49b6b8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54090B82-9284-8DD0-1DF0-CF1135589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a49b6b834_0_5:notes">
            <a:extLst>
              <a:ext uri="{FF2B5EF4-FFF2-40B4-BE49-F238E27FC236}">
                <a16:creationId xmlns:a16="http://schemas.microsoft.com/office/drawing/2014/main" id="{D0AB7302-A263-0791-09A5-69CB5DFEE3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a49b6b834_0_5:notes">
            <a:extLst>
              <a:ext uri="{FF2B5EF4-FFF2-40B4-BE49-F238E27FC236}">
                <a16:creationId xmlns:a16="http://schemas.microsoft.com/office/drawing/2014/main" id="{2FC298FF-3B16-6BDE-1673-48C8FBC495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45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a49b6b83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a49b6b83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FC45E557-F60F-6847-B58B-E993037F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A245CB15-BB06-23A3-6C16-26D70850DF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1CA19E15-0E11-96F3-5D3C-C889240CB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63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1FD5D2A-F017-E845-09C6-BB44B8B7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54368039-E983-38C3-1DEA-36199AE893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08E85B9E-C290-2111-1F41-ECEC60D7C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37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B4B1CD8B-BCD6-F147-CCF8-1CB746B59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9E77A98E-EC73-FD77-F69C-E6346DA8DE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8097F4D6-3BF0-ED3E-0293-7921FB503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38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ACE9207-C0F8-D853-606B-6DD18B2FD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9E2F66CD-0024-A2AA-A14A-63D417DE7C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5C503BF9-8648-F3BB-5ECF-3869A3B3B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81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C66FE7F8-B7D1-3028-8DD5-942C08EE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A1E05EC8-B32C-8CE3-2E5D-165D4A4F4F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0ED87C0B-95F9-680A-379C-9D92E060BE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73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1932F89F-C5B2-96DC-09BE-92FE4972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CC42A5A3-125C-3294-09A5-5BE6E6068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D941B809-346E-756F-A31B-06F85DB8FA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2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327C5D64-C457-1596-6BD3-5C4F23E6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a49b6b834_0_0:notes">
            <a:extLst>
              <a:ext uri="{FF2B5EF4-FFF2-40B4-BE49-F238E27FC236}">
                <a16:creationId xmlns:a16="http://schemas.microsoft.com/office/drawing/2014/main" id="{0245B9AE-2B98-CFBE-3368-09BD9F23F6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1a49b6b834_0_0:notes">
            <a:extLst>
              <a:ext uri="{FF2B5EF4-FFF2-40B4-BE49-F238E27FC236}">
                <a16:creationId xmlns:a16="http://schemas.microsoft.com/office/drawing/2014/main" id="{205A6509-B89A-2B12-6B2A-4AC665522C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62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65685F3F-0535-0E30-F31B-DD63067E9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36006-0714-4B49-F035-A39B743380A7}"/>
              </a:ext>
            </a:extLst>
          </p:cNvPr>
          <p:cNvSpPr txBox="1">
            <a:spLocks/>
          </p:cNvSpPr>
          <p:nvPr/>
        </p:nvSpPr>
        <p:spPr>
          <a:xfrm>
            <a:off x="1302705" y="259096"/>
            <a:ext cx="5916241" cy="68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dirty="0">
                <a:latin typeface="Poppins Bold" panose="020B0604020202020204" charset="0"/>
                <a:cs typeface="Poppins Bold" panose="020B0604020202020204" charset="0"/>
              </a:rPr>
              <a:t>Formação de Mediadores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B4843C-D16E-3823-590A-3A260DFDB6FF}"/>
              </a:ext>
            </a:extLst>
          </p:cNvPr>
          <p:cNvSpPr txBox="1">
            <a:spLocks/>
          </p:cNvSpPr>
          <p:nvPr/>
        </p:nvSpPr>
        <p:spPr>
          <a:xfrm>
            <a:off x="782053" y="600068"/>
            <a:ext cx="7784432" cy="477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2925" lvl="1" indent="-271462" algn="just">
              <a:lnSpc>
                <a:spcPts val="3240"/>
              </a:lnSpc>
              <a:buFont typeface="Arial"/>
              <a:buChar char="•"/>
            </a:pP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Convênio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 com a OAB – Casa de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Mediação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;</a:t>
            </a:r>
          </a:p>
          <a:p>
            <a:pPr marL="542925" lvl="1" indent="-271462" algn="just">
              <a:lnSpc>
                <a:spcPts val="3240"/>
              </a:lnSpc>
              <a:buFont typeface="Arial"/>
              <a:buChar char="•"/>
            </a:pP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Formação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parceria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com a ESDM;</a:t>
            </a:r>
          </a:p>
          <a:p>
            <a:pPr marL="542925" lvl="1" indent="-271462" algn="just">
              <a:lnSpc>
                <a:spcPts val="3240"/>
              </a:lnSpc>
              <a:buFont typeface="Arial"/>
              <a:buChar char="•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Cargos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diversos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: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engenheiros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psicólogos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jornalistas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assistentes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sociais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auditores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fiscais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técnicos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comunicação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social,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procuradores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(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ativos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e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aposentados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),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assistentes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administrativos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bibliotecários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;</a:t>
            </a:r>
          </a:p>
          <a:p>
            <a:pPr marL="542925" lvl="1" indent="-271462" algn="just">
              <a:lnSpc>
                <a:spcPts val="3240"/>
              </a:lnSpc>
              <a:buFont typeface="Arial"/>
              <a:buChar char="•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09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mediadores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hoje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atuam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de forma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permanente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,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cada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um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realizando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média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03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mediações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mês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(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cada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mediação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tem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de 06 a 08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sessões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média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);</a:t>
            </a:r>
          </a:p>
          <a:p>
            <a:pPr marL="542925" lvl="1" indent="-271462" algn="just">
              <a:lnSpc>
                <a:spcPts val="3240"/>
              </a:lnSpc>
              <a:buFont typeface="Arial"/>
              <a:buChar char="•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Curso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andamento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e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lançamento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de novo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curso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Poppins Bold"/>
              </a:rPr>
              <a:t>em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Poppins Bold"/>
              </a:rPr>
              <a:t> breve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1369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3E42A778-2C48-F8E4-C374-B80CDF5F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AC6002-210B-BD29-FA1E-8A60D73E6742}"/>
              </a:ext>
            </a:extLst>
          </p:cNvPr>
          <p:cNvSpPr txBox="1">
            <a:spLocks/>
          </p:cNvSpPr>
          <p:nvPr/>
        </p:nvSpPr>
        <p:spPr>
          <a:xfrm>
            <a:off x="1179096" y="878305"/>
            <a:ext cx="6689556" cy="4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dirty="0">
                <a:latin typeface="Poppins Bold" panose="020B0604020202020204" charset="0"/>
                <a:cs typeface="Poppins Bold" panose="020B0604020202020204" charset="0"/>
              </a:rPr>
              <a:t>1º ano de mediação tributária em números (PGM + SMF)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A318FED-0E29-F12F-BF68-8AF98234AF1A}"/>
              </a:ext>
            </a:extLst>
          </p:cNvPr>
          <p:cNvSpPr txBox="1">
            <a:spLocks/>
          </p:cNvSpPr>
          <p:nvPr/>
        </p:nvSpPr>
        <p:spPr>
          <a:xfrm>
            <a:off x="922421" y="1443790"/>
            <a:ext cx="7299157" cy="45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b="1" dirty="0">
                <a:latin typeface="Poppins Bold" panose="020B0604020202020204" charset="0"/>
                <a:cs typeface="Poppins Bold" panose="020B0604020202020204" charset="0"/>
              </a:rPr>
              <a:t>Demandas submetidas às Câmaras de Mediação e Conciliação Tributária: </a:t>
            </a:r>
            <a:r>
              <a:rPr lang="pt-BR" b="1" dirty="0">
                <a:solidFill>
                  <a:srgbClr val="FF0000"/>
                </a:solidFill>
                <a:latin typeface="Poppins Bold" panose="020B0604020202020204" charset="0"/>
                <a:cs typeface="Poppins Bold" panose="020B0604020202020204" charset="0"/>
              </a:rPr>
              <a:t>Total: 57(cinquenta e sete)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algn="just"/>
            <a:r>
              <a:rPr lang="pt-BR" b="1" dirty="0">
                <a:latin typeface="Poppins Bold" panose="020B0604020202020204" charset="0"/>
                <a:cs typeface="Poppins Bold" panose="020B0604020202020204" charset="0"/>
              </a:rPr>
              <a:t>Total de sessões realizadas: </a:t>
            </a:r>
            <a:r>
              <a:rPr lang="pt-BR" b="1" dirty="0">
                <a:solidFill>
                  <a:srgbClr val="FF0000"/>
                </a:solidFill>
                <a:latin typeface="Poppins Bold" panose="020B0604020202020204" charset="0"/>
                <a:cs typeface="Poppins Bold" panose="020B0604020202020204" charset="0"/>
              </a:rPr>
              <a:t>72 (setenta e duas)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algn="just"/>
            <a:r>
              <a:rPr lang="pt-BR" b="1" dirty="0">
                <a:latin typeface="Poppins Bold" panose="020B0604020202020204" charset="0"/>
                <a:cs typeface="Poppins Bold" panose="020B0604020202020204" charset="0"/>
              </a:rPr>
              <a:t>Valores envolvidos: </a:t>
            </a:r>
            <a:r>
              <a:rPr lang="pt-BR" b="1" dirty="0">
                <a:solidFill>
                  <a:srgbClr val="FF0000"/>
                </a:solidFill>
                <a:latin typeface="Poppins Bold" panose="020B0604020202020204" charset="0"/>
                <a:cs typeface="Poppins Bold" panose="020B0604020202020204" charset="0"/>
              </a:rPr>
              <a:t>mais de R$ 265 milhões</a:t>
            </a:r>
          </a:p>
          <a:p>
            <a:pPr algn="just"/>
            <a:endParaRPr lang="pt-BR" dirty="0">
              <a:latin typeface="Poppins Bold" panose="020B0604020202020204" charset="0"/>
              <a:cs typeface="Poppi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4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5CC9961-7DE3-5EE6-2273-4AD7FC10DDC9}"/>
              </a:ext>
            </a:extLst>
          </p:cNvPr>
          <p:cNvSpPr txBox="1">
            <a:spLocks/>
          </p:cNvSpPr>
          <p:nvPr/>
        </p:nvSpPr>
        <p:spPr>
          <a:xfrm>
            <a:off x="517358" y="733926"/>
            <a:ext cx="8109284" cy="303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595959"/>
              </a:buClr>
            </a:pPr>
            <a:r>
              <a:rPr lang="pt-BR" sz="1600" dirty="0">
                <a:solidFill>
                  <a:srgbClr val="595959"/>
                </a:solidFill>
              </a:rPr>
              <a:t>A primeira é causa de extinção da exigibilidade do crédito tributário, a segunda é procedimento de autocomposição que pode resultar em transação ou em outra solução a depender do caso concreto;</a:t>
            </a:r>
          </a:p>
          <a:p>
            <a:pPr algn="just">
              <a:buClr>
                <a:srgbClr val="595959"/>
              </a:buClr>
            </a:pPr>
            <a:r>
              <a:rPr lang="pt-BR" sz="1600" dirty="0">
                <a:solidFill>
                  <a:srgbClr val="595959"/>
                </a:solidFill>
              </a:rPr>
              <a:t>Art. 171 do CTN =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A lei pode facultar,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nas condições que estabeleça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, aos sujeitos ativo e passivo da obrigação tributária celebrar transação que, mediante concessões mútuas, importe em determinação de litígio e consequente extinção de crédito tributário.</a:t>
            </a:r>
          </a:p>
          <a:p>
            <a:pPr algn="just">
              <a:buClr>
                <a:srgbClr val="595959"/>
              </a:buClr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A transação precisa ter as condições de negociação previstas na lei, ainda que não se trate de mero “contrato de adesão” como um REFIS</a:t>
            </a:r>
          </a:p>
          <a:p>
            <a:pPr algn="just">
              <a:buClr>
                <a:srgbClr val="595959"/>
              </a:buClr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A mediação tributária, por se tratar de procedimento, pode prever diversas formas para solucionar o conflito, dentre elas revisão de auto de lançamento, edição de lei prevendo isenção etc.</a:t>
            </a:r>
            <a:endParaRPr lang="pt-BR" sz="1600" dirty="0">
              <a:solidFill>
                <a:srgbClr val="595959"/>
              </a:solidFill>
            </a:endParaRPr>
          </a:p>
          <a:p>
            <a:endParaRPr lang="pt-BR" sz="16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C5B40FC-5E6F-DD1A-3AD8-3F9DA9D6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355976"/>
            <a:ext cx="8702842" cy="75590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Poppins Bold"/>
              </a:rPr>
              <a:t>Diferenças entre transação tributária e mediação tributária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>
          <a:extLst>
            <a:ext uri="{FF2B5EF4-FFF2-40B4-BE49-F238E27FC236}">
              <a16:creationId xmlns:a16="http://schemas.microsoft.com/office/drawing/2014/main" id="{FBCFB054-F28B-F051-E98A-30B8074E1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F9C2AE8-4D5B-3B8C-FDB5-A7628574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12" y="2069432"/>
            <a:ext cx="2622884" cy="5023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Poppins Bold"/>
              </a:rPr>
              <a:t>Obrigado! </a:t>
            </a:r>
          </a:p>
        </p:txBody>
      </p:sp>
    </p:spTree>
    <p:extLst>
      <p:ext uri="{BB962C8B-B14F-4D97-AF65-F5344CB8AC3E}">
        <p14:creationId xmlns:p14="http://schemas.microsoft.com/office/powerpoint/2010/main" val="204251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F1DCE3C-CAA7-7108-B4ED-FDA26B316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34860"/>
            <a:ext cx="6858000" cy="260849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Consensualidade na Administração Fiscal e Tributária: Negociação Direta, Mediação; Acordos Conclusivos e Mediação</a:t>
            </a:r>
          </a:p>
          <a:p>
            <a:pPr marL="257175" indent="-257175">
              <a:buFontTx/>
              <a:buChar char="-"/>
            </a:pPr>
            <a:r>
              <a:rPr lang="pt-BR" dirty="0"/>
              <a:t>Mediação Tributária – </a:t>
            </a:r>
          </a:p>
          <a:p>
            <a:pPr marL="257175" indent="-257175">
              <a:buFontTx/>
              <a:buChar char="-"/>
            </a:pPr>
            <a:r>
              <a:rPr lang="pt-BR" dirty="0"/>
              <a:t>Ana Catarina Lexau – Painel 03</a:t>
            </a:r>
          </a:p>
          <a:p>
            <a:pPr marL="257175" indent="-257175">
              <a:buFontTx/>
              <a:buChar char="-"/>
            </a:pP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794" y="-1754981"/>
            <a:ext cx="13717191" cy="771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78488" y="863591"/>
            <a:ext cx="6322512" cy="230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83"/>
              </a:lnSpc>
            </a:pPr>
            <a:r>
              <a:rPr lang="en-US" sz="2250" dirty="0">
                <a:solidFill>
                  <a:srgbClr val="002060"/>
                </a:solidFill>
                <a:latin typeface="Poppins Bold"/>
              </a:rPr>
              <a:t>Consensualidade na Administração Fiscal e Tributária: Negociação Direta, Mediação; Acordos Conclusivos e Mediação</a:t>
            </a:r>
          </a:p>
          <a:p>
            <a:pPr algn="ctr">
              <a:lnSpc>
                <a:spcPts val="4383"/>
              </a:lnSpc>
            </a:pPr>
            <a:r>
              <a:rPr lang="en-US" sz="2700" dirty="0">
                <a:solidFill>
                  <a:srgbClr val="002060"/>
                </a:solidFill>
                <a:latin typeface="Poppins Bold"/>
              </a:rPr>
              <a:t>- Mediação Tributária - </a:t>
            </a:r>
          </a:p>
        </p:txBody>
      </p:sp>
    </p:spTree>
    <p:extLst>
      <p:ext uri="{BB962C8B-B14F-4D97-AF65-F5344CB8AC3E}">
        <p14:creationId xmlns:p14="http://schemas.microsoft.com/office/powerpoint/2010/main" val="54747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C732529E-9FE0-1EAF-EE54-04F225468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98" y="1284373"/>
            <a:ext cx="7928002" cy="23781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190B1E0-026E-CFAD-AF0C-187F60ED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98" y="661736"/>
            <a:ext cx="4655414" cy="517359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b="1" dirty="0">
                <a:latin typeface="Poppins Bold"/>
              </a:rPr>
              <a:t>LEGISLAÇÃO SOBRE O TEMA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E4665402-E7B5-CCAF-0456-45988E91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2792068F-A396-9934-F384-CEF74FD9757B}"/>
              </a:ext>
            </a:extLst>
          </p:cNvPr>
          <p:cNvSpPr txBox="1">
            <a:spLocks/>
          </p:cNvSpPr>
          <p:nvPr/>
        </p:nvSpPr>
        <p:spPr>
          <a:xfrm>
            <a:off x="806116" y="649706"/>
            <a:ext cx="8013031" cy="435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577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endParaRPr lang="pt-BR" sz="2500" b="1" dirty="0">
              <a:solidFill>
                <a:srgbClr val="000000"/>
              </a:solidFill>
              <a:latin typeface="Poppins Bold"/>
            </a:endParaRPr>
          </a:p>
          <a:p>
            <a:pPr marL="268577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b="1" dirty="0">
                <a:solidFill>
                  <a:srgbClr val="000000"/>
                </a:solidFill>
                <a:latin typeface="Poppins Bold"/>
              </a:rPr>
              <a:t>&gt;  Não há limitação a tipos de tributos;</a:t>
            </a:r>
            <a:endParaRPr lang="pt-BR" sz="2500" b="1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A lei traz os conceitos e princípios da mediação tributária </a:t>
            </a: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"/>
              </a:rPr>
              <a:t>(consensualidade e  voluntariedade das partes; imparcialidade e neutralidade do mediador; autodeterminação procedimental e informativa; boa-fé; oralidade e informalidade; respeito mútuo; sigilo e confidencialidade)</a:t>
            </a:r>
            <a:r>
              <a:rPr lang="pt-BR" sz="2500" dirty="0">
                <a:solidFill>
                  <a:srgbClr val="000000"/>
                </a:solidFill>
                <a:latin typeface="Poppins Bold"/>
              </a:rPr>
              <a:t>;</a:t>
            </a:r>
            <a:endParaRPr lang="pt-BR" sz="2500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Requerimento pode ser do fisco ou do contribuinte;</a:t>
            </a:r>
            <a:endParaRPr lang="pt-BR" sz="2500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Mediadores podem ser internos ou externos;</a:t>
            </a: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Há suspensão do processo administrativo ou do judicial; </a:t>
            </a:r>
            <a:endParaRPr lang="pt-BR" sz="2500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 &gt;Fases: Consulta Fiscal; Pré-lançamento; Contencioso Administrativo-Tributário e Inscrição em Dívida Ativa; ou no Contencioso Judicial Tributário;</a:t>
            </a:r>
            <a:endParaRPr lang="pt-BR" sz="2500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NÃO é um balcão de negociações para reduzir tributos - possibilidades amplas: resultado estabelecido pelas partes – não há unilateralidade na decisão;</a:t>
            </a:r>
            <a:endParaRPr lang="pt-BR" sz="2500" dirty="0">
              <a:solidFill>
                <a:srgbClr val="000000"/>
              </a:solidFill>
            </a:endParaRPr>
          </a:p>
          <a:p>
            <a:pPr marL="268577" lvl="1" algn="just">
              <a:lnSpc>
                <a:spcPct val="100000"/>
              </a:lnSpc>
              <a:buClr>
                <a:srgbClr val="000000"/>
              </a:buClr>
              <a:defRPr/>
            </a:pPr>
            <a:endParaRPr lang="pt-BR" sz="2500" dirty="0">
              <a:solidFill>
                <a:srgbClr val="000000"/>
              </a:solidFill>
              <a:latin typeface="Poppins Bold"/>
            </a:endParaRPr>
          </a:p>
          <a:p>
            <a:pPr marL="268576" lvl="1" indent="0" algn="just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pt-BR" sz="2500" dirty="0">
                <a:solidFill>
                  <a:srgbClr val="000000"/>
                </a:solidFill>
                <a:latin typeface="Poppins Bold"/>
              </a:rPr>
              <a:t>&gt; Decreto regulamentador: 21.527/22</a:t>
            </a:r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7045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A5C01EEF-C614-ED01-75D0-CF7AD2FE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A9D15B-530A-08DE-DAE5-90F12F7E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42210"/>
            <a:ext cx="7904747" cy="43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1542F0B4-6DD2-E0A1-FE57-48D05C02650A}"/>
              </a:ext>
            </a:extLst>
          </p:cNvPr>
          <p:cNvSpPr txBox="1">
            <a:spLocks/>
          </p:cNvSpPr>
          <p:nvPr/>
        </p:nvSpPr>
        <p:spPr>
          <a:xfrm>
            <a:off x="0" y="-132347"/>
            <a:ext cx="7447548" cy="172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ts val="6415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Poppins Bold" charset="0"/>
                <a:cs typeface="Poppins Bold" charset="0"/>
              </a:rPr>
              <a:t>                            PRIMEIRO CASO: </a:t>
            </a:r>
            <a:r>
              <a:rPr lang="en-US" sz="1400" dirty="0">
                <a:solidFill>
                  <a:schemeClr val="tx1"/>
                </a:solidFill>
                <a:latin typeface="Poppins Bold" charset="0"/>
                <a:cs typeface="Poppins Bold" charset="0"/>
              </a:rPr>
              <a:t>CONCESSÃO DO AEROPORTO  - FRAPORT</a:t>
            </a:r>
          </a:p>
          <a:p>
            <a:pPr marL="114300" indent="0" algn="just">
              <a:buNone/>
            </a:pPr>
            <a:r>
              <a:rPr lang="pt-B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5688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95E1ECF8-4244-6005-25A3-B57C6FB7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813C503-9997-BDF4-0EFE-107BEA004A0F}"/>
              </a:ext>
            </a:extLst>
          </p:cNvPr>
          <p:cNvSpPr txBox="1">
            <a:spLocks/>
          </p:cNvSpPr>
          <p:nvPr/>
        </p:nvSpPr>
        <p:spPr>
          <a:xfrm>
            <a:off x="818147" y="685800"/>
            <a:ext cx="7820527" cy="61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400" b="1" dirty="0"/>
              <a:t>ACESSO ON LINE ao Serviço de Mediação Tributária (site da Prefeitura</a:t>
            </a:r>
            <a:r>
              <a:rPr lang="pt-BR" sz="1400" dirty="0"/>
              <a:t>) </a:t>
            </a:r>
            <a:br>
              <a:rPr lang="pt-BR" sz="1400" dirty="0"/>
            </a:br>
            <a:endParaRPr lang="pt-BR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5A6D6D-A169-A5E4-4C5A-840BD139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" y="1064795"/>
            <a:ext cx="7952873" cy="37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8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F829A35B-BF06-4FA0-DA14-6EBD9D79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02818A-E2E8-DAD2-D4EB-75107BE777CB}"/>
              </a:ext>
            </a:extLst>
          </p:cNvPr>
          <p:cNvSpPr txBox="1">
            <a:spLocks/>
          </p:cNvSpPr>
          <p:nvPr/>
        </p:nvSpPr>
        <p:spPr>
          <a:xfrm>
            <a:off x="1323474" y="637674"/>
            <a:ext cx="7531768" cy="11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3200" b="1" dirty="0">
                <a:latin typeface="Arial Nova" panose="020B0504020202020204" pitchFamily="34" charset="0"/>
                <a:cs typeface="Poppins Bold" panose="00000800000000000000" pitchFamily="2" charset="0"/>
              </a:rPr>
              <a:t>Objetivos e </a:t>
            </a:r>
            <a:r>
              <a:rPr lang="pt-BR" sz="3200" b="1" dirty="0">
                <a:latin typeface="Aptos Display" panose="020B0004020202020204" pitchFamily="34" charset="0"/>
                <a:cs typeface="Poppins Bold" panose="00000800000000000000" pitchFamily="2" charset="0"/>
              </a:rPr>
              <a:t>vantagens</a:t>
            </a:r>
            <a:r>
              <a:rPr lang="pt-BR" sz="3200" b="1" dirty="0">
                <a:latin typeface="Arial Nova" panose="020B0504020202020204" pitchFamily="34" charset="0"/>
                <a:cs typeface="Poppins Bold" panose="00000800000000000000" pitchFamily="2" charset="0"/>
              </a:rPr>
              <a:t> constatadas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5499AF8-4ED9-EB43-B203-E7EFBA7AECB3}"/>
              </a:ext>
            </a:extLst>
          </p:cNvPr>
          <p:cNvSpPr txBox="1">
            <a:spLocks/>
          </p:cNvSpPr>
          <p:nvPr/>
        </p:nvSpPr>
        <p:spPr>
          <a:xfrm>
            <a:off x="1106906" y="1287380"/>
            <a:ext cx="7844589" cy="371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Legitimação da tributação;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Prevenção e solução de conflitos (autocomposição);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abertura e formalização de espaços institucionais e procedimentos de diálogo permanente entre Fisco e Contribuintes;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Disseminação contínua da cultura da pacificação social nas relações tributárias;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Redução do contencioso tributário; 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Redução da burocracia tributária e menor onerosidade para as partes; </a:t>
            </a:r>
          </a:p>
          <a:p>
            <a:pPr marL="342900" algn="just">
              <a:buFont typeface="Arial" charset="0"/>
              <a:buChar char="•"/>
            </a:pPr>
            <a:r>
              <a:rPr lang="pt-BR" sz="2900" b="1" dirty="0">
                <a:latin typeface="Poppins Bold" panose="020B0604020202020204" charset="0"/>
                <a:cs typeface="Poppins Bold" panose="020B0604020202020204" charset="0"/>
              </a:rPr>
              <a:t>Melhoria da gestão fiscal.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86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7C422007-A5CA-D54C-D33E-BFA4EA6F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BD7E4-F609-52D9-5B2B-0D0501C19B62}"/>
              </a:ext>
            </a:extLst>
          </p:cNvPr>
          <p:cNvSpPr txBox="1">
            <a:spLocks/>
          </p:cNvSpPr>
          <p:nvPr/>
        </p:nvSpPr>
        <p:spPr>
          <a:xfrm>
            <a:off x="1034717" y="293610"/>
            <a:ext cx="6388768" cy="10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 dirty="0">
                <a:latin typeface="Poppins Bold" panose="020B0604020202020204" charset="0"/>
                <a:cs typeface="Poppins Bold" panose="020B0604020202020204" charset="0"/>
              </a:rPr>
              <a:t>Estrutura Necessária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642007-AC0B-78E7-54D7-DF063B057500}"/>
              </a:ext>
            </a:extLst>
          </p:cNvPr>
          <p:cNvSpPr txBox="1">
            <a:spLocks/>
          </p:cNvSpPr>
          <p:nvPr/>
        </p:nvSpPr>
        <p:spPr>
          <a:xfrm>
            <a:off x="661738" y="816983"/>
            <a:ext cx="3344778" cy="222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7153" lvl="1" indent="-268577" algn="just">
              <a:lnSpc>
                <a:spcPts val="3206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pt-BR" sz="1600" b="1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Procurador;</a:t>
            </a:r>
          </a:p>
          <a:p>
            <a:pPr marL="537153" lvl="1" indent="-268577" algn="just">
              <a:lnSpc>
                <a:spcPts val="3206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pt-BR" sz="1600" b="1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Assistente Administrativo;</a:t>
            </a:r>
          </a:p>
          <a:p>
            <a:pPr marL="537153" lvl="1" indent="-268577" algn="just">
              <a:lnSpc>
                <a:spcPts val="3206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pt-BR" sz="1600" b="1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Residente Jurídico;</a:t>
            </a:r>
          </a:p>
          <a:p>
            <a:pPr marL="537153" lvl="1" indent="-268577" algn="just">
              <a:lnSpc>
                <a:spcPts val="3206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pt-BR" sz="1600" b="1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Estagiário;</a:t>
            </a:r>
          </a:p>
          <a:p>
            <a:pPr marL="537153" lvl="1" indent="-268577" algn="just">
              <a:lnSpc>
                <a:spcPts val="3206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pt-BR" sz="1600" b="1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Procuradores convocados.</a:t>
            </a:r>
          </a:p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09D441-CD86-69D0-55AB-2B22D6BE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19" y="1399346"/>
            <a:ext cx="5242795" cy="33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0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C41177BD-C20A-22C7-EA1B-150DECAC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28B3566-02E7-68DF-A353-290D3F082024}"/>
              </a:ext>
            </a:extLst>
          </p:cNvPr>
          <p:cNvSpPr txBox="1">
            <a:spLocks/>
          </p:cNvSpPr>
          <p:nvPr/>
        </p:nvSpPr>
        <p:spPr>
          <a:xfrm>
            <a:off x="1167063" y="511772"/>
            <a:ext cx="6063916" cy="87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4000" b="1" dirty="0">
                <a:latin typeface="Poppins Bold" panose="020B0604020202020204" charset="0"/>
                <a:cs typeface="Poppins Bold" panose="020B0604020202020204" charset="0"/>
              </a:rPr>
              <a:t>Etapas da Mediação Tributária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CC573FB-1812-CB57-14F8-8E7CCDE5216D}"/>
              </a:ext>
            </a:extLst>
          </p:cNvPr>
          <p:cNvSpPr txBox="1">
            <a:spLocks/>
          </p:cNvSpPr>
          <p:nvPr/>
        </p:nvSpPr>
        <p:spPr>
          <a:xfrm>
            <a:off x="1046747" y="1060497"/>
            <a:ext cx="7664114" cy="33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1º-Abertura do procedimento = Nota técnica de instauração e designação da equipe de mediadores e indicação dos representantes da PGM e SMF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2º-Sessões de </a:t>
            </a:r>
            <a:r>
              <a:rPr lang="pt-BR" sz="2000" b="1" dirty="0" err="1">
                <a:latin typeface="Poppins Bold" panose="020B0604020202020204" charset="0"/>
                <a:cs typeface="Poppins Bold" panose="020B0604020202020204" charset="0"/>
              </a:rPr>
              <a:t>pré</a:t>
            </a: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-mediação com cada parte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3º-Sessão conjunta de mediação com as partes.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4º-Instaurada – suspensão de prazos administrativos e peticionamento nos processos judiciais.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5º-Em caso de acordo, elaboração do Termo de Entendimento total ou parcial e homologado com efeitos de título executivo extrajudicial.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b="1" dirty="0">
                <a:latin typeface="Poppins Bold" panose="020B0604020202020204" charset="0"/>
                <a:cs typeface="Poppins Bold" panose="020B0604020202020204" charset="0"/>
              </a:rPr>
              <a:t>6º-Publicação no Diário Oficial do Extrato do Termo de Entendimento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latin typeface="Poppins Bold" panose="020B0604020202020204" charset="0"/>
              <a:cs typeface="Poppi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04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Apresentação na tela (16:9)</PresentationFormat>
  <Paragraphs>65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 Display</vt:lpstr>
      <vt:lpstr>Arial</vt:lpstr>
      <vt:lpstr>Arial Nova</vt:lpstr>
      <vt:lpstr>Poppins</vt:lpstr>
      <vt:lpstr>Poppins Bold</vt:lpstr>
      <vt:lpstr>Simple Light</vt:lpstr>
      <vt:lpstr>Apresentação do PowerPoint</vt:lpstr>
      <vt:lpstr>Apresentação do PowerPoint</vt:lpstr>
      <vt:lpstr>LEGISLAÇÃO SOBRE O 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Diferenças entre transação tributária e mediação tributária</vt:lpstr>
      <vt:lpstr>Obrigado!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ESDM</dc:creator>
  <cp:lastModifiedBy>ESDM Escola Superior do Direito Municipal</cp:lastModifiedBy>
  <cp:revision>1</cp:revision>
  <dcterms:modified xsi:type="dcterms:W3CDTF">2024-12-03T17:45:44Z</dcterms:modified>
</cp:coreProperties>
</file>