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4" r:id="rId7"/>
    <p:sldId id="265" r:id="rId8"/>
    <p:sldId id="266" r:id="rId9"/>
    <p:sldId id="267" r:id="rId10"/>
    <p:sldId id="260" r:id="rId11"/>
    <p:sldId id="261" r:id="rId12"/>
    <p:sldId id="262" r:id="rId13"/>
    <p:sldId id="269" r:id="rId14"/>
  </p:sldIdLst>
  <p:sldSz cx="18288000" cy="10287000"/>
  <p:notesSz cx="6858000" cy="9144000"/>
  <p:embeddedFontLst>
    <p:embeddedFont>
      <p:font typeface="Aptos Bold" panose="020B0604020202020204" charset="0"/>
      <p:regular r:id="rId15"/>
    </p:embeddedFont>
    <p:embeddedFont>
      <p:font typeface="Arial Bold" panose="020B0604020202020204" charset="0"/>
      <p:regular r:id="rId16"/>
    </p:embeddedFont>
    <p:embeddedFont>
      <p:font typeface="Open Sans 1 Bold" panose="020B0604020202020204" charset="0"/>
      <p:regular r:id="rId17"/>
    </p:embeddedFont>
    <p:embeddedFont>
      <p:font typeface="Poppins" panose="00000500000000000000" pitchFamily="2" charset="0"/>
      <p:regular r:id="rId18"/>
    </p:embeddedFont>
    <p:embeddedFont>
      <p:font typeface="Poppins Bold" panose="00000800000000000000" charset="0"/>
      <p:regular r:id="rId19"/>
    </p:embeddedFont>
    <p:embeddedFont>
      <p:font typeface="Tahoma Bold" panose="020B0604020202020204" charset="0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38" d="100"/>
          <a:sy n="38" d="100"/>
        </p:scale>
        <p:origin x="1236" y="2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7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48.png"/><Relationship Id="rId9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12" Type="http://schemas.openxmlformats.org/officeDocument/2006/relationships/image" Target="../media/image60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11" Type="http://schemas.openxmlformats.org/officeDocument/2006/relationships/image" Target="../media/image59.png"/><Relationship Id="rId5" Type="http://schemas.openxmlformats.org/officeDocument/2006/relationships/image" Target="../media/image53.png"/><Relationship Id="rId10" Type="http://schemas.openxmlformats.org/officeDocument/2006/relationships/image" Target="../media/image58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7.png"/><Relationship Id="rId7" Type="http://schemas.openxmlformats.org/officeDocument/2006/relationships/image" Target="../media/image16.png"/><Relationship Id="rId12" Type="http://schemas.openxmlformats.org/officeDocument/2006/relationships/image" Target="../media/image21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3.svg"/><Relationship Id="rId3" Type="http://schemas.openxmlformats.org/officeDocument/2006/relationships/image" Target="../media/image7.png"/><Relationship Id="rId7" Type="http://schemas.openxmlformats.org/officeDocument/2006/relationships/image" Target="../media/image18.png"/><Relationship Id="rId12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5.png"/><Relationship Id="rId5" Type="http://schemas.openxmlformats.org/officeDocument/2006/relationships/image" Target="../media/image14.png"/><Relationship Id="rId10" Type="http://schemas.openxmlformats.org/officeDocument/2006/relationships/image" Target="../media/image21.svg"/><Relationship Id="rId4" Type="http://schemas.openxmlformats.org/officeDocument/2006/relationships/image" Target="../media/image13.png"/><Relationship Id="rId9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6.png"/><Relationship Id="rId3" Type="http://schemas.openxmlformats.org/officeDocument/2006/relationships/image" Target="../media/image7.png"/><Relationship Id="rId7" Type="http://schemas.openxmlformats.org/officeDocument/2006/relationships/image" Target="../media/image16.png"/><Relationship Id="rId12" Type="http://schemas.openxmlformats.org/officeDocument/2006/relationships/image" Target="../media/image21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28.png"/><Relationship Id="rId12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30.png"/><Relationship Id="rId4" Type="http://schemas.openxmlformats.org/officeDocument/2006/relationships/image" Target="../media/image3.png"/><Relationship Id="rId9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3.png"/><Relationship Id="rId7" Type="http://schemas.openxmlformats.org/officeDocument/2006/relationships/image" Target="../media/image3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39.svg"/><Relationship Id="rId5" Type="http://schemas.openxmlformats.org/officeDocument/2006/relationships/image" Target="../media/image35.png"/><Relationship Id="rId10" Type="http://schemas.openxmlformats.org/officeDocument/2006/relationships/image" Target="../media/image38.png"/><Relationship Id="rId4" Type="http://schemas.openxmlformats.org/officeDocument/2006/relationships/image" Target="../media/image34.png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3.png"/><Relationship Id="rId3" Type="http://schemas.openxmlformats.org/officeDocument/2006/relationships/image" Target="../media/image7.png"/><Relationship Id="rId7" Type="http://schemas.openxmlformats.org/officeDocument/2006/relationships/image" Target="../media/image16.png"/><Relationship Id="rId12" Type="http://schemas.openxmlformats.org/officeDocument/2006/relationships/image" Target="../media/image42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11" Type="http://schemas.openxmlformats.org/officeDocument/2006/relationships/image" Target="../media/image41.png"/><Relationship Id="rId5" Type="http://schemas.openxmlformats.org/officeDocument/2006/relationships/image" Target="../media/image34.png"/><Relationship Id="rId10" Type="http://schemas.openxmlformats.org/officeDocument/2006/relationships/image" Target="../media/image19.png"/><Relationship Id="rId4" Type="http://schemas.openxmlformats.org/officeDocument/2006/relationships/image" Target="../media/image33.png"/><Relationship Id="rId9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7.png"/><Relationship Id="rId7" Type="http://schemas.openxmlformats.org/officeDocument/2006/relationships/image" Target="../media/image16.png"/><Relationship Id="rId12" Type="http://schemas.openxmlformats.org/officeDocument/2006/relationships/image" Target="../media/image45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11" Type="http://schemas.openxmlformats.org/officeDocument/2006/relationships/image" Target="../media/image44.png"/><Relationship Id="rId5" Type="http://schemas.openxmlformats.org/officeDocument/2006/relationships/image" Target="../media/image34.png"/><Relationship Id="rId10" Type="http://schemas.openxmlformats.org/officeDocument/2006/relationships/image" Target="../media/image19.png"/><Relationship Id="rId4" Type="http://schemas.openxmlformats.org/officeDocument/2006/relationships/image" Target="../media/image33.png"/><Relationship Id="rId9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7.png"/><Relationship Id="rId7" Type="http://schemas.openxmlformats.org/officeDocument/2006/relationships/image" Target="../media/image16.png"/><Relationship Id="rId12" Type="http://schemas.openxmlformats.org/officeDocument/2006/relationships/image" Target="../media/image47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11" Type="http://schemas.openxmlformats.org/officeDocument/2006/relationships/image" Target="../media/image46.jpeg"/><Relationship Id="rId5" Type="http://schemas.openxmlformats.org/officeDocument/2006/relationships/image" Target="../media/image34.png"/><Relationship Id="rId10" Type="http://schemas.openxmlformats.org/officeDocument/2006/relationships/image" Target="../media/image19.png"/><Relationship Id="rId4" Type="http://schemas.openxmlformats.org/officeDocument/2006/relationships/image" Target="../media/image33.png"/><Relationship Id="rId9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5112" cy="10285375"/>
          </a:xfrm>
          <a:custGeom>
            <a:avLst/>
            <a:gdLst/>
            <a:ahLst/>
            <a:cxnLst/>
            <a:rect l="l" t="t" r="r" b="b"/>
            <a:pathLst>
              <a:path w="18285112" h="10285375">
                <a:moveTo>
                  <a:pt x="0" y="0"/>
                </a:moveTo>
                <a:lnTo>
                  <a:pt x="18285112" y="0"/>
                </a:lnTo>
                <a:lnTo>
                  <a:pt x="18285112" y="10285375"/>
                </a:lnTo>
                <a:lnTo>
                  <a:pt x="0" y="1028537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" r="-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>
            <a:off x="17128578" y="4498137"/>
            <a:ext cx="1156532" cy="1158819"/>
          </a:xfrm>
          <a:custGeom>
            <a:avLst/>
            <a:gdLst/>
            <a:ahLst/>
            <a:cxnLst/>
            <a:rect l="l" t="t" r="r" b="b"/>
            <a:pathLst>
              <a:path w="1156532" h="1158819">
                <a:moveTo>
                  <a:pt x="0" y="0"/>
                </a:moveTo>
                <a:lnTo>
                  <a:pt x="1156532" y="0"/>
                </a:lnTo>
                <a:lnTo>
                  <a:pt x="1156532" y="1158819"/>
                </a:lnTo>
                <a:lnTo>
                  <a:pt x="0" y="115881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98" r="-98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Freeform 4"/>
          <p:cNvSpPr/>
          <p:nvPr/>
        </p:nvSpPr>
        <p:spPr>
          <a:xfrm>
            <a:off x="0" y="5533532"/>
            <a:ext cx="1131391" cy="1131391"/>
          </a:xfrm>
          <a:custGeom>
            <a:avLst/>
            <a:gdLst/>
            <a:ahLst/>
            <a:cxnLst/>
            <a:rect l="l" t="t" r="r" b="b"/>
            <a:pathLst>
              <a:path w="1131391" h="1131391">
                <a:moveTo>
                  <a:pt x="0" y="0"/>
                </a:moveTo>
                <a:lnTo>
                  <a:pt x="1131391" y="0"/>
                </a:lnTo>
                <a:lnTo>
                  <a:pt x="1131391" y="1131391"/>
                </a:lnTo>
                <a:lnTo>
                  <a:pt x="0" y="113139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Freeform 5"/>
          <p:cNvSpPr/>
          <p:nvPr/>
        </p:nvSpPr>
        <p:spPr>
          <a:xfrm>
            <a:off x="1803368" y="6370075"/>
            <a:ext cx="1131391" cy="1131391"/>
          </a:xfrm>
          <a:custGeom>
            <a:avLst/>
            <a:gdLst/>
            <a:ahLst/>
            <a:cxnLst/>
            <a:rect l="l" t="t" r="r" b="b"/>
            <a:pathLst>
              <a:path w="1131391" h="1131391">
                <a:moveTo>
                  <a:pt x="0" y="0"/>
                </a:moveTo>
                <a:lnTo>
                  <a:pt x="1131392" y="0"/>
                </a:lnTo>
                <a:lnTo>
                  <a:pt x="1131392" y="1131391"/>
                </a:lnTo>
                <a:lnTo>
                  <a:pt x="0" y="113139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" name="Freeform 6"/>
          <p:cNvSpPr/>
          <p:nvPr/>
        </p:nvSpPr>
        <p:spPr>
          <a:xfrm>
            <a:off x="2317637" y="7501466"/>
            <a:ext cx="1131391" cy="1138248"/>
          </a:xfrm>
          <a:custGeom>
            <a:avLst/>
            <a:gdLst/>
            <a:ahLst/>
            <a:cxnLst/>
            <a:rect l="l" t="t" r="r" b="b"/>
            <a:pathLst>
              <a:path w="1131391" h="1138248">
                <a:moveTo>
                  <a:pt x="0" y="0"/>
                </a:moveTo>
                <a:lnTo>
                  <a:pt x="1131392" y="0"/>
                </a:lnTo>
                <a:lnTo>
                  <a:pt x="1131392" y="1138248"/>
                </a:lnTo>
                <a:lnTo>
                  <a:pt x="0" y="113824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" name="Freeform 7"/>
          <p:cNvSpPr/>
          <p:nvPr/>
        </p:nvSpPr>
        <p:spPr>
          <a:xfrm>
            <a:off x="15407492" y="8255727"/>
            <a:ext cx="1343955" cy="1350812"/>
          </a:xfrm>
          <a:custGeom>
            <a:avLst/>
            <a:gdLst/>
            <a:ahLst/>
            <a:cxnLst/>
            <a:rect l="l" t="t" r="r" b="b"/>
            <a:pathLst>
              <a:path w="1343955" h="1350812">
                <a:moveTo>
                  <a:pt x="0" y="0"/>
                </a:moveTo>
                <a:lnTo>
                  <a:pt x="1343956" y="0"/>
                </a:lnTo>
                <a:lnTo>
                  <a:pt x="1343956" y="1350812"/>
                </a:lnTo>
                <a:lnTo>
                  <a:pt x="0" y="135081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8" name="Freeform 8"/>
          <p:cNvSpPr/>
          <p:nvPr/>
        </p:nvSpPr>
        <p:spPr>
          <a:xfrm>
            <a:off x="1878795" y="8578002"/>
            <a:ext cx="14529808" cy="1707372"/>
          </a:xfrm>
          <a:custGeom>
            <a:avLst/>
            <a:gdLst/>
            <a:ahLst/>
            <a:cxnLst/>
            <a:rect l="l" t="t" r="r" b="b"/>
            <a:pathLst>
              <a:path w="14529808" h="1707372">
                <a:moveTo>
                  <a:pt x="0" y="0"/>
                </a:moveTo>
                <a:lnTo>
                  <a:pt x="14529808" y="0"/>
                </a:lnTo>
                <a:lnTo>
                  <a:pt x="14529808" y="1707373"/>
                </a:lnTo>
                <a:lnTo>
                  <a:pt x="0" y="170737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9" name="Freeform 9"/>
          <p:cNvSpPr/>
          <p:nvPr/>
        </p:nvSpPr>
        <p:spPr>
          <a:xfrm>
            <a:off x="2290210" y="8989418"/>
            <a:ext cx="13706977" cy="877685"/>
          </a:xfrm>
          <a:custGeom>
            <a:avLst/>
            <a:gdLst/>
            <a:ahLst/>
            <a:cxnLst/>
            <a:rect l="l" t="t" r="r" b="b"/>
            <a:pathLst>
              <a:path w="13706977" h="877685">
                <a:moveTo>
                  <a:pt x="0" y="0"/>
                </a:moveTo>
                <a:lnTo>
                  <a:pt x="13706977" y="0"/>
                </a:lnTo>
                <a:lnTo>
                  <a:pt x="13706977" y="877685"/>
                </a:lnTo>
                <a:lnTo>
                  <a:pt x="0" y="877685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0" name="Freeform 10"/>
          <p:cNvSpPr/>
          <p:nvPr/>
        </p:nvSpPr>
        <p:spPr>
          <a:xfrm>
            <a:off x="15949188" y="1186246"/>
            <a:ext cx="1302814" cy="1302814"/>
          </a:xfrm>
          <a:custGeom>
            <a:avLst/>
            <a:gdLst/>
            <a:ahLst/>
            <a:cxnLst/>
            <a:rect l="l" t="t" r="r" b="b"/>
            <a:pathLst>
              <a:path w="1302814" h="1302814">
                <a:moveTo>
                  <a:pt x="0" y="0"/>
                </a:moveTo>
                <a:lnTo>
                  <a:pt x="1302814" y="0"/>
                </a:lnTo>
                <a:lnTo>
                  <a:pt x="1302814" y="1302814"/>
                </a:lnTo>
                <a:lnTo>
                  <a:pt x="0" y="1302814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1" name="Freeform 11"/>
          <p:cNvSpPr/>
          <p:nvPr/>
        </p:nvSpPr>
        <p:spPr>
          <a:xfrm>
            <a:off x="16826874" y="0"/>
            <a:ext cx="1458237" cy="1453666"/>
          </a:xfrm>
          <a:custGeom>
            <a:avLst/>
            <a:gdLst/>
            <a:ahLst/>
            <a:cxnLst/>
            <a:rect l="l" t="t" r="r" b="b"/>
            <a:pathLst>
              <a:path w="1458237" h="1453666">
                <a:moveTo>
                  <a:pt x="0" y="0"/>
                </a:moveTo>
                <a:lnTo>
                  <a:pt x="1458236" y="0"/>
                </a:lnTo>
                <a:lnTo>
                  <a:pt x="1458236" y="1453666"/>
                </a:lnTo>
                <a:lnTo>
                  <a:pt x="0" y="1453666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-78" r="-78"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12" name="Group 12"/>
          <p:cNvGrpSpPr/>
          <p:nvPr/>
        </p:nvGrpSpPr>
        <p:grpSpPr>
          <a:xfrm>
            <a:off x="8058898" y="3311833"/>
            <a:ext cx="11250596" cy="3531426"/>
            <a:chOff x="0" y="0"/>
            <a:chExt cx="15000794" cy="4708568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5000794" cy="4708568"/>
            </a:xfrm>
            <a:custGeom>
              <a:avLst/>
              <a:gdLst/>
              <a:ahLst/>
              <a:cxnLst/>
              <a:rect l="l" t="t" r="r" b="b"/>
              <a:pathLst>
                <a:path w="15000794" h="4708568">
                  <a:moveTo>
                    <a:pt x="0" y="0"/>
                  </a:moveTo>
                  <a:lnTo>
                    <a:pt x="15000794" y="0"/>
                  </a:lnTo>
                  <a:lnTo>
                    <a:pt x="15000794" y="4708568"/>
                  </a:lnTo>
                  <a:lnTo>
                    <a:pt x="0" y="470856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0"/>
              <a:ext cx="15000794" cy="4708568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7087"/>
                </a:lnSpc>
              </a:pPr>
              <a:r>
                <a:rPr lang="en-US" sz="7057" b="1">
                  <a:solidFill>
                    <a:srgbClr val="FAB001"/>
                  </a:solidFill>
                  <a:latin typeface="Arial Bold"/>
                  <a:ea typeface="Arial Bold"/>
                  <a:cs typeface="Arial Bold"/>
                  <a:sym typeface="Arial Bold"/>
                </a:rPr>
                <a:t>Apreciação de documentos administrativos</a:t>
              </a:r>
            </a:p>
            <a:p>
              <a:pPr algn="l">
                <a:lnSpc>
                  <a:spcPts val="4129"/>
                </a:lnSpc>
              </a:pPr>
              <a:endParaRPr lang="en-US" sz="7057" b="1">
                <a:solidFill>
                  <a:srgbClr val="FAB001"/>
                </a:solidFill>
                <a:latin typeface="Arial Bold"/>
                <a:ea typeface="Arial Bold"/>
                <a:cs typeface="Arial Bold"/>
                <a:sym typeface="Arial Bold"/>
              </a:endParaRPr>
            </a:p>
          </p:txBody>
        </p:sp>
      </p:grpSp>
      <p:sp>
        <p:nvSpPr>
          <p:cNvPr id="15" name="Freeform 15"/>
          <p:cNvSpPr/>
          <p:nvPr/>
        </p:nvSpPr>
        <p:spPr>
          <a:xfrm>
            <a:off x="3142706" y="3047069"/>
            <a:ext cx="4263400" cy="2902137"/>
          </a:xfrm>
          <a:custGeom>
            <a:avLst/>
            <a:gdLst/>
            <a:ahLst/>
            <a:cxnLst/>
            <a:rect l="l" t="t" r="r" b="b"/>
            <a:pathLst>
              <a:path w="4263400" h="2902137">
                <a:moveTo>
                  <a:pt x="0" y="0"/>
                </a:moveTo>
                <a:lnTo>
                  <a:pt x="4263400" y="0"/>
                </a:lnTo>
                <a:lnTo>
                  <a:pt x="4263400" y="2902136"/>
                </a:lnTo>
                <a:lnTo>
                  <a:pt x="0" y="2902136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" y="722"/>
            <a:ext cx="18285112" cy="10285375"/>
          </a:xfrm>
          <a:custGeom>
            <a:avLst/>
            <a:gdLst/>
            <a:ahLst/>
            <a:cxnLst/>
            <a:rect l="l" t="t" r="r" b="b"/>
            <a:pathLst>
              <a:path w="18285112" h="10285375">
                <a:moveTo>
                  <a:pt x="0" y="0"/>
                </a:moveTo>
                <a:lnTo>
                  <a:pt x="18285112" y="0"/>
                </a:lnTo>
                <a:lnTo>
                  <a:pt x="18285112" y="10285376"/>
                </a:lnTo>
                <a:lnTo>
                  <a:pt x="0" y="1028537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" r="-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>
            <a:off x="17128578" y="4498137"/>
            <a:ext cx="1156532" cy="1158819"/>
          </a:xfrm>
          <a:custGeom>
            <a:avLst/>
            <a:gdLst/>
            <a:ahLst/>
            <a:cxnLst/>
            <a:rect l="l" t="t" r="r" b="b"/>
            <a:pathLst>
              <a:path w="1156532" h="1158819">
                <a:moveTo>
                  <a:pt x="0" y="0"/>
                </a:moveTo>
                <a:lnTo>
                  <a:pt x="1156532" y="0"/>
                </a:lnTo>
                <a:lnTo>
                  <a:pt x="1156532" y="1158819"/>
                </a:lnTo>
                <a:lnTo>
                  <a:pt x="0" y="115881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98" r="-98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Freeform 4"/>
          <p:cNvSpPr/>
          <p:nvPr/>
        </p:nvSpPr>
        <p:spPr>
          <a:xfrm>
            <a:off x="0" y="5533532"/>
            <a:ext cx="1131391" cy="1131391"/>
          </a:xfrm>
          <a:custGeom>
            <a:avLst/>
            <a:gdLst/>
            <a:ahLst/>
            <a:cxnLst/>
            <a:rect l="l" t="t" r="r" b="b"/>
            <a:pathLst>
              <a:path w="1131391" h="1131391">
                <a:moveTo>
                  <a:pt x="0" y="0"/>
                </a:moveTo>
                <a:lnTo>
                  <a:pt x="1131391" y="0"/>
                </a:lnTo>
                <a:lnTo>
                  <a:pt x="1131391" y="1131391"/>
                </a:lnTo>
                <a:lnTo>
                  <a:pt x="0" y="113139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Freeform 5"/>
          <p:cNvSpPr/>
          <p:nvPr/>
        </p:nvSpPr>
        <p:spPr>
          <a:xfrm>
            <a:off x="1803368" y="6370075"/>
            <a:ext cx="1131391" cy="1131391"/>
          </a:xfrm>
          <a:custGeom>
            <a:avLst/>
            <a:gdLst/>
            <a:ahLst/>
            <a:cxnLst/>
            <a:rect l="l" t="t" r="r" b="b"/>
            <a:pathLst>
              <a:path w="1131391" h="1131391">
                <a:moveTo>
                  <a:pt x="0" y="0"/>
                </a:moveTo>
                <a:lnTo>
                  <a:pt x="1131392" y="0"/>
                </a:lnTo>
                <a:lnTo>
                  <a:pt x="1131392" y="1131391"/>
                </a:lnTo>
                <a:lnTo>
                  <a:pt x="0" y="113139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" name="Freeform 6"/>
          <p:cNvSpPr/>
          <p:nvPr/>
        </p:nvSpPr>
        <p:spPr>
          <a:xfrm>
            <a:off x="2317637" y="7501466"/>
            <a:ext cx="1131391" cy="1138248"/>
          </a:xfrm>
          <a:custGeom>
            <a:avLst/>
            <a:gdLst/>
            <a:ahLst/>
            <a:cxnLst/>
            <a:rect l="l" t="t" r="r" b="b"/>
            <a:pathLst>
              <a:path w="1131391" h="1138248">
                <a:moveTo>
                  <a:pt x="0" y="0"/>
                </a:moveTo>
                <a:lnTo>
                  <a:pt x="1131392" y="0"/>
                </a:lnTo>
                <a:lnTo>
                  <a:pt x="1131392" y="1138248"/>
                </a:lnTo>
                <a:lnTo>
                  <a:pt x="0" y="113824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" name="Freeform 7"/>
          <p:cNvSpPr/>
          <p:nvPr/>
        </p:nvSpPr>
        <p:spPr>
          <a:xfrm>
            <a:off x="15407492" y="8255727"/>
            <a:ext cx="1343955" cy="1350812"/>
          </a:xfrm>
          <a:custGeom>
            <a:avLst/>
            <a:gdLst/>
            <a:ahLst/>
            <a:cxnLst/>
            <a:rect l="l" t="t" r="r" b="b"/>
            <a:pathLst>
              <a:path w="1343955" h="1350812">
                <a:moveTo>
                  <a:pt x="0" y="0"/>
                </a:moveTo>
                <a:lnTo>
                  <a:pt x="1343956" y="0"/>
                </a:lnTo>
                <a:lnTo>
                  <a:pt x="1343956" y="1350812"/>
                </a:lnTo>
                <a:lnTo>
                  <a:pt x="0" y="135081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8" name="Freeform 8"/>
          <p:cNvSpPr/>
          <p:nvPr/>
        </p:nvSpPr>
        <p:spPr>
          <a:xfrm>
            <a:off x="1878795" y="8578002"/>
            <a:ext cx="14529808" cy="1707372"/>
          </a:xfrm>
          <a:custGeom>
            <a:avLst/>
            <a:gdLst/>
            <a:ahLst/>
            <a:cxnLst/>
            <a:rect l="l" t="t" r="r" b="b"/>
            <a:pathLst>
              <a:path w="14529808" h="1707372">
                <a:moveTo>
                  <a:pt x="0" y="0"/>
                </a:moveTo>
                <a:lnTo>
                  <a:pt x="14529808" y="0"/>
                </a:lnTo>
                <a:lnTo>
                  <a:pt x="14529808" y="1707373"/>
                </a:lnTo>
                <a:lnTo>
                  <a:pt x="0" y="170737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9" name="Freeform 9"/>
          <p:cNvSpPr/>
          <p:nvPr/>
        </p:nvSpPr>
        <p:spPr>
          <a:xfrm>
            <a:off x="2290210" y="8989418"/>
            <a:ext cx="13706977" cy="877685"/>
          </a:xfrm>
          <a:custGeom>
            <a:avLst/>
            <a:gdLst/>
            <a:ahLst/>
            <a:cxnLst/>
            <a:rect l="l" t="t" r="r" b="b"/>
            <a:pathLst>
              <a:path w="13706977" h="877685">
                <a:moveTo>
                  <a:pt x="0" y="0"/>
                </a:moveTo>
                <a:lnTo>
                  <a:pt x="13706977" y="0"/>
                </a:lnTo>
                <a:lnTo>
                  <a:pt x="13706977" y="877685"/>
                </a:lnTo>
                <a:lnTo>
                  <a:pt x="0" y="877685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0" name="Freeform 10"/>
          <p:cNvSpPr/>
          <p:nvPr/>
        </p:nvSpPr>
        <p:spPr>
          <a:xfrm>
            <a:off x="15949188" y="1186246"/>
            <a:ext cx="1302814" cy="1302814"/>
          </a:xfrm>
          <a:custGeom>
            <a:avLst/>
            <a:gdLst/>
            <a:ahLst/>
            <a:cxnLst/>
            <a:rect l="l" t="t" r="r" b="b"/>
            <a:pathLst>
              <a:path w="1302814" h="1302814">
                <a:moveTo>
                  <a:pt x="0" y="0"/>
                </a:moveTo>
                <a:lnTo>
                  <a:pt x="1302814" y="0"/>
                </a:lnTo>
                <a:lnTo>
                  <a:pt x="1302814" y="1302814"/>
                </a:lnTo>
                <a:lnTo>
                  <a:pt x="0" y="1302814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1" name="Freeform 11"/>
          <p:cNvSpPr/>
          <p:nvPr/>
        </p:nvSpPr>
        <p:spPr>
          <a:xfrm>
            <a:off x="16826874" y="0"/>
            <a:ext cx="1458237" cy="1453666"/>
          </a:xfrm>
          <a:custGeom>
            <a:avLst/>
            <a:gdLst/>
            <a:ahLst/>
            <a:cxnLst/>
            <a:rect l="l" t="t" r="r" b="b"/>
            <a:pathLst>
              <a:path w="1458237" h="1453666">
                <a:moveTo>
                  <a:pt x="0" y="0"/>
                </a:moveTo>
                <a:lnTo>
                  <a:pt x="1458236" y="0"/>
                </a:lnTo>
                <a:lnTo>
                  <a:pt x="1458236" y="1453666"/>
                </a:lnTo>
                <a:lnTo>
                  <a:pt x="0" y="1453666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-78" r="-78"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12" name="Group 12"/>
          <p:cNvGrpSpPr/>
          <p:nvPr/>
        </p:nvGrpSpPr>
        <p:grpSpPr>
          <a:xfrm>
            <a:off x="7994370" y="3508495"/>
            <a:ext cx="7413122" cy="2148461"/>
            <a:chOff x="0" y="0"/>
            <a:chExt cx="9884163" cy="2864614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9884163" cy="2864614"/>
            </a:xfrm>
            <a:custGeom>
              <a:avLst/>
              <a:gdLst/>
              <a:ahLst/>
              <a:cxnLst/>
              <a:rect l="l" t="t" r="r" b="b"/>
              <a:pathLst>
                <a:path w="9884163" h="2864614">
                  <a:moveTo>
                    <a:pt x="0" y="0"/>
                  </a:moveTo>
                  <a:lnTo>
                    <a:pt x="9884163" y="0"/>
                  </a:lnTo>
                  <a:lnTo>
                    <a:pt x="9884163" y="2864614"/>
                  </a:lnTo>
                  <a:lnTo>
                    <a:pt x="0" y="286461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76200"/>
              <a:ext cx="9884163" cy="2940814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7383"/>
                </a:lnSpc>
              </a:pPr>
              <a:r>
                <a:rPr lang="en-US" sz="6575" b="1">
                  <a:solidFill>
                    <a:srgbClr val="FAB001"/>
                  </a:solidFill>
                  <a:latin typeface="Arial Bold"/>
                  <a:ea typeface="Arial Bold"/>
                  <a:cs typeface="Arial Bold"/>
                  <a:sym typeface="Arial Bold"/>
                </a:rPr>
                <a:t>CONTRIBUIÇÕES 2026</a:t>
              </a:r>
            </a:p>
          </p:txBody>
        </p:sp>
      </p:grpSp>
      <p:sp>
        <p:nvSpPr>
          <p:cNvPr id="15" name="Freeform 15"/>
          <p:cNvSpPr/>
          <p:nvPr/>
        </p:nvSpPr>
        <p:spPr>
          <a:xfrm>
            <a:off x="3004933" y="2906502"/>
            <a:ext cx="4263400" cy="2902137"/>
          </a:xfrm>
          <a:custGeom>
            <a:avLst/>
            <a:gdLst/>
            <a:ahLst/>
            <a:cxnLst/>
            <a:rect l="l" t="t" r="r" b="b"/>
            <a:pathLst>
              <a:path w="4263400" h="2902137">
                <a:moveTo>
                  <a:pt x="0" y="0"/>
                </a:moveTo>
                <a:lnTo>
                  <a:pt x="4263399" y="0"/>
                </a:lnTo>
                <a:lnTo>
                  <a:pt x="4263399" y="2902136"/>
                </a:lnTo>
                <a:lnTo>
                  <a:pt x="0" y="2902136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58166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11551"/>
            <a:ext cx="18285112" cy="10285375"/>
          </a:xfrm>
          <a:custGeom>
            <a:avLst/>
            <a:gdLst/>
            <a:ahLst/>
            <a:cxnLst/>
            <a:rect l="l" t="t" r="r" b="b"/>
            <a:pathLst>
              <a:path w="18285112" h="10285375">
                <a:moveTo>
                  <a:pt x="0" y="0"/>
                </a:moveTo>
                <a:lnTo>
                  <a:pt x="18285112" y="0"/>
                </a:lnTo>
                <a:lnTo>
                  <a:pt x="18285112" y="10285376"/>
                </a:lnTo>
                <a:lnTo>
                  <a:pt x="0" y="1028537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" r="-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>
            <a:off x="1877071" y="8578002"/>
            <a:ext cx="14529808" cy="1707372"/>
          </a:xfrm>
          <a:custGeom>
            <a:avLst/>
            <a:gdLst/>
            <a:ahLst/>
            <a:cxnLst/>
            <a:rect l="l" t="t" r="r" b="b"/>
            <a:pathLst>
              <a:path w="14529808" h="1707372">
                <a:moveTo>
                  <a:pt x="0" y="0"/>
                </a:moveTo>
                <a:lnTo>
                  <a:pt x="14529807" y="0"/>
                </a:lnTo>
                <a:lnTo>
                  <a:pt x="14529807" y="1707373"/>
                </a:lnTo>
                <a:lnTo>
                  <a:pt x="0" y="170737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Freeform 4"/>
          <p:cNvSpPr/>
          <p:nvPr/>
        </p:nvSpPr>
        <p:spPr>
          <a:xfrm>
            <a:off x="2142696" y="8937333"/>
            <a:ext cx="13930413" cy="1013914"/>
          </a:xfrm>
          <a:custGeom>
            <a:avLst/>
            <a:gdLst/>
            <a:ahLst/>
            <a:cxnLst/>
            <a:rect l="l" t="t" r="r" b="b"/>
            <a:pathLst>
              <a:path w="13930413" h="1013914">
                <a:moveTo>
                  <a:pt x="0" y="0"/>
                </a:moveTo>
                <a:lnTo>
                  <a:pt x="13930413" y="0"/>
                </a:lnTo>
                <a:lnTo>
                  <a:pt x="13930413" y="1013913"/>
                </a:lnTo>
                <a:lnTo>
                  <a:pt x="0" y="101391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6834" r="-6834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Freeform 5"/>
          <p:cNvSpPr/>
          <p:nvPr/>
        </p:nvSpPr>
        <p:spPr>
          <a:xfrm>
            <a:off x="17321175" y="1971123"/>
            <a:ext cx="966825" cy="966825"/>
          </a:xfrm>
          <a:custGeom>
            <a:avLst/>
            <a:gdLst/>
            <a:ahLst/>
            <a:cxnLst/>
            <a:rect l="l" t="t" r="r" b="b"/>
            <a:pathLst>
              <a:path w="966825" h="966825">
                <a:moveTo>
                  <a:pt x="0" y="0"/>
                </a:moveTo>
                <a:lnTo>
                  <a:pt x="966825" y="0"/>
                </a:lnTo>
                <a:lnTo>
                  <a:pt x="966825" y="966825"/>
                </a:lnTo>
                <a:lnTo>
                  <a:pt x="0" y="96682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" name="Freeform 6"/>
          <p:cNvSpPr/>
          <p:nvPr/>
        </p:nvSpPr>
        <p:spPr>
          <a:xfrm>
            <a:off x="17348884" y="6517280"/>
            <a:ext cx="911408" cy="911969"/>
          </a:xfrm>
          <a:custGeom>
            <a:avLst/>
            <a:gdLst/>
            <a:ahLst/>
            <a:cxnLst/>
            <a:rect l="l" t="t" r="r" b="b"/>
            <a:pathLst>
              <a:path w="911408" h="911969">
                <a:moveTo>
                  <a:pt x="0" y="0"/>
                </a:moveTo>
                <a:lnTo>
                  <a:pt x="911407" y="0"/>
                </a:lnTo>
                <a:lnTo>
                  <a:pt x="911407" y="911969"/>
                </a:lnTo>
                <a:lnTo>
                  <a:pt x="0" y="91196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30" r="-30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" name="Freeform 7"/>
          <p:cNvSpPr/>
          <p:nvPr/>
        </p:nvSpPr>
        <p:spPr>
          <a:xfrm>
            <a:off x="17290319" y="4914575"/>
            <a:ext cx="1028537" cy="1021680"/>
          </a:xfrm>
          <a:custGeom>
            <a:avLst/>
            <a:gdLst/>
            <a:ahLst/>
            <a:cxnLst/>
            <a:rect l="l" t="t" r="r" b="b"/>
            <a:pathLst>
              <a:path w="1028537" h="1021680">
                <a:moveTo>
                  <a:pt x="0" y="0"/>
                </a:moveTo>
                <a:lnTo>
                  <a:pt x="1028537" y="0"/>
                </a:lnTo>
                <a:lnTo>
                  <a:pt x="1028537" y="1021680"/>
                </a:lnTo>
                <a:lnTo>
                  <a:pt x="0" y="102168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8" name="Freeform 8"/>
          <p:cNvSpPr/>
          <p:nvPr/>
        </p:nvSpPr>
        <p:spPr>
          <a:xfrm>
            <a:off x="17290319" y="3181588"/>
            <a:ext cx="1144543" cy="1151962"/>
          </a:xfrm>
          <a:custGeom>
            <a:avLst/>
            <a:gdLst/>
            <a:ahLst/>
            <a:cxnLst/>
            <a:rect l="l" t="t" r="r" b="b"/>
            <a:pathLst>
              <a:path w="1144543" h="1151962">
                <a:moveTo>
                  <a:pt x="0" y="0"/>
                </a:moveTo>
                <a:lnTo>
                  <a:pt x="1144543" y="0"/>
                </a:lnTo>
                <a:lnTo>
                  <a:pt x="1144543" y="1151962"/>
                </a:lnTo>
                <a:lnTo>
                  <a:pt x="0" y="115196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24" r="-24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9" name="Freeform 9"/>
          <p:cNvSpPr/>
          <p:nvPr/>
        </p:nvSpPr>
        <p:spPr>
          <a:xfrm>
            <a:off x="16160030" y="0"/>
            <a:ext cx="1412524" cy="761118"/>
          </a:xfrm>
          <a:custGeom>
            <a:avLst/>
            <a:gdLst/>
            <a:ahLst/>
            <a:cxnLst/>
            <a:rect l="l" t="t" r="r" b="b"/>
            <a:pathLst>
              <a:path w="1412524" h="761118">
                <a:moveTo>
                  <a:pt x="0" y="0"/>
                </a:moveTo>
                <a:lnTo>
                  <a:pt x="1412524" y="0"/>
                </a:lnTo>
                <a:lnTo>
                  <a:pt x="1412524" y="761118"/>
                </a:lnTo>
                <a:lnTo>
                  <a:pt x="0" y="761118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t="-450" b="-450"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10" name="Group 10"/>
          <p:cNvGrpSpPr/>
          <p:nvPr/>
        </p:nvGrpSpPr>
        <p:grpSpPr>
          <a:xfrm>
            <a:off x="3319002" y="334851"/>
            <a:ext cx="12128469" cy="864982"/>
            <a:chOff x="0" y="0"/>
            <a:chExt cx="16171292" cy="115331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6171292" cy="1153310"/>
            </a:xfrm>
            <a:custGeom>
              <a:avLst/>
              <a:gdLst/>
              <a:ahLst/>
              <a:cxnLst/>
              <a:rect l="l" t="t" r="r" b="b"/>
              <a:pathLst>
                <a:path w="16171292" h="1153310">
                  <a:moveTo>
                    <a:pt x="0" y="0"/>
                  </a:moveTo>
                  <a:lnTo>
                    <a:pt x="16171292" y="0"/>
                  </a:lnTo>
                  <a:lnTo>
                    <a:pt x="16171292" y="1153310"/>
                  </a:lnTo>
                  <a:lnTo>
                    <a:pt x="0" y="115331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47625"/>
              <a:ext cx="16171292" cy="1200935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6306"/>
                </a:lnSpc>
              </a:pPr>
              <a:r>
                <a:rPr lang="en-US" sz="4911" b="1">
                  <a:solidFill>
                    <a:srgbClr val="1F348C"/>
                  </a:solidFill>
                  <a:latin typeface="Aptos Bold"/>
                  <a:ea typeface="Aptos Bold"/>
                  <a:cs typeface="Aptos Bold"/>
                  <a:sym typeface="Aptos Bold"/>
                </a:rPr>
                <a:t>PROPOSTA DE CONTRIBUIÇÕES 2026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620724" y="1375788"/>
            <a:ext cx="8385971" cy="7077575"/>
            <a:chOff x="0" y="0"/>
            <a:chExt cx="11181294" cy="9436766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1181294" cy="9436767"/>
            </a:xfrm>
            <a:custGeom>
              <a:avLst/>
              <a:gdLst/>
              <a:ahLst/>
              <a:cxnLst/>
              <a:rect l="l" t="t" r="r" b="b"/>
              <a:pathLst>
                <a:path w="11181294" h="9436767">
                  <a:moveTo>
                    <a:pt x="0" y="0"/>
                  </a:moveTo>
                  <a:lnTo>
                    <a:pt x="11181294" y="0"/>
                  </a:lnTo>
                  <a:lnTo>
                    <a:pt x="11181294" y="9436767"/>
                  </a:lnTo>
                  <a:lnTo>
                    <a:pt x="0" y="943676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19050"/>
              <a:ext cx="11181294" cy="9455816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marL="319377" lvl="1" indent="-159688" algn="just">
                <a:lnSpc>
                  <a:spcPts val="3737"/>
                </a:lnSpc>
                <a:buFont typeface="Arial"/>
                <a:buChar char="•"/>
              </a:pPr>
              <a:r>
                <a:rPr lang="en-US" sz="2910">
                  <a:solidFill>
                    <a:srgbClr val="1F348C"/>
                  </a:solidFill>
                  <a:latin typeface="Aptos"/>
                  <a:ea typeface="Aptos"/>
                  <a:cs typeface="Aptos"/>
                  <a:sym typeface="Aptos"/>
                </a:rPr>
                <a:t>As contribuições referentes ao exercício de 2026 serão calculadas com base nas receitas de 2023;</a:t>
              </a:r>
            </a:p>
            <a:p>
              <a:pPr marL="319377" lvl="1" indent="-159688" algn="just">
                <a:lnSpc>
                  <a:spcPts val="3737"/>
                </a:lnSpc>
              </a:pPr>
              <a:endParaRPr lang="en-US" sz="2910">
                <a:solidFill>
                  <a:srgbClr val="1F348C"/>
                </a:solidFill>
                <a:latin typeface="Aptos"/>
                <a:ea typeface="Aptos"/>
                <a:cs typeface="Aptos"/>
                <a:sym typeface="Aptos"/>
              </a:endParaRPr>
            </a:p>
            <a:p>
              <a:pPr marL="319377" lvl="1" indent="-159688" algn="just">
                <a:lnSpc>
                  <a:spcPts val="3737"/>
                </a:lnSpc>
                <a:buFont typeface="Arial"/>
                <a:buChar char="•"/>
              </a:pPr>
              <a:r>
                <a:rPr lang="en-US" sz="2910">
                  <a:solidFill>
                    <a:srgbClr val="1F348C"/>
                  </a:solidFill>
                  <a:latin typeface="Aptos"/>
                  <a:ea typeface="Aptos"/>
                  <a:cs typeface="Aptos"/>
                  <a:sym typeface="Aptos"/>
                </a:rPr>
                <a:t>A tabela de contribuição será corrigida em suas faixas de receita e nos valores correspondentes pelo </a:t>
              </a:r>
              <a:r>
                <a:rPr lang="en-US" sz="2910" b="1">
                  <a:solidFill>
                    <a:srgbClr val="1F348C"/>
                  </a:solidFill>
                  <a:latin typeface="Aptos Bold"/>
                  <a:ea typeface="Aptos Bold"/>
                  <a:cs typeface="Aptos Bold"/>
                  <a:sym typeface="Aptos Bold"/>
                </a:rPr>
                <a:t>IPCA 2024 (4,83%); </a:t>
              </a:r>
            </a:p>
            <a:p>
              <a:pPr marL="319377" lvl="1" indent="-159688" algn="just">
                <a:lnSpc>
                  <a:spcPts val="3737"/>
                </a:lnSpc>
              </a:pPr>
              <a:endParaRPr lang="en-US" sz="2910" b="1">
                <a:solidFill>
                  <a:srgbClr val="1F348C"/>
                </a:solidFill>
                <a:latin typeface="Aptos Bold"/>
                <a:ea typeface="Aptos Bold"/>
                <a:cs typeface="Aptos Bold"/>
                <a:sym typeface="Aptos Bold"/>
              </a:endParaRPr>
            </a:p>
            <a:p>
              <a:pPr marL="319377" lvl="1" indent="-159688" algn="just">
                <a:lnSpc>
                  <a:spcPts val="3737"/>
                </a:lnSpc>
                <a:buFont typeface="Arial"/>
                <a:buChar char="•"/>
              </a:pPr>
              <a:r>
                <a:rPr lang="en-US" sz="2910">
                  <a:solidFill>
                    <a:srgbClr val="1F348C"/>
                  </a:solidFill>
                  <a:latin typeface="Aptos"/>
                  <a:ea typeface="Aptos"/>
                  <a:cs typeface="Aptos"/>
                  <a:sym typeface="Aptos"/>
                </a:rPr>
                <a:t>Para as capitais que apresentaram queda na arrecadação em 2023, será mantido o valor da contribuição de 2025, sem reajuste pelo IPCA; </a:t>
              </a:r>
            </a:p>
            <a:p>
              <a:pPr marL="319377" lvl="1" indent="-159688" algn="just">
                <a:lnSpc>
                  <a:spcPts val="3737"/>
                </a:lnSpc>
              </a:pPr>
              <a:endParaRPr lang="en-US" sz="2910">
                <a:solidFill>
                  <a:srgbClr val="1F348C"/>
                </a:solidFill>
                <a:latin typeface="Aptos"/>
                <a:ea typeface="Aptos"/>
                <a:cs typeface="Aptos"/>
                <a:sym typeface="Aptos"/>
              </a:endParaRPr>
            </a:p>
            <a:p>
              <a:pPr marL="319377" lvl="1" indent="-159688" algn="just">
                <a:lnSpc>
                  <a:spcPts val="3737"/>
                </a:lnSpc>
                <a:buFont typeface="Arial"/>
                <a:buChar char="•"/>
              </a:pPr>
              <a:r>
                <a:rPr lang="en-US" sz="2910">
                  <a:solidFill>
                    <a:srgbClr val="1F348C"/>
                  </a:solidFill>
                  <a:latin typeface="Aptos"/>
                  <a:ea typeface="Aptos"/>
                  <a:cs typeface="Aptos"/>
                  <a:sym typeface="Aptos"/>
                </a:rPr>
                <a:t>Instituir </a:t>
              </a:r>
              <a:r>
                <a:rPr lang="en-US" sz="2910" b="1">
                  <a:solidFill>
                    <a:srgbClr val="1F348C"/>
                  </a:solidFill>
                  <a:latin typeface="Aptos Bold"/>
                  <a:ea typeface="Aptos Bold"/>
                  <a:cs typeface="Aptos Bold"/>
                  <a:sym typeface="Aptos Bold"/>
                </a:rPr>
                <a:t>piso de R$ 35.000 </a:t>
              </a:r>
              <a:r>
                <a:rPr lang="en-US" sz="2910">
                  <a:solidFill>
                    <a:srgbClr val="1F348C"/>
                  </a:solidFill>
                  <a:latin typeface="Aptos"/>
                  <a:ea typeface="Aptos"/>
                  <a:cs typeface="Aptos"/>
                  <a:sym typeface="Aptos"/>
                </a:rPr>
                <a:t>ano; </a:t>
              </a:r>
            </a:p>
            <a:p>
              <a:pPr marL="319377" lvl="1" indent="-159688" algn="just">
                <a:lnSpc>
                  <a:spcPts val="3737"/>
                </a:lnSpc>
              </a:pPr>
              <a:endParaRPr lang="en-US" sz="2910">
                <a:solidFill>
                  <a:srgbClr val="1F348C"/>
                </a:solidFill>
                <a:latin typeface="Aptos"/>
                <a:ea typeface="Aptos"/>
                <a:cs typeface="Aptos"/>
                <a:sym typeface="Aptos"/>
              </a:endParaRPr>
            </a:p>
            <a:p>
              <a:pPr marL="319377" lvl="1" indent="-159688" algn="just">
                <a:lnSpc>
                  <a:spcPts val="3737"/>
                </a:lnSpc>
                <a:buFont typeface="Arial"/>
                <a:buChar char="•"/>
              </a:pPr>
              <a:r>
                <a:rPr lang="en-US" sz="2910">
                  <a:solidFill>
                    <a:srgbClr val="1F348C"/>
                  </a:solidFill>
                  <a:latin typeface="Aptos"/>
                  <a:ea typeface="Aptos"/>
                  <a:cs typeface="Aptos"/>
                  <a:sym typeface="Aptos"/>
                </a:rPr>
                <a:t>No caso de </a:t>
              </a:r>
              <a:r>
                <a:rPr lang="en-US" sz="2910" b="1">
                  <a:solidFill>
                    <a:srgbClr val="1F348C"/>
                  </a:solidFill>
                  <a:latin typeface="Aptos Bold"/>
                  <a:ea typeface="Aptos Bold"/>
                  <a:cs typeface="Aptos Bold"/>
                  <a:sym typeface="Aptos Bold"/>
                </a:rPr>
                <a:t>novas filiações ou renovações</a:t>
              </a:r>
              <a:r>
                <a:rPr lang="en-US" sz="2910">
                  <a:solidFill>
                    <a:srgbClr val="1F348C"/>
                  </a:solidFill>
                  <a:latin typeface="Aptos"/>
                  <a:ea typeface="Aptos"/>
                  <a:cs typeface="Aptos"/>
                  <a:sym typeface="Aptos"/>
                </a:rPr>
                <a:t>, a contribuição será proporcional ao mês de adesão. 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9492470" y="1502243"/>
            <a:ext cx="7373822" cy="6334635"/>
            <a:chOff x="0" y="0"/>
            <a:chExt cx="9831763" cy="844618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9831763" cy="8446180"/>
            </a:xfrm>
            <a:custGeom>
              <a:avLst/>
              <a:gdLst/>
              <a:ahLst/>
              <a:cxnLst/>
              <a:rect l="l" t="t" r="r" b="b"/>
              <a:pathLst>
                <a:path w="9831763" h="8446180">
                  <a:moveTo>
                    <a:pt x="0" y="0"/>
                  </a:moveTo>
                  <a:lnTo>
                    <a:pt x="9831763" y="0"/>
                  </a:lnTo>
                  <a:lnTo>
                    <a:pt x="9831763" y="8446180"/>
                  </a:lnTo>
                  <a:lnTo>
                    <a:pt x="0" y="844618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19050"/>
              <a:ext cx="9831763" cy="8465230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marL="319377" lvl="1" indent="-159688" algn="just">
                <a:lnSpc>
                  <a:spcPts val="3737"/>
                </a:lnSpc>
                <a:buFont typeface="Arial"/>
                <a:buChar char="•"/>
              </a:pPr>
              <a:r>
                <a:rPr lang="en-US" sz="2910">
                  <a:solidFill>
                    <a:srgbClr val="1F348C"/>
                  </a:solidFill>
                  <a:latin typeface="Aptos"/>
                  <a:ea typeface="Aptos"/>
                  <a:cs typeface="Aptos"/>
                  <a:sym typeface="Aptos"/>
                </a:rPr>
                <a:t>Aplicar </a:t>
              </a:r>
              <a:r>
                <a:rPr lang="en-US" sz="2910" b="1">
                  <a:solidFill>
                    <a:srgbClr val="1F348C"/>
                  </a:solidFill>
                  <a:latin typeface="Aptos Bold"/>
                  <a:ea typeface="Aptos Bold"/>
                  <a:cs typeface="Aptos Bold"/>
                  <a:sym typeface="Aptos Bold"/>
                </a:rPr>
                <a:t>desconto de 10%,</a:t>
              </a:r>
              <a:r>
                <a:rPr lang="en-US" sz="2910">
                  <a:solidFill>
                    <a:srgbClr val="1F348C"/>
                  </a:solidFill>
                  <a:latin typeface="Aptos"/>
                  <a:ea typeface="Aptos"/>
                  <a:cs typeface="Aptos"/>
                  <a:sym typeface="Aptos"/>
                </a:rPr>
                <a:t> para pagamento em </a:t>
              </a:r>
              <a:r>
                <a:rPr lang="en-US" sz="2910" b="1">
                  <a:solidFill>
                    <a:srgbClr val="1F348C"/>
                  </a:solidFill>
                  <a:latin typeface="Aptos Bold"/>
                  <a:ea typeface="Aptos Bold"/>
                  <a:cs typeface="Aptos Bold"/>
                  <a:sym typeface="Aptos Bold"/>
                </a:rPr>
                <a:t>cota única até 16/03/2026</a:t>
              </a:r>
              <a:r>
                <a:rPr lang="en-US" sz="2910">
                  <a:solidFill>
                    <a:srgbClr val="1F348C"/>
                  </a:solidFill>
                  <a:latin typeface="Aptos"/>
                  <a:ea typeface="Aptos"/>
                  <a:cs typeface="Aptos"/>
                  <a:sym typeface="Aptos"/>
                </a:rPr>
                <a:t>; </a:t>
              </a:r>
            </a:p>
            <a:p>
              <a:pPr marL="319377" lvl="1" indent="-159688" algn="just">
                <a:lnSpc>
                  <a:spcPts val="3737"/>
                </a:lnSpc>
              </a:pPr>
              <a:endParaRPr lang="en-US" sz="2910">
                <a:solidFill>
                  <a:srgbClr val="1F348C"/>
                </a:solidFill>
                <a:latin typeface="Aptos"/>
                <a:ea typeface="Aptos"/>
                <a:cs typeface="Aptos"/>
                <a:sym typeface="Aptos"/>
              </a:endParaRPr>
            </a:p>
            <a:p>
              <a:pPr marL="319377" lvl="1" indent="-159688" algn="just">
                <a:lnSpc>
                  <a:spcPts val="3737"/>
                </a:lnSpc>
                <a:buFont typeface="Arial"/>
                <a:buChar char="•"/>
              </a:pPr>
              <a:r>
                <a:rPr lang="en-US" sz="2910">
                  <a:solidFill>
                    <a:srgbClr val="1F348C"/>
                  </a:solidFill>
                  <a:latin typeface="Aptos"/>
                  <a:ea typeface="Aptos"/>
                  <a:cs typeface="Aptos"/>
                  <a:sym typeface="Aptos"/>
                </a:rPr>
                <a:t>Aplicar </a:t>
              </a:r>
              <a:r>
                <a:rPr lang="en-US" sz="2910" b="1">
                  <a:solidFill>
                    <a:srgbClr val="1F348C"/>
                  </a:solidFill>
                  <a:latin typeface="Aptos Bold"/>
                  <a:ea typeface="Aptos Bold"/>
                  <a:cs typeface="Aptos Bold"/>
                  <a:sym typeface="Aptos Bold"/>
                </a:rPr>
                <a:t>desconto de 5% </a:t>
              </a:r>
              <a:r>
                <a:rPr lang="en-US" sz="2910">
                  <a:solidFill>
                    <a:srgbClr val="1F348C"/>
                  </a:solidFill>
                  <a:latin typeface="Aptos"/>
                  <a:ea typeface="Aptos"/>
                  <a:cs typeface="Aptos"/>
                  <a:sym typeface="Aptos"/>
                </a:rPr>
                <a:t>para os pagamentos parcelados até a data do vencimento; </a:t>
              </a:r>
            </a:p>
            <a:p>
              <a:pPr marL="319377" lvl="1" indent="-159688" algn="just">
                <a:lnSpc>
                  <a:spcPts val="3737"/>
                </a:lnSpc>
              </a:pPr>
              <a:endParaRPr lang="en-US" sz="2910">
                <a:solidFill>
                  <a:srgbClr val="1F348C"/>
                </a:solidFill>
                <a:latin typeface="Aptos"/>
                <a:ea typeface="Aptos"/>
                <a:cs typeface="Aptos"/>
                <a:sym typeface="Aptos"/>
              </a:endParaRPr>
            </a:p>
            <a:p>
              <a:pPr marL="319377" lvl="1" indent="-159688" algn="just">
                <a:lnSpc>
                  <a:spcPts val="3737"/>
                </a:lnSpc>
                <a:buFont typeface="Arial"/>
                <a:buChar char="•"/>
              </a:pPr>
              <a:r>
                <a:rPr lang="en-US" sz="2910">
                  <a:solidFill>
                    <a:srgbClr val="1F348C"/>
                  </a:solidFill>
                  <a:latin typeface="Aptos"/>
                  <a:ea typeface="Aptos"/>
                  <a:cs typeface="Aptos"/>
                  <a:sym typeface="Aptos"/>
                </a:rPr>
                <a:t>Solicitações de </a:t>
              </a:r>
              <a:r>
                <a:rPr lang="en-US" sz="2910" b="1">
                  <a:solidFill>
                    <a:srgbClr val="1F348C"/>
                  </a:solidFill>
                  <a:latin typeface="Aptos Bold"/>
                  <a:ea typeface="Aptos Bold"/>
                  <a:cs typeface="Aptos Bold"/>
                  <a:sym typeface="Aptos Bold"/>
                </a:rPr>
                <a:t>descontos adicionais</a:t>
              </a:r>
              <a:r>
                <a:rPr lang="en-US" sz="2910">
                  <a:solidFill>
                    <a:srgbClr val="1F348C"/>
                  </a:solidFill>
                  <a:latin typeface="Aptos"/>
                  <a:ea typeface="Aptos"/>
                  <a:cs typeface="Aptos"/>
                  <a:sym typeface="Aptos"/>
                </a:rPr>
                <a:t>, fora dos critérios definidos em ata, deverão ser formalizadas por meio de ofício e </a:t>
              </a:r>
              <a:r>
                <a:rPr lang="en-US" sz="2910" b="1">
                  <a:solidFill>
                    <a:srgbClr val="1F348C"/>
                  </a:solidFill>
                  <a:latin typeface="Aptos Bold"/>
                  <a:ea typeface="Aptos Bold"/>
                  <a:cs typeface="Aptos Bold"/>
                  <a:sym typeface="Aptos Bold"/>
                </a:rPr>
                <a:t>serão levados a consideração do Conselho Fiscal da FNP.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29333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160030" y="0"/>
            <a:ext cx="1412524" cy="761118"/>
          </a:xfrm>
          <a:custGeom>
            <a:avLst/>
            <a:gdLst/>
            <a:ahLst/>
            <a:cxnLst/>
            <a:rect l="l" t="t" r="r" b="b"/>
            <a:pathLst>
              <a:path w="1412524" h="761118">
                <a:moveTo>
                  <a:pt x="0" y="0"/>
                </a:moveTo>
                <a:lnTo>
                  <a:pt x="1412524" y="0"/>
                </a:lnTo>
                <a:lnTo>
                  <a:pt x="1412524" y="761118"/>
                </a:lnTo>
                <a:lnTo>
                  <a:pt x="0" y="76111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450" b="-450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>
            <a:off x="1028700" y="126822"/>
            <a:ext cx="16068120" cy="10033355"/>
          </a:xfrm>
          <a:custGeom>
            <a:avLst/>
            <a:gdLst/>
            <a:ahLst/>
            <a:cxnLst/>
            <a:rect l="l" t="t" r="r" b="b"/>
            <a:pathLst>
              <a:path w="16068120" h="10033355">
                <a:moveTo>
                  <a:pt x="0" y="0"/>
                </a:moveTo>
                <a:lnTo>
                  <a:pt x="16068120" y="0"/>
                </a:lnTo>
                <a:lnTo>
                  <a:pt x="16068120" y="10033356"/>
                </a:lnTo>
                <a:lnTo>
                  <a:pt x="0" y="1003335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2396" b="-2396"/>
            </a:stretch>
          </a:blipFill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78240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547"/>
            <a:ext cx="18288139" cy="10287052"/>
          </a:xfrm>
          <a:custGeom>
            <a:avLst/>
            <a:gdLst/>
            <a:ahLst/>
            <a:cxnLst/>
            <a:rect l="l" t="t" r="r" b="b"/>
            <a:pathLst>
              <a:path w="18288139" h="10287052">
                <a:moveTo>
                  <a:pt x="0" y="0"/>
                </a:moveTo>
                <a:lnTo>
                  <a:pt x="18288139" y="0"/>
                </a:lnTo>
                <a:lnTo>
                  <a:pt x="18288139" y="10287052"/>
                </a:lnTo>
                <a:lnTo>
                  <a:pt x="0" y="1028705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>
            <a:off x="0" y="5536942"/>
            <a:ext cx="1135055" cy="1131571"/>
          </a:xfrm>
          <a:custGeom>
            <a:avLst/>
            <a:gdLst/>
            <a:ahLst/>
            <a:cxnLst/>
            <a:rect l="l" t="t" r="r" b="b"/>
            <a:pathLst>
              <a:path w="1135055" h="1131571">
                <a:moveTo>
                  <a:pt x="0" y="0"/>
                </a:moveTo>
                <a:lnTo>
                  <a:pt x="1135055" y="0"/>
                </a:lnTo>
                <a:lnTo>
                  <a:pt x="1135055" y="1131572"/>
                </a:lnTo>
                <a:lnTo>
                  <a:pt x="0" y="113157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Freeform 4"/>
          <p:cNvSpPr/>
          <p:nvPr/>
        </p:nvSpPr>
        <p:spPr>
          <a:xfrm>
            <a:off x="1800271" y="6373709"/>
            <a:ext cx="1138434" cy="1131571"/>
          </a:xfrm>
          <a:custGeom>
            <a:avLst/>
            <a:gdLst/>
            <a:ahLst/>
            <a:cxnLst/>
            <a:rect l="l" t="t" r="r" b="b"/>
            <a:pathLst>
              <a:path w="1138434" h="1131571">
                <a:moveTo>
                  <a:pt x="0" y="0"/>
                </a:moveTo>
                <a:lnTo>
                  <a:pt x="1138434" y="0"/>
                </a:lnTo>
                <a:lnTo>
                  <a:pt x="1138434" y="1131572"/>
                </a:lnTo>
                <a:lnTo>
                  <a:pt x="0" y="113157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Freeform 5"/>
          <p:cNvSpPr/>
          <p:nvPr/>
        </p:nvSpPr>
        <p:spPr>
          <a:xfrm>
            <a:off x="2314602" y="7505263"/>
            <a:ext cx="1138434" cy="1138434"/>
          </a:xfrm>
          <a:custGeom>
            <a:avLst/>
            <a:gdLst/>
            <a:ahLst/>
            <a:cxnLst/>
            <a:rect l="l" t="t" r="r" b="b"/>
            <a:pathLst>
              <a:path w="1138434" h="1138434">
                <a:moveTo>
                  <a:pt x="0" y="0"/>
                </a:moveTo>
                <a:lnTo>
                  <a:pt x="1138434" y="0"/>
                </a:lnTo>
                <a:lnTo>
                  <a:pt x="1138434" y="1138434"/>
                </a:lnTo>
                <a:lnTo>
                  <a:pt x="0" y="113843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" name="Freeform 6"/>
          <p:cNvSpPr/>
          <p:nvPr/>
        </p:nvSpPr>
        <p:spPr>
          <a:xfrm>
            <a:off x="15406594" y="8259664"/>
            <a:ext cx="1350985" cy="1350985"/>
          </a:xfrm>
          <a:custGeom>
            <a:avLst/>
            <a:gdLst/>
            <a:ahLst/>
            <a:cxnLst/>
            <a:rect l="l" t="t" r="r" b="b"/>
            <a:pathLst>
              <a:path w="1350985" h="1350985">
                <a:moveTo>
                  <a:pt x="0" y="0"/>
                </a:moveTo>
                <a:lnTo>
                  <a:pt x="1350986" y="0"/>
                </a:lnTo>
                <a:lnTo>
                  <a:pt x="1350986" y="1350986"/>
                </a:lnTo>
                <a:lnTo>
                  <a:pt x="0" y="135098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" name="Freeform 7"/>
          <p:cNvSpPr/>
          <p:nvPr/>
        </p:nvSpPr>
        <p:spPr>
          <a:xfrm>
            <a:off x="1882533" y="8581979"/>
            <a:ext cx="14525343" cy="1707620"/>
          </a:xfrm>
          <a:custGeom>
            <a:avLst/>
            <a:gdLst/>
            <a:ahLst/>
            <a:cxnLst/>
            <a:rect l="l" t="t" r="r" b="b"/>
            <a:pathLst>
              <a:path w="14525343" h="1707620">
                <a:moveTo>
                  <a:pt x="0" y="0"/>
                </a:moveTo>
                <a:lnTo>
                  <a:pt x="14525343" y="0"/>
                </a:lnTo>
                <a:lnTo>
                  <a:pt x="14525343" y="1707620"/>
                </a:lnTo>
                <a:lnTo>
                  <a:pt x="0" y="170762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8" name="Freeform 8"/>
          <p:cNvSpPr/>
          <p:nvPr/>
        </p:nvSpPr>
        <p:spPr>
          <a:xfrm>
            <a:off x="2287222" y="8993426"/>
            <a:ext cx="13709250" cy="877828"/>
          </a:xfrm>
          <a:custGeom>
            <a:avLst/>
            <a:gdLst/>
            <a:ahLst/>
            <a:cxnLst/>
            <a:rect l="l" t="t" r="r" b="b"/>
            <a:pathLst>
              <a:path w="13709250" h="877828">
                <a:moveTo>
                  <a:pt x="0" y="0"/>
                </a:moveTo>
                <a:lnTo>
                  <a:pt x="13709250" y="0"/>
                </a:lnTo>
                <a:lnTo>
                  <a:pt x="13709250" y="877829"/>
                </a:lnTo>
                <a:lnTo>
                  <a:pt x="0" y="87782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9" name="Freeform 9"/>
          <p:cNvSpPr/>
          <p:nvPr/>
        </p:nvSpPr>
        <p:spPr>
          <a:xfrm>
            <a:off x="15955237" y="1189018"/>
            <a:ext cx="1303044" cy="1303044"/>
          </a:xfrm>
          <a:custGeom>
            <a:avLst/>
            <a:gdLst/>
            <a:ahLst/>
            <a:cxnLst/>
            <a:rect l="l" t="t" r="r" b="b"/>
            <a:pathLst>
              <a:path w="1303044" h="1303044">
                <a:moveTo>
                  <a:pt x="0" y="0"/>
                </a:moveTo>
                <a:lnTo>
                  <a:pt x="1303044" y="0"/>
                </a:lnTo>
                <a:lnTo>
                  <a:pt x="1303044" y="1303044"/>
                </a:lnTo>
                <a:lnTo>
                  <a:pt x="0" y="130304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0" name="Freeform 10"/>
          <p:cNvSpPr/>
          <p:nvPr/>
        </p:nvSpPr>
        <p:spPr>
          <a:xfrm>
            <a:off x="16833135" y="2548"/>
            <a:ext cx="1454960" cy="1453921"/>
          </a:xfrm>
          <a:custGeom>
            <a:avLst/>
            <a:gdLst/>
            <a:ahLst/>
            <a:cxnLst/>
            <a:rect l="l" t="t" r="r" b="b"/>
            <a:pathLst>
              <a:path w="1454960" h="1453921">
                <a:moveTo>
                  <a:pt x="0" y="0"/>
                </a:moveTo>
                <a:lnTo>
                  <a:pt x="1454960" y="0"/>
                </a:lnTo>
                <a:lnTo>
                  <a:pt x="1454960" y="1453921"/>
                </a:lnTo>
                <a:lnTo>
                  <a:pt x="0" y="1453921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1" name="Freeform 11"/>
          <p:cNvSpPr/>
          <p:nvPr/>
        </p:nvSpPr>
        <p:spPr>
          <a:xfrm>
            <a:off x="3507891" y="2354814"/>
            <a:ext cx="5904755" cy="4011946"/>
          </a:xfrm>
          <a:custGeom>
            <a:avLst/>
            <a:gdLst/>
            <a:ahLst/>
            <a:cxnLst/>
            <a:rect l="l" t="t" r="r" b="b"/>
            <a:pathLst>
              <a:path w="5904755" h="4011946">
                <a:moveTo>
                  <a:pt x="0" y="0"/>
                </a:moveTo>
                <a:lnTo>
                  <a:pt x="5904755" y="0"/>
                </a:lnTo>
                <a:lnTo>
                  <a:pt x="5904755" y="4011946"/>
                </a:lnTo>
                <a:lnTo>
                  <a:pt x="0" y="4011946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2" name="Freeform 12"/>
          <p:cNvSpPr/>
          <p:nvPr/>
        </p:nvSpPr>
        <p:spPr>
          <a:xfrm>
            <a:off x="10496302" y="4597448"/>
            <a:ext cx="5081851" cy="624085"/>
          </a:xfrm>
          <a:custGeom>
            <a:avLst/>
            <a:gdLst/>
            <a:ahLst/>
            <a:cxnLst/>
            <a:rect l="l" t="t" r="r" b="b"/>
            <a:pathLst>
              <a:path w="5081851" h="624085">
                <a:moveTo>
                  <a:pt x="0" y="0"/>
                </a:moveTo>
                <a:lnTo>
                  <a:pt x="5081852" y="0"/>
                </a:lnTo>
                <a:lnTo>
                  <a:pt x="5081852" y="624085"/>
                </a:lnTo>
                <a:lnTo>
                  <a:pt x="0" y="62408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alphaModFix amt="51000"/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3" name="TextBox 13"/>
          <p:cNvSpPr txBox="1"/>
          <p:nvPr/>
        </p:nvSpPr>
        <p:spPr>
          <a:xfrm>
            <a:off x="10669482" y="3732221"/>
            <a:ext cx="4830240" cy="14904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082"/>
              </a:lnSpc>
            </a:pPr>
            <a:r>
              <a:rPr lang="en-US" sz="7916" b="1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Obrigado</a:t>
            </a:r>
            <a:r>
              <a:rPr lang="en-US" sz="7916" b="1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888" y="2670"/>
            <a:ext cx="18285112" cy="10285375"/>
          </a:xfrm>
          <a:custGeom>
            <a:avLst/>
            <a:gdLst/>
            <a:ahLst/>
            <a:cxnLst/>
            <a:rect l="l" t="t" r="r" b="b"/>
            <a:pathLst>
              <a:path w="18285112" h="10285375">
                <a:moveTo>
                  <a:pt x="0" y="0"/>
                </a:moveTo>
                <a:lnTo>
                  <a:pt x="18285112" y="0"/>
                </a:lnTo>
                <a:lnTo>
                  <a:pt x="18285112" y="10285376"/>
                </a:lnTo>
                <a:lnTo>
                  <a:pt x="0" y="1028537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" r="-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>
            <a:off x="1877071" y="8578002"/>
            <a:ext cx="14529808" cy="1707372"/>
          </a:xfrm>
          <a:custGeom>
            <a:avLst/>
            <a:gdLst/>
            <a:ahLst/>
            <a:cxnLst/>
            <a:rect l="l" t="t" r="r" b="b"/>
            <a:pathLst>
              <a:path w="14529808" h="1707372">
                <a:moveTo>
                  <a:pt x="0" y="0"/>
                </a:moveTo>
                <a:lnTo>
                  <a:pt x="14529807" y="0"/>
                </a:lnTo>
                <a:lnTo>
                  <a:pt x="14529807" y="1707373"/>
                </a:lnTo>
                <a:lnTo>
                  <a:pt x="0" y="170737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Freeform 4"/>
          <p:cNvSpPr/>
          <p:nvPr/>
        </p:nvSpPr>
        <p:spPr>
          <a:xfrm>
            <a:off x="2288486" y="8989418"/>
            <a:ext cx="13706977" cy="877685"/>
          </a:xfrm>
          <a:custGeom>
            <a:avLst/>
            <a:gdLst/>
            <a:ahLst/>
            <a:cxnLst/>
            <a:rect l="l" t="t" r="r" b="b"/>
            <a:pathLst>
              <a:path w="13706977" h="877685">
                <a:moveTo>
                  <a:pt x="0" y="0"/>
                </a:moveTo>
                <a:lnTo>
                  <a:pt x="13706978" y="0"/>
                </a:lnTo>
                <a:lnTo>
                  <a:pt x="13706978" y="877685"/>
                </a:lnTo>
                <a:lnTo>
                  <a:pt x="0" y="87768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Freeform 5"/>
          <p:cNvSpPr/>
          <p:nvPr/>
        </p:nvSpPr>
        <p:spPr>
          <a:xfrm>
            <a:off x="401065" y="94593"/>
            <a:ext cx="3151013" cy="2144702"/>
          </a:xfrm>
          <a:custGeom>
            <a:avLst/>
            <a:gdLst/>
            <a:ahLst/>
            <a:cxnLst/>
            <a:rect l="l" t="t" r="r" b="b"/>
            <a:pathLst>
              <a:path w="3151013" h="2144702">
                <a:moveTo>
                  <a:pt x="0" y="0"/>
                </a:moveTo>
                <a:lnTo>
                  <a:pt x="3151013" y="0"/>
                </a:lnTo>
                <a:lnTo>
                  <a:pt x="3151013" y="2144701"/>
                </a:lnTo>
                <a:lnTo>
                  <a:pt x="0" y="214470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" name="Freeform 6"/>
          <p:cNvSpPr/>
          <p:nvPr/>
        </p:nvSpPr>
        <p:spPr>
          <a:xfrm>
            <a:off x="16688012" y="1940507"/>
            <a:ext cx="966825" cy="966825"/>
          </a:xfrm>
          <a:custGeom>
            <a:avLst/>
            <a:gdLst/>
            <a:ahLst/>
            <a:cxnLst/>
            <a:rect l="l" t="t" r="r" b="b"/>
            <a:pathLst>
              <a:path w="966825" h="966825">
                <a:moveTo>
                  <a:pt x="0" y="0"/>
                </a:moveTo>
                <a:lnTo>
                  <a:pt x="966825" y="0"/>
                </a:lnTo>
                <a:lnTo>
                  <a:pt x="966825" y="966825"/>
                </a:lnTo>
                <a:lnTo>
                  <a:pt x="0" y="96682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" name="Freeform 7"/>
          <p:cNvSpPr/>
          <p:nvPr/>
        </p:nvSpPr>
        <p:spPr>
          <a:xfrm>
            <a:off x="17373704" y="7912882"/>
            <a:ext cx="911408" cy="911969"/>
          </a:xfrm>
          <a:custGeom>
            <a:avLst/>
            <a:gdLst/>
            <a:ahLst/>
            <a:cxnLst/>
            <a:rect l="l" t="t" r="r" b="b"/>
            <a:pathLst>
              <a:path w="911408" h="911969">
                <a:moveTo>
                  <a:pt x="0" y="0"/>
                </a:moveTo>
                <a:lnTo>
                  <a:pt x="911408" y="0"/>
                </a:lnTo>
                <a:lnTo>
                  <a:pt x="911408" y="911969"/>
                </a:lnTo>
                <a:lnTo>
                  <a:pt x="0" y="91196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30" r="-30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8" name="Freeform 8"/>
          <p:cNvSpPr/>
          <p:nvPr/>
        </p:nvSpPr>
        <p:spPr>
          <a:xfrm>
            <a:off x="16448020" y="5314111"/>
            <a:ext cx="1028537" cy="1021680"/>
          </a:xfrm>
          <a:custGeom>
            <a:avLst/>
            <a:gdLst/>
            <a:ahLst/>
            <a:cxnLst/>
            <a:rect l="l" t="t" r="r" b="b"/>
            <a:pathLst>
              <a:path w="1028537" h="1021680">
                <a:moveTo>
                  <a:pt x="0" y="0"/>
                </a:moveTo>
                <a:lnTo>
                  <a:pt x="1028537" y="0"/>
                </a:lnTo>
                <a:lnTo>
                  <a:pt x="1028537" y="1021680"/>
                </a:lnTo>
                <a:lnTo>
                  <a:pt x="0" y="102168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9" name="Freeform 9"/>
          <p:cNvSpPr/>
          <p:nvPr/>
        </p:nvSpPr>
        <p:spPr>
          <a:xfrm>
            <a:off x="17140568" y="4374713"/>
            <a:ext cx="1144543" cy="1151962"/>
          </a:xfrm>
          <a:custGeom>
            <a:avLst/>
            <a:gdLst/>
            <a:ahLst/>
            <a:cxnLst/>
            <a:rect l="l" t="t" r="r" b="b"/>
            <a:pathLst>
              <a:path w="1144543" h="1151962">
                <a:moveTo>
                  <a:pt x="0" y="0"/>
                </a:moveTo>
                <a:lnTo>
                  <a:pt x="1144542" y="0"/>
                </a:lnTo>
                <a:lnTo>
                  <a:pt x="1144542" y="1151962"/>
                </a:lnTo>
                <a:lnTo>
                  <a:pt x="0" y="1151962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24" r="-24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0" name="Freeform 10"/>
          <p:cNvSpPr/>
          <p:nvPr/>
        </p:nvSpPr>
        <p:spPr>
          <a:xfrm>
            <a:off x="16160030" y="0"/>
            <a:ext cx="1412524" cy="761118"/>
          </a:xfrm>
          <a:custGeom>
            <a:avLst/>
            <a:gdLst/>
            <a:ahLst/>
            <a:cxnLst/>
            <a:rect l="l" t="t" r="r" b="b"/>
            <a:pathLst>
              <a:path w="1412524" h="761118">
                <a:moveTo>
                  <a:pt x="0" y="0"/>
                </a:moveTo>
                <a:lnTo>
                  <a:pt x="1412524" y="0"/>
                </a:lnTo>
                <a:lnTo>
                  <a:pt x="1412524" y="761118"/>
                </a:lnTo>
                <a:lnTo>
                  <a:pt x="0" y="761118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t="-450" b="-450"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11" name="Group 11"/>
          <p:cNvGrpSpPr/>
          <p:nvPr/>
        </p:nvGrpSpPr>
        <p:grpSpPr>
          <a:xfrm>
            <a:off x="2288486" y="2680878"/>
            <a:ext cx="8768251" cy="1693836"/>
            <a:chOff x="0" y="0"/>
            <a:chExt cx="11691002" cy="225844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1691002" cy="2258447"/>
            </a:xfrm>
            <a:custGeom>
              <a:avLst/>
              <a:gdLst/>
              <a:ahLst/>
              <a:cxnLst/>
              <a:rect l="l" t="t" r="r" b="b"/>
              <a:pathLst>
                <a:path w="11691002" h="2258447">
                  <a:moveTo>
                    <a:pt x="0" y="0"/>
                  </a:moveTo>
                  <a:lnTo>
                    <a:pt x="11691002" y="0"/>
                  </a:lnTo>
                  <a:lnTo>
                    <a:pt x="11691002" y="2258447"/>
                  </a:lnTo>
                  <a:lnTo>
                    <a:pt x="0" y="225844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11691002" cy="2296548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just">
                <a:lnSpc>
                  <a:spcPts val="4555"/>
                </a:lnSpc>
              </a:pPr>
              <a:r>
                <a:rPr lang="en-US" sz="3428" b="1">
                  <a:solidFill>
                    <a:srgbClr val="000000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Aprimoramentos na Governança </a:t>
              </a:r>
            </a:p>
            <a:p>
              <a:pPr algn="just">
                <a:lnSpc>
                  <a:spcPts val="4290"/>
                </a:lnSpc>
              </a:pPr>
              <a:endParaRPr lang="en-US" sz="3428" b="1">
                <a:solidFill>
                  <a:srgbClr val="000000"/>
                </a:solidFill>
                <a:latin typeface="Open Sans 1 Bold"/>
                <a:ea typeface="Open Sans 1 Bold"/>
                <a:cs typeface="Open Sans 1 Bold"/>
                <a:sym typeface="Open Sans 1 Bold"/>
              </a:endParaRPr>
            </a:p>
            <a:p>
              <a:pPr algn="l">
                <a:lnSpc>
                  <a:spcPts val="3627"/>
                </a:lnSpc>
              </a:pPr>
              <a:endParaRPr lang="en-US" sz="3428" b="1">
                <a:solidFill>
                  <a:srgbClr val="000000"/>
                </a:solidFill>
                <a:latin typeface="Open Sans 1 Bold"/>
                <a:ea typeface="Open Sans 1 Bold"/>
                <a:cs typeface="Open Sans 1 Bold"/>
                <a:sym typeface="Open Sans 1 Bold"/>
              </a:endParaRPr>
            </a:p>
          </p:txBody>
        </p:sp>
      </p:grpSp>
      <p:sp>
        <p:nvSpPr>
          <p:cNvPr id="14" name="Freeform 14"/>
          <p:cNvSpPr/>
          <p:nvPr/>
        </p:nvSpPr>
        <p:spPr>
          <a:xfrm rot="-10800000">
            <a:off x="14948820" y="4810172"/>
            <a:ext cx="306143" cy="503939"/>
          </a:xfrm>
          <a:custGeom>
            <a:avLst/>
            <a:gdLst/>
            <a:ahLst/>
            <a:cxnLst/>
            <a:rect l="l" t="t" r="r" b="b"/>
            <a:pathLst>
              <a:path w="306143" h="503939">
                <a:moveTo>
                  <a:pt x="0" y="0"/>
                </a:moveTo>
                <a:lnTo>
                  <a:pt x="306142" y="0"/>
                </a:lnTo>
                <a:lnTo>
                  <a:pt x="306142" y="503939"/>
                </a:lnTo>
                <a:lnTo>
                  <a:pt x="0" y="503939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5" name="TextBox 15"/>
          <p:cNvSpPr txBox="1"/>
          <p:nvPr/>
        </p:nvSpPr>
        <p:spPr>
          <a:xfrm>
            <a:off x="4871651" y="645241"/>
            <a:ext cx="9968805" cy="10708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87"/>
              </a:lnSpc>
              <a:spcBef>
                <a:spcPct val="0"/>
              </a:spcBef>
            </a:pPr>
            <a:r>
              <a:rPr lang="en-US" sz="7057" b="1">
                <a:solidFill>
                  <a:srgbClr val="FAB001"/>
                </a:solidFill>
                <a:latin typeface="Arial Bold"/>
                <a:ea typeface="Arial Bold"/>
                <a:cs typeface="Arial Bold"/>
                <a:sym typeface="Arial Bold"/>
              </a:rPr>
              <a:t>Alterações Estatutárias</a:t>
            </a:r>
          </a:p>
        </p:txBody>
      </p:sp>
      <p:sp>
        <p:nvSpPr>
          <p:cNvPr id="16" name="Freeform 16"/>
          <p:cNvSpPr/>
          <p:nvPr/>
        </p:nvSpPr>
        <p:spPr>
          <a:xfrm>
            <a:off x="1615767" y="2783917"/>
            <a:ext cx="522607" cy="522607"/>
          </a:xfrm>
          <a:custGeom>
            <a:avLst/>
            <a:gdLst/>
            <a:ahLst/>
            <a:cxnLst/>
            <a:rect l="l" t="t" r="r" b="b"/>
            <a:pathLst>
              <a:path w="522607" h="522607">
                <a:moveTo>
                  <a:pt x="0" y="0"/>
                </a:moveTo>
                <a:lnTo>
                  <a:pt x="522607" y="0"/>
                </a:lnTo>
                <a:lnTo>
                  <a:pt x="522607" y="522607"/>
                </a:lnTo>
                <a:lnTo>
                  <a:pt x="0" y="522607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7" name="TextBox 17"/>
          <p:cNvSpPr txBox="1"/>
          <p:nvPr/>
        </p:nvSpPr>
        <p:spPr>
          <a:xfrm>
            <a:off x="1877071" y="2988071"/>
            <a:ext cx="7978983" cy="5595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endParaRPr/>
          </a:p>
          <a:p>
            <a:pPr marL="690881" lvl="1" indent="-345440" algn="l">
              <a:lnSpc>
                <a:spcPts val="448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Art. 8º, §3º;</a:t>
            </a:r>
          </a:p>
          <a:p>
            <a:pPr marL="690881" lvl="1" indent="-345440" algn="l">
              <a:lnSpc>
                <a:spcPts val="448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Art. 23, §4º;</a:t>
            </a:r>
          </a:p>
          <a:p>
            <a:pPr marL="690881" lvl="1" indent="-345440" algn="l">
              <a:lnSpc>
                <a:spcPts val="448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Art. 25, II, IV, V,VI e VII, §2º;</a:t>
            </a:r>
          </a:p>
          <a:p>
            <a:pPr marL="690881" lvl="1" indent="-345440" algn="l">
              <a:lnSpc>
                <a:spcPts val="448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Art. 26, VII;</a:t>
            </a:r>
          </a:p>
          <a:p>
            <a:pPr marL="690881" lvl="1" indent="-345440" algn="l">
              <a:lnSpc>
                <a:spcPts val="448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Art. 31;</a:t>
            </a:r>
          </a:p>
          <a:p>
            <a:pPr marL="690881" lvl="1" indent="-345440" algn="l">
              <a:lnSpc>
                <a:spcPts val="448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Art. 33, §4º e §5º;</a:t>
            </a:r>
          </a:p>
          <a:p>
            <a:pPr marL="690881" lvl="1" indent="-345440" algn="l">
              <a:lnSpc>
                <a:spcPts val="448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Art. 43, §1º;</a:t>
            </a:r>
          </a:p>
          <a:p>
            <a:pPr marL="690881" lvl="1" indent="-345440" algn="l">
              <a:lnSpc>
                <a:spcPts val="448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Art. 51, §3º.</a:t>
            </a:r>
          </a:p>
          <a:p>
            <a:pPr algn="ctr">
              <a:lnSpc>
                <a:spcPts val="4480"/>
              </a:lnSpc>
            </a:pPr>
            <a:endParaRPr lang="en-US" sz="32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8" name="Picture 1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2534540" y="5279364"/>
            <a:ext cx="2967733" cy="2967733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2781851" y="4409200"/>
            <a:ext cx="2166968" cy="1204410"/>
            <a:chOff x="0" y="0"/>
            <a:chExt cx="2949434" cy="1639308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2949434" cy="1639308"/>
            </a:xfrm>
            <a:custGeom>
              <a:avLst/>
              <a:gdLst/>
              <a:ahLst/>
              <a:cxnLst/>
              <a:rect l="l" t="t" r="r" b="b"/>
              <a:pathLst>
                <a:path w="2949434" h="1639308">
                  <a:moveTo>
                    <a:pt x="0" y="0"/>
                  </a:moveTo>
                  <a:lnTo>
                    <a:pt x="2949434" y="0"/>
                  </a:lnTo>
                  <a:lnTo>
                    <a:pt x="2949434" y="1639308"/>
                  </a:lnTo>
                  <a:lnTo>
                    <a:pt x="0" y="163930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9525"/>
              <a:ext cx="2949434" cy="1648833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3610"/>
                </a:lnSpc>
              </a:pPr>
              <a:endParaRPr/>
            </a:p>
            <a:p>
              <a:pPr algn="l">
                <a:lnSpc>
                  <a:spcPts val="2304"/>
                </a:lnSpc>
              </a:pPr>
              <a:r>
                <a:rPr lang="en-US" sz="2292" spc="-1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292" b="1" spc="-17">
                  <a:solidFill>
                    <a:srgbClr val="2B3786"/>
                  </a:solidFill>
                  <a:latin typeface="Arial Bold"/>
                  <a:ea typeface="Arial Bold"/>
                  <a:cs typeface="Arial Bold"/>
                  <a:sym typeface="Arial Bold"/>
                </a:rPr>
                <a:t>ACESSE AQUI </a:t>
              </a:r>
            </a:p>
            <a:p>
              <a:pPr algn="l">
                <a:lnSpc>
                  <a:spcPts val="2301"/>
                </a:lnSpc>
              </a:pPr>
              <a:endParaRPr lang="en-US" sz="2292" b="1" spc="-17">
                <a:solidFill>
                  <a:srgbClr val="2B3786"/>
                </a:solidFill>
                <a:latin typeface="Arial Bold"/>
                <a:ea typeface="Arial Bold"/>
                <a:cs typeface="Arial Bold"/>
                <a:sym typeface="Arial Bold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582" y="-1"/>
            <a:ext cx="18285112" cy="10285375"/>
          </a:xfrm>
          <a:custGeom>
            <a:avLst/>
            <a:gdLst/>
            <a:ahLst/>
            <a:cxnLst/>
            <a:rect l="l" t="t" r="r" b="b"/>
            <a:pathLst>
              <a:path w="18285112" h="10285375">
                <a:moveTo>
                  <a:pt x="0" y="0"/>
                </a:moveTo>
                <a:lnTo>
                  <a:pt x="18285113" y="0"/>
                </a:lnTo>
                <a:lnTo>
                  <a:pt x="18285113" y="10285376"/>
                </a:lnTo>
                <a:lnTo>
                  <a:pt x="0" y="1028537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" r="-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>
            <a:off x="1877071" y="8578002"/>
            <a:ext cx="14529808" cy="1707372"/>
          </a:xfrm>
          <a:custGeom>
            <a:avLst/>
            <a:gdLst/>
            <a:ahLst/>
            <a:cxnLst/>
            <a:rect l="l" t="t" r="r" b="b"/>
            <a:pathLst>
              <a:path w="14529808" h="1707372">
                <a:moveTo>
                  <a:pt x="0" y="0"/>
                </a:moveTo>
                <a:lnTo>
                  <a:pt x="14529807" y="0"/>
                </a:lnTo>
                <a:lnTo>
                  <a:pt x="14529807" y="1707373"/>
                </a:lnTo>
                <a:lnTo>
                  <a:pt x="0" y="170737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Freeform 4"/>
          <p:cNvSpPr/>
          <p:nvPr/>
        </p:nvSpPr>
        <p:spPr>
          <a:xfrm>
            <a:off x="2288486" y="8989418"/>
            <a:ext cx="13706977" cy="877685"/>
          </a:xfrm>
          <a:custGeom>
            <a:avLst/>
            <a:gdLst/>
            <a:ahLst/>
            <a:cxnLst/>
            <a:rect l="l" t="t" r="r" b="b"/>
            <a:pathLst>
              <a:path w="13706977" h="877685">
                <a:moveTo>
                  <a:pt x="0" y="0"/>
                </a:moveTo>
                <a:lnTo>
                  <a:pt x="13706978" y="0"/>
                </a:lnTo>
                <a:lnTo>
                  <a:pt x="13706978" y="877685"/>
                </a:lnTo>
                <a:lnTo>
                  <a:pt x="0" y="87768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Freeform 5"/>
          <p:cNvSpPr/>
          <p:nvPr/>
        </p:nvSpPr>
        <p:spPr>
          <a:xfrm>
            <a:off x="401065" y="94593"/>
            <a:ext cx="3151013" cy="2144702"/>
          </a:xfrm>
          <a:custGeom>
            <a:avLst/>
            <a:gdLst/>
            <a:ahLst/>
            <a:cxnLst/>
            <a:rect l="l" t="t" r="r" b="b"/>
            <a:pathLst>
              <a:path w="3151013" h="2144702">
                <a:moveTo>
                  <a:pt x="0" y="0"/>
                </a:moveTo>
                <a:lnTo>
                  <a:pt x="3151013" y="0"/>
                </a:lnTo>
                <a:lnTo>
                  <a:pt x="3151013" y="2144701"/>
                </a:lnTo>
                <a:lnTo>
                  <a:pt x="0" y="214470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" name="Freeform 6"/>
          <p:cNvSpPr/>
          <p:nvPr/>
        </p:nvSpPr>
        <p:spPr>
          <a:xfrm>
            <a:off x="16039995" y="1221222"/>
            <a:ext cx="966825" cy="966825"/>
          </a:xfrm>
          <a:custGeom>
            <a:avLst/>
            <a:gdLst/>
            <a:ahLst/>
            <a:cxnLst/>
            <a:rect l="l" t="t" r="r" b="b"/>
            <a:pathLst>
              <a:path w="966825" h="966825">
                <a:moveTo>
                  <a:pt x="0" y="0"/>
                </a:moveTo>
                <a:lnTo>
                  <a:pt x="966825" y="0"/>
                </a:lnTo>
                <a:lnTo>
                  <a:pt x="966825" y="966825"/>
                </a:lnTo>
                <a:lnTo>
                  <a:pt x="0" y="96682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" name="Freeform 7"/>
          <p:cNvSpPr/>
          <p:nvPr/>
        </p:nvSpPr>
        <p:spPr>
          <a:xfrm>
            <a:off x="17171424" y="645241"/>
            <a:ext cx="1144543" cy="1151962"/>
          </a:xfrm>
          <a:custGeom>
            <a:avLst/>
            <a:gdLst/>
            <a:ahLst/>
            <a:cxnLst/>
            <a:rect l="l" t="t" r="r" b="b"/>
            <a:pathLst>
              <a:path w="1144543" h="1151962">
                <a:moveTo>
                  <a:pt x="0" y="0"/>
                </a:moveTo>
                <a:lnTo>
                  <a:pt x="1144543" y="0"/>
                </a:lnTo>
                <a:lnTo>
                  <a:pt x="1144543" y="1151962"/>
                </a:lnTo>
                <a:lnTo>
                  <a:pt x="0" y="115196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24" r="-24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8" name="Freeform 8"/>
          <p:cNvSpPr/>
          <p:nvPr/>
        </p:nvSpPr>
        <p:spPr>
          <a:xfrm>
            <a:off x="16160030" y="0"/>
            <a:ext cx="1412524" cy="761118"/>
          </a:xfrm>
          <a:custGeom>
            <a:avLst/>
            <a:gdLst/>
            <a:ahLst/>
            <a:cxnLst/>
            <a:rect l="l" t="t" r="r" b="b"/>
            <a:pathLst>
              <a:path w="1412524" h="761118">
                <a:moveTo>
                  <a:pt x="0" y="0"/>
                </a:moveTo>
                <a:lnTo>
                  <a:pt x="1412524" y="0"/>
                </a:lnTo>
                <a:lnTo>
                  <a:pt x="1412524" y="761118"/>
                </a:lnTo>
                <a:lnTo>
                  <a:pt x="0" y="76111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t="-450" b="-450"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9" name="Group 9"/>
          <p:cNvGrpSpPr/>
          <p:nvPr/>
        </p:nvGrpSpPr>
        <p:grpSpPr>
          <a:xfrm>
            <a:off x="15303120" y="4840950"/>
            <a:ext cx="2166968" cy="1204410"/>
            <a:chOff x="0" y="0"/>
            <a:chExt cx="2949434" cy="1639308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949434" cy="1639308"/>
            </a:xfrm>
            <a:custGeom>
              <a:avLst/>
              <a:gdLst/>
              <a:ahLst/>
              <a:cxnLst/>
              <a:rect l="l" t="t" r="r" b="b"/>
              <a:pathLst>
                <a:path w="2949434" h="1639308">
                  <a:moveTo>
                    <a:pt x="0" y="0"/>
                  </a:moveTo>
                  <a:lnTo>
                    <a:pt x="2949434" y="0"/>
                  </a:lnTo>
                  <a:lnTo>
                    <a:pt x="2949434" y="1639308"/>
                  </a:lnTo>
                  <a:lnTo>
                    <a:pt x="0" y="163930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9525"/>
              <a:ext cx="2949434" cy="1648833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3610"/>
                </a:lnSpc>
              </a:pPr>
              <a:endParaRPr/>
            </a:p>
            <a:p>
              <a:pPr algn="l">
                <a:lnSpc>
                  <a:spcPts val="2304"/>
                </a:lnSpc>
              </a:pPr>
              <a:r>
                <a:rPr lang="en-US" sz="2292" spc="-1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292" b="1" spc="-17">
                  <a:solidFill>
                    <a:srgbClr val="2B3786"/>
                  </a:solidFill>
                  <a:latin typeface="Arial Bold"/>
                  <a:ea typeface="Arial Bold"/>
                  <a:cs typeface="Arial Bold"/>
                  <a:sym typeface="Arial Bold"/>
                </a:rPr>
                <a:t>ACESSE AQUI </a:t>
              </a:r>
            </a:p>
            <a:p>
              <a:pPr algn="l">
                <a:lnSpc>
                  <a:spcPts val="2301"/>
                </a:lnSpc>
              </a:pPr>
              <a:endParaRPr lang="en-US" sz="2292" b="1" spc="-17">
                <a:solidFill>
                  <a:srgbClr val="2B3786"/>
                </a:solidFill>
                <a:latin typeface="Arial Bold"/>
                <a:ea typeface="Arial Bold"/>
                <a:cs typeface="Arial Bold"/>
                <a:sym typeface="Arial Bold"/>
              </a:endParaRP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716107" y="5502119"/>
            <a:ext cx="11493105" cy="1416811"/>
            <a:chOff x="0" y="0"/>
            <a:chExt cx="15324140" cy="188908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5324141" cy="1889082"/>
            </a:xfrm>
            <a:custGeom>
              <a:avLst/>
              <a:gdLst/>
              <a:ahLst/>
              <a:cxnLst/>
              <a:rect l="l" t="t" r="r" b="b"/>
              <a:pathLst>
                <a:path w="15324141" h="1889082">
                  <a:moveTo>
                    <a:pt x="0" y="0"/>
                  </a:moveTo>
                  <a:lnTo>
                    <a:pt x="15324141" y="0"/>
                  </a:lnTo>
                  <a:lnTo>
                    <a:pt x="15324141" y="1889082"/>
                  </a:lnTo>
                  <a:lnTo>
                    <a:pt x="0" y="188908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28575"/>
              <a:ext cx="15324140" cy="1917657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just">
                <a:lnSpc>
                  <a:spcPts val="3891"/>
                </a:lnSpc>
              </a:pPr>
              <a:r>
                <a:rPr lang="en-US" sz="2928" b="1">
                  <a:solidFill>
                    <a:srgbClr val="000000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Aprimoramentos na estrutura administrativa da FNP</a:t>
              </a:r>
            </a:p>
            <a:p>
              <a:pPr algn="just">
                <a:lnSpc>
                  <a:spcPts val="3625"/>
                </a:lnSpc>
              </a:pPr>
              <a:endParaRPr lang="en-US" sz="2928" b="1">
                <a:solidFill>
                  <a:srgbClr val="000000"/>
                </a:solidFill>
                <a:latin typeface="Open Sans 1 Bold"/>
                <a:ea typeface="Open Sans 1 Bold"/>
                <a:cs typeface="Open Sans 1 Bold"/>
                <a:sym typeface="Open Sans 1 Bold"/>
              </a:endParaRPr>
            </a:p>
            <a:p>
              <a:pPr algn="l">
                <a:lnSpc>
                  <a:spcPts val="2962"/>
                </a:lnSpc>
              </a:pPr>
              <a:endParaRPr lang="en-US" sz="2928" b="1">
                <a:solidFill>
                  <a:srgbClr val="000000"/>
                </a:solidFill>
                <a:latin typeface="Open Sans 1 Bold"/>
                <a:ea typeface="Open Sans 1 Bold"/>
                <a:cs typeface="Open Sans 1 Bold"/>
                <a:sym typeface="Open Sans 1 Bold"/>
              </a:endParaRPr>
            </a:p>
          </p:txBody>
        </p:sp>
      </p:grpSp>
      <p:sp>
        <p:nvSpPr>
          <p:cNvPr id="15" name="Freeform 15"/>
          <p:cNvSpPr/>
          <p:nvPr/>
        </p:nvSpPr>
        <p:spPr>
          <a:xfrm rot="-10800000">
            <a:off x="17470089" y="5251480"/>
            <a:ext cx="317541" cy="522701"/>
          </a:xfrm>
          <a:custGeom>
            <a:avLst/>
            <a:gdLst/>
            <a:ahLst/>
            <a:cxnLst/>
            <a:rect l="l" t="t" r="r" b="b"/>
            <a:pathLst>
              <a:path w="317541" h="522701">
                <a:moveTo>
                  <a:pt x="0" y="0"/>
                </a:moveTo>
                <a:lnTo>
                  <a:pt x="317541" y="0"/>
                </a:lnTo>
                <a:lnTo>
                  <a:pt x="317541" y="522702"/>
                </a:lnTo>
                <a:lnTo>
                  <a:pt x="0" y="52270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6" name="TextBox 16"/>
          <p:cNvSpPr txBox="1"/>
          <p:nvPr/>
        </p:nvSpPr>
        <p:spPr>
          <a:xfrm>
            <a:off x="4871651" y="645241"/>
            <a:ext cx="9968805" cy="10708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87"/>
              </a:lnSpc>
              <a:spcBef>
                <a:spcPct val="0"/>
              </a:spcBef>
            </a:pPr>
            <a:r>
              <a:rPr lang="en-US" sz="7057" b="1">
                <a:solidFill>
                  <a:srgbClr val="FAB001"/>
                </a:solidFill>
                <a:latin typeface="Arial Bold"/>
                <a:ea typeface="Arial Bold"/>
                <a:cs typeface="Arial Bold"/>
                <a:sym typeface="Arial Bold"/>
              </a:rPr>
              <a:t>Alterações Estatutárias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8984695" y="4363713"/>
            <a:ext cx="11363173" cy="542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(Art. 5º, IV)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2091992" y="5869650"/>
            <a:ext cx="3348519" cy="29073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78"/>
              </a:lnSpc>
            </a:pPr>
            <a:endParaRPr/>
          </a:p>
          <a:p>
            <a:pPr algn="l">
              <a:lnSpc>
                <a:spcPts val="3798"/>
              </a:lnSpc>
            </a:pPr>
            <a:r>
              <a:rPr lang="en-US" sz="2712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Art. 28, VI;</a:t>
            </a:r>
          </a:p>
          <a:p>
            <a:pPr algn="l">
              <a:lnSpc>
                <a:spcPts val="3798"/>
              </a:lnSpc>
            </a:pPr>
            <a:r>
              <a:rPr lang="en-US" sz="2712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Art. 36, I e II;</a:t>
            </a:r>
          </a:p>
          <a:p>
            <a:pPr algn="l">
              <a:lnSpc>
                <a:spcPts val="3798"/>
              </a:lnSpc>
            </a:pPr>
            <a:r>
              <a:rPr lang="en-US" sz="2712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Art. 37;</a:t>
            </a:r>
          </a:p>
          <a:p>
            <a:pPr algn="l">
              <a:lnSpc>
                <a:spcPts val="3798"/>
              </a:lnSpc>
            </a:pPr>
            <a:r>
              <a:rPr lang="en-US" sz="2712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Art. 43, §1º.</a:t>
            </a:r>
          </a:p>
          <a:p>
            <a:pPr algn="ctr">
              <a:lnSpc>
                <a:spcPts val="4078"/>
              </a:lnSpc>
            </a:pPr>
            <a:endParaRPr lang="en-US" sz="2712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19" name="Group 19"/>
          <p:cNvGrpSpPr/>
          <p:nvPr/>
        </p:nvGrpSpPr>
        <p:grpSpPr>
          <a:xfrm>
            <a:off x="1716107" y="4441124"/>
            <a:ext cx="14907191" cy="1935049"/>
            <a:chOff x="0" y="0"/>
            <a:chExt cx="19876255" cy="2580066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9876255" cy="2580065"/>
            </a:xfrm>
            <a:custGeom>
              <a:avLst/>
              <a:gdLst/>
              <a:ahLst/>
              <a:cxnLst/>
              <a:rect l="l" t="t" r="r" b="b"/>
              <a:pathLst>
                <a:path w="19876255" h="2580065">
                  <a:moveTo>
                    <a:pt x="0" y="0"/>
                  </a:moveTo>
                  <a:lnTo>
                    <a:pt x="19876255" y="0"/>
                  </a:lnTo>
                  <a:lnTo>
                    <a:pt x="19876255" y="2580065"/>
                  </a:lnTo>
                  <a:lnTo>
                    <a:pt x="0" y="258006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28575"/>
              <a:ext cx="19876255" cy="2608641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just">
                <a:lnSpc>
                  <a:spcPts val="3758"/>
                </a:lnSpc>
              </a:pPr>
              <a:r>
                <a:rPr lang="en-US" sz="2828" b="1">
                  <a:solidFill>
                    <a:srgbClr val="000000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Aprimoramento da forma de autorização de representação judicial</a:t>
              </a:r>
            </a:p>
            <a:p>
              <a:pPr algn="just">
                <a:lnSpc>
                  <a:spcPts val="2961"/>
                </a:lnSpc>
              </a:pPr>
              <a:r>
                <a:rPr lang="en-US" sz="2228" b="1">
                  <a:solidFill>
                    <a:srgbClr val="000000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 </a:t>
              </a:r>
            </a:p>
            <a:p>
              <a:pPr algn="l">
                <a:lnSpc>
                  <a:spcPts val="2031"/>
                </a:lnSpc>
              </a:pPr>
              <a:endParaRPr lang="en-US" sz="2228" b="1">
                <a:solidFill>
                  <a:srgbClr val="000000"/>
                </a:solidFill>
                <a:latin typeface="Open Sans 1 Bold"/>
                <a:ea typeface="Open Sans 1 Bold"/>
                <a:cs typeface="Open Sans 1 Bold"/>
                <a:sym typeface="Open Sans 1 Bold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059063" y="5643038"/>
            <a:ext cx="2928690" cy="2928690"/>
          </a:xfrm>
          <a:prstGeom prst="rect">
            <a:avLst/>
          </a:prstGeom>
        </p:spPr>
      </p:pic>
      <p:grpSp>
        <p:nvGrpSpPr>
          <p:cNvPr id="23" name="Group 23"/>
          <p:cNvGrpSpPr/>
          <p:nvPr/>
        </p:nvGrpSpPr>
        <p:grpSpPr>
          <a:xfrm>
            <a:off x="1716107" y="2794909"/>
            <a:ext cx="15455317" cy="2046041"/>
            <a:chOff x="0" y="0"/>
            <a:chExt cx="20607090" cy="2728055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20607089" cy="2728055"/>
            </a:xfrm>
            <a:custGeom>
              <a:avLst/>
              <a:gdLst/>
              <a:ahLst/>
              <a:cxnLst/>
              <a:rect l="l" t="t" r="r" b="b"/>
              <a:pathLst>
                <a:path w="20607089" h="2728055">
                  <a:moveTo>
                    <a:pt x="0" y="0"/>
                  </a:moveTo>
                  <a:lnTo>
                    <a:pt x="20607089" y="0"/>
                  </a:lnTo>
                  <a:lnTo>
                    <a:pt x="20607089" y="2728055"/>
                  </a:lnTo>
                  <a:lnTo>
                    <a:pt x="0" y="272805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76200"/>
              <a:ext cx="20607090" cy="2804255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just">
                <a:lnSpc>
                  <a:spcPts val="4242"/>
                </a:lnSpc>
              </a:pPr>
              <a:r>
                <a:rPr lang="en-US" sz="2828" b="1">
                  <a:solidFill>
                    <a:srgbClr val="000000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Prorrogação excepcional de mandatos de membros da Diretoria em função da Comissão Eleitoral do Comitê Gestor do IBS</a:t>
              </a:r>
            </a:p>
            <a:p>
              <a:pPr algn="just">
                <a:lnSpc>
                  <a:spcPts val="2961"/>
                </a:lnSpc>
              </a:pPr>
              <a:r>
                <a:rPr lang="en-US" sz="2228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</a:t>
              </a:r>
            </a:p>
            <a:p>
              <a:pPr algn="l">
                <a:lnSpc>
                  <a:spcPts val="2031"/>
                </a:lnSpc>
              </a:pPr>
              <a:endParaRPr lang="en-US" sz="2228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endParaRPr>
            </a:p>
          </p:txBody>
        </p:sp>
      </p:grpSp>
      <p:sp>
        <p:nvSpPr>
          <p:cNvPr id="26" name="TextBox 26"/>
          <p:cNvSpPr txBox="1"/>
          <p:nvPr/>
        </p:nvSpPr>
        <p:spPr>
          <a:xfrm>
            <a:off x="9497213" y="3300122"/>
            <a:ext cx="4734736" cy="542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(Art. 26, IX, §1º, §2º e §3º)</a:t>
            </a:r>
          </a:p>
        </p:txBody>
      </p:sp>
      <p:sp>
        <p:nvSpPr>
          <p:cNvPr id="27" name="Freeform 27"/>
          <p:cNvSpPr/>
          <p:nvPr/>
        </p:nvSpPr>
        <p:spPr>
          <a:xfrm>
            <a:off x="767396" y="3083062"/>
            <a:ext cx="522607" cy="522607"/>
          </a:xfrm>
          <a:custGeom>
            <a:avLst/>
            <a:gdLst/>
            <a:ahLst/>
            <a:cxnLst/>
            <a:rect l="l" t="t" r="r" b="b"/>
            <a:pathLst>
              <a:path w="522607" h="522607">
                <a:moveTo>
                  <a:pt x="0" y="0"/>
                </a:moveTo>
                <a:lnTo>
                  <a:pt x="522608" y="0"/>
                </a:lnTo>
                <a:lnTo>
                  <a:pt x="522608" y="522607"/>
                </a:lnTo>
                <a:lnTo>
                  <a:pt x="0" y="52260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8" name="Freeform 28"/>
          <p:cNvSpPr/>
          <p:nvPr/>
        </p:nvSpPr>
        <p:spPr>
          <a:xfrm>
            <a:off x="767396" y="4449438"/>
            <a:ext cx="522607" cy="522607"/>
          </a:xfrm>
          <a:custGeom>
            <a:avLst/>
            <a:gdLst/>
            <a:ahLst/>
            <a:cxnLst/>
            <a:rect l="l" t="t" r="r" b="b"/>
            <a:pathLst>
              <a:path w="522607" h="522607">
                <a:moveTo>
                  <a:pt x="0" y="0"/>
                </a:moveTo>
                <a:lnTo>
                  <a:pt x="522608" y="0"/>
                </a:lnTo>
                <a:lnTo>
                  <a:pt x="522608" y="522607"/>
                </a:lnTo>
                <a:lnTo>
                  <a:pt x="0" y="52260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9" name="Freeform 29"/>
          <p:cNvSpPr/>
          <p:nvPr/>
        </p:nvSpPr>
        <p:spPr>
          <a:xfrm>
            <a:off x="767396" y="5522753"/>
            <a:ext cx="522607" cy="522607"/>
          </a:xfrm>
          <a:custGeom>
            <a:avLst/>
            <a:gdLst/>
            <a:ahLst/>
            <a:cxnLst/>
            <a:rect l="l" t="t" r="r" b="b"/>
            <a:pathLst>
              <a:path w="522607" h="522607">
                <a:moveTo>
                  <a:pt x="0" y="0"/>
                </a:moveTo>
                <a:lnTo>
                  <a:pt x="522608" y="0"/>
                </a:lnTo>
                <a:lnTo>
                  <a:pt x="522608" y="522607"/>
                </a:lnTo>
                <a:lnTo>
                  <a:pt x="0" y="52260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1"/>
            <a:ext cx="18453502" cy="10285375"/>
          </a:xfrm>
          <a:custGeom>
            <a:avLst/>
            <a:gdLst/>
            <a:ahLst/>
            <a:cxnLst/>
            <a:rect l="l" t="t" r="r" b="b"/>
            <a:pathLst>
              <a:path w="18453502" h="10285375">
                <a:moveTo>
                  <a:pt x="0" y="0"/>
                </a:moveTo>
                <a:lnTo>
                  <a:pt x="18453502" y="0"/>
                </a:lnTo>
                <a:lnTo>
                  <a:pt x="18453502" y="10285376"/>
                </a:lnTo>
                <a:lnTo>
                  <a:pt x="0" y="1028537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" t="-457" b="-457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>
            <a:off x="1877071" y="8578002"/>
            <a:ext cx="14529808" cy="1707372"/>
          </a:xfrm>
          <a:custGeom>
            <a:avLst/>
            <a:gdLst/>
            <a:ahLst/>
            <a:cxnLst/>
            <a:rect l="l" t="t" r="r" b="b"/>
            <a:pathLst>
              <a:path w="14529808" h="1707372">
                <a:moveTo>
                  <a:pt x="0" y="0"/>
                </a:moveTo>
                <a:lnTo>
                  <a:pt x="14529807" y="0"/>
                </a:lnTo>
                <a:lnTo>
                  <a:pt x="14529807" y="1707373"/>
                </a:lnTo>
                <a:lnTo>
                  <a:pt x="0" y="170737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Freeform 4"/>
          <p:cNvSpPr/>
          <p:nvPr/>
        </p:nvSpPr>
        <p:spPr>
          <a:xfrm>
            <a:off x="2288486" y="8989418"/>
            <a:ext cx="13706977" cy="877685"/>
          </a:xfrm>
          <a:custGeom>
            <a:avLst/>
            <a:gdLst/>
            <a:ahLst/>
            <a:cxnLst/>
            <a:rect l="l" t="t" r="r" b="b"/>
            <a:pathLst>
              <a:path w="13706977" h="877685">
                <a:moveTo>
                  <a:pt x="0" y="0"/>
                </a:moveTo>
                <a:lnTo>
                  <a:pt x="13706978" y="0"/>
                </a:lnTo>
                <a:lnTo>
                  <a:pt x="13706978" y="877685"/>
                </a:lnTo>
                <a:lnTo>
                  <a:pt x="0" y="87768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Freeform 5"/>
          <p:cNvSpPr/>
          <p:nvPr/>
        </p:nvSpPr>
        <p:spPr>
          <a:xfrm>
            <a:off x="401065" y="94593"/>
            <a:ext cx="3151013" cy="2144702"/>
          </a:xfrm>
          <a:custGeom>
            <a:avLst/>
            <a:gdLst/>
            <a:ahLst/>
            <a:cxnLst/>
            <a:rect l="l" t="t" r="r" b="b"/>
            <a:pathLst>
              <a:path w="3151013" h="2144702">
                <a:moveTo>
                  <a:pt x="0" y="0"/>
                </a:moveTo>
                <a:lnTo>
                  <a:pt x="3151013" y="0"/>
                </a:lnTo>
                <a:lnTo>
                  <a:pt x="3151013" y="2144701"/>
                </a:lnTo>
                <a:lnTo>
                  <a:pt x="0" y="214470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" name="Freeform 6"/>
          <p:cNvSpPr/>
          <p:nvPr/>
        </p:nvSpPr>
        <p:spPr>
          <a:xfrm>
            <a:off x="16688012" y="1940507"/>
            <a:ext cx="966825" cy="966825"/>
          </a:xfrm>
          <a:custGeom>
            <a:avLst/>
            <a:gdLst/>
            <a:ahLst/>
            <a:cxnLst/>
            <a:rect l="l" t="t" r="r" b="b"/>
            <a:pathLst>
              <a:path w="966825" h="966825">
                <a:moveTo>
                  <a:pt x="0" y="0"/>
                </a:moveTo>
                <a:lnTo>
                  <a:pt x="966825" y="0"/>
                </a:lnTo>
                <a:lnTo>
                  <a:pt x="966825" y="966825"/>
                </a:lnTo>
                <a:lnTo>
                  <a:pt x="0" y="96682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" name="Freeform 7"/>
          <p:cNvSpPr/>
          <p:nvPr/>
        </p:nvSpPr>
        <p:spPr>
          <a:xfrm>
            <a:off x="17373704" y="7912882"/>
            <a:ext cx="911408" cy="911969"/>
          </a:xfrm>
          <a:custGeom>
            <a:avLst/>
            <a:gdLst/>
            <a:ahLst/>
            <a:cxnLst/>
            <a:rect l="l" t="t" r="r" b="b"/>
            <a:pathLst>
              <a:path w="911408" h="911969">
                <a:moveTo>
                  <a:pt x="0" y="0"/>
                </a:moveTo>
                <a:lnTo>
                  <a:pt x="911408" y="0"/>
                </a:lnTo>
                <a:lnTo>
                  <a:pt x="911408" y="911969"/>
                </a:lnTo>
                <a:lnTo>
                  <a:pt x="0" y="91196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30" r="-30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8" name="Freeform 8"/>
          <p:cNvSpPr/>
          <p:nvPr/>
        </p:nvSpPr>
        <p:spPr>
          <a:xfrm>
            <a:off x="16448020" y="5314111"/>
            <a:ext cx="1028537" cy="1021680"/>
          </a:xfrm>
          <a:custGeom>
            <a:avLst/>
            <a:gdLst/>
            <a:ahLst/>
            <a:cxnLst/>
            <a:rect l="l" t="t" r="r" b="b"/>
            <a:pathLst>
              <a:path w="1028537" h="1021680">
                <a:moveTo>
                  <a:pt x="0" y="0"/>
                </a:moveTo>
                <a:lnTo>
                  <a:pt x="1028537" y="0"/>
                </a:lnTo>
                <a:lnTo>
                  <a:pt x="1028537" y="1021680"/>
                </a:lnTo>
                <a:lnTo>
                  <a:pt x="0" y="102168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9" name="Freeform 9"/>
          <p:cNvSpPr/>
          <p:nvPr/>
        </p:nvSpPr>
        <p:spPr>
          <a:xfrm>
            <a:off x="17140568" y="4374713"/>
            <a:ext cx="1144543" cy="1151962"/>
          </a:xfrm>
          <a:custGeom>
            <a:avLst/>
            <a:gdLst/>
            <a:ahLst/>
            <a:cxnLst/>
            <a:rect l="l" t="t" r="r" b="b"/>
            <a:pathLst>
              <a:path w="1144543" h="1151962">
                <a:moveTo>
                  <a:pt x="0" y="0"/>
                </a:moveTo>
                <a:lnTo>
                  <a:pt x="1144542" y="0"/>
                </a:lnTo>
                <a:lnTo>
                  <a:pt x="1144542" y="1151962"/>
                </a:lnTo>
                <a:lnTo>
                  <a:pt x="0" y="1151962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24" r="-24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0" name="Freeform 10"/>
          <p:cNvSpPr/>
          <p:nvPr/>
        </p:nvSpPr>
        <p:spPr>
          <a:xfrm>
            <a:off x="16160030" y="0"/>
            <a:ext cx="1412524" cy="761118"/>
          </a:xfrm>
          <a:custGeom>
            <a:avLst/>
            <a:gdLst/>
            <a:ahLst/>
            <a:cxnLst/>
            <a:rect l="l" t="t" r="r" b="b"/>
            <a:pathLst>
              <a:path w="1412524" h="761118">
                <a:moveTo>
                  <a:pt x="0" y="0"/>
                </a:moveTo>
                <a:lnTo>
                  <a:pt x="1412524" y="0"/>
                </a:lnTo>
                <a:lnTo>
                  <a:pt x="1412524" y="761118"/>
                </a:lnTo>
                <a:lnTo>
                  <a:pt x="0" y="761118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t="-450" b="-450"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11" name="Group 11"/>
          <p:cNvGrpSpPr/>
          <p:nvPr/>
        </p:nvGrpSpPr>
        <p:grpSpPr>
          <a:xfrm>
            <a:off x="6555816" y="2423920"/>
            <a:ext cx="2728256" cy="1273385"/>
            <a:chOff x="0" y="0"/>
            <a:chExt cx="3637675" cy="1697846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637675" cy="1697846"/>
            </a:xfrm>
            <a:custGeom>
              <a:avLst/>
              <a:gdLst/>
              <a:ahLst/>
              <a:cxnLst/>
              <a:rect l="l" t="t" r="r" b="b"/>
              <a:pathLst>
                <a:path w="3637675" h="1697846">
                  <a:moveTo>
                    <a:pt x="0" y="0"/>
                  </a:moveTo>
                  <a:lnTo>
                    <a:pt x="3637675" y="0"/>
                  </a:lnTo>
                  <a:lnTo>
                    <a:pt x="3637675" y="1697846"/>
                  </a:lnTo>
                  <a:lnTo>
                    <a:pt x="0" y="169784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9525"/>
              <a:ext cx="3637675" cy="1707371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3610"/>
                </a:lnSpc>
              </a:pPr>
              <a:endParaRPr/>
            </a:p>
            <a:p>
              <a:pPr algn="l">
                <a:lnSpc>
                  <a:spcPts val="2907"/>
                </a:lnSpc>
              </a:pPr>
              <a:r>
                <a:rPr lang="en-US" sz="2892" spc="-2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92" b="1" spc="-21">
                  <a:solidFill>
                    <a:srgbClr val="2B3786"/>
                  </a:solidFill>
                  <a:latin typeface="Arial Bold"/>
                  <a:ea typeface="Arial Bold"/>
                  <a:cs typeface="Arial Bold"/>
                  <a:sym typeface="Arial Bold"/>
                </a:rPr>
                <a:t>ACESSE AQUI </a:t>
              </a:r>
            </a:p>
            <a:p>
              <a:pPr algn="l">
                <a:lnSpc>
                  <a:spcPts val="2301"/>
                </a:lnSpc>
              </a:pPr>
              <a:endParaRPr lang="en-US" sz="2892" b="1" spc="-21">
                <a:solidFill>
                  <a:srgbClr val="2B3786"/>
                </a:solidFill>
                <a:latin typeface="Arial Bold"/>
                <a:ea typeface="Arial Bold"/>
                <a:cs typeface="Arial Bold"/>
                <a:sym typeface="Arial Bold"/>
              </a:endParaRPr>
            </a:p>
          </p:txBody>
        </p:sp>
      </p:grpSp>
      <p:sp>
        <p:nvSpPr>
          <p:cNvPr id="14" name="Freeform 14"/>
          <p:cNvSpPr/>
          <p:nvPr/>
        </p:nvSpPr>
        <p:spPr>
          <a:xfrm rot="-10800000">
            <a:off x="9440400" y="2793570"/>
            <a:ext cx="459329" cy="756096"/>
          </a:xfrm>
          <a:custGeom>
            <a:avLst/>
            <a:gdLst/>
            <a:ahLst/>
            <a:cxnLst/>
            <a:rect l="l" t="t" r="r" b="b"/>
            <a:pathLst>
              <a:path w="459329" h="756096">
                <a:moveTo>
                  <a:pt x="0" y="0"/>
                </a:moveTo>
                <a:lnTo>
                  <a:pt x="459329" y="0"/>
                </a:lnTo>
                <a:lnTo>
                  <a:pt x="459329" y="756097"/>
                </a:lnTo>
                <a:lnTo>
                  <a:pt x="0" y="75609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5" name="TextBox 15"/>
          <p:cNvSpPr txBox="1"/>
          <p:nvPr/>
        </p:nvSpPr>
        <p:spPr>
          <a:xfrm>
            <a:off x="3953917" y="904912"/>
            <a:ext cx="13305383" cy="797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79"/>
              </a:lnSpc>
              <a:spcBef>
                <a:spcPct val="0"/>
              </a:spcBef>
            </a:pPr>
            <a:r>
              <a:rPr lang="en-US" sz="5257" b="1">
                <a:solidFill>
                  <a:srgbClr val="FAB001"/>
                </a:solidFill>
                <a:latin typeface="Arial Bold"/>
                <a:ea typeface="Arial Bold"/>
                <a:cs typeface="Arial Bold"/>
                <a:sym typeface="Arial Bold"/>
              </a:rPr>
              <a:t>Atualização do Regimento Interno da FNP</a:t>
            </a:r>
          </a:p>
        </p:txBody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190047" y="3534391"/>
            <a:ext cx="4389227" cy="438922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547"/>
            <a:ext cx="18288095" cy="10287052"/>
          </a:xfrm>
          <a:custGeom>
            <a:avLst/>
            <a:gdLst/>
            <a:ahLst/>
            <a:cxnLst/>
            <a:rect l="l" t="t" r="r" b="b"/>
            <a:pathLst>
              <a:path w="18288095" h="10287052">
                <a:moveTo>
                  <a:pt x="0" y="0"/>
                </a:moveTo>
                <a:lnTo>
                  <a:pt x="18288096" y="0"/>
                </a:lnTo>
                <a:lnTo>
                  <a:pt x="18288096" y="10287052"/>
                </a:lnTo>
                <a:lnTo>
                  <a:pt x="0" y="1028705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>
            <a:off x="17131423" y="4501444"/>
            <a:ext cx="1156551" cy="1158978"/>
          </a:xfrm>
          <a:custGeom>
            <a:avLst/>
            <a:gdLst/>
            <a:ahLst/>
            <a:cxnLst/>
            <a:rect l="l" t="t" r="r" b="b"/>
            <a:pathLst>
              <a:path w="1156551" h="1158978">
                <a:moveTo>
                  <a:pt x="0" y="0"/>
                </a:moveTo>
                <a:lnTo>
                  <a:pt x="1156551" y="0"/>
                </a:lnTo>
                <a:lnTo>
                  <a:pt x="1156551" y="1158978"/>
                </a:lnTo>
                <a:lnTo>
                  <a:pt x="0" y="115897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9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Freeform 4"/>
          <p:cNvSpPr/>
          <p:nvPr/>
        </p:nvSpPr>
        <p:spPr>
          <a:xfrm>
            <a:off x="0" y="5536942"/>
            <a:ext cx="1131571" cy="1131571"/>
          </a:xfrm>
          <a:custGeom>
            <a:avLst/>
            <a:gdLst/>
            <a:ahLst/>
            <a:cxnLst/>
            <a:rect l="l" t="t" r="r" b="b"/>
            <a:pathLst>
              <a:path w="1131571" h="1131571">
                <a:moveTo>
                  <a:pt x="0" y="0"/>
                </a:moveTo>
                <a:lnTo>
                  <a:pt x="1131572" y="0"/>
                </a:lnTo>
                <a:lnTo>
                  <a:pt x="1131572" y="1131572"/>
                </a:lnTo>
                <a:lnTo>
                  <a:pt x="0" y="113157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Freeform 5"/>
          <p:cNvSpPr/>
          <p:nvPr/>
        </p:nvSpPr>
        <p:spPr>
          <a:xfrm>
            <a:off x="1803624" y="6373709"/>
            <a:ext cx="1131571" cy="1131571"/>
          </a:xfrm>
          <a:custGeom>
            <a:avLst/>
            <a:gdLst/>
            <a:ahLst/>
            <a:cxnLst/>
            <a:rect l="l" t="t" r="r" b="b"/>
            <a:pathLst>
              <a:path w="1131571" h="1131571">
                <a:moveTo>
                  <a:pt x="0" y="0"/>
                </a:moveTo>
                <a:lnTo>
                  <a:pt x="1131572" y="0"/>
                </a:lnTo>
                <a:lnTo>
                  <a:pt x="1131572" y="1131572"/>
                </a:lnTo>
                <a:lnTo>
                  <a:pt x="0" y="113157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" name="Freeform 6"/>
          <p:cNvSpPr/>
          <p:nvPr/>
        </p:nvSpPr>
        <p:spPr>
          <a:xfrm>
            <a:off x="2318068" y="7505263"/>
            <a:ext cx="1131571" cy="1138434"/>
          </a:xfrm>
          <a:custGeom>
            <a:avLst/>
            <a:gdLst/>
            <a:ahLst/>
            <a:cxnLst/>
            <a:rect l="l" t="t" r="r" b="b"/>
            <a:pathLst>
              <a:path w="1131571" h="1138434">
                <a:moveTo>
                  <a:pt x="0" y="0"/>
                </a:moveTo>
                <a:lnTo>
                  <a:pt x="1131571" y="0"/>
                </a:lnTo>
                <a:lnTo>
                  <a:pt x="1131571" y="1138434"/>
                </a:lnTo>
                <a:lnTo>
                  <a:pt x="0" y="113843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" name="Freeform 7"/>
          <p:cNvSpPr/>
          <p:nvPr/>
        </p:nvSpPr>
        <p:spPr>
          <a:xfrm>
            <a:off x="15410060" y="8259664"/>
            <a:ext cx="1344166" cy="1350985"/>
          </a:xfrm>
          <a:custGeom>
            <a:avLst/>
            <a:gdLst/>
            <a:ahLst/>
            <a:cxnLst/>
            <a:rect l="l" t="t" r="r" b="b"/>
            <a:pathLst>
              <a:path w="1344166" h="1350985">
                <a:moveTo>
                  <a:pt x="0" y="0"/>
                </a:moveTo>
                <a:lnTo>
                  <a:pt x="1344166" y="0"/>
                </a:lnTo>
                <a:lnTo>
                  <a:pt x="1344166" y="1350986"/>
                </a:lnTo>
                <a:lnTo>
                  <a:pt x="0" y="135098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8" name="Freeform 8"/>
          <p:cNvSpPr/>
          <p:nvPr/>
        </p:nvSpPr>
        <p:spPr>
          <a:xfrm>
            <a:off x="1879067" y="8581979"/>
            <a:ext cx="14532162" cy="1707620"/>
          </a:xfrm>
          <a:custGeom>
            <a:avLst/>
            <a:gdLst/>
            <a:ahLst/>
            <a:cxnLst/>
            <a:rect l="l" t="t" r="r" b="b"/>
            <a:pathLst>
              <a:path w="14532162" h="1707620">
                <a:moveTo>
                  <a:pt x="0" y="0"/>
                </a:moveTo>
                <a:lnTo>
                  <a:pt x="14532162" y="0"/>
                </a:lnTo>
                <a:lnTo>
                  <a:pt x="14532162" y="1707620"/>
                </a:lnTo>
                <a:lnTo>
                  <a:pt x="0" y="170762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9" name="Freeform 9"/>
          <p:cNvSpPr/>
          <p:nvPr/>
        </p:nvSpPr>
        <p:spPr>
          <a:xfrm>
            <a:off x="2290575" y="8993426"/>
            <a:ext cx="13709250" cy="877828"/>
          </a:xfrm>
          <a:custGeom>
            <a:avLst/>
            <a:gdLst/>
            <a:ahLst/>
            <a:cxnLst/>
            <a:rect l="l" t="t" r="r" b="b"/>
            <a:pathLst>
              <a:path w="13709250" h="877828">
                <a:moveTo>
                  <a:pt x="0" y="0"/>
                </a:moveTo>
                <a:lnTo>
                  <a:pt x="13709250" y="0"/>
                </a:lnTo>
                <a:lnTo>
                  <a:pt x="13709250" y="877829"/>
                </a:lnTo>
                <a:lnTo>
                  <a:pt x="0" y="877829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0" name="Freeform 10"/>
          <p:cNvSpPr/>
          <p:nvPr/>
        </p:nvSpPr>
        <p:spPr>
          <a:xfrm>
            <a:off x="15951771" y="1189018"/>
            <a:ext cx="1303044" cy="1303044"/>
          </a:xfrm>
          <a:custGeom>
            <a:avLst/>
            <a:gdLst/>
            <a:ahLst/>
            <a:cxnLst/>
            <a:rect l="l" t="t" r="r" b="b"/>
            <a:pathLst>
              <a:path w="1303044" h="1303044">
                <a:moveTo>
                  <a:pt x="0" y="0"/>
                </a:moveTo>
                <a:lnTo>
                  <a:pt x="1303044" y="0"/>
                </a:lnTo>
                <a:lnTo>
                  <a:pt x="1303044" y="1303044"/>
                </a:lnTo>
                <a:lnTo>
                  <a:pt x="0" y="1303044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1" name="Freeform 11"/>
          <p:cNvSpPr/>
          <p:nvPr/>
        </p:nvSpPr>
        <p:spPr>
          <a:xfrm>
            <a:off x="16829669" y="2548"/>
            <a:ext cx="1458426" cy="1453921"/>
          </a:xfrm>
          <a:custGeom>
            <a:avLst/>
            <a:gdLst/>
            <a:ahLst/>
            <a:cxnLst/>
            <a:rect l="l" t="t" r="r" b="b"/>
            <a:pathLst>
              <a:path w="1458426" h="1453921">
                <a:moveTo>
                  <a:pt x="0" y="0"/>
                </a:moveTo>
                <a:lnTo>
                  <a:pt x="1458426" y="0"/>
                </a:lnTo>
                <a:lnTo>
                  <a:pt x="1458426" y="1453921"/>
                </a:lnTo>
                <a:lnTo>
                  <a:pt x="0" y="1453921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2" name="Freeform 12"/>
          <p:cNvSpPr/>
          <p:nvPr/>
        </p:nvSpPr>
        <p:spPr>
          <a:xfrm>
            <a:off x="3005465" y="2909462"/>
            <a:ext cx="4264138" cy="2902643"/>
          </a:xfrm>
          <a:custGeom>
            <a:avLst/>
            <a:gdLst/>
            <a:ahLst/>
            <a:cxnLst/>
            <a:rect l="l" t="t" r="r" b="b"/>
            <a:pathLst>
              <a:path w="4264138" h="2902643">
                <a:moveTo>
                  <a:pt x="0" y="0"/>
                </a:moveTo>
                <a:lnTo>
                  <a:pt x="4264138" y="0"/>
                </a:lnTo>
                <a:lnTo>
                  <a:pt x="4264138" y="2902642"/>
                </a:lnTo>
                <a:lnTo>
                  <a:pt x="0" y="2902642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3" name="TextBox 13"/>
          <p:cNvSpPr txBox="1"/>
          <p:nvPr/>
        </p:nvSpPr>
        <p:spPr>
          <a:xfrm>
            <a:off x="8462141" y="2940068"/>
            <a:ext cx="6463050" cy="30306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050"/>
              </a:lnSpc>
            </a:pPr>
            <a:r>
              <a:rPr lang="en-US" sz="6464" b="1">
                <a:solidFill>
                  <a:srgbClr val="FAB001"/>
                </a:solidFill>
                <a:latin typeface="Arial Bold"/>
                <a:ea typeface="Arial Bold"/>
                <a:cs typeface="Arial Bold"/>
                <a:sym typeface="Arial Bold"/>
              </a:rPr>
              <a:t>Prestação de </a:t>
            </a:r>
          </a:p>
          <a:p>
            <a:pPr algn="l">
              <a:lnSpc>
                <a:spcPts val="6449"/>
              </a:lnSpc>
            </a:pPr>
            <a:r>
              <a:rPr lang="en-US" sz="6462" b="1">
                <a:solidFill>
                  <a:srgbClr val="FAB001"/>
                </a:solidFill>
                <a:latin typeface="Arial Bold"/>
                <a:ea typeface="Arial Bold"/>
                <a:cs typeface="Arial Bold"/>
                <a:sym typeface="Arial Bold"/>
              </a:rPr>
              <a:t>Contas da FNP - Exercício 2024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547"/>
            <a:ext cx="18287506" cy="10287052"/>
          </a:xfrm>
          <a:custGeom>
            <a:avLst/>
            <a:gdLst/>
            <a:ahLst/>
            <a:cxnLst/>
            <a:rect l="l" t="t" r="r" b="b"/>
            <a:pathLst>
              <a:path w="18287506" h="10287052">
                <a:moveTo>
                  <a:pt x="0" y="0"/>
                </a:moveTo>
                <a:lnTo>
                  <a:pt x="18287506" y="0"/>
                </a:lnTo>
                <a:lnTo>
                  <a:pt x="18287506" y="10287052"/>
                </a:lnTo>
                <a:lnTo>
                  <a:pt x="0" y="1028705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>
            <a:off x="2288842" y="8993426"/>
            <a:ext cx="13709250" cy="877828"/>
          </a:xfrm>
          <a:custGeom>
            <a:avLst/>
            <a:gdLst/>
            <a:ahLst/>
            <a:cxnLst/>
            <a:rect l="l" t="t" r="r" b="b"/>
            <a:pathLst>
              <a:path w="13709250" h="877828">
                <a:moveTo>
                  <a:pt x="0" y="0"/>
                </a:moveTo>
                <a:lnTo>
                  <a:pt x="13709250" y="0"/>
                </a:lnTo>
                <a:lnTo>
                  <a:pt x="13709250" y="877829"/>
                </a:lnTo>
                <a:lnTo>
                  <a:pt x="0" y="87782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Freeform 4"/>
          <p:cNvSpPr/>
          <p:nvPr/>
        </p:nvSpPr>
        <p:spPr>
          <a:xfrm>
            <a:off x="1699068" y="496317"/>
            <a:ext cx="3435923" cy="2338637"/>
          </a:xfrm>
          <a:custGeom>
            <a:avLst/>
            <a:gdLst/>
            <a:ahLst/>
            <a:cxnLst/>
            <a:rect l="l" t="t" r="r" b="b"/>
            <a:pathLst>
              <a:path w="3435923" h="2338637">
                <a:moveTo>
                  <a:pt x="0" y="0"/>
                </a:moveTo>
                <a:lnTo>
                  <a:pt x="3435923" y="0"/>
                </a:lnTo>
                <a:lnTo>
                  <a:pt x="3435923" y="2338638"/>
                </a:lnTo>
                <a:lnTo>
                  <a:pt x="0" y="233863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Freeform 5"/>
          <p:cNvSpPr/>
          <p:nvPr/>
        </p:nvSpPr>
        <p:spPr>
          <a:xfrm>
            <a:off x="16690689" y="1943410"/>
            <a:ext cx="966979" cy="966979"/>
          </a:xfrm>
          <a:custGeom>
            <a:avLst/>
            <a:gdLst/>
            <a:ahLst/>
            <a:cxnLst/>
            <a:rect l="l" t="t" r="r" b="b"/>
            <a:pathLst>
              <a:path w="966979" h="966979">
                <a:moveTo>
                  <a:pt x="0" y="0"/>
                </a:moveTo>
                <a:lnTo>
                  <a:pt x="966978" y="0"/>
                </a:lnTo>
                <a:lnTo>
                  <a:pt x="966978" y="966979"/>
                </a:lnTo>
                <a:lnTo>
                  <a:pt x="0" y="96697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" name="Freeform 6"/>
          <p:cNvSpPr/>
          <p:nvPr/>
        </p:nvSpPr>
        <p:spPr>
          <a:xfrm>
            <a:off x="17376579" y="7916771"/>
            <a:ext cx="911551" cy="912114"/>
          </a:xfrm>
          <a:custGeom>
            <a:avLst/>
            <a:gdLst/>
            <a:ahLst/>
            <a:cxnLst/>
            <a:rect l="l" t="t" r="r" b="b"/>
            <a:pathLst>
              <a:path w="911551" h="912114">
                <a:moveTo>
                  <a:pt x="0" y="0"/>
                </a:moveTo>
                <a:lnTo>
                  <a:pt x="911551" y="0"/>
                </a:lnTo>
                <a:lnTo>
                  <a:pt x="911551" y="912115"/>
                </a:lnTo>
                <a:lnTo>
                  <a:pt x="0" y="91211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" name="Freeform 7"/>
          <p:cNvSpPr/>
          <p:nvPr/>
        </p:nvSpPr>
        <p:spPr>
          <a:xfrm>
            <a:off x="16450731" y="5317529"/>
            <a:ext cx="1028705" cy="1021843"/>
          </a:xfrm>
          <a:custGeom>
            <a:avLst/>
            <a:gdLst/>
            <a:ahLst/>
            <a:cxnLst/>
            <a:rect l="l" t="t" r="r" b="b"/>
            <a:pathLst>
              <a:path w="1028705" h="1021843">
                <a:moveTo>
                  <a:pt x="0" y="0"/>
                </a:moveTo>
                <a:lnTo>
                  <a:pt x="1028705" y="0"/>
                </a:lnTo>
                <a:lnTo>
                  <a:pt x="1028705" y="1021842"/>
                </a:lnTo>
                <a:lnTo>
                  <a:pt x="0" y="102184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8" name="Freeform 8"/>
          <p:cNvSpPr/>
          <p:nvPr/>
        </p:nvSpPr>
        <p:spPr>
          <a:xfrm>
            <a:off x="17143328" y="4377956"/>
            <a:ext cx="1144733" cy="1152150"/>
          </a:xfrm>
          <a:custGeom>
            <a:avLst/>
            <a:gdLst/>
            <a:ahLst/>
            <a:cxnLst/>
            <a:rect l="l" t="t" r="r" b="b"/>
            <a:pathLst>
              <a:path w="1144733" h="1152150">
                <a:moveTo>
                  <a:pt x="0" y="0"/>
                </a:moveTo>
                <a:lnTo>
                  <a:pt x="1144733" y="0"/>
                </a:lnTo>
                <a:lnTo>
                  <a:pt x="1144733" y="1152150"/>
                </a:lnTo>
                <a:lnTo>
                  <a:pt x="0" y="115215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9" name="Freeform 9"/>
          <p:cNvSpPr/>
          <p:nvPr/>
        </p:nvSpPr>
        <p:spPr>
          <a:xfrm>
            <a:off x="16162607" y="2547"/>
            <a:ext cx="1412790" cy="761212"/>
          </a:xfrm>
          <a:custGeom>
            <a:avLst/>
            <a:gdLst/>
            <a:ahLst/>
            <a:cxnLst/>
            <a:rect l="l" t="t" r="r" b="b"/>
            <a:pathLst>
              <a:path w="1412790" h="761212">
                <a:moveTo>
                  <a:pt x="0" y="0"/>
                </a:moveTo>
                <a:lnTo>
                  <a:pt x="1412790" y="0"/>
                </a:lnTo>
                <a:lnTo>
                  <a:pt x="1412790" y="761212"/>
                </a:lnTo>
                <a:lnTo>
                  <a:pt x="0" y="761212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t="-3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0" name="Freeform 10"/>
          <p:cNvSpPr/>
          <p:nvPr/>
        </p:nvSpPr>
        <p:spPr>
          <a:xfrm>
            <a:off x="5984357" y="1553590"/>
            <a:ext cx="10134529" cy="6901912"/>
          </a:xfrm>
          <a:custGeom>
            <a:avLst/>
            <a:gdLst/>
            <a:ahLst/>
            <a:cxnLst/>
            <a:rect l="l" t="t" r="r" b="b"/>
            <a:pathLst>
              <a:path w="10134529" h="6901912">
                <a:moveTo>
                  <a:pt x="0" y="0"/>
                </a:moveTo>
                <a:lnTo>
                  <a:pt x="10134529" y="0"/>
                </a:lnTo>
                <a:lnTo>
                  <a:pt x="10134529" y="6901912"/>
                </a:lnTo>
                <a:lnTo>
                  <a:pt x="0" y="690191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1" name="TextBox 11"/>
          <p:cNvSpPr txBox="1"/>
          <p:nvPr/>
        </p:nvSpPr>
        <p:spPr>
          <a:xfrm>
            <a:off x="1700801" y="3380616"/>
            <a:ext cx="2961571" cy="18153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83"/>
              </a:lnSpc>
            </a:pPr>
            <a:r>
              <a:rPr lang="en-US" sz="3591" b="1">
                <a:solidFill>
                  <a:srgbClr val="2B3786"/>
                </a:solidFill>
                <a:latin typeface="Arial Bold"/>
                <a:ea typeface="Arial Bold"/>
                <a:cs typeface="Arial Bold"/>
                <a:sym typeface="Arial Bold"/>
              </a:rPr>
              <a:t>Período da </a:t>
            </a:r>
          </a:p>
          <a:p>
            <a:pPr algn="l">
              <a:lnSpc>
                <a:spcPts val="5030"/>
              </a:lnSpc>
            </a:pPr>
            <a:r>
              <a:rPr lang="en-US" sz="3593" b="1">
                <a:solidFill>
                  <a:srgbClr val="2B3786"/>
                </a:solidFill>
                <a:latin typeface="Arial Bold"/>
                <a:ea typeface="Arial Bold"/>
                <a:cs typeface="Arial Bold"/>
                <a:sym typeface="Arial Bold"/>
              </a:rPr>
              <a:t>prestação de </a:t>
            </a:r>
          </a:p>
          <a:p>
            <a:pPr algn="l">
              <a:lnSpc>
                <a:spcPts val="7283"/>
              </a:lnSpc>
            </a:pPr>
            <a:r>
              <a:rPr lang="en-US" sz="3591" b="1">
                <a:solidFill>
                  <a:srgbClr val="2B3786"/>
                </a:solidFill>
                <a:latin typeface="Arial Bold"/>
                <a:ea typeface="Arial Bold"/>
                <a:cs typeface="Arial Bold"/>
                <a:sym typeface="Arial Bold"/>
              </a:rPr>
              <a:t>contas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758746" y="520523"/>
            <a:ext cx="5282142" cy="9431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14"/>
              </a:lnSpc>
            </a:pPr>
            <a:r>
              <a:rPr lang="en-US" sz="1724" b="1" spc="1">
                <a:solidFill>
                  <a:srgbClr val="10253F"/>
                </a:solidFill>
                <a:latin typeface="Arial Bold"/>
                <a:ea typeface="Arial Bold"/>
                <a:cs typeface="Arial Bold"/>
                <a:sym typeface="Arial Bold"/>
              </a:rPr>
              <a:t>DEMONSTRAÇÃO DO RESULTADO DO PERÍODO </a:t>
            </a:r>
            <a:r>
              <a:rPr lang="en-US" sz="1724" spc="1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Exercícios Findos em 31 de dezembro 2024 Valores expressos em reais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6098088" y="1592160"/>
            <a:ext cx="3070459" cy="3011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29"/>
              </a:lnSpc>
            </a:pPr>
            <a:r>
              <a:rPr lang="en-US" sz="1656">
                <a:solidFill>
                  <a:srgbClr val="153D64"/>
                </a:solidFill>
                <a:latin typeface="Aptos"/>
                <a:ea typeface="Aptos"/>
                <a:cs typeface="Aptos"/>
                <a:sym typeface="Aptos"/>
              </a:rPr>
              <a:t>(+)RECEITA OPERACIONAL BRUTA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051030" y="1900559"/>
            <a:ext cx="7130692" cy="18435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29"/>
              </a:lnSpc>
            </a:pPr>
            <a:r>
              <a:rPr lang="en-US" sz="1656">
                <a:solidFill>
                  <a:srgbClr val="153D64"/>
                </a:solidFill>
                <a:latin typeface="Aptos"/>
                <a:ea typeface="Aptos"/>
                <a:cs typeface="Aptos"/>
                <a:sym typeface="Aptos"/>
              </a:rPr>
              <a:t>CONTRIBUIÇÕES DOS MUNICÍPIOS PATROCÍNIOS PROJETO ACESSOCIDADES - UNIÃO EUROPEIA PROJETO GIZ - DEUTSCHE GESELLSCHAFT FÜR INTERNATIONALE ZUSAMMENARBEIT PROJETO AMB - AREA METROPOLITANA DE BARCELONA PROJETO ODS - INSTITUTO CIDADES SUSTENTAVEIS/EUROPEAN COMMISSION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6728724" y="3751735"/>
            <a:ext cx="2008828" cy="6095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29"/>
              </a:lnSpc>
            </a:pPr>
            <a:r>
              <a:rPr lang="en-US" sz="1656">
                <a:solidFill>
                  <a:srgbClr val="153D64"/>
                </a:solidFill>
                <a:latin typeface="Aptos"/>
                <a:ea typeface="Aptos"/>
                <a:cs typeface="Aptos"/>
                <a:sym typeface="Aptos"/>
              </a:rPr>
              <a:t>OUTRAS RECEITAS RECEITAS FINANCEIRAS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6112082" y="4515207"/>
            <a:ext cx="2480061" cy="4630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40"/>
              </a:lnSpc>
            </a:pPr>
            <a:r>
              <a:rPr lang="en-US" sz="1656" spc="8">
                <a:solidFill>
                  <a:srgbClr val="153D64"/>
                </a:solidFill>
                <a:latin typeface="Aptos"/>
                <a:ea typeface="Aptos"/>
                <a:cs typeface="Aptos"/>
                <a:sym typeface="Aptos"/>
              </a:rPr>
              <a:t>(-)DESPESA OPERACIONAL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6728724" y="5137940"/>
            <a:ext cx="2665640" cy="13829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28"/>
              </a:lnSpc>
            </a:pPr>
            <a:r>
              <a:rPr lang="en-US" sz="1656">
                <a:solidFill>
                  <a:srgbClr val="153D64"/>
                </a:solidFill>
                <a:latin typeface="Aptos"/>
                <a:ea typeface="Aptos"/>
                <a:cs typeface="Aptos"/>
                <a:sym typeface="Aptos"/>
              </a:rPr>
              <a:t>DESPESAS ADMINISTRATIVAS</a:t>
            </a:r>
          </a:p>
          <a:p>
            <a:pPr algn="l">
              <a:lnSpc>
                <a:spcPts val="4034"/>
              </a:lnSpc>
            </a:pPr>
            <a:r>
              <a:rPr lang="en-US" sz="1656">
                <a:solidFill>
                  <a:srgbClr val="153D64"/>
                </a:solidFill>
                <a:latin typeface="Aptos"/>
                <a:ea typeface="Aptos"/>
                <a:cs typeface="Aptos"/>
                <a:sym typeface="Aptos"/>
              </a:rPr>
              <a:t>DESPESAS COM PESSOAL</a:t>
            </a:r>
          </a:p>
          <a:p>
            <a:pPr algn="l">
              <a:lnSpc>
                <a:spcPts val="828"/>
              </a:lnSpc>
            </a:pPr>
            <a:r>
              <a:rPr lang="en-US" sz="1656">
                <a:solidFill>
                  <a:srgbClr val="153D64"/>
                </a:solidFill>
                <a:latin typeface="Aptos"/>
                <a:ea typeface="Aptos"/>
                <a:cs typeface="Aptos"/>
                <a:sym typeface="Aptos"/>
              </a:rPr>
              <a:t>DESPESAS FINANCEIRAS</a:t>
            </a:r>
          </a:p>
          <a:p>
            <a:pPr algn="l">
              <a:lnSpc>
                <a:spcPts val="4028"/>
              </a:lnSpc>
            </a:pPr>
            <a:r>
              <a:rPr lang="en-US" sz="1656">
                <a:solidFill>
                  <a:srgbClr val="153D64"/>
                </a:solidFill>
                <a:latin typeface="Aptos"/>
                <a:ea typeface="Aptos"/>
                <a:cs typeface="Aptos"/>
                <a:sym typeface="Aptos"/>
              </a:rPr>
              <a:t>DESPESAS TRIBUTARIAS</a:t>
            </a:r>
          </a:p>
          <a:p>
            <a:pPr algn="l">
              <a:lnSpc>
                <a:spcPts val="834"/>
              </a:lnSpc>
            </a:pPr>
            <a:r>
              <a:rPr lang="en-US" sz="1656">
                <a:solidFill>
                  <a:srgbClr val="153D64"/>
                </a:solidFill>
                <a:latin typeface="Aptos"/>
                <a:ea typeface="Aptos"/>
                <a:cs typeface="Aptos"/>
                <a:sym typeface="Aptos"/>
              </a:rPr>
              <a:t>DESPESAS COM DEPRECIAÇÕES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6098088" y="6674314"/>
            <a:ext cx="3887981" cy="16972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140"/>
              </a:lnSpc>
            </a:pPr>
            <a:r>
              <a:rPr lang="en-US" sz="1656">
                <a:solidFill>
                  <a:srgbClr val="153D64"/>
                </a:solidFill>
                <a:latin typeface="Aptos"/>
                <a:ea typeface="Aptos"/>
                <a:cs typeface="Aptos"/>
                <a:sym typeface="Aptos"/>
              </a:rPr>
              <a:t>(=)SUPERAVIT LÍQUIDO DO PERÍODO - 2024 (+)SALDO EM CAIXA EM 31/12/2023 (=)SALDO EM CAIXA EM 31/12/2024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4379873" y="1601685"/>
            <a:ext cx="1608896" cy="9088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371"/>
              </a:lnSpc>
            </a:pPr>
            <a:r>
              <a:rPr lang="en-US" sz="1656">
                <a:solidFill>
                  <a:srgbClr val="153D64"/>
                </a:solidFill>
                <a:latin typeface="Aptos"/>
                <a:ea typeface="Aptos"/>
                <a:cs typeface="Aptos"/>
                <a:sym typeface="Aptos"/>
              </a:rPr>
              <a:t>R$ 17.713.500,34 R$ 11.865.722,16 R$ 2.652.783,13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4309907" y="2513089"/>
            <a:ext cx="1709076" cy="2916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71"/>
              </a:lnSpc>
            </a:pPr>
            <a:r>
              <a:rPr lang="en-US" sz="1656">
                <a:solidFill>
                  <a:srgbClr val="153D64"/>
                </a:solidFill>
                <a:latin typeface="Aptos"/>
                <a:ea typeface="Aptos"/>
                <a:cs typeface="Aptos"/>
                <a:sym typeface="Aptos"/>
              </a:rPr>
              <a:t> R$ 1.054.422,58 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4379873" y="2788238"/>
            <a:ext cx="1608896" cy="558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883"/>
              </a:lnSpc>
            </a:pPr>
            <a:r>
              <a:rPr lang="en-US" sz="1656">
                <a:solidFill>
                  <a:srgbClr val="153D64"/>
                </a:solidFill>
                <a:latin typeface="Aptos"/>
                <a:ea typeface="Aptos"/>
                <a:cs typeface="Aptos"/>
                <a:sym typeface="Aptos"/>
              </a:rPr>
              <a:t>R$ 489.761,02</a:t>
            </a:r>
          </a:p>
          <a:p>
            <a:pPr algn="just">
              <a:lnSpc>
                <a:spcPts val="1972"/>
              </a:lnSpc>
            </a:pPr>
            <a:r>
              <a:rPr lang="en-US" sz="1656">
                <a:solidFill>
                  <a:srgbClr val="153D64"/>
                </a:solidFill>
                <a:latin typeface="Aptos"/>
                <a:ea typeface="Aptos"/>
                <a:cs typeface="Aptos"/>
                <a:sym typeface="Aptos"/>
              </a:rPr>
              <a:t>R$ 192.423,38</a:t>
            </a:r>
          </a:p>
          <a:p>
            <a:pPr algn="just">
              <a:lnSpc>
                <a:spcPts val="2880"/>
              </a:lnSpc>
            </a:pPr>
            <a:r>
              <a:rPr lang="en-US" sz="1656">
                <a:solidFill>
                  <a:srgbClr val="153D64"/>
                </a:solidFill>
                <a:latin typeface="Aptos"/>
                <a:ea typeface="Aptos"/>
                <a:cs typeface="Aptos"/>
                <a:sym typeface="Aptos"/>
              </a:rPr>
              <a:t>R$ 195.085,71</a:t>
            </a:r>
          </a:p>
          <a:p>
            <a:pPr algn="just">
              <a:lnSpc>
                <a:spcPts val="1981"/>
              </a:lnSpc>
            </a:pPr>
            <a:r>
              <a:rPr lang="en-US" sz="1656">
                <a:solidFill>
                  <a:srgbClr val="153D64"/>
                </a:solidFill>
                <a:latin typeface="Aptos"/>
                <a:ea typeface="Aptos"/>
                <a:cs typeface="Aptos"/>
                <a:sym typeface="Aptos"/>
              </a:rPr>
              <a:t>R$ 290.406,38</a:t>
            </a:r>
          </a:p>
          <a:p>
            <a:pPr algn="just">
              <a:lnSpc>
                <a:spcPts val="2875"/>
              </a:lnSpc>
            </a:pPr>
            <a:r>
              <a:rPr lang="en-US" sz="1656">
                <a:solidFill>
                  <a:srgbClr val="153D64"/>
                </a:solidFill>
                <a:latin typeface="Aptos"/>
                <a:ea typeface="Aptos"/>
                <a:cs typeface="Aptos"/>
                <a:sym typeface="Aptos"/>
              </a:rPr>
              <a:t>R$ 972.895,98</a:t>
            </a:r>
          </a:p>
          <a:p>
            <a:pPr algn="just">
              <a:lnSpc>
                <a:spcPts val="4140"/>
              </a:lnSpc>
            </a:pPr>
            <a:r>
              <a:rPr lang="en-US" sz="1656">
                <a:solidFill>
                  <a:srgbClr val="153D64"/>
                </a:solidFill>
                <a:latin typeface="Aptos"/>
                <a:ea typeface="Aptos"/>
                <a:cs typeface="Aptos"/>
                <a:sym typeface="Aptos"/>
              </a:rPr>
              <a:t>R$ 15.426.780,32</a:t>
            </a:r>
          </a:p>
          <a:p>
            <a:pPr algn="just">
              <a:lnSpc>
                <a:spcPts val="828"/>
              </a:lnSpc>
            </a:pPr>
            <a:r>
              <a:rPr lang="en-US" sz="1656">
                <a:solidFill>
                  <a:srgbClr val="153D64"/>
                </a:solidFill>
                <a:latin typeface="Aptos"/>
                <a:ea typeface="Aptos"/>
                <a:cs typeface="Aptos"/>
                <a:sym typeface="Aptos"/>
              </a:rPr>
              <a:t>R$ 7.563.287,63</a:t>
            </a:r>
          </a:p>
          <a:p>
            <a:pPr algn="just">
              <a:lnSpc>
                <a:spcPts val="4034"/>
              </a:lnSpc>
            </a:pPr>
            <a:r>
              <a:rPr lang="en-US" sz="1656">
                <a:solidFill>
                  <a:srgbClr val="153D64"/>
                </a:solidFill>
                <a:latin typeface="Aptos"/>
                <a:ea typeface="Aptos"/>
                <a:cs typeface="Aptos"/>
                <a:sym typeface="Aptos"/>
              </a:rPr>
              <a:t>R$ 7.603.201,02</a:t>
            </a:r>
          </a:p>
          <a:p>
            <a:pPr algn="just">
              <a:lnSpc>
                <a:spcPts val="828"/>
              </a:lnSpc>
            </a:pPr>
            <a:r>
              <a:rPr lang="en-US" sz="1656">
                <a:solidFill>
                  <a:srgbClr val="153D64"/>
                </a:solidFill>
                <a:latin typeface="Aptos"/>
                <a:ea typeface="Aptos"/>
                <a:cs typeface="Aptos"/>
                <a:sym typeface="Aptos"/>
              </a:rPr>
              <a:t>R$ 75.727,43</a:t>
            </a:r>
          </a:p>
          <a:p>
            <a:pPr algn="just">
              <a:lnSpc>
                <a:spcPts val="4028"/>
              </a:lnSpc>
            </a:pPr>
            <a:r>
              <a:rPr lang="en-US" sz="1656">
                <a:solidFill>
                  <a:srgbClr val="153D64"/>
                </a:solidFill>
                <a:latin typeface="Aptos"/>
                <a:ea typeface="Aptos"/>
                <a:cs typeface="Aptos"/>
                <a:sym typeface="Aptos"/>
              </a:rPr>
              <a:t>R$ 43.704,66</a:t>
            </a:r>
          </a:p>
          <a:p>
            <a:pPr algn="just">
              <a:lnSpc>
                <a:spcPts val="834"/>
              </a:lnSpc>
            </a:pPr>
            <a:r>
              <a:rPr lang="en-US" sz="1656">
                <a:solidFill>
                  <a:srgbClr val="153D64"/>
                </a:solidFill>
                <a:latin typeface="Aptos"/>
                <a:ea typeface="Aptos"/>
                <a:cs typeface="Aptos"/>
                <a:sym typeface="Aptos"/>
              </a:rPr>
              <a:t>R$ 140.859,58</a:t>
            </a:r>
          </a:p>
          <a:p>
            <a:pPr algn="just">
              <a:lnSpc>
                <a:spcPts val="4140"/>
              </a:lnSpc>
            </a:pPr>
            <a:r>
              <a:rPr lang="en-US" sz="1656">
                <a:solidFill>
                  <a:srgbClr val="153D64"/>
                </a:solidFill>
                <a:latin typeface="Aptos"/>
                <a:ea typeface="Aptos"/>
                <a:cs typeface="Aptos"/>
                <a:sym typeface="Aptos"/>
              </a:rPr>
              <a:t>R$ 2.286.720,02 R$ 7.773.807,38 R$ 10.060.527,40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547"/>
            <a:ext cx="18288095" cy="10287052"/>
          </a:xfrm>
          <a:custGeom>
            <a:avLst/>
            <a:gdLst/>
            <a:ahLst/>
            <a:cxnLst/>
            <a:rect l="l" t="t" r="r" b="b"/>
            <a:pathLst>
              <a:path w="18288095" h="10287052">
                <a:moveTo>
                  <a:pt x="0" y="0"/>
                </a:moveTo>
                <a:lnTo>
                  <a:pt x="18288096" y="0"/>
                </a:lnTo>
                <a:lnTo>
                  <a:pt x="18288096" y="10287052"/>
                </a:lnTo>
                <a:lnTo>
                  <a:pt x="0" y="1028705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>
            <a:off x="1877334" y="8581979"/>
            <a:ext cx="14532162" cy="1707620"/>
          </a:xfrm>
          <a:custGeom>
            <a:avLst/>
            <a:gdLst/>
            <a:ahLst/>
            <a:cxnLst/>
            <a:rect l="l" t="t" r="r" b="b"/>
            <a:pathLst>
              <a:path w="14532162" h="1707620">
                <a:moveTo>
                  <a:pt x="0" y="0"/>
                </a:moveTo>
                <a:lnTo>
                  <a:pt x="14532162" y="0"/>
                </a:lnTo>
                <a:lnTo>
                  <a:pt x="14532162" y="1707620"/>
                </a:lnTo>
                <a:lnTo>
                  <a:pt x="0" y="170762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Freeform 4"/>
          <p:cNvSpPr/>
          <p:nvPr/>
        </p:nvSpPr>
        <p:spPr>
          <a:xfrm>
            <a:off x="2288842" y="8993426"/>
            <a:ext cx="13709250" cy="877828"/>
          </a:xfrm>
          <a:custGeom>
            <a:avLst/>
            <a:gdLst/>
            <a:ahLst/>
            <a:cxnLst/>
            <a:rect l="l" t="t" r="r" b="b"/>
            <a:pathLst>
              <a:path w="13709250" h="877828">
                <a:moveTo>
                  <a:pt x="0" y="0"/>
                </a:moveTo>
                <a:lnTo>
                  <a:pt x="13709250" y="0"/>
                </a:lnTo>
                <a:lnTo>
                  <a:pt x="13709250" y="877829"/>
                </a:lnTo>
                <a:lnTo>
                  <a:pt x="0" y="87782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Freeform 5"/>
          <p:cNvSpPr/>
          <p:nvPr/>
        </p:nvSpPr>
        <p:spPr>
          <a:xfrm>
            <a:off x="1699068" y="496317"/>
            <a:ext cx="3435923" cy="2338637"/>
          </a:xfrm>
          <a:custGeom>
            <a:avLst/>
            <a:gdLst/>
            <a:ahLst/>
            <a:cxnLst/>
            <a:rect l="l" t="t" r="r" b="b"/>
            <a:pathLst>
              <a:path w="3435923" h="2338637">
                <a:moveTo>
                  <a:pt x="0" y="0"/>
                </a:moveTo>
                <a:lnTo>
                  <a:pt x="3435923" y="0"/>
                </a:lnTo>
                <a:lnTo>
                  <a:pt x="3435923" y="2338638"/>
                </a:lnTo>
                <a:lnTo>
                  <a:pt x="0" y="233863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" name="Freeform 6"/>
          <p:cNvSpPr/>
          <p:nvPr/>
        </p:nvSpPr>
        <p:spPr>
          <a:xfrm>
            <a:off x="16690689" y="1943410"/>
            <a:ext cx="966979" cy="966979"/>
          </a:xfrm>
          <a:custGeom>
            <a:avLst/>
            <a:gdLst/>
            <a:ahLst/>
            <a:cxnLst/>
            <a:rect l="l" t="t" r="r" b="b"/>
            <a:pathLst>
              <a:path w="966979" h="966979">
                <a:moveTo>
                  <a:pt x="0" y="0"/>
                </a:moveTo>
                <a:lnTo>
                  <a:pt x="966978" y="0"/>
                </a:lnTo>
                <a:lnTo>
                  <a:pt x="966978" y="966979"/>
                </a:lnTo>
                <a:lnTo>
                  <a:pt x="0" y="96697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" name="Freeform 7"/>
          <p:cNvSpPr/>
          <p:nvPr/>
        </p:nvSpPr>
        <p:spPr>
          <a:xfrm>
            <a:off x="17376579" y="7916771"/>
            <a:ext cx="911551" cy="912114"/>
          </a:xfrm>
          <a:custGeom>
            <a:avLst/>
            <a:gdLst/>
            <a:ahLst/>
            <a:cxnLst/>
            <a:rect l="l" t="t" r="r" b="b"/>
            <a:pathLst>
              <a:path w="911551" h="912114">
                <a:moveTo>
                  <a:pt x="0" y="0"/>
                </a:moveTo>
                <a:lnTo>
                  <a:pt x="911551" y="0"/>
                </a:lnTo>
                <a:lnTo>
                  <a:pt x="911551" y="912115"/>
                </a:lnTo>
                <a:lnTo>
                  <a:pt x="0" y="91211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8" name="Freeform 8"/>
          <p:cNvSpPr/>
          <p:nvPr/>
        </p:nvSpPr>
        <p:spPr>
          <a:xfrm>
            <a:off x="16450731" y="5317529"/>
            <a:ext cx="1028705" cy="1021843"/>
          </a:xfrm>
          <a:custGeom>
            <a:avLst/>
            <a:gdLst/>
            <a:ahLst/>
            <a:cxnLst/>
            <a:rect l="l" t="t" r="r" b="b"/>
            <a:pathLst>
              <a:path w="1028705" h="1021843">
                <a:moveTo>
                  <a:pt x="0" y="0"/>
                </a:moveTo>
                <a:lnTo>
                  <a:pt x="1028705" y="0"/>
                </a:lnTo>
                <a:lnTo>
                  <a:pt x="1028705" y="1021842"/>
                </a:lnTo>
                <a:lnTo>
                  <a:pt x="0" y="102184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9" name="Freeform 9"/>
          <p:cNvSpPr/>
          <p:nvPr/>
        </p:nvSpPr>
        <p:spPr>
          <a:xfrm>
            <a:off x="17143328" y="4377956"/>
            <a:ext cx="1144733" cy="1152150"/>
          </a:xfrm>
          <a:custGeom>
            <a:avLst/>
            <a:gdLst/>
            <a:ahLst/>
            <a:cxnLst/>
            <a:rect l="l" t="t" r="r" b="b"/>
            <a:pathLst>
              <a:path w="1144733" h="1152150">
                <a:moveTo>
                  <a:pt x="0" y="0"/>
                </a:moveTo>
                <a:lnTo>
                  <a:pt x="1144733" y="0"/>
                </a:lnTo>
                <a:lnTo>
                  <a:pt x="1144733" y="1152150"/>
                </a:lnTo>
                <a:lnTo>
                  <a:pt x="0" y="115215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0" name="Freeform 10"/>
          <p:cNvSpPr/>
          <p:nvPr/>
        </p:nvSpPr>
        <p:spPr>
          <a:xfrm>
            <a:off x="16162607" y="2547"/>
            <a:ext cx="1412790" cy="761212"/>
          </a:xfrm>
          <a:custGeom>
            <a:avLst/>
            <a:gdLst/>
            <a:ahLst/>
            <a:cxnLst/>
            <a:rect l="l" t="t" r="r" b="b"/>
            <a:pathLst>
              <a:path w="1412790" h="761212">
                <a:moveTo>
                  <a:pt x="0" y="0"/>
                </a:moveTo>
                <a:lnTo>
                  <a:pt x="1412790" y="0"/>
                </a:lnTo>
                <a:lnTo>
                  <a:pt x="1412790" y="761212"/>
                </a:lnTo>
                <a:lnTo>
                  <a:pt x="0" y="761212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t="-3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1" name="Freeform 11"/>
          <p:cNvSpPr/>
          <p:nvPr/>
        </p:nvSpPr>
        <p:spPr>
          <a:xfrm>
            <a:off x="6092950" y="458955"/>
            <a:ext cx="9832567" cy="1140713"/>
          </a:xfrm>
          <a:custGeom>
            <a:avLst/>
            <a:gdLst/>
            <a:ahLst/>
            <a:cxnLst/>
            <a:rect l="l" t="t" r="r" b="b"/>
            <a:pathLst>
              <a:path w="9832567" h="1140713">
                <a:moveTo>
                  <a:pt x="0" y="0"/>
                </a:moveTo>
                <a:lnTo>
                  <a:pt x="9832568" y="0"/>
                </a:lnTo>
                <a:lnTo>
                  <a:pt x="9832568" y="1140713"/>
                </a:lnTo>
                <a:lnTo>
                  <a:pt x="0" y="1140713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2" name="Freeform 12"/>
          <p:cNvSpPr/>
          <p:nvPr/>
        </p:nvSpPr>
        <p:spPr>
          <a:xfrm>
            <a:off x="6150717" y="1888546"/>
            <a:ext cx="9717068" cy="6292349"/>
          </a:xfrm>
          <a:custGeom>
            <a:avLst/>
            <a:gdLst/>
            <a:ahLst/>
            <a:cxnLst/>
            <a:rect l="l" t="t" r="r" b="b"/>
            <a:pathLst>
              <a:path w="9717068" h="6292349">
                <a:moveTo>
                  <a:pt x="0" y="0"/>
                </a:moveTo>
                <a:lnTo>
                  <a:pt x="9717068" y="0"/>
                </a:lnTo>
                <a:lnTo>
                  <a:pt x="9717068" y="6292349"/>
                </a:lnTo>
                <a:lnTo>
                  <a:pt x="0" y="6292349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3" name="TextBox 13"/>
          <p:cNvSpPr txBox="1"/>
          <p:nvPr/>
        </p:nvSpPr>
        <p:spPr>
          <a:xfrm>
            <a:off x="1700801" y="3380616"/>
            <a:ext cx="2908041" cy="18153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83"/>
              </a:lnSpc>
            </a:pPr>
            <a:r>
              <a:rPr lang="en-US" sz="3591" b="1">
                <a:solidFill>
                  <a:srgbClr val="2B3786"/>
                </a:solidFill>
                <a:latin typeface="Arial Bold"/>
                <a:ea typeface="Arial Bold"/>
                <a:cs typeface="Arial Bold"/>
                <a:sym typeface="Arial Bold"/>
              </a:rPr>
              <a:t>Fontes de </a:t>
            </a:r>
          </a:p>
          <a:p>
            <a:pPr algn="l">
              <a:lnSpc>
                <a:spcPts val="5030"/>
              </a:lnSpc>
            </a:pPr>
            <a:r>
              <a:rPr lang="en-US" sz="3593" b="1">
                <a:solidFill>
                  <a:srgbClr val="2B3786"/>
                </a:solidFill>
                <a:latin typeface="Arial Bold"/>
                <a:ea typeface="Arial Bold"/>
                <a:cs typeface="Arial Bold"/>
                <a:sym typeface="Arial Bold"/>
              </a:rPr>
              <a:t>receita e sua </a:t>
            </a:r>
          </a:p>
          <a:p>
            <a:pPr algn="l">
              <a:lnSpc>
                <a:spcPts val="7283"/>
              </a:lnSpc>
            </a:pPr>
            <a:r>
              <a:rPr lang="en-US" sz="3591" b="1">
                <a:solidFill>
                  <a:srgbClr val="2B3786"/>
                </a:solidFill>
                <a:latin typeface="Arial Bold"/>
                <a:ea typeface="Arial Bold"/>
                <a:cs typeface="Arial Bold"/>
                <a:sym typeface="Arial Bold"/>
              </a:rPr>
              <a:t>evolução</a:t>
            </a:r>
          </a:p>
        </p:txBody>
      </p:sp>
      <p:sp>
        <p:nvSpPr>
          <p:cNvPr id="14" name="TextBox 14"/>
          <p:cNvSpPr txBox="1"/>
          <p:nvPr/>
        </p:nvSpPr>
        <p:spPr>
          <a:xfrm rot="-1">
            <a:off x="6350159" y="851738"/>
            <a:ext cx="608688" cy="6607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90"/>
              </a:lnSpc>
            </a:pPr>
            <a:r>
              <a:rPr lang="en-US" sz="1835">
                <a:solidFill>
                  <a:srgbClr val="153D64"/>
                </a:solidFill>
                <a:latin typeface="Aptos"/>
                <a:ea typeface="Aptos"/>
                <a:cs typeface="Aptos"/>
                <a:sym typeface="Aptos"/>
              </a:rPr>
              <a:t>ANO TOTAL</a:t>
            </a:r>
          </a:p>
        </p:txBody>
      </p:sp>
      <p:sp>
        <p:nvSpPr>
          <p:cNvPr id="15" name="TextBox 15"/>
          <p:cNvSpPr txBox="1"/>
          <p:nvPr/>
        </p:nvSpPr>
        <p:spPr>
          <a:xfrm rot="-1">
            <a:off x="8312025" y="510014"/>
            <a:ext cx="5516485" cy="3190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90"/>
              </a:lnSpc>
            </a:pPr>
            <a:r>
              <a:rPr lang="en-US" sz="1835" spc="3">
                <a:solidFill>
                  <a:srgbClr val="153D64"/>
                </a:solidFill>
                <a:latin typeface="Aptos"/>
                <a:ea typeface="Aptos"/>
                <a:cs typeface="Aptos"/>
                <a:sym typeface="Aptos"/>
              </a:rPr>
              <a:t>SÉRIE HISTÓRICA DE CONTRIBUIÇÕES DOS MUNICÍPIOS</a:t>
            </a:r>
          </a:p>
        </p:txBody>
      </p:sp>
      <p:sp>
        <p:nvSpPr>
          <p:cNvPr id="16" name="TextBox 16"/>
          <p:cNvSpPr txBox="1"/>
          <p:nvPr/>
        </p:nvSpPr>
        <p:spPr>
          <a:xfrm rot="-1">
            <a:off x="7775322" y="851738"/>
            <a:ext cx="491396" cy="3190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90"/>
              </a:lnSpc>
            </a:pPr>
            <a:r>
              <a:rPr lang="en-US" sz="1835">
                <a:solidFill>
                  <a:srgbClr val="153D64"/>
                </a:solidFill>
                <a:latin typeface="Aptos"/>
                <a:ea typeface="Aptos"/>
                <a:cs typeface="Aptos"/>
                <a:sym typeface="Aptos"/>
              </a:rPr>
              <a:t>2020</a:t>
            </a:r>
            <a:r>
              <a:rPr lang="en-US" sz="1835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rPr>
              <a:t> </a:t>
            </a:r>
          </a:p>
        </p:txBody>
      </p:sp>
      <p:sp>
        <p:nvSpPr>
          <p:cNvPr id="17" name="TextBox 17"/>
          <p:cNvSpPr txBox="1"/>
          <p:nvPr/>
        </p:nvSpPr>
        <p:spPr>
          <a:xfrm rot="-1">
            <a:off x="8971054" y="851738"/>
            <a:ext cx="1495727" cy="6607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90"/>
              </a:lnSpc>
            </a:pPr>
            <a:r>
              <a:rPr lang="en-US" sz="1835">
                <a:solidFill>
                  <a:srgbClr val="153D64"/>
                </a:solidFill>
                <a:latin typeface="Aptos"/>
                <a:ea typeface="Aptos"/>
                <a:cs typeface="Aptos"/>
                <a:sym typeface="Aptos"/>
              </a:rPr>
              <a:t>2021</a:t>
            </a:r>
            <a:r>
              <a:rPr lang="en-US" sz="1835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rPr>
              <a:t> </a:t>
            </a:r>
            <a:r>
              <a:rPr lang="en-US" sz="1835">
                <a:solidFill>
                  <a:srgbClr val="153D64"/>
                </a:solidFill>
                <a:latin typeface="Aptos"/>
                <a:ea typeface="Aptos"/>
                <a:cs typeface="Aptos"/>
                <a:sym typeface="Aptos"/>
              </a:rPr>
              <a:t>R$ 7.641.216,54</a:t>
            </a:r>
          </a:p>
        </p:txBody>
      </p:sp>
      <p:sp>
        <p:nvSpPr>
          <p:cNvPr id="18" name="TextBox 18"/>
          <p:cNvSpPr txBox="1"/>
          <p:nvPr/>
        </p:nvSpPr>
        <p:spPr>
          <a:xfrm rot="-1">
            <a:off x="11178068" y="851738"/>
            <a:ext cx="491396" cy="3190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90"/>
              </a:lnSpc>
            </a:pPr>
            <a:r>
              <a:rPr lang="en-US" sz="1835">
                <a:solidFill>
                  <a:srgbClr val="153D64"/>
                </a:solidFill>
                <a:latin typeface="Aptos"/>
                <a:ea typeface="Aptos"/>
                <a:cs typeface="Aptos"/>
                <a:sym typeface="Aptos"/>
              </a:rPr>
              <a:t>2022</a:t>
            </a:r>
            <a:r>
              <a:rPr lang="en-US" sz="1835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rPr>
              <a:t> </a:t>
            </a:r>
          </a:p>
        </p:txBody>
      </p:sp>
      <p:sp>
        <p:nvSpPr>
          <p:cNvPr id="19" name="TextBox 19"/>
          <p:cNvSpPr txBox="1"/>
          <p:nvPr/>
        </p:nvSpPr>
        <p:spPr>
          <a:xfrm rot="-1">
            <a:off x="12373290" y="851738"/>
            <a:ext cx="1605101" cy="6607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90"/>
              </a:lnSpc>
            </a:pPr>
            <a:r>
              <a:rPr lang="en-US" sz="1835">
                <a:solidFill>
                  <a:srgbClr val="153D64"/>
                </a:solidFill>
                <a:latin typeface="Aptos"/>
                <a:ea typeface="Aptos"/>
                <a:cs typeface="Aptos"/>
                <a:sym typeface="Aptos"/>
              </a:rPr>
              <a:t>2023 R$ 10.554.460,03</a:t>
            </a:r>
          </a:p>
        </p:txBody>
      </p:sp>
      <p:sp>
        <p:nvSpPr>
          <p:cNvPr id="20" name="TextBox 20"/>
          <p:cNvSpPr txBox="1"/>
          <p:nvPr/>
        </p:nvSpPr>
        <p:spPr>
          <a:xfrm rot="-1">
            <a:off x="7269317" y="1193470"/>
            <a:ext cx="1495831" cy="3190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90"/>
              </a:lnSpc>
            </a:pPr>
            <a:r>
              <a:rPr lang="en-US" sz="1835">
                <a:solidFill>
                  <a:srgbClr val="153D64"/>
                </a:solidFill>
                <a:latin typeface="Aptos"/>
                <a:ea typeface="Aptos"/>
                <a:cs typeface="Aptos"/>
                <a:sym typeface="Aptos"/>
              </a:rPr>
              <a:t>R$ 6.128.927,84</a:t>
            </a:r>
          </a:p>
        </p:txBody>
      </p:sp>
      <p:sp>
        <p:nvSpPr>
          <p:cNvPr id="21" name="TextBox 21"/>
          <p:cNvSpPr txBox="1"/>
          <p:nvPr/>
        </p:nvSpPr>
        <p:spPr>
          <a:xfrm rot="-1">
            <a:off x="10672072" y="1193470"/>
            <a:ext cx="1495935" cy="3190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90"/>
              </a:lnSpc>
            </a:pPr>
            <a:r>
              <a:rPr lang="en-US" sz="1835">
                <a:solidFill>
                  <a:srgbClr val="153D64"/>
                </a:solidFill>
                <a:latin typeface="Aptos"/>
                <a:ea typeface="Aptos"/>
                <a:cs typeface="Aptos"/>
                <a:sym typeface="Aptos"/>
              </a:rPr>
              <a:t>R$ 8.767.379,76</a:t>
            </a:r>
          </a:p>
        </p:txBody>
      </p:sp>
      <p:sp>
        <p:nvSpPr>
          <p:cNvPr id="22" name="TextBox 22"/>
          <p:cNvSpPr txBox="1"/>
          <p:nvPr/>
        </p:nvSpPr>
        <p:spPr>
          <a:xfrm rot="-1">
            <a:off x="14182043" y="851738"/>
            <a:ext cx="1605101" cy="6607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90"/>
              </a:lnSpc>
            </a:pPr>
            <a:r>
              <a:rPr lang="en-US" sz="1835">
                <a:solidFill>
                  <a:srgbClr val="153D64"/>
                </a:solidFill>
                <a:latin typeface="Aptos"/>
                <a:ea typeface="Aptos"/>
                <a:cs typeface="Aptos"/>
                <a:sym typeface="Aptos"/>
              </a:rPr>
              <a:t>2024 R$ 11.865.722,16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547"/>
            <a:ext cx="18288095" cy="10287052"/>
          </a:xfrm>
          <a:custGeom>
            <a:avLst/>
            <a:gdLst/>
            <a:ahLst/>
            <a:cxnLst/>
            <a:rect l="l" t="t" r="r" b="b"/>
            <a:pathLst>
              <a:path w="18288095" h="10287052">
                <a:moveTo>
                  <a:pt x="0" y="0"/>
                </a:moveTo>
                <a:lnTo>
                  <a:pt x="18288096" y="0"/>
                </a:lnTo>
                <a:lnTo>
                  <a:pt x="18288096" y="10287052"/>
                </a:lnTo>
                <a:lnTo>
                  <a:pt x="0" y="1028705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>
            <a:off x="1877334" y="8581979"/>
            <a:ext cx="14532162" cy="1707620"/>
          </a:xfrm>
          <a:custGeom>
            <a:avLst/>
            <a:gdLst/>
            <a:ahLst/>
            <a:cxnLst/>
            <a:rect l="l" t="t" r="r" b="b"/>
            <a:pathLst>
              <a:path w="14532162" h="1707620">
                <a:moveTo>
                  <a:pt x="0" y="0"/>
                </a:moveTo>
                <a:lnTo>
                  <a:pt x="14532162" y="0"/>
                </a:lnTo>
                <a:lnTo>
                  <a:pt x="14532162" y="1707620"/>
                </a:lnTo>
                <a:lnTo>
                  <a:pt x="0" y="170762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Freeform 4"/>
          <p:cNvSpPr/>
          <p:nvPr/>
        </p:nvSpPr>
        <p:spPr>
          <a:xfrm>
            <a:off x="2288842" y="8993426"/>
            <a:ext cx="13709250" cy="877828"/>
          </a:xfrm>
          <a:custGeom>
            <a:avLst/>
            <a:gdLst/>
            <a:ahLst/>
            <a:cxnLst/>
            <a:rect l="l" t="t" r="r" b="b"/>
            <a:pathLst>
              <a:path w="13709250" h="877828">
                <a:moveTo>
                  <a:pt x="0" y="0"/>
                </a:moveTo>
                <a:lnTo>
                  <a:pt x="13709250" y="0"/>
                </a:lnTo>
                <a:lnTo>
                  <a:pt x="13709250" y="877829"/>
                </a:lnTo>
                <a:lnTo>
                  <a:pt x="0" y="87782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Freeform 5"/>
          <p:cNvSpPr/>
          <p:nvPr/>
        </p:nvSpPr>
        <p:spPr>
          <a:xfrm>
            <a:off x="1699068" y="496317"/>
            <a:ext cx="3435923" cy="2338637"/>
          </a:xfrm>
          <a:custGeom>
            <a:avLst/>
            <a:gdLst/>
            <a:ahLst/>
            <a:cxnLst/>
            <a:rect l="l" t="t" r="r" b="b"/>
            <a:pathLst>
              <a:path w="3435923" h="2338637">
                <a:moveTo>
                  <a:pt x="0" y="0"/>
                </a:moveTo>
                <a:lnTo>
                  <a:pt x="3435923" y="0"/>
                </a:lnTo>
                <a:lnTo>
                  <a:pt x="3435923" y="2338638"/>
                </a:lnTo>
                <a:lnTo>
                  <a:pt x="0" y="233863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" name="Freeform 6"/>
          <p:cNvSpPr/>
          <p:nvPr/>
        </p:nvSpPr>
        <p:spPr>
          <a:xfrm>
            <a:off x="16690689" y="1943410"/>
            <a:ext cx="966979" cy="966979"/>
          </a:xfrm>
          <a:custGeom>
            <a:avLst/>
            <a:gdLst/>
            <a:ahLst/>
            <a:cxnLst/>
            <a:rect l="l" t="t" r="r" b="b"/>
            <a:pathLst>
              <a:path w="966979" h="966979">
                <a:moveTo>
                  <a:pt x="0" y="0"/>
                </a:moveTo>
                <a:lnTo>
                  <a:pt x="966978" y="0"/>
                </a:lnTo>
                <a:lnTo>
                  <a:pt x="966978" y="966979"/>
                </a:lnTo>
                <a:lnTo>
                  <a:pt x="0" y="96697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" name="Freeform 7"/>
          <p:cNvSpPr/>
          <p:nvPr/>
        </p:nvSpPr>
        <p:spPr>
          <a:xfrm>
            <a:off x="17376579" y="7916771"/>
            <a:ext cx="911551" cy="912114"/>
          </a:xfrm>
          <a:custGeom>
            <a:avLst/>
            <a:gdLst/>
            <a:ahLst/>
            <a:cxnLst/>
            <a:rect l="l" t="t" r="r" b="b"/>
            <a:pathLst>
              <a:path w="911551" h="912114">
                <a:moveTo>
                  <a:pt x="0" y="0"/>
                </a:moveTo>
                <a:lnTo>
                  <a:pt x="911551" y="0"/>
                </a:lnTo>
                <a:lnTo>
                  <a:pt x="911551" y="912115"/>
                </a:lnTo>
                <a:lnTo>
                  <a:pt x="0" y="91211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8" name="Freeform 8"/>
          <p:cNvSpPr/>
          <p:nvPr/>
        </p:nvSpPr>
        <p:spPr>
          <a:xfrm>
            <a:off x="16450731" y="5317529"/>
            <a:ext cx="1028705" cy="1021843"/>
          </a:xfrm>
          <a:custGeom>
            <a:avLst/>
            <a:gdLst/>
            <a:ahLst/>
            <a:cxnLst/>
            <a:rect l="l" t="t" r="r" b="b"/>
            <a:pathLst>
              <a:path w="1028705" h="1021843">
                <a:moveTo>
                  <a:pt x="0" y="0"/>
                </a:moveTo>
                <a:lnTo>
                  <a:pt x="1028705" y="0"/>
                </a:lnTo>
                <a:lnTo>
                  <a:pt x="1028705" y="1021842"/>
                </a:lnTo>
                <a:lnTo>
                  <a:pt x="0" y="102184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9" name="Freeform 9"/>
          <p:cNvSpPr/>
          <p:nvPr/>
        </p:nvSpPr>
        <p:spPr>
          <a:xfrm>
            <a:off x="17143328" y="4377956"/>
            <a:ext cx="1144733" cy="1152150"/>
          </a:xfrm>
          <a:custGeom>
            <a:avLst/>
            <a:gdLst/>
            <a:ahLst/>
            <a:cxnLst/>
            <a:rect l="l" t="t" r="r" b="b"/>
            <a:pathLst>
              <a:path w="1144733" h="1152150">
                <a:moveTo>
                  <a:pt x="0" y="0"/>
                </a:moveTo>
                <a:lnTo>
                  <a:pt x="1144733" y="0"/>
                </a:lnTo>
                <a:lnTo>
                  <a:pt x="1144733" y="1152150"/>
                </a:lnTo>
                <a:lnTo>
                  <a:pt x="0" y="115215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0" name="Freeform 10"/>
          <p:cNvSpPr/>
          <p:nvPr/>
        </p:nvSpPr>
        <p:spPr>
          <a:xfrm>
            <a:off x="16162607" y="2547"/>
            <a:ext cx="1412790" cy="761212"/>
          </a:xfrm>
          <a:custGeom>
            <a:avLst/>
            <a:gdLst/>
            <a:ahLst/>
            <a:cxnLst/>
            <a:rect l="l" t="t" r="r" b="b"/>
            <a:pathLst>
              <a:path w="1412790" h="761212">
                <a:moveTo>
                  <a:pt x="0" y="0"/>
                </a:moveTo>
                <a:lnTo>
                  <a:pt x="1412790" y="0"/>
                </a:lnTo>
                <a:lnTo>
                  <a:pt x="1412790" y="761212"/>
                </a:lnTo>
                <a:lnTo>
                  <a:pt x="0" y="761212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t="-3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1" name="Freeform 11"/>
          <p:cNvSpPr/>
          <p:nvPr/>
        </p:nvSpPr>
        <p:spPr>
          <a:xfrm>
            <a:off x="5638232" y="1830840"/>
            <a:ext cx="10772140" cy="5384333"/>
          </a:xfrm>
          <a:custGeom>
            <a:avLst/>
            <a:gdLst/>
            <a:ahLst/>
            <a:cxnLst/>
            <a:rect l="l" t="t" r="r" b="b"/>
            <a:pathLst>
              <a:path w="10772140" h="5384333">
                <a:moveTo>
                  <a:pt x="0" y="0"/>
                </a:moveTo>
                <a:lnTo>
                  <a:pt x="10772139" y="0"/>
                </a:lnTo>
                <a:lnTo>
                  <a:pt x="10772139" y="5384332"/>
                </a:lnTo>
                <a:lnTo>
                  <a:pt x="0" y="538433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2" name="TextBox 12"/>
          <p:cNvSpPr txBox="1"/>
          <p:nvPr/>
        </p:nvSpPr>
        <p:spPr>
          <a:xfrm>
            <a:off x="1700801" y="3380616"/>
            <a:ext cx="3263220" cy="18153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83"/>
              </a:lnSpc>
            </a:pPr>
            <a:r>
              <a:rPr lang="en-US" sz="3591" b="1">
                <a:solidFill>
                  <a:srgbClr val="2B3786"/>
                </a:solidFill>
                <a:latin typeface="Arial Bold"/>
                <a:ea typeface="Arial Bold"/>
                <a:cs typeface="Arial Bold"/>
                <a:sym typeface="Arial Bold"/>
              </a:rPr>
              <a:t>Situação </a:t>
            </a:r>
          </a:p>
          <a:p>
            <a:pPr algn="l">
              <a:lnSpc>
                <a:spcPts val="5030"/>
              </a:lnSpc>
            </a:pPr>
            <a:r>
              <a:rPr lang="en-US" sz="3593" b="1">
                <a:solidFill>
                  <a:srgbClr val="2B3786"/>
                </a:solidFill>
                <a:latin typeface="Arial Bold"/>
                <a:ea typeface="Arial Bold"/>
                <a:cs typeface="Arial Bold"/>
                <a:sym typeface="Arial Bold"/>
              </a:rPr>
              <a:t>patrimonial da </a:t>
            </a:r>
          </a:p>
          <a:p>
            <a:pPr algn="l">
              <a:lnSpc>
                <a:spcPts val="7283"/>
              </a:lnSpc>
            </a:pPr>
            <a:r>
              <a:rPr lang="en-US" sz="3591" b="1">
                <a:solidFill>
                  <a:srgbClr val="2B3786"/>
                </a:solidFill>
                <a:latin typeface="Arial Bold"/>
                <a:ea typeface="Arial Bold"/>
                <a:cs typeface="Arial Bold"/>
                <a:sym typeface="Arial Bold"/>
              </a:rPr>
              <a:t>FNP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8216237" y="813403"/>
            <a:ext cx="5286899" cy="4361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63"/>
              </a:lnSpc>
            </a:pPr>
            <a:r>
              <a:rPr lang="en-US" sz="2545" b="1">
                <a:solidFill>
                  <a:srgbClr val="10253F"/>
                </a:solidFill>
                <a:latin typeface="Tahoma Bold"/>
                <a:ea typeface="Tahoma Bold"/>
                <a:cs typeface="Tahoma Bold"/>
                <a:sym typeface="Tahoma Bold"/>
              </a:rPr>
              <a:t>BALANÇO PATRIMONIAL -2024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5753679" y="1873950"/>
            <a:ext cx="2112951" cy="3359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65"/>
              </a:lnSpc>
            </a:pPr>
            <a:r>
              <a:rPr lang="en-US" sz="1884">
                <a:solidFill>
                  <a:srgbClr val="153D64"/>
                </a:solidFill>
                <a:latin typeface="Aptos"/>
                <a:ea typeface="Aptos"/>
                <a:cs typeface="Aptos"/>
                <a:sym typeface="Aptos"/>
              </a:rPr>
              <a:t>(+)ATIVO CIRCULANTE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6735699" y="2225170"/>
            <a:ext cx="4014901" cy="20920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65"/>
              </a:lnSpc>
            </a:pPr>
            <a:r>
              <a:rPr lang="en-US" sz="1884">
                <a:solidFill>
                  <a:srgbClr val="153D64"/>
                </a:solidFill>
                <a:latin typeface="Aptos"/>
                <a:ea typeface="Aptos"/>
                <a:cs typeface="Aptos"/>
                <a:sym typeface="Aptos"/>
              </a:rPr>
              <a:t>Caixa Bancos Aplicações Financeiras de Liquidez Imediata Outros Creditos Tributos Federais a Recuperar Devedores Diversos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6403550" y="4332463"/>
            <a:ext cx="7924760" cy="6872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65"/>
              </a:lnSpc>
            </a:pPr>
            <a:r>
              <a:rPr lang="en-US" sz="1884" spc="18">
                <a:solidFill>
                  <a:srgbClr val="153D64"/>
                </a:solidFill>
                <a:latin typeface="Aptos"/>
                <a:ea typeface="Aptos"/>
                <a:cs typeface="Aptos"/>
                <a:sym typeface="Aptos"/>
              </a:rPr>
              <a:t>Ativo Realizável a Longo Prazo Imobilizado (Instalações; Máquinas, Equipamentos e Ferramentas; Móveis e Utensílios)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5768097" y="5386148"/>
            <a:ext cx="2348333" cy="3359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65"/>
              </a:lnSpc>
            </a:pPr>
            <a:r>
              <a:rPr lang="en-US" sz="1884" spc="3">
                <a:solidFill>
                  <a:srgbClr val="153D64"/>
                </a:solidFill>
                <a:latin typeface="Aptos"/>
                <a:ea typeface="Aptos"/>
                <a:cs typeface="Aptos"/>
                <a:sym typeface="Aptos"/>
              </a:rPr>
              <a:t>(-)PASSIVO CIRCULANTE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6403550" y="5737359"/>
            <a:ext cx="1743102" cy="6872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765"/>
              </a:lnSpc>
            </a:pPr>
            <a:r>
              <a:rPr lang="en-US" sz="1884" spc="28">
                <a:solidFill>
                  <a:srgbClr val="153D64"/>
                </a:solidFill>
                <a:latin typeface="Aptos"/>
                <a:ea typeface="Aptos"/>
                <a:cs typeface="Aptos"/>
                <a:sym typeface="Aptos"/>
              </a:rPr>
              <a:t>Obrigações Fiscais Obrigações Sociais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5753679" y="6791010"/>
            <a:ext cx="2350439" cy="3359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65"/>
              </a:lnSpc>
            </a:pPr>
            <a:r>
              <a:rPr lang="en-US" sz="1884">
                <a:solidFill>
                  <a:srgbClr val="153D64"/>
                </a:solidFill>
                <a:latin typeface="Aptos"/>
                <a:ea typeface="Aptos"/>
                <a:cs typeface="Aptos"/>
                <a:sym typeface="Aptos"/>
              </a:rPr>
              <a:t>(=)PATRIMÔNIO LÍQUIDO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4619866" y="1873950"/>
            <a:ext cx="1657600" cy="10384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703"/>
              </a:lnSpc>
            </a:pPr>
            <a:r>
              <a:rPr lang="en-US" sz="1884">
                <a:solidFill>
                  <a:srgbClr val="153D64"/>
                </a:solidFill>
                <a:latin typeface="Aptos"/>
                <a:ea typeface="Aptos"/>
                <a:cs typeface="Aptos"/>
                <a:sym typeface="Aptos"/>
              </a:rPr>
              <a:t>R$ 11.447.300,09 R$ 5.351,71 R$ 5.089,01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4547759" y="2911684"/>
            <a:ext cx="1776270" cy="3359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03"/>
              </a:lnSpc>
            </a:pPr>
            <a:r>
              <a:rPr lang="en-US" sz="1884">
                <a:solidFill>
                  <a:srgbClr val="153D64"/>
                </a:solidFill>
                <a:latin typeface="Aptos"/>
                <a:ea typeface="Aptos"/>
                <a:cs typeface="Aptos"/>
                <a:sym typeface="Aptos"/>
              </a:rPr>
              <a:t> R$ 10.278.717,62 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4619866" y="3231187"/>
            <a:ext cx="1658041" cy="38958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266"/>
              </a:lnSpc>
            </a:pPr>
            <a:r>
              <a:rPr lang="en-US" sz="1884">
                <a:solidFill>
                  <a:srgbClr val="153D64"/>
                </a:solidFill>
                <a:latin typeface="Aptos"/>
                <a:ea typeface="Aptos"/>
                <a:cs typeface="Aptos"/>
                <a:sym typeface="Aptos"/>
              </a:rPr>
              <a:t>R$ 71.776,86</a:t>
            </a:r>
          </a:p>
          <a:p>
            <a:pPr algn="just">
              <a:lnSpc>
                <a:spcPts val="2264"/>
              </a:lnSpc>
            </a:pPr>
            <a:r>
              <a:rPr lang="en-US" sz="1884">
                <a:solidFill>
                  <a:srgbClr val="153D64"/>
                </a:solidFill>
                <a:latin typeface="Aptos"/>
                <a:ea typeface="Aptos"/>
                <a:cs typeface="Aptos"/>
                <a:sym typeface="Aptos"/>
              </a:rPr>
              <a:t>R$ 3.140,44</a:t>
            </a:r>
          </a:p>
          <a:p>
            <a:pPr algn="just">
              <a:lnSpc>
                <a:spcPts val="3266"/>
              </a:lnSpc>
            </a:pPr>
            <a:r>
              <a:rPr lang="en-US" sz="1884">
                <a:solidFill>
                  <a:srgbClr val="153D64"/>
                </a:solidFill>
                <a:latin typeface="Aptos"/>
                <a:ea typeface="Aptos"/>
                <a:cs typeface="Aptos"/>
                <a:sym typeface="Aptos"/>
              </a:rPr>
              <a:t>R$ 107.616,23</a:t>
            </a:r>
          </a:p>
          <a:p>
            <a:pPr algn="just">
              <a:lnSpc>
                <a:spcPts val="2264"/>
              </a:lnSpc>
            </a:pPr>
            <a:r>
              <a:rPr lang="en-US" sz="1884">
                <a:solidFill>
                  <a:srgbClr val="153D64"/>
                </a:solidFill>
                <a:latin typeface="Aptos"/>
                <a:ea typeface="Aptos"/>
                <a:cs typeface="Aptos"/>
                <a:sym typeface="Aptos"/>
              </a:rPr>
              <a:t>R$ 7.659,80</a:t>
            </a:r>
          </a:p>
          <a:p>
            <a:pPr algn="just">
              <a:lnSpc>
                <a:spcPts val="3266"/>
              </a:lnSpc>
            </a:pPr>
            <a:r>
              <a:rPr lang="en-US" sz="1884">
                <a:solidFill>
                  <a:srgbClr val="153D64"/>
                </a:solidFill>
                <a:latin typeface="Aptos"/>
                <a:ea typeface="Aptos"/>
                <a:cs typeface="Aptos"/>
                <a:sym typeface="Aptos"/>
              </a:rPr>
              <a:t>R$ 967.948,42</a:t>
            </a:r>
          </a:p>
          <a:p>
            <a:pPr algn="just">
              <a:lnSpc>
                <a:spcPts val="4710"/>
              </a:lnSpc>
            </a:pPr>
            <a:r>
              <a:rPr lang="en-US" sz="1884">
                <a:solidFill>
                  <a:srgbClr val="153D64"/>
                </a:solidFill>
                <a:latin typeface="Aptos"/>
                <a:ea typeface="Aptos"/>
                <a:cs typeface="Aptos"/>
                <a:sym typeface="Aptos"/>
              </a:rPr>
              <a:t>R$ 232.241,98</a:t>
            </a:r>
          </a:p>
          <a:p>
            <a:pPr algn="just">
              <a:lnSpc>
                <a:spcPts val="942"/>
              </a:lnSpc>
            </a:pPr>
            <a:r>
              <a:rPr lang="en-US" sz="1884">
                <a:solidFill>
                  <a:srgbClr val="153D64"/>
                </a:solidFill>
                <a:latin typeface="Aptos"/>
                <a:ea typeface="Aptos"/>
                <a:cs typeface="Aptos"/>
                <a:sym typeface="Aptos"/>
              </a:rPr>
              <a:t>R$ 84.298,28</a:t>
            </a:r>
          </a:p>
          <a:p>
            <a:pPr algn="just">
              <a:lnSpc>
                <a:spcPts val="4649"/>
              </a:lnSpc>
            </a:pPr>
            <a:r>
              <a:rPr lang="en-US" sz="1884">
                <a:solidFill>
                  <a:srgbClr val="153D64"/>
                </a:solidFill>
                <a:latin typeface="Aptos"/>
                <a:ea typeface="Aptos"/>
                <a:cs typeface="Aptos"/>
                <a:sym typeface="Aptos"/>
              </a:rPr>
              <a:t>R$ 147.943,70 R$ 11.215.058,11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547"/>
            <a:ext cx="18288095" cy="10287052"/>
          </a:xfrm>
          <a:custGeom>
            <a:avLst/>
            <a:gdLst/>
            <a:ahLst/>
            <a:cxnLst/>
            <a:rect l="l" t="t" r="r" b="b"/>
            <a:pathLst>
              <a:path w="18288095" h="10287052">
                <a:moveTo>
                  <a:pt x="0" y="0"/>
                </a:moveTo>
                <a:lnTo>
                  <a:pt x="18288096" y="0"/>
                </a:lnTo>
                <a:lnTo>
                  <a:pt x="18288096" y="10287052"/>
                </a:lnTo>
                <a:lnTo>
                  <a:pt x="0" y="1028705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>
            <a:off x="1877334" y="8581979"/>
            <a:ext cx="14532162" cy="1707620"/>
          </a:xfrm>
          <a:custGeom>
            <a:avLst/>
            <a:gdLst/>
            <a:ahLst/>
            <a:cxnLst/>
            <a:rect l="l" t="t" r="r" b="b"/>
            <a:pathLst>
              <a:path w="14532162" h="1707620">
                <a:moveTo>
                  <a:pt x="0" y="0"/>
                </a:moveTo>
                <a:lnTo>
                  <a:pt x="14532162" y="0"/>
                </a:lnTo>
                <a:lnTo>
                  <a:pt x="14532162" y="1707620"/>
                </a:lnTo>
                <a:lnTo>
                  <a:pt x="0" y="170762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Freeform 4"/>
          <p:cNvSpPr/>
          <p:nvPr/>
        </p:nvSpPr>
        <p:spPr>
          <a:xfrm>
            <a:off x="2288842" y="8993426"/>
            <a:ext cx="13709250" cy="877828"/>
          </a:xfrm>
          <a:custGeom>
            <a:avLst/>
            <a:gdLst/>
            <a:ahLst/>
            <a:cxnLst/>
            <a:rect l="l" t="t" r="r" b="b"/>
            <a:pathLst>
              <a:path w="13709250" h="877828">
                <a:moveTo>
                  <a:pt x="0" y="0"/>
                </a:moveTo>
                <a:lnTo>
                  <a:pt x="13709250" y="0"/>
                </a:lnTo>
                <a:lnTo>
                  <a:pt x="13709250" y="877829"/>
                </a:lnTo>
                <a:lnTo>
                  <a:pt x="0" y="87782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Freeform 5"/>
          <p:cNvSpPr/>
          <p:nvPr/>
        </p:nvSpPr>
        <p:spPr>
          <a:xfrm>
            <a:off x="1699068" y="496317"/>
            <a:ext cx="3435923" cy="2338637"/>
          </a:xfrm>
          <a:custGeom>
            <a:avLst/>
            <a:gdLst/>
            <a:ahLst/>
            <a:cxnLst/>
            <a:rect l="l" t="t" r="r" b="b"/>
            <a:pathLst>
              <a:path w="3435923" h="2338637">
                <a:moveTo>
                  <a:pt x="0" y="0"/>
                </a:moveTo>
                <a:lnTo>
                  <a:pt x="3435923" y="0"/>
                </a:lnTo>
                <a:lnTo>
                  <a:pt x="3435923" y="2338638"/>
                </a:lnTo>
                <a:lnTo>
                  <a:pt x="0" y="233863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" name="Freeform 6"/>
          <p:cNvSpPr/>
          <p:nvPr/>
        </p:nvSpPr>
        <p:spPr>
          <a:xfrm>
            <a:off x="16690689" y="1943410"/>
            <a:ext cx="966979" cy="966979"/>
          </a:xfrm>
          <a:custGeom>
            <a:avLst/>
            <a:gdLst/>
            <a:ahLst/>
            <a:cxnLst/>
            <a:rect l="l" t="t" r="r" b="b"/>
            <a:pathLst>
              <a:path w="966979" h="966979">
                <a:moveTo>
                  <a:pt x="0" y="0"/>
                </a:moveTo>
                <a:lnTo>
                  <a:pt x="966978" y="0"/>
                </a:lnTo>
                <a:lnTo>
                  <a:pt x="966978" y="966979"/>
                </a:lnTo>
                <a:lnTo>
                  <a:pt x="0" y="96697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" name="Freeform 7"/>
          <p:cNvSpPr/>
          <p:nvPr/>
        </p:nvSpPr>
        <p:spPr>
          <a:xfrm>
            <a:off x="17376579" y="7916771"/>
            <a:ext cx="911551" cy="912114"/>
          </a:xfrm>
          <a:custGeom>
            <a:avLst/>
            <a:gdLst/>
            <a:ahLst/>
            <a:cxnLst/>
            <a:rect l="l" t="t" r="r" b="b"/>
            <a:pathLst>
              <a:path w="911551" h="912114">
                <a:moveTo>
                  <a:pt x="0" y="0"/>
                </a:moveTo>
                <a:lnTo>
                  <a:pt x="911551" y="0"/>
                </a:lnTo>
                <a:lnTo>
                  <a:pt x="911551" y="912115"/>
                </a:lnTo>
                <a:lnTo>
                  <a:pt x="0" y="91211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8" name="Freeform 8"/>
          <p:cNvSpPr/>
          <p:nvPr/>
        </p:nvSpPr>
        <p:spPr>
          <a:xfrm>
            <a:off x="16450731" y="5317529"/>
            <a:ext cx="1028705" cy="1021843"/>
          </a:xfrm>
          <a:custGeom>
            <a:avLst/>
            <a:gdLst/>
            <a:ahLst/>
            <a:cxnLst/>
            <a:rect l="l" t="t" r="r" b="b"/>
            <a:pathLst>
              <a:path w="1028705" h="1021843">
                <a:moveTo>
                  <a:pt x="0" y="0"/>
                </a:moveTo>
                <a:lnTo>
                  <a:pt x="1028705" y="0"/>
                </a:lnTo>
                <a:lnTo>
                  <a:pt x="1028705" y="1021842"/>
                </a:lnTo>
                <a:lnTo>
                  <a:pt x="0" y="102184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9" name="Freeform 9"/>
          <p:cNvSpPr/>
          <p:nvPr/>
        </p:nvSpPr>
        <p:spPr>
          <a:xfrm>
            <a:off x="17143328" y="4377956"/>
            <a:ext cx="1144733" cy="1152150"/>
          </a:xfrm>
          <a:custGeom>
            <a:avLst/>
            <a:gdLst/>
            <a:ahLst/>
            <a:cxnLst/>
            <a:rect l="l" t="t" r="r" b="b"/>
            <a:pathLst>
              <a:path w="1144733" h="1152150">
                <a:moveTo>
                  <a:pt x="0" y="0"/>
                </a:moveTo>
                <a:lnTo>
                  <a:pt x="1144733" y="0"/>
                </a:lnTo>
                <a:lnTo>
                  <a:pt x="1144733" y="1152150"/>
                </a:lnTo>
                <a:lnTo>
                  <a:pt x="0" y="115215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0" name="Freeform 10"/>
          <p:cNvSpPr/>
          <p:nvPr/>
        </p:nvSpPr>
        <p:spPr>
          <a:xfrm>
            <a:off x="16162607" y="2547"/>
            <a:ext cx="1412790" cy="761212"/>
          </a:xfrm>
          <a:custGeom>
            <a:avLst/>
            <a:gdLst/>
            <a:ahLst/>
            <a:cxnLst/>
            <a:rect l="l" t="t" r="r" b="b"/>
            <a:pathLst>
              <a:path w="1412790" h="761212">
                <a:moveTo>
                  <a:pt x="0" y="0"/>
                </a:moveTo>
                <a:lnTo>
                  <a:pt x="1412790" y="0"/>
                </a:lnTo>
                <a:lnTo>
                  <a:pt x="1412790" y="761212"/>
                </a:lnTo>
                <a:lnTo>
                  <a:pt x="0" y="761212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t="-3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1" name="Freeform 11"/>
          <p:cNvSpPr/>
          <p:nvPr/>
        </p:nvSpPr>
        <p:spPr>
          <a:xfrm>
            <a:off x="5381066" y="2354355"/>
            <a:ext cx="6478118" cy="6025132"/>
          </a:xfrm>
          <a:custGeom>
            <a:avLst/>
            <a:gdLst/>
            <a:ahLst/>
            <a:cxnLst/>
            <a:rect l="l" t="t" r="r" b="b"/>
            <a:pathLst>
              <a:path w="6478118" h="6025132">
                <a:moveTo>
                  <a:pt x="0" y="0"/>
                </a:moveTo>
                <a:lnTo>
                  <a:pt x="6478118" y="0"/>
                </a:lnTo>
                <a:lnTo>
                  <a:pt x="6478118" y="6025132"/>
                </a:lnTo>
                <a:lnTo>
                  <a:pt x="0" y="6025132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2" name="Freeform 12"/>
          <p:cNvSpPr/>
          <p:nvPr/>
        </p:nvSpPr>
        <p:spPr>
          <a:xfrm>
            <a:off x="12479344" y="4015992"/>
            <a:ext cx="3624924" cy="3624924"/>
          </a:xfrm>
          <a:custGeom>
            <a:avLst/>
            <a:gdLst/>
            <a:ahLst/>
            <a:cxnLst/>
            <a:rect l="l" t="t" r="r" b="b"/>
            <a:pathLst>
              <a:path w="3624924" h="3624924">
                <a:moveTo>
                  <a:pt x="0" y="0"/>
                </a:moveTo>
                <a:lnTo>
                  <a:pt x="3624924" y="0"/>
                </a:lnTo>
                <a:lnTo>
                  <a:pt x="3624924" y="3624924"/>
                </a:lnTo>
                <a:lnTo>
                  <a:pt x="0" y="3624924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3" name="TextBox 13"/>
          <p:cNvSpPr txBox="1"/>
          <p:nvPr/>
        </p:nvSpPr>
        <p:spPr>
          <a:xfrm>
            <a:off x="1700801" y="3380616"/>
            <a:ext cx="3238084" cy="18153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83"/>
              </a:lnSpc>
            </a:pPr>
            <a:r>
              <a:rPr lang="en-US" sz="3591" b="1">
                <a:solidFill>
                  <a:srgbClr val="2B3786"/>
                </a:solidFill>
                <a:latin typeface="Arial Bold"/>
                <a:ea typeface="Arial Bold"/>
                <a:cs typeface="Arial Bold"/>
                <a:sym typeface="Arial Bold"/>
              </a:rPr>
              <a:t>Relatórios </a:t>
            </a:r>
          </a:p>
          <a:p>
            <a:pPr algn="l">
              <a:lnSpc>
                <a:spcPts val="5030"/>
              </a:lnSpc>
            </a:pPr>
            <a:r>
              <a:rPr lang="en-US" sz="3593" b="1">
                <a:solidFill>
                  <a:srgbClr val="2B3786"/>
                </a:solidFill>
                <a:latin typeface="Arial Bold"/>
                <a:ea typeface="Arial Bold"/>
                <a:cs typeface="Arial Bold"/>
                <a:sym typeface="Arial Bold"/>
              </a:rPr>
              <a:t>financeiros da </a:t>
            </a:r>
          </a:p>
          <a:p>
            <a:pPr algn="l">
              <a:lnSpc>
                <a:spcPts val="7283"/>
              </a:lnSpc>
            </a:pPr>
            <a:r>
              <a:rPr lang="en-US" sz="3591" b="1">
                <a:solidFill>
                  <a:srgbClr val="2B3786"/>
                </a:solidFill>
                <a:latin typeface="Arial Bold"/>
                <a:ea typeface="Arial Bold"/>
                <a:cs typeface="Arial Bold"/>
                <a:sym typeface="Arial Bold"/>
              </a:rPr>
              <a:t>FNP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3566111" y="2900516"/>
            <a:ext cx="2386284" cy="3345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14"/>
              </a:lnSpc>
            </a:pPr>
            <a:r>
              <a:rPr lang="en-US" sz="1724" b="1" spc="1">
                <a:solidFill>
                  <a:srgbClr val="10253F"/>
                </a:solidFill>
                <a:latin typeface="Arial Bold"/>
                <a:ea typeface="Arial Bold"/>
                <a:cs typeface="Arial Bold"/>
                <a:sym typeface="Arial Bold"/>
              </a:rPr>
              <a:t>bit.ly/dadosfiscaisFNP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5967027" y="515399"/>
            <a:ext cx="10518830" cy="15206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903"/>
              </a:lnSpc>
            </a:pPr>
            <a:r>
              <a:rPr lang="en-US" sz="2183" b="1">
                <a:solidFill>
                  <a:srgbClr val="10253F"/>
                </a:solidFill>
                <a:latin typeface="Arial Bold"/>
                <a:ea typeface="Arial Bold"/>
                <a:cs typeface="Arial Bold"/>
                <a:sym typeface="Arial Bold"/>
              </a:rPr>
              <a:t>A</a:t>
            </a:r>
            <a:r>
              <a:rPr lang="en-US" sz="2183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183" b="1">
                <a:solidFill>
                  <a:srgbClr val="10253F"/>
                </a:solidFill>
                <a:latin typeface="Arial Bold"/>
                <a:ea typeface="Arial Bold"/>
                <a:cs typeface="Arial Bold"/>
                <a:sym typeface="Arial Bold"/>
              </a:rPr>
              <a:t>FNP</a:t>
            </a:r>
            <a:r>
              <a:rPr lang="en-US" sz="2183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183" b="1">
                <a:solidFill>
                  <a:srgbClr val="10253F"/>
                </a:solidFill>
                <a:latin typeface="Arial Bold"/>
                <a:ea typeface="Arial Bold"/>
                <a:cs typeface="Arial Bold"/>
                <a:sym typeface="Arial Bold"/>
              </a:rPr>
              <a:t>garante</a:t>
            </a:r>
            <a:r>
              <a:rPr lang="en-US" sz="2183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183" b="1">
                <a:solidFill>
                  <a:srgbClr val="10253F"/>
                </a:solidFill>
                <a:latin typeface="Arial Bold"/>
                <a:ea typeface="Arial Bold"/>
                <a:cs typeface="Arial Bold"/>
                <a:sym typeface="Arial Bold"/>
              </a:rPr>
              <a:t>o</a:t>
            </a:r>
            <a:r>
              <a:rPr lang="en-US" sz="2183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183" b="1">
                <a:solidFill>
                  <a:srgbClr val="10253F"/>
                </a:solidFill>
                <a:latin typeface="Arial Bold"/>
                <a:ea typeface="Arial Bold"/>
                <a:cs typeface="Arial Bold"/>
                <a:sym typeface="Arial Bold"/>
              </a:rPr>
              <a:t>pleno</a:t>
            </a:r>
            <a:r>
              <a:rPr lang="en-US" sz="2183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183" b="1">
                <a:solidFill>
                  <a:srgbClr val="10253F"/>
                </a:solidFill>
                <a:latin typeface="Arial Bold"/>
                <a:ea typeface="Arial Bold"/>
                <a:cs typeface="Arial Bold"/>
                <a:sym typeface="Arial Bold"/>
              </a:rPr>
              <a:t>cumprimento</a:t>
            </a:r>
            <a:r>
              <a:rPr lang="en-US" sz="2183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183" b="1">
                <a:solidFill>
                  <a:srgbClr val="10253F"/>
                </a:solidFill>
                <a:latin typeface="Arial Bold"/>
                <a:ea typeface="Arial Bold"/>
                <a:cs typeface="Arial Bold"/>
                <a:sym typeface="Arial Bold"/>
              </a:rPr>
              <a:t>do</a:t>
            </a:r>
            <a:r>
              <a:rPr lang="en-US" sz="2183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183" b="1">
                <a:solidFill>
                  <a:srgbClr val="10253F"/>
                </a:solidFill>
                <a:latin typeface="Arial Bold"/>
                <a:ea typeface="Arial Bold"/>
                <a:cs typeface="Arial Bold"/>
                <a:sym typeface="Arial Bold"/>
              </a:rPr>
              <a:t>direito</a:t>
            </a:r>
            <a:r>
              <a:rPr lang="en-US" sz="2183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183" b="1">
                <a:solidFill>
                  <a:srgbClr val="10253F"/>
                </a:solidFill>
                <a:latin typeface="Arial Bold"/>
                <a:ea typeface="Arial Bold"/>
                <a:cs typeface="Arial Bold"/>
                <a:sym typeface="Arial Bold"/>
              </a:rPr>
              <a:t>fundamental</a:t>
            </a:r>
            <a:r>
              <a:rPr lang="en-US" sz="2183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183" b="1">
                <a:solidFill>
                  <a:srgbClr val="10253F"/>
                </a:solidFill>
                <a:latin typeface="Arial Bold"/>
                <a:ea typeface="Arial Bold"/>
                <a:cs typeface="Arial Bold"/>
                <a:sym typeface="Arial Bold"/>
              </a:rPr>
              <a:t>a</a:t>
            </a:r>
            <a:r>
              <a:rPr lang="en-US" sz="2183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183" b="1">
                <a:solidFill>
                  <a:srgbClr val="10253F"/>
                </a:solidFill>
                <a:latin typeface="Arial Bold"/>
                <a:ea typeface="Arial Bold"/>
                <a:cs typeface="Arial Bold"/>
                <a:sym typeface="Arial Bold"/>
              </a:rPr>
              <a:t>informação sobre</a:t>
            </a:r>
            <a:r>
              <a:rPr lang="en-US" sz="2183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183" b="1">
                <a:solidFill>
                  <a:srgbClr val="10253F"/>
                </a:solidFill>
                <a:latin typeface="Arial Bold"/>
                <a:ea typeface="Arial Bold"/>
                <a:cs typeface="Arial Bold"/>
                <a:sym typeface="Arial Bold"/>
              </a:rPr>
              <a:t>suas</a:t>
            </a:r>
            <a:r>
              <a:rPr lang="en-US" sz="2183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183" b="1">
                <a:solidFill>
                  <a:srgbClr val="10253F"/>
                </a:solidFill>
                <a:latin typeface="Arial Bold"/>
                <a:ea typeface="Arial Bold"/>
                <a:cs typeface="Arial Bold"/>
                <a:sym typeface="Arial Bold"/>
              </a:rPr>
              <a:t>atividades,</a:t>
            </a:r>
            <a:r>
              <a:rPr lang="en-US" sz="2183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183" b="1">
                <a:solidFill>
                  <a:srgbClr val="10253F"/>
                </a:solidFill>
                <a:latin typeface="Arial Bold"/>
                <a:ea typeface="Arial Bold"/>
                <a:cs typeface="Arial Bold"/>
                <a:sym typeface="Arial Bold"/>
              </a:rPr>
              <a:t>nos</a:t>
            </a:r>
            <a:r>
              <a:rPr lang="en-US" sz="2183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183" b="1">
                <a:solidFill>
                  <a:srgbClr val="10253F"/>
                </a:solidFill>
                <a:latin typeface="Arial Bold"/>
                <a:ea typeface="Arial Bold"/>
                <a:cs typeface="Arial Bold"/>
                <a:sym typeface="Arial Bold"/>
              </a:rPr>
              <a:t>termos</a:t>
            </a:r>
            <a:r>
              <a:rPr lang="en-US" sz="2183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183" b="1">
                <a:solidFill>
                  <a:srgbClr val="10253F"/>
                </a:solidFill>
                <a:latin typeface="Arial Bold"/>
                <a:ea typeface="Arial Bold"/>
                <a:cs typeface="Arial Bold"/>
                <a:sym typeface="Arial Bold"/>
              </a:rPr>
              <a:t>da</a:t>
            </a:r>
            <a:r>
              <a:rPr lang="en-US" sz="2183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183" b="1">
                <a:solidFill>
                  <a:srgbClr val="10253F"/>
                </a:solidFill>
                <a:latin typeface="Arial Bold"/>
                <a:ea typeface="Arial Bold"/>
                <a:cs typeface="Arial Bold"/>
                <a:sym typeface="Arial Bold"/>
              </a:rPr>
              <a:t>Lei</a:t>
            </a:r>
            <a:r>
              <a:rPr lang="en-US" sz="2183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183" b="1">
                <a:solidFill>
                  <a:srgbClr val="10253F"/>
                </a:solidFill>
                <a:latin typeface="Arial Bold"/>
                <a:ea typeface="Arial Bold"/>
                <a:cs typeface="Arial Bold"/>
                <a:sym typeface="Arial Bold"/>
              </a:rPr>
              <a:t>nº</a:t>
            </a:r>
            <a:r>
              <a:rPr lang="en-US" sz="2183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183" b="1">
                <a:solidFill>
                  <a:srgbClr val="10253F"/>
                </a:solidFill>
                <a:latin typeface="Arial Bold"/>
                <a:ea typeface="Arial Bold"/>
                <a:cs typeface="Arial Bold"/>
                <a:sym typeface="Arial Bold"/>
              </a:rPr>
              <a:t>12.527/2011</a:t>
            </a:r>
            <a:r>
              <a:rPr lang="en-US" sz="2183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183" b="1">
                <a:solidFill>
                  <a:srgbClr val="10253F"/>
                </a:solidFill>
                <a:latin typeface="Arial Bold"/>
                <a:ea typeface="Arial Bold"/>
                <a:cs typeface="Arial Bold"/>
                <a:sym typeface="Arial Bold"/>
              </a:rPr>
              <a:t>(Lei</a:t>
            </a:r>
            <a:r>
              <a:rPr lang="en-US" sz="2183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183" b="1">
                <a:solidFill>
                  <a:srgbClr val="10253F"/>
                </a:solidFill>
                <a:latin typeface="Arial Bold"/>
                <a:ea typeface="Arial Bold"/>
                <a:cs typeface="Arial Bold"/>
                <a:sym typeface="Arial Bold"/>
              </a:rPr>
              <a:t>de</a:t>
            </a:r>
            <a:r>
              <a:rPr lang="en-US" sz="2183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183" b="1">
                <a:solidFill>
                  <a:srgbClr val="10253F"/>
                </a:solidFill>
                <a:latin typeface="Arial Bold"/>
                <a:ea typeface="Arial Bold"/>
                <a:cs typeface="Arial Bold"/>
                <a:sym typeface="Arial Bold"/>
              </a:rPr>
              <a:t>Acesso</a:t>
            </a:r>
            <a:r>
              <a:rPr lang="en-US" sz="2183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183" b="1">
                <a:solidFill>
                  <a:srgbClr val="10253F"/>
                </a:solidFill>
                <a:latin typeface="Arial Bold"/>
                <a:ea typeface="Arial Bold"/>
                <a:cs typeface="Arial Bold"/>
                <a:sym typeface="Arial Bold"/>
              </a:rPr>
              <a:t>à Informação),</a:t>
            </a:r>
            <a:r>
              <a:rPr lang="en-US" sz="2183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183" b="1">
                <a:solidFill>
                  <a:srgbClr val="10253F"/>
                </a:solidFill>
                <a:latin typeface="Arial Bold"/>
                <a:ea typeface="Arial Bold"/>
                <a:cs typeface="Arial Bold"/>
                <a:sym typeface="Arial Bold"/>
              </a:rPr>
              <a:t>e</a:t>
            </a:r>
            <a:r>
              <a:rPr lang="en-US" sz="2183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183" b="1">
                <a:solidFill>
                  <a:srgbClr val="10253F"/>
                </a:solidFill>
                <a:latin typeface="Arial Bold"/>
                <a:ea typeface="Arial Bold"/>
                <a:cs typeface="Arial Bold"/>
                <a:sym typeface="Arial Bold"/>
              </a:rPr>
              <a:t>da</a:t>
            </a:r>
            <a:r>
              <a:rPr lang="en-US" sz="2183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183" b="1">
                <a:solidFill>
                  <a:srgbClr val="10253F"/>
                </a:solidFill>
                <a:latin typeface="Arial Bold"/>
                <a:ea typeface="Arial Bold"/>
                <a:cs typeface="Arial Bold"/>
                <a:sym typeface="Arial Bold"/>
              </a:rPr>
              <a:t>Lei</a:t>
            </a:r>
            <a:r>
              <a:rPr lang="en-US" sz="2183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183" b="1">
                <a:solidFill>
                  <a:srgbClr val="10253F"/>
                </a:solidFill>
                <a:latin typeface="Arial Bold"/>
                <a:ea typeface="Arial Bold"/>
                <a:cs typeface="Arial Bold"/>
                <a:sym typeface="Arial Bold"/>
              </a:rPr>
              <a:t>14.341/2022</a:t>
            </a:r>
            <a:r>
              <a:rPr lang="en-US" sz="2183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183" b="1">
                <a:solidFill>
                  <a:srgbClr val="10253F"/>
                </a:solidFill>
                <a:latin typeface="Arial Bold"/>
                <a:ea typeface="Arial Bold"/>
                <a:cs typeface="Arial Bold"/>
                <a:sym typeface="Arial Bold"/>
              </a:rPr>
              <a:t>(Dispõe</a:t>
            </a:r>
            <a:r>
              <a:rPr lang="en-US" sz="2183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183" b="1">
                <a:solidFill>
                  <a:srgbClr val="10253F"/>
                </a:solidFill>
                <a:latin typeface="Arial Bold"/>
                <a:ea typeface="Arial Bold"/>
                <a:cs typeface="Arial Bold"/>
                <a:sym typeface="Arial Bold"/>
              </a:rPr>
              <a:t>sobre</a:t>
            </a:r>
            <a:r>
              <a:rPr lang="en-US" sz="2183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183" b="1">
                <a:solidFill>
                  <a:srgbClr val="10253F"/>
                </a:solidFill>
                <a:latin typeface="Arial Bold"/>
                <a:ea typeface="Arial Bold"/>
                <a:cs typeface="Arial Bold"/>
                <a:sym typeface="Arial Bold"/>
              </a:rPr>
              <a:t>a</a:t>
            </a:r>
            <a:r>
              <a:rPr lang="en-US" sz="2183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183" b="1">
                <a:solidFill>
                  <a:srgbClr val="10253F"/>
                </a:solidFill>
                <a:latin typeface="Arial Bold"/>
                <a:ea typeface="Arial Bold"/>
                <a:cs typeface="Arial Bold"/>
                <a:sym typeface="Arial Bold"/>
              </a:rPr>
              <a:t>Associação</a:t>
            </a:r>
            <a:r>
              <a:rPr lang="en-US" sz="2183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183" b="1">
                <a:solidFill>
                  <a:srgbClr val="10253F"/>
                </a:solidFill>
                <a:latin typeface="Arial Bold"/>
                <a:ea typeface="Arial Bold"/>
                <a:cs typeface="Arial Bold"/>
                <a:sym typeface="Arial Bold"/>
              </a:rPr>
              <a:t>de Representação</a:t>
            </a:r>
            <a:r>
              <a:rPr lang="en-US" sz="2183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183" b="1">
                <a:solidFill>
                  <a:srgbClr val="10253F"/>
                </a:solidFill>
                <a:latin typeface="Arial Bold"/>
                <a:ea typeface="Arial Bold"/>
                <a:cs typeface="Arial Bold"/>
                <a:sym typeface="Arial Bold"/>
              </a:rPr>
              <a:t>de</a:t>
            </a:r>
            <a:r>
              <a:rPr lang="en-US" sz="2183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183" b="1">
                <a:solidFill>
                  <a:srgbClr val="10253F"/>
                </a:solidFill>
                <a:latin typeface="Arial Bold"/>
                <a:ea typeface="Arial Bold"/>
                <a:cs typeface="Arial Bold"/>
                <a:sym typeface="Arial Bold"/>
              </a:rPr>
              <a:t>Municípios)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665</Words>
  <Application>Microsoft Office PowerPoint</Application>
  <PresentationFormat>Personalizar</PresentationFormat>
  <Paragraphs>116</Paragraphs>
  <Slides>13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23" baseType="lpstr">
      <vt:lpstr>Poppins</vt:lpstr>
      <vt:lpstr>Arial Bold</vt:lpstr>
      <vt:lpstr>Poppins Bold</vt:lpstr>
      <vt:lpstr>Open Sans 1 Bold</vt:lpstr>
      <vt:lpstr>Arial</vt:lpstr>
      <vt:lpstr>Aptos Bold</vt:lpstr>
      <vt:lpstr>Calibri</vt:lpstr>
      <vt:lpstr>Aptos</vt:lpstr>
      <vt:lpstr>Tahoma Bold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PAUTA ADMINISTRATIVA_GILBERTO PERRE</dc:title>
  <cp:lastModifiedBy>Paulo Diego</cp:lastModifiedBy>
  <cp:revision>2</cp:revision>
  <dcterms:created xsi:type="dcterms:W3CDTF">2006-08-16T00:00:00Z</dcterms:created>
  <dcterms:modified xsi:type="dcterms:W3CDTF">2025-04-07T18:28:34Z</dcterms:modified>
  <dc:identifier>DAGj5q4E7qI</dc:identifier>
</cp:coreProperties>
</file>