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0" r:id="rId11"/>
    <p:sldId id="261" r:id="rId12"/>
    <p:sldId id="262" r:id="rId13"/>
    <p:sldId id="269" r:id="rId14"/>
  </p:sldIdLst>
  <p:sldSz cx="18288000" cy="10287000"/>
  <p:notesSz cx="6858000" cy="9144000"/>
  <p:embeddedFontLst>
    <p:embeddedFont>
      <p:font typeface="Aptos Bold" panose="020B0604020202020204" charset="0"/>
      <p:regular r:id="rId15"/>
    </p:embeddedFont>
    <p:embeddedFont>
      <p:font typeface="Arial Bold" panose="020B0604020202020204" charset="0"/>
      <p:regular r:id="rId16"/>
    </p:embeddedFont>
    <p:embeddedFont>
      <p:font typeface="Open Sans 1 Bold" panose="020B0604020202020204" charset="0"/>
      <p:regular r:id="rId17"/>
    </p:embeddedFont>
    <p:embeddedFont>
      <p:font typeface="Poppins" panose="00000500000000000000" pitchFamily="2" charset="0"/>
      <p:regular r:id="rId18"/>
    </p:embeddedFont>
    <p:embeddedFont>
      <p:font typeface="Poppins Bold" panose="00000800000000000000" charset="0"/>
      <p:regular r:id="rId19"/>
    </p:embeddedFont>
    <p:embeddedFont>
      <p:font typeface="Tahoma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8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sv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0" Type="http://schemas.openxmlformats.org/officeDocument/2006/relationships/image" Target="../media/image21.sv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9.svg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3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42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19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4.png"/><Relationship Id="rId5" Type="http://schemas.openxmlformats.org/officeDocument/2006/relationships/image" Target="../media/image34.png"/><Relationship Id="rId10" Type="http://schemas.openxmlformats.org/officeDocument/2006/relationships/image" Target="../media/image19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47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6.jpeg"/><Relationship Id="rId5" Type="http://schemas.openxmlformats.org/officeDocument/2006/relationships/image" Target="../media/image34.png"/><Relationship Id="rId10" Type="http://schemas.openxmlformats.org/officeDocument/2006/relationships/image" Target="../media/image19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5112" cy="10285375"/>
          </a:xfrm>
          <a:custGeom>
            <a:avLst/>
            <a:gdLst/>
            <a:ahLst/>
            <a:cxnLst/>
            <a:rect l="l" t="t" r="r" b="b"/>
            <a:pathLst>
              <a:path w="18285112" h="10285375">
                <a:moveTo>
                  <a:pt x="0" y="0"/>
                </a:moveTo>
                <a:lnTo>
                  <a:pt x="18285112" y="0"/>
                </a:lnTo>
                <a:lnTo>
                  <a:pt x="18285112" y="10285375"/>
                </a:lnTo>
                <a:lnTo>
                  <a:pt x="0" y="10285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" r="-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7128578" y="4498137"/>
            <a:ext cx="1156532" cy="1158819"/>
          </a:xfrm>
          <a:custGeom>
            <a:avLst/>
            <a:gdLst/>
            <a:ahLst/>
            <a:cxnLst/>
            <a:rect l="l" t="t" r="r" b="b"/>
            <a:pathLst>
              <a:path w="1156532" h="1158819">
                <a:moveTo>
                  <a:pt x="0" y="0"/>
                </a:moveTo>
                <a:lnTo>
                  <a:pt x="1156532" y="0"/>
                </a:lnTo>
                <a:lnTo>
                  <a:pt x="1156532" y="1158819"/>
                </a:lnTo>
                <a:lnTo>
                  <a:pt x="0" y="1158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8" r="-9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5533532"/>
            <a:ext cx="1131391" cy="1131391"/>
          </a:xfrm>
          <a:custGeom>
            <a:avLst/>
            <a:gdLst/>
            <a:ahLst/>
            <a:cxnLst/>
            <a:rect l="l" t="t" r="r" b="b"/>
            <a:pathLst>
              <a:path w="1131391" h="1131391">
                <a:moveTo>
                  <a:pt x="0" y="0"/>
                </a:moveTo>
                <a:lnTo>
                  <a:pt x="1131391" y="0"/>
                </a:lnTo>
                <a:lnTo>
                  <a:pt x="1131391" y="1131391"/>
                </a:lnTo>
                <a:lnTo>
                  <a:pt x="0" y="1131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803368" y="6370075"/>
            <a:ext cx="1131391" cy="1131391"/>
          </a:xfrm>
          <a:custGeom>
            <a:avLst/>
            <a:gdLst/>
            <a:ahLst/>
            <a:cxnLst/>
            <a:rect l="l" t="t" r="r" b="b"/>
            <a:pathLst>
              <a:path w="1131391" h="1131391">
                <a:moveTo>
                  <a:pt x="0" y="0"/>
                </a:moveTo>
                <a:lnTo>
                  <a:pt x="1131392" y="0"/>
                </a:lnTo>
                <a:lnTo>
                  <a:pt x="1131392" y="1131391"/>
                </a:lnTo>
                <a:lnTo>
                  <a:pt x="0" y="11313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317637" y="7501466"/>
            <a:ext cx="1131391" cy="1138248"/>
          </a:xfrm>
          <a:custGeom>
            <a:avLst/>
            <a:gdLst/>
            <a:ahLst/>
            <a:cxnLst/>
            <a:rect l="l" t="t" r="r" b="b"/>
            <a:pathLst>
              <a:path w="1131391" h="1138248">
                <a:moveTo>
                  <a:pt x="0" y="0"/>
                </a:moveTo>
                <a:lnTo>
                  <a:pt x="1131392" y="0"/>
                </a:lnTo>
                <a:lnTo>
                  <a:pt x="1131392" y="1138248"/>
                </a:lnTo>
                <a:lnTo>
                  <a:pt x="0" y="11382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5407492" y="8255727"/>
            <a:ext cx="1343955" cy="1350812"/>
          </a:xfrm>
          <a:custGeom>
            <a:avLst/>
            <a:gdLst/>
            <a:ahLst/>
            <a:cxnLst/>
            <a:rect l="l" t="t" r="r" b="b"/>
            <a:pathLst>
              <a:path w="1343955" h="1350812">
                <a:moveTo>
                  <a:pt x="0" y="0"/>
                </a:moveTo>
                <a:lnTo>
                  <a:pt x="1343956" y="0"/>
                </a:lnTo>
                <a:lnTo>
                  <a:pt x="1343956" y="1350812"/>
                </a:lnTo>
                <a:lnTo>
                  <a:pt x="0" y="135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878795" y="8578002"/>
            <a:ext cx="14529808" cy="1707372"/>
          </a:xfrm>
          <a:custGeom>
            <a:avLst/>
            <a:gdLst/>
            <a:ahLst/>
            <a:cxnLst/>
            <a:rect l="l" t="t" r="r" b="b"/>
            <a:pathLst>
              <a:path w="14529808" h="1707372">
                <a:moveTo>
                  <a:pt x="0" y="0"/>
                </a:moveTo>
                <a:lnTo>
                  <a:pt x="14529808" y="0"/>
                </a:lnTo>
                <a:lnTo>
                  <a:pt x="14529808" y="1707373"/>
                </a:lnTo>
                <a:lnTo>
                  <a:pt x="0" y="17073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2290210" y="8989418"/>
            <a:ext cx="13706977" cy="877685"/>
          </a:xfrm>
          <a:custGeom>
            <a:avLst/>
            <a:gdLst/>
            <a:ahLst/>
            <a:cxnLst/>
            <a:rect l="l" t="t" r="r" b="b"/>
            <a:pathLst>
              <a:path w="13706977" h="877685">
                <a:moveTo>
                  <a:pt x="0" y="0"/>
                </a:moveTo>
                <a:lnTo>
                  <a:pt x="13706977" y="0"/>
                </a:lnTo>
                <a:lnTo>
                  <a:pt x="13706977" y="877685"/>
                </a:lnTo>
                <a:lnTo>
                  <a:pt x="0" y="8776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5949188" y="1186246"/>
            <a:ext cx="1302814" cy="1302814"/>
          </a:xfrm>
          <a:custGeom>
            <a:avLst/>
            <a:gdLst/>
            <a:ahLst/>
            <a:cxnLst/>
            <a:rect l="l" t="t" r="r" b="b"/>
            <a:pathLst>
              <a:path w="1302814" h="1302814">
                <a:moveTo>
                  <a:pt x="0" y="0"/>
                </a:moveTo>
                <a:lnTo>
                  <a:pt x="1302814" y="0"/>
                </a:lnTo>
                <a:lnTo>
                  <a:pt x="1302814" y="1302814"/>
                </a:lnTo>
                <a:lnTo>
                  <a:pt x="0" y="1302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6826874" y="0"/>
            <a:ext cx="1458237" cy="1453666"/>
          </a:xfrm>
          <a:custGeom>
            <a:avLst/>
            <a:gdLst/>
            <a:ahLst/>
            <a:cxnLst/>
            <a:rect l="l" t="t" r="r" b="b"/>
            <a:pathLst>
              <a:path w="1458237" h="1453666">
                <a:moveTo>
                  <a:pt x="0" y="0"/>
                </a:moveTo>
                <a:lnTo>
                  <a:pt x="1458236" y="0"/>
                </a:lnTo>
                <a:lnTo>
                  <a:pt x="1458236" y="1453666"/>
                </a:lnTo>
                <a:lnTo>
                  <a:pt x="0" y="14536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78" r="-78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8058898" y="3311833"/>
            <a:ext cx="11250596" cy="3531426"/>
            <a:chOff x="0" y="0"/>
            <a:chExt cx="15000794" cy="47085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000794" cy="4708568"/>
            </a:xfrm>
            <a:custGeom>
              <a:avLst/>
              <a:gdLst/>
              <a:ahLst/>
              <a:cxnLst/>
              <a:rect l="l" t="t" r="r" b="b"/>
              <a:pathLst>
                <a:path w="15000794" h="4708568">
                  <a:moveTo>
                    <a:pt x="0" y="0"/>
                  </a:moveTo>
                  <a:lnTo>
                    <a:pt x="15000794" y="0"/>
                  </a:lnTo>
                  <a:lnTo>
                    <a:pt x="15000794" y="4708568"/>
                  </a:lnTo>
                  <a:lnTo>
                    <a:pt x="0" y="470856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5000794" cy="470856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087"/>
                </a:lnSpc>
              </a:pPr>
              <a:r>
                <a:rPr lang="en-US" sz="7057" b="1">
                  <a:solidFill>
                    <a:srgbClr val="FAB00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Apreciação de documentos administrativos</a:t>
              </a:r>
            </a:p>
            <a:p>
              <a:pPr algn="l">
                <a:lnSpc>
                  <a:spcPts val="4129"/>
                </a:lnSpc>
              </a:pPr>
              <a:endParaRPr lang="en-US" sz="7057" b="1">
                <a:solidFill>
                  <a:srgbClr val="FAB001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3142706" y="3047069"/>
            <a:ext cx="4263400" cy="2902137"/>
          </a:xfrm>
          <a:custGeom>
            <a:avLst/>
            <a:gdLst/>
            <a:ahLst/>
            <a:cxnLst/>
            <a:rect l="l" t="t" r="r" b="b"/>
            <a:pathLst>
              <a:path w="4263400" h="2902137">
                <a:moveTo>
                  <a:pt x="0" y="0"/>
                </a:moveTo>
                <a:lnTo>
                  <a:pt x="4263400" y="0"/>
                </a:lnTo>
                <a:lnTo>
                  <a:pt x="4263400" y="2902136"/>
                </a:lnTo>
                <a:lnTo>
                  <a:pt x="0" y="29021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" y="722"/>
            <a:ext cx="18285112" cy="10285375"/>
          </a:xfrm>
          <a:custGeom>
            <a:avLst/>
            <a:gdLst/>
            <a:ahLst/>
            <a:cxnLst/>
            <a:rect l="l" t="t" r="r" b="b"/>
            <a:pathLst>
              <a:path w="18285112" h="10285375">
                <a:moveTo>
                  <a:pt x="0" y="0"/>
                </a:moveTo>
                <a:lnTo>
                  <a:pt x="18285112" y="0"/>
                </a:lnTo>
                <a:lnTo>
                  <a:pt x="18285112" y="10285376"/>
                </a:lnTo>
                <a:lnTo>
                  <a:pt x="0" y="10285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" r="-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7128578" y="4498137"/>
            <a:ext cx="1156532" cy="1158819"/>
          </a:xfrm>
          <a:custGeom>
            <a:avLst/>
            <a:gdLst/>
            <a:ahLst/>
            <a:cxnLst/>
            <a:rect l="l" t="t" r="r" b="b"/>
            <a:pathLst>
              <a:path w="1156532" h="1158819">
                <a:moveTo>
                  <a:pt x="0" y="0"/>
                </a:moveTo>
                <a:lnTo>
                  <a:pt x="1156532" y="0"/>
                </a:lnTo>
                <a:lnTo>
                  <a:pt x="1156532" y="1158819"/>
                </a:lnTo>
                <a:lnTo>
                  <a:pt x="0" y="1158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8" r="-9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5533532"/>
            <a:ext cx="1131391" cy="1131391"/>
          </a:xfrm>
          <a:custGeom>
            <a:avLst/>
            <a:gdLst/>
            <a:ahLst/>
            <a:cxnLst/>
            <a:rect l="l" t="t" r="r" b="b"/>
            <a:pathLst>
              <a:path w="1131391" h="1131391">
                <a:moveTo>
                  <a:pt x="0" y="0"/>
                </a:moveTo>
                <a:lnTo>
                  <a:pt x="1131391" y="0"/>
                </a:lnTo>
                <a:lnTo>
                  <a:pt x="1131391" y="1131391"/>
                </a:lnTo>
                <a:lnTo>
                  <a:pt x="0" y="1131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803368" y="6370075"/>
            <a:ext cx="1131391" cy="1131391"/>
          </a:xfrm>
          <a:custGeom>
            <a:avLst/>
            <a:gdLst/>
            <a:ahLst/>
            <a:cxnLst/>
            <a:rect l="l" t="t" r="r" b="b"/>
            <a:pathLst>
              <a:path w="1131391" h="1131391">
                <a:moveTo>
                  <a:pt x="0" y="0"/>
                </a:moveTo>
                <a:lnTo>
                  <a:pt x="1131392" y="0"/>
                </a:lnTo>
                <a:lnTo>
                  <a:pt x="1131392" y="1131391"/>
                </a:lnTo>
                <a:lnTo>
                  <a:pt x="0" y="11313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317637" y="7501466"/>
            <a:ext cx="1131391" cy="1138248"/>
          </a:xfrm>
          <a:custGeom>
            <a:avLst/>
            <a:gdLst/>
            <a:ahLst/>
            <a:cxnLst/>
            <a:rect l="l" t="t" r="r" b="b"/>
            <a:pathLst>
              <a:path w="1131391" h="1138248">
                <a:moveTo>
                  <a:pt x="0" y="0"/>
                </a:moveTo>
                <a:lnTo>
                  <a:pt x="1131392" y="0"/>
                </a:lnTo>
                <a:lnTo>
                  <a:pt x="1131392" y="1138248"/>
                </a:lnTo>
                <a:lnTo>
                  <a:pt x="0" y="11382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5407492" y="8255727"/>
            <a:ext cx="1343955" cy="1350812"/>
          </a:xfrm>
          <a:custGeom>
            <a:avLst/>
            <a:gdLst/>
            <a:ahLst/>
            <a:cxnLst/>
            <a:rect l="l" t="t" r="r" b="b"/>
            <a:pathLst>
              <a:path w="1343955" h="1350812">
                <a:moveTo>
                  <a:pt x="0" y="0"/>
                </a:moveTo>
                <a:lnTo>
                  <a:pt x="1343956" y="0"/>
                </a:lnTo>
                <a:lnTo>
                  <a:pt x="1343956" y="1350812"/>
                </a:lnTo>
                <a:lnTo>
                  <a:pt x="0" y="135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878795" y="8578002"/>
            <a:ext cx="14529808" cy="1707372"/>
          </a:xfrm>
          <a:custGeom>
            <a:avLst/>
            <a:gdLst/>
            <a:ahLst/>
            <a:cxnLst/>
            <a:rect l="l" t="t" r="r" b="b"/>
            <a:pathLst>
              <a:path w="14529808" h="1707372">
                <a:moveTo>
                  <a:pt x="0" y="0"/>
                </a:moveTo>
                <a:lnTo>
                  <a:pt x="14529808" y="0"/>
                </a:lnTo>
                <a:lnTo>
                  <a:pt x="14529808" y="1707373"/>
                </a:lnTo>
                <a:lnTo>
                  <a:pt x="0" y="17073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2290210" y="8989418"/>
            <a:ext cx="13706977" cy="877685"/>
          </a:xfrm>
          <a:custGeom>
            <a:avLst/>
            <a:gdLst/>
            <a:ahLst/>
            <a:cxnLst/>
            <a:rect l="l" t="t" r="r" b="b"/>
            <a:pathLst>
              <a:path w="13706977" h="877685">
                <a:moveTo>
                  <a:pt x="0" y="0"/>
                </a:moveTo>
                <a:lnTo>
                  <a:pt x="13706977" y="0"/>
                </a:lnTo>
                <a:lnTo>
                  <a:pt x="13706977" y="877685"/>
                </a:lnTo>
                <a:lnTo>
                  <a:pt x="0" y="8776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5949188" y="1186246"/>
            <a:ext cx="1302814" cy="1302814"/>
          </a:xfrm>
          <a:custGeom>
            <a:avLst/>
            <a:gdLst/>
            <a:ahLst/>
            <a:cxnLst/>
            <a:rect l="l" t="t" r="r" b="b"/>
            <a:pathLst>
              <a:path w="1302814" h="1302814">
                <a:moveTo>
                  <a:pt x="0" y="0"/>
                </a:moveTo>
                <a:lnTo>
                  <a:pt x="1302814" y="0"/>
                </a:lnTo>
                <a:lnTo>
                  <a:pt x="1302814" y="1302814"/>
                </a:lnTo>
                <a:lnTo>
                  <a:pt x="0" y="1302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6826874" y="0"/>
            <a:ext cx="1458237" cy="1453666"/>
          </a:xfrm>
          <a:custGeom>
            <a:avLst/>
            <a:gdLst/>
            <a:ahLst/>
            <a:cxnLst/>
            <a:rect l="l" t="t" r="r" b="b"/>
            <a:pathLst>
              <a:path w="1458237" h="1453666">
                <a:moveTo>
                  <a:pt x="0" y="0"/>
                </a:moveTo>
                <a:lnTo>
                  <a:pt x="1458236" y="0"/>
                </a:lnTo>
                <a:lnTo>
                  <a:pt x="1458236" y="1453666"/>
                </a:lnTo>
                <a:lnTo>
                  <a:pt x="0" y="14536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78" r="-78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7994370" y="3508495"/>
            <a:ext cx="7413122" cy="2148461"/>
            <a:chOff x="0" y="0"/>
            <a:chExt cx="9884163" cy="286461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884163" cy="2864614"/>
            </a:xfrm>
            <a:custGeom>
              <a:avLst/>
              <a:gdLst/>
              <a:ahLst/>
              <a:cxnLst/>
              <a:rect l="l" t="t" r="r" b="b"/>
              <a:pathLst>
                <a:path w="9884163" h="2864614">
                  <a:moveTo>
                    <a:pt x="0" y="0"/>
                  </a:moveTo>
                  <a:lnTo>
                    <a:pt x="9884163" y="0"/>
                  </a:lnTo>
                  <a:lnTo>
                    <a:pt x="9884163" y="2864614"/>
                  </a:lnTo>
                  <a:lnTo>
                    <a:pt x="0" y="286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9884163" cy="294081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7383"/>
                </a:lnSpc>
              </a:pPr>
              <a:r>
                <a:rPr lang="en-US" sz="6575" b="1">
                  <a:solidFill>
                    <a:srgbClr val="FAB00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CONTRIBUIÇÕES 2026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3004933" y="2906502"/>
            <a:ext cx="4263400" cy="2902137"/>
          </a:xfrm>
          <a:custGeom>
            <a:avLst/>
            <a:gdLst/>
            <a:ahLst/>
            <a:cxnLst/>
            <a:rect l="l" t="t" r="r" b="b"/>
            <a:pathLst>
              <a:path w="4263400" h="2902137">
                <a:moveTo>
                  <a:pt x="0" y="0"/>
                </a:moveTo>
                <a:lnTo>
                  <a:pt x="4263399" y="0"/>
                </a:lnTo>
                <a:lnTo>
                  <a:pt x="4263399" y="2902136"/>
                </a:lnTo>
                <a:lnTo>
                  <a:pt x="0" y="29021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816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551"/>
            <a:ext cx="18285112" cy="10285375"/>
          </a:xfrm>
          <a:custGeom>
            <a:avLst/>
            <a:gdLst/>
            <a:ahLst/>
            <a:cxnLst/>
            <a:rect l="l" t="t" r="r" b="b"/>
            <a:pathLst>
              <a:path w="18285112" h="10285375">
                <a:moveTo>
                  <a:pt x="0" y="0"/>
                </a:moveTo>
                <a:lnTo>
                  <a:pt x="18285112" y="0"/>
                </a:lnTo>
                <a:lnTo>
                  <a:pt x="18285112" y="10285376"/>
                </a:lnTo>
                <a:lnTo>
                  <a:pt x="0" y="10285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" r="-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071" y="8578002"/>
            <a:ext cx="14529808" cy="1707372"/>
          </a:xfrm>
          <a:custGeom>
            <a:avLst/>
            <a:gdLst/>
            <a:ahLst/>
            <a:cxnLst/>
            <a:rect l="l" t="t" r="r" b="b"/>
            <a:pathLst>
              <a:path w="14529808" h="1707372">
                <a:moveTo>
                  <a:pt x="0" y="0"/>
                </a:moveTo>
                <a:lnTo>
                  <a:pt x="14529807" y="0"/>
                </a:lnTo>
                <a:lnTo>
                  <a:pt x="14529807" y="1707373"/>
                </a:lnTo>
                <a:lnTo>
                  <a:pt x="0" y="17073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142696" y="8937333"/>
            <a:ext cx="13930413" cy="1013914"/>
          </a:xfrm>
          <a:custGeom>
            <a:avLst/>
            <a:gdLst/>
            <a:ahLst/>
            <a:cxnLst/>
            <a:rect l="l" t="t" r="r" b="b"/>
            <a:pathLst>
              <a:path w="13930413" h="1013914">
                <a:moveTo>
                  <a:pt x="0" y="0"/>
                </a:moveTo>
                <a:lnTo>
                  <a:pt x="13930413" y="0"/>
                </a:lnTo>
                <a:lnTo>
                  <a:pt x="13930413" y="1013913"/>
                </a:lnTo>
                <a:lnTo>
                  <a:pt x="0" y="1013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834" r="-68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7321175" y="1971123"/>
            <a:ext cx="966825" cy="966825"/>
          </a:xfrm>
          <a:custGeom>
            <a:avLst/>
            <a:gdLst/>
            <a:ahLst/>
            <a:cxnLst/>
            <a:rect l="l" t="t" r="r" b="b"/>
            <a:pathLst>
              <a:path w="966825" h="966825">
                <a:moveTo>
                  <a:pt x="0" y="0"/>
                </a:moveTo>
                <a:lnTo>
                  <a:pt x="966825" y="0"/>
                </a:lnTo>
                <a:lnTo>
                  <a:pt x="966825" y="966825"/>
                </a:lnTo>
                <a:lnTo>
                  <a:pt x="0" y="966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7348884" y="6517280"/>
            <a:ext cx="911408" cy="911969"/>
          </a:xfrm>
          <a:custGeom>
            <a:avLst/>
            <a:gdLst/>
            <a:ahLst/>
            <a:cxnLst/>
            <a:rect l="l" t="t" r="r" b="b"/>
            <a:pathLst>
              <a:path w="911408" h="911969">
                <a:moveTo>
                  <a:pt x="0" y="0"/>
                </a:moveTo>
                <a:lnTo>
                  <a:pt x="911407" y="0"/>
                </a:lnTo>
                <a:lnTo>
                  <a:pt x="911407" y="911969"/>
                </a:lnTo>
                <a:lnTo>
                  <a:pt x="0" y="9119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0" r="-3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290319" y="4914575"/>
            <a:ext cx="1028537" cy="1021680"/>
          </a:xfrm>
          <a:custGeom>
            <a:avLst/>
            <a:gdLst/>
            <a:ahLst/>
            <a:cxnLst/>
            <a:rect l="l" t="t" r="r" b="b"/>
            <a:pathLst>
              <a:path w="1028537" h="1021680">
                <a:moveTo>
                  <a:pt x="0" y="0"/>
                </a:moveTo>
                <a:lnTo>
                  <a:pt x="1028537" y="0"/>
                </a:lnTo>
                <a:lnTo>
                  <a:pt x="1028537" y="1021680"/>
                </a:lnTo>
                <a:lnTo>
                  <a:pt x="0" y="10216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7290319" y="3181588"/>
            <a:ext cx="1144543" cy="1151962"/>
          </a:xfrm>
          <a:custGeom>
            <a:avLst/>
            <a:gdLst/>
            <a:ahLst/>
            <a:cxnLst/>
            <a:rect l="l" t="t" r="r" b="b"/>
            <a:pathLst>
              <a:path w="1144543" h="1151962">
                <a:moveTo>
                  <a:pt x="0" y="0"/>
                </a:moveTo>
                <a:lnTo>
                  <a:pt x="1144543" y="0"/>
                </a:lnTo>
                <a:lnTo>
                  <a:pt x="1144543" y="1151962"/>
                </a:lnTo>
                <a:lnTo>
                  <a:pt x="0" y="11519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4" r="-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6160030" y="0"/>
            <a:ext cx="1412524" cy="761118"/>
          </a:xfrm>
          <a:custGeom>
            <a:avLst/>
            <a:gdLst/>
            <a:ahLst/>
            <a:cxnLst/>
            <a:rect l="l" t="t" r="r" b="b"/>
            <a:pathLst>
              <a:path w="1412524" h="761118">
                <a:moveTo>
                  <a:pt x="0" y="0"/>
                </a:moveTo>
                <a:lnTo>
                  <a:pt x="1412524" y="0"/>
                </a:lnTo>
                <a:lnTo>
                  <a:pt x="1412524" y="761118"/>
                </a:lnTo>
                <a:lnTo>
                  <a:pt x="0" y="7611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450" b="-45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" name="Group 10"/>
          <p:cNvGrpSpPr/>
          <p:nvPr/>
        </p:nvGrpSpPr>
        <p:grpSpPr>
          <a:xfrm>
            <a:off x="3319002" y="334851"/>
            <a:ext cx="12128469" cy="864982"/>
            <a:chOff x="0" y="0"/>
            <a:chExt cx="16171292" cy="11533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171292" cy="1153310"/>
            </a:xfrm>
            <a:custGeom>
              <a:avLst/>
              <a:gdLst/>
              <a:ahLst/>
              <a:cxnLst/>
              <a:rect l="l" t="t" r="r" b="b"/>
              <a:pathLst>
                <a:path w="16171292" h="1153310">
                  <a:moveTo>
                    <a:pt x="0" y="0"/>
                  </a:moveTo>
                  <a:lnTo>
                    <a:pt x="16171292" y="0"/>
                  </a:lnTo>
                  <a:lnTo>
                    <a:pt x="16171292" y="1153310"/>
                  </a:lnTo>
                  <a:lnTo>
                    <a:pt x="0" y="11533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6171292" cy="120093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6306"/>
                </a:lnSpc>
              </a:pPr>
              <a:r>
                <a:rPr lang="en-US" sz="4911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PROPOSTA DE CONTRIBUIÇÕES 2026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0724" y="1375788"/>
            <a:ext cx="8385971" cy="7077575"/>
            <a:chOff x="0" y="0"/>
            <a:chExt cx="11181294" cy="94367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181294" cy="9436767"/>
            </a:xfrm>
            <a:custGeom>
              <a:avLst/>
              <a:gdLst/>
              <a:ahLst/>
              <a:cxnLst/>
              <a:rect l="l" t="t" r="r" b="b"/>
              <a:pathLst>
                <a:path w="11181294" h="9436767">
                  <a:moveTo>
                    <a:pt x="0" y="0"/>
                  </a:moveTo>
                  <a:lnTo>
                    <a:pt x="11181294" y="0"/>
                  </a:lnTo>
                  <a:lnTo>
                    <a:pt x="11181294" y="9436767"/>
                  </a:lnTo>
                  <a:lnTo>
                    <a:pt x="0" y="94367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11181294" cy="945581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As contribuições referentes ao exercício de 2026 serão calculadas com base nas receitas de 2023;</a:t>
              </a:r>
            </a:p>
            <a:p>
              <a:pPr marL="319377" lvl="1" indent="-159688" algn="just">
                <a:lnSpc>
                  <a:spcPts val="3737"/>
                </a:lnSpc>
              </a:pPr>
              <a:endParaRPr lang="en-US" sz="2910">
                <a:solidFill>
                  <a:srgbClr val="1F348C"/>
                </a:solidFill>
                <a:latin typeface="Aptos"/>
                <a:ea typeface="Aptos"/>
                <a:cs typeface="Aptos"/>
                <a:sym typeface="Aptos"/>
              </a:endParaRPr>
            </a:p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A tabela de contribuição será corrigida em suas faixas de receita e nos valores correspondentes pelo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IPCA 2024 (4,83%); </a:t>
              </a:r>
            </a:p>
            <a:p>
              <a:pPr marL="319377" lvl="1" indent="-159688" algn="just">
                <a:lnSpc>
                  <a:spcPts val="3737"/>
                </a:lnSpc>
              </a:pPr>
              <a:endParaRPr lang="en-US" sz="2910" b="1">
                <a:solidFill>
                  <a:srgbClr val="1F348C"/>
                </a:solidFill>
                <a:latin typeface="Aptos Bold"/>
                <a:ea typeface="Aptos Bold"/>
                <a:cs typeface="Aptos Bold"/>
                <a:sym typeface="Aptos Bold"/>
              </a:endParaRPr>
            </a:p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Para as capitais que apresentaram queda na arrecadação em 2023, será mantido o valor da contribuição de 2025, sem reajuste pelo IPCA; </a:t>
              </a:r>
            </a:p>
            <a:p>
              <a:pPr marL="319377" lvl="1" indent="-159688" algn="just">
                <a:lnSpc>
                  <a:spcPts val="3737"/>
                </a:lnSpc>
              </a:pPr>
              <a:endParaRPr lang="en-US" sz="2910">
                <a:solidFill>
                  <a:srgbClr val="1F348C"/>
                </a:solidFill>
                <a:latin typeface="Aptos"/>
                <a:ea typeface="Aptos"/>
                <a:cs typeface="Aptos"/>
                <a:sym typeface="Aptos"/>
              </a:endParaRPr>
            </a:p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Instituir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piso de R$ 35.000 </a:t>
              </a: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ano; </a:t>
              </a:r>
            </a:p>
            <a:p>
              <a:pPr marL="319377" lvl="1" indent="-159688" algn="just">
                <a:lnSpc>
                  <a:spcPts val="3737"/>
                </a:lnSpc>
              </a:pPr>
              <a:endParaRPr lang="en-US" sz="2910">
                <a:solidFill>
                  <a:srgbClr val="1F348C"/>
                </a:solidFill>
                <a:latin typeface="Aptos"/>
                <a:ea typeface="Aptos"/>
                <a:cs typeface="Aptos"/>
                <a:sym typeface="Aptos"/>
              </a:endParaRPr>
            </a:p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No caso de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novas filiações ou renovações</a:t>
              </a: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, a contribuição será proporcional ao mês de adesão.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492470" y="1502243"/>
            <a:ext cx="7373822" cy="6334635"/>
            <a:chOff x="0" y="0"/>
            <a:chExt cx="9831763" cy="844618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831763" cy="8446180"/>
            </a:xfrm>
            <a:custGeom>
              <a:avLst/>
              <a:gdLst/>
              <a:ahLst/>
              <a:cxnLst/>
              <a:rect l="l" t="t" r="r" b="b"/>
              <a:pathLst>
                <a:path w="9831763" h="8446180">
                  <a:moveTo>
                    <a:pt x="0" y="0"/>
                  </a:moveTo>
                  <a:lnTo>
                    <a:pt x="9831763" y="0"/>
                  </a:lnTo>
                  <a:lnTo>
                    <a:pt x="9831763" y="8446180"/>
                  </a:lnTo>
                  <a:lnTo>
                    <a:pt x="0" y="84461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9831763" cy="846523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Aplicar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desconto de 10%,</a:t>
              </a: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 para pagamento em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cota única até 16/03/2026</a:t>
              </a: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; </a:t>
              </a:r>
            </a:p>
            <a:p>
              <a:pPr marL="319377" lvl="1" indent="-159688" algn="just">
                <a:lnSpc>
                  <a:spcPts val="3737"/>
                </a:lnSpc>
              </a:pPr>
              <a:endParaRPr lang="en-US" sz="2910">
                <a:solidFill>
                  <a:srgbClr val="1F348C"/>
                </a:solidFill>
                <a:latin typeface="Aptos"/>
                <a:ea typeface="Aptos"/>
                <a:cs typeface="Aptos"/>
                <a:sym typeface="Aptos"/>
              </a:endParaRPr>
            </a:p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Aplicar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desconto de 5% </a:t>
              </a: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para os pagamentos parcelados até a data do vencimento; </a:t>
              </a:r>
            </a:p>
            <a:p>
              <a:pPr marL="319377" lvl="1" indent="-159688" algn="just">
                <a:lnSpc>
                  <a:spcPts val="3737"/>
                </a:lnSpc>
              </a:pPr>
              <a:endParaRPr lang="en-US" sz="2910">
                <a:solidFill>
                  <a:srgbClr val="1F348C"/>
                </a:solidFill>
                <a:latin typeface="Aptos"/>
                <a:ea typeface="Aptos"/>
                <a:cs typeface="Aptos"/>
                <a:sym typeface="Aptos"/>
              </a:endParaRPr>
            </a:p>
            <a:p>
              <a:pPr marL="319377" lvl="1" indent="-159688" algn="just">
                <a:lnSpc>
                  <a:spcPts val="3737"/>
                </a:lnSpc>
                <a:buFont typeface="Arial"/>
                <a:buChar char="•"/>
              </a:pP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Solicitações de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descontos adicionais</a:t>
              </a:r>
              <a:r>
                <a:rPr lang="en-US" sz="2910">
                  <a:solidFill>
                    <a:srgbClr val="1F348C"/>
                  </a:solidFill>
                  <a:latin typeface="Aptos"/>
                  <a:ea typeface="Aptos"/>
                  <a:cs typeface="Aptos"/>
                  <a:sym typeface="Aptos"/>
                </a:rPr>
                <a:t>, fora dos critérios definidos em ata, deverão ser formalizadas por meio de ofício e </a:t>
              </a:r>
              <a:r>
                <a:rPr lang="en-US" sz="2910" b="1">
                  <a:solidFill>
                    <a:srgbClr val="1F348C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serão levados a consideração do Conselho Fiscal da FNP.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933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60030" y="0"/>
            <a:ext cx="1412524" cy="761118"/>
          </a:xfrm>
          <a:custGeom>
            <a:avLst/>
            <a:gdLst/>
            <a:ahLst/>
            <a:cxnLst/>
            <a:rect l="l" t="t" r="r" b="b"/>
            <a:pathLst>
              <a:path w="1412524" h="761118">
                <a:moveTo>
                  <a:pt x="0" y="0"/>
                </a:moveTo>
                <a:lnTo>
                  <a:pt x="1412524" y="0"/>
                </a:lnTo>
                <a:lnTo>
                  <a:pt x="1412524" y="761118"/>
                </a:lnTo>
                <a:lnTo>
                  <a:pt x="0" y="761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50" b="-45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126822"/>
            <a:ext cx="16068120" cy="10033355"/>
          </a:xfrm>
          <a:custGeom>
            <a:avLst/>
            <a:gdLst/>
            <a:ahLst/>
            <a:cxnLst/>
            <a:rect l="l" t="t" r="r" b="b"/>
            <a:pathLst>
              <a:path w="16068120" h="10033355">
                <a:moveTo>
                  <a:pt x="0" y="0"/>
                </a:moveTo>
                <a:lnTo>
                  <a:pt x="16068120" y="0"/>
                </a:lnTo>
                <a:lnTo>
                  <a:pt x="16068120" y="10033356"/>
                </a:lnTo>
                <a:lnTo>
                  <a:pt x="0" y="100333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96" b="-2396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7824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7"/>
            <a:ext cx="18288139" cy="10287052"/>
          </a:xfrm>
          <a:custGeom>
            <a:avLst/>
            <a:gdLst/>
            <a:ahLst/>
            <a:cxnLst/>
            <a:rect l="l" t="t" r="r" b="b"/>
            <a:pathLst>
              <a:path w="18288139" h="10287052">
                <a:moveTo>
                  <a:pt x="0" y="0"/>
                </a:moveTo>
                <a:lnTo>
                  <a:pt x="18288139" y="0"/>
                </a:lnTo>
                <a:lnTo>
                  <a:pt x="18288139" y="10287052"/>
                </a:lnTo>
                <a:lnTo>
                  <a:pt x="0" y="102870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5536942"/>
            <a:ext cx="1135055" cy="1131571"/>
          </a:xfrm>
          <a:custGeom>
            <a:avLst/>
            <a:gdLst/>
            <a:ahLst/>
            <a:cxnLst/>
            <a:rect l="l" t="t" r="r" b="b"/>
            <a:pathLst>
              <a:path w="1135055" h="1131571">
                <a:moveTo>
                  <a:pt x="0" y="0"/>
                </a:moveTo>
                <a:lnTo>
                  <a:pt x="1135055" y="0"/>
                </a:lnTo>
                <a:lnTo>
                  <a:pt x="1135055" y="1131572"/>
                </a:lnTo>
                <a:lnTo>
                  <a:pt x="0" y="11315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800271" y="6373709"/>
            <a:ext cx="1138434" cy="1131571"/>
          </a:xfrm>
          <a:custGeom>
            <a:avLst/>
            <a:gdLst/>
            <a:ahLst/>
            <a:cxnLst/>
            <a:rect l="l" t="t" r="r" b="b"/>
            <a:pathLst>
              <a:path w="1138434" h="1131571">
                <a:moveTo>
                  <a:pt x="0" y="0"/>
                </a:moveTo>
                <a:lnTo>
                  <a:pt x="1138434" y="0"/>
                </a:lnTo>
                <a:lnTo>
                  <a:pt x="1138434" y="1131572"/>
                </a:lnTo>
                <a:lnTo>
                  <a:pt x="0" y="11315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2314602" y="7505263"/>
            <a:ext cx="1138434" cy="1138434"/>
          </a:xfrm>
          <a:custGeom>
            <a:avLst/>
            <a:gdLst/>
            <a:ahLst/>
            <a:cxnLst/>
            <a:rect l="l" t="t" r="r" b="b"/>
            <a:pathLst>
              <a:path w="1138434" h="1138434">
                <a:moveTo>
                  <a:pt x="0" y="0"/>
                </a:moveTo>
                <a:lnTo>
                  <a:pt x="1138434" y="0"/>
                </a:lnTo>
                <a:lnTo>
                  <a:pt x="1138434" y="1138434"/>
                </a:lnTo>
                <a:lnTo>
                  <a:pt x="0" y="11384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5406594" y="8259664"/>
            <a:ext cx="1350985" cy="1350985"/>
          </a:xfrm>
          <a:custGeom>
            <a:avLst/>
            <a:gdLst/>
            <a:ahLst/>
            <a:cxnLst/>
            <a:rect l="l" t="t" r="r" b="b"/>
            <a:pathLst>
              <a:path w="1350985" h="1350985">
                <a:moveTo>
                  <a:pt x="0" y="0"/>
                </a:moveTo>
                <a:lnTo>
                  <a:pt x="1350986" y="0"/>
                </a:lnTo>
                <a:lnTo>
                  <a:pt x="1350986" y="1350986"/>
                </a:lnTo>
                <a:lnTo>
                  <a:pt x="0" y="1350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882533" y="8581979"/>
            <a:ext cx="14525343" cy="1707620"/>
          </a:xfrm>
          <a:custGeom>
            <a:avLst/>
            <a:gdLst/>
            <a:ahLst/>
            <a:cxnLst/>
            <a:rect l="l" t="t" r="r" b="b"/>
            <a:pathLst>
              <a:path w="14525343" h="1707620">
                <a:moveTo>
                  <a:pt x="0" y="0"/>
                </a:moveTo>
                <a:lnTo>
                  <a:pt x="14525343" y="0"/>
                </a:lnTo>
                <a:lnTo>
                  <a:pt x="14525343" y="1707620"/>
                </a:lnTo>
                <a:lnTo>
                  <a:pt x="0" y="17076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2287222" y="8993426"/>
            <a:ext cx="13709250" cy="877828"/>
          </a:xfrm>
          <a:custGeom>
            <a:avLst/>
            <a:gdLst/>
            <a:ahLst/>
            <a:cxnLst/>
            <a:rect l="l" t="t" r="r" b="b"/>
            <a:pathLst>
              <a:path w="13709250" h="877828">
                <a:moveTo>
                  <a:pt x="0" y="0"/>
                </a:moveTo>
                <a:lnTo>
                  <a:pt x="13709250" y="0"/>
                </a:lnTo>
                <a:lnTo>
                  <a:pt x="13709250" y="877829"/>
                </a:lnTo>
                <a:lnTo>
                  <a:pt x="0" y="8778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5955237" y="1189018"/>
            <a:ext cx="1303044" cy="1303044"/>
          </a:xfrm>
          <a:custGeom>
            <a:avLst/>
            <a:gdLst/>
            <a:ahLst/>
            <a:cxnLst/>
            <a:rect l="l" t="t" r="r" b="b"/>
            <a:pathLst>
              <a:path w="1303044" h="1303044">
                <a:moveTo>
                  <a:pt x="0" y="0"/>
                </a:moveTo>
                <a:lnTo>
                  <a:pt x="1303044" y="0"/>
                </a:lnTo>
                <a:lnTo>
                  <a:pt x="1303044" y="1303044"/>
                </a:lnTo>
                <a:lnTo>
                  <a:pt x="0" y="13030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833135" y="2548"/>
            <a:ext cx="1454960" cy="1453921"/>
          </a:xfrm>
          <a:custGeom>
            <a:avLst/>
            <a:gdLst/>
            <a:ahLst/>
            <a:cxnLst/>
            <a:rect l="l" t="t" r="r" b="b"/>
            <a:pathLst>
              <a:path w="1454960" h="1453921">
                <a:moveTo>
                  <a:pt x="0" y="0"/>
                </a:moveTo>
                <a:lnTo>
                  <a:pt x="1454960" y="0"/>
                </a:lnTo>
                <a:lnTo>
                  <a:pt x="1454960" y="1453921"/>
                </a:lnTo>
                <a:lnTo>
                  <a:pt x="0" y="14539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3507891" y="2354814"/>
            <a:ext cx="5904755" cy="4011946"/>
          </a:xfrm>
          <a:custGeom>
            <a:avLst/>
            <a:gdLst/>
            <a:ahLst/>
            <a:cxnLst/>
            <a:rect l="l" t="t" r="r" b="b"/>
            <a:pathLst>
              <a:path w="5904755" h="4011946">
                <a:moveTo>
                  <a:pt x="0" y="0"/>
                </a:moveTo>
                <a:lnTo>
                  <a:pt x="5904755" y="0"/>
                </a:lnTo>
                <a:lnTo>
                  <a:pt x="5904755" y="4011946"/>
                </a:lnTo>
                <a:lnTo>
                  <a:pt x="0" y="40119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0496302" y="4597448"/>
            <a:ext cx="5081851" cy="624085"/>
          </a:xfrm>
          <a:custGeom>
            <a:avLst/>
            <a:gdLst/>
            <a:ahLst/>
            <a:cxnLst/>
            <a:rect l="l" t="t" r="r" b="b"/>
            <a:pathLst>
              <a:path w="5081851" h="624085">
                <a:moveTo>
                  <a:pt x="0" y="0"/>
                </a:moveTo>
                <a:lnTo>
                  <a:pt x="5081852" y="0"/>
                </a:lnTo>
                <a:lnTo>
                  <a:pt x="5081852" y="624085"/>
                </a:lnTo>
                <a:lnTo>
                  <a:pt x="0" y="62408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1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0669482" y="3732221"/>
            <a:ext cx="4830240" cy="149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82"/>
              </a:lnSpc>
            </a:pPr>
            <a:r>
              <a:rPr lang="en-US" sz="7916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Obrigado</a:t>
            </a:r>
            <a:r>
              <a:rPr lang="en-US" sz="7916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88" y="2670"/>
            <a:ext cx="18285112" cy="10285375"/>
          </a:xfrm>
          <a:custGeom>
            <a:avLst/>
            <a:gdLst/>
            <a:ahLst/>
            <a:cxnLst/>
            <a:rect l="l" t="t" r="r" b="b"/>
            <a:pathLst>
              <a:path w="18285112" h="10285375">
                <a:moveTo>
                  <a:pt x="0" y="0"/>
                </a:moveTo>
                <a:lnTo>
                  <a:pt x="18285112" y="0"/>
                </a:lnTo>
                <a:lnTo>
                  <a:pt x="18285112" y="10285376"/>
                </a:lnTo>
                <a:lnTo>
                  <a:pt x="0" y="10285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" r="-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071" y="8578002"/>
            <a:ext cx="14529808" cy="1707372"/>
          </a:xfrm>
          <a:custGeom>
            <a:avLst/>
            <a:gdLst/>
            <a:ahLst/>
            <a:cxnLst/>
            <a:rect l="l" t="t" r="r" b="b"/>
            <a:pathLst>
              <a:path w="14529808" h="1707372">
                <a:moveTo>
                  <a:pt x="0" y="0"/>
                </a:moveTo>
                <a:lnTo>
                  <a:pt x="14529807" y="0"/>
                </a:lnTo>
                <a:lnTo>
                  <a:pt x="14529807" y="1707373"/>
                </a:lnTo>
                <a:lnTo>
                  <a:pt x="0" y="17073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288486" y="8989418"/>
            <a:ext cx="13706977" cy="877685"/>
          </a:xfrm>
          <a:custGeom>
            <a:avLst/>
            <a:gdLst/>
            <a:ahLst/>
            <a:cxnLst/>
            <a:rect l="l" t="t" r="r" b="b"/>
            <a:pathLst>
              <a:path w="13706977" h="877685">
                <a:moveTo>
                  <a:pt x="0" y="0"/>
                </a:moveTo>
                <a:lnTo>
                  <a:pt x="13706978" y="0"/>
                </a:lnTo>
                <a:lnTo>
                  <a:pt x="13706978" y="877685"/>
                </a:lnTo>
                <a:lnTo>
                  <a:pt x="0" y="877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401065" y="94593"/>
            <a:ext cx="3151013" cy="2144702"/>
          </a:xfrm>
          <a:custGeom>
            <a:avLst/>
            <a:gdLst/>
            <a:ahLst/>
            <a:cxnLst/>
            <a:rect l="l" t="t" r="r" b="b"/>
            <a:pathLst>
              <a:path w="3151013" h="2144702">
                <a:moveTo>
                  <a:pt x="0" y="0"/>
                </a:moveTo>
                <a:lnTo>
                  <a:pt x="3151013" y="0"/>
                </a:lnTo>
                <a:lnTo>
                  <a:pt x="3151013" y="2144701"/>
                </a:lnTo>
                <a:lnTo>
                  <a:pt x="0" y="2144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688012" y="1940507"/>
            <a:ext cx="966825" cy="966825"/>
          </a:xfrm>
          <a:custGeom>
            <a:avLst/>
            <a:gdLst/>
            <a:ahLst/>
            <a:cxnLst/>
            <a:rect l="l" t="t" r="r" b="b"/>
            <a:pathLst>
              <a:path w="966825" h="966825">
                <a:moveTo>
                  <a:pt x="0" y="0"/>
                </a:moveTo>
                <a:lnTo>
                  <a:pt x="966825" y="0"/>
                </a:lnTo>
                <a:lnTo>
                  <a:pt x="966825" y="966825"/>
                </a:lnTo>
                <a:lnTo>
                  <a:pt x="0" y="9668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373704" y="7912882"/>
            <a:ext cx="911408" cy="911969"/>
          </a:xfrm>
          <a:custGeom>
            <a:avLst/>
            <a:gdLst/>
            <a:ahLst/>
            <a:cxnLst/>
            <a:rect l="l" t="t" r="r" b="b"/>
            <a:pathLst>
              <a:path w="911408" h="911969">
                <a:moveTo>
                  <a:pt x="0" y="0"/>
                </a:moveTo>
                <a:lnTo>
                  <a:pt x="911408" y="0"/>
                </a:lnTo>
                <a:lnTo>
                  <a:pt x="911408" y="911969"/>
                </a:lnTo>
                <a:lnTo>
                  <a:pt x="0" y="9119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0" r="-3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6448020" y="5314111"/>
            <a:ext cx="1028537" cy="1021680"/>
          </a:xfrm>
          <a:custGeom>
            <a:avLst/>
            <a:gdLst/>
            <a:ahLst/>
            <a:cxnLst/>
            <a:rect l="l" t="t" r="r" b="b"/>
            <a:pathLst>
              <a:path w="1028537" h="1021680">
                <a:moveTo>
                  <a:pt x="0" y="0"/>
                </a:moveTo>
                <a:lnTo>
                  <a:pt x="1028537" y="0"/>
                </a:lnTo>
                <a:lnTo>
                  <a:pt x="1028537" y="1021680"/>
                </a:lnTo>
                <a:lnTo>
                  <a:pt x="0" y="10216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140568" y="4374713"/>
            <a:ext cx="1144543" cy="1151962"/>
          </a:xfrm>
          <a:custGeom>
            <a:avLst/>
            <a:gdLst/>
            <a:ahLst/>
            <a:cxnLst/>
            <a:rect l="l" t="t" r="r" b="b"/>
            <a:pathLst>
              <a:path w="1144543" h="1151962">
                <a:moveTo>
                  <a:pt x="0" y="0"/>
                </a:moveTo>
                <a:lnTo>
                  <a:pt x="1144542" y="0"/>
                </a:lnTo>
                <a:lnTo>
                  <a:pt x="1144542" y="1151962"/>
                </a:lnTo>
                <a:lnTo>
                  <a:pt x="0" y="11519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4" r="-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160030" y="0"/>
            <a:ext cx="1412524" cy="761118"/>
          </a:xfrm>
          <a:custGeom>
            <a:avLst/>
            <a:gdLst/>
            <a:ahLst/>
            <a:cxnLst/>
            <a:rect l="l" t="t" r="r" b="b"/>
            <a:pathLst>
              <a:path w="1412524" h="761118">
                <a:moveTo>
                  <a:pt x="0" y="0"/>
                </a:moveTo>
                <a:lnTo>
                  <a:pt x="1412524" y="0"/>
                </a:lnTo>
                <a:lnTo>
                  <a:pt x="1412524" y="761118"/>
                </a:lnTo>
                <a:lnTo>
                  <a:pt x="0" y="7611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450" b="-45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2288486" y="2680878"/>
            <a:ext cx="8768251" cy="1693836"/>
            <a:chOff x="0" y="0"/>
            <a:chExt cx="11691002" cy="225844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91002" cy="2258447"/>
            </a:xfrm>
            <a:custGeom>
              <a:avLst/>
              <a:gdLst/>
              <a:ahLst/>
              <a:cxnLst/>
              <a:rect l="l" t="t" r="r" b="b"/>
              <a:pathLst>
                <a:path w="11691002" h="2258447">
                  <a:moveTo>
                    <a:pt x="0" y="0"/>
                  </a:moveTo>
                  <a:lnTo>
                    <a:pt x="11691002" y="0"/>
                  </a:lnTo>
                  <a:lnTo>
                    <a:pt x="11691002" y="2258447"/>
                  </a:lnTo>
                  <a:lnTo>
                    <a:pt x="0" y="225844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691002" cy="229654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555"/>
                </a:lnSpc>
              </a:pPr>
              <a:r>
                <a:rPr lang="en-US" sz="3428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Aprimoramentos na Governança </a:t>
              </a:r>
            </a:p>
            <a:p>
              <a:pPr algn="just">
                <a:lnSpc>
                  <a:spcPts val="4290"/>
                </a:lnSpc>
              </a:pPr>
              <a:endParaRPr lang="en-US" sz="3428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  <a:p>
              <a:pPr algn="l">
                <a:lnSpc>
                  <a:spcPts val="3627"/>
                </a:lnSpc>
              </a:pPr>
              <a:endParaRPr lang="en-US" sz="3428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 rot="-10800000">
            <a:off x="14948820" y="4810172"/>
            <a:ext cx="306143" cy="503939"/>
          </a:xfrm>
          <a:custGeom>
            <a:avLst/>
            <a:gdLst/>
            <a:ahLst/>
            <a:cxnLst/>
            <a:rect l="l" t="t" r="r" b="b"/>
            <a:pathLst>
              <a:path w="306143" h="503939">
                <a:moveTo>
                  <a:pt x="0" y="0"/>
                </a:moveTo>
                <a:lnTo>
                  <a:pt x="306142" y="0"/>
                </a:lnTo>
                <a:lnTo>
                  <a:pt x="306142" y="503939"/>
                </a:lnTo>
                <a:lnTo>
                  <a:pt x="0" y="5039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4871651" y="645241"/>
            <a:ext cx="9968805" cy="1070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7"/>
              </a:lnSpc>
              <a:spcBef>
                <a:spcPct val="0"/>
              </a:spcBef>
            </a:pPr>
            <a:r>
              <a:rPr lang="en-US" sz="7057" b="1">
                <a:solidFill>
                  <a:srgbClr val="FAB001"/>
                </a:solidFill>
                <a:latin typeface="Arial Bold"/>
                <a:ea typeface="Arial Bold"/>
                <a:cs typeface="Arial Bold"/>
                <a:sym typeface="Arial Bold"/>
              </a:rPr>
              <a:t>Alterações Estatutárias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615767" y="2783917"/>
            <a:ext cx="522607" cy="522607"/>
          </a:xfrm>
          <a:custGeom>
            <a:avLst/>
            <a:gdLst/>
            <a:ahLst/>
            <a:cxnLst/>
            <a:rect l="l" t="t" r="r" b="b"/>
            <a:pathLst>
              <a:path w="522607" h="522607">
                <a:moveTo>
                  <a:pt x="0" y="0"/>
                </a:moveTo>
                <a:lnTo>
                  <a:pt x="522607" y="0"/>
                </a:lnTo>
                <a:lnTo>
                  <a:pt x="522607" y="522607"/>
                </a:lnTo>
                <a:lnTo>
                  <a:pt x="0" y="522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TextBox 17"/>
          <p:cNvSpPr txBox="1"/>
          <p:nvPr/>
        </p:nvSpPr>
        <p:spPr>
          <a:xfrm>
            <a:off x="1877071" y="2988071"/>
            <a:ext cx="7978983" cy="5595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endParaRPr/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8º, §3º;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23, §4º;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25, II, IV, V,VI e VII, §2º;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26, VII;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31;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33, §4º e §5º;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43, §1º;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51, §3º.</a:t>
            </a:r>
          </a:p>
          <a:p>
            <a:pPr algn="ctr">
              <a:lnSpc>
                <a:spcPts val="4480"/>
              </a:lnSpc>
            </a:pPr>
            <a:endParaRPr lang="en-US" sz="3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534540" y="5279364"/>
            <a:ext cx="2967733" cy="2967733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12781851" y="4409200"/>
            <a:ext cx="2166968" cy="1204410"/>
            <a:chOff x="0" y="0"/>
            <a:chExt cx="2949434" cy="163930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949434" cy="1639308"/>
            </a:xfrm>
            <a:custGeom>
              <a:avLst/>
              <a:gdLst/>
              <a:ahLst/>
              <a:cxnLst/>
              <a:rect l="l" t="t" r="r" b="b"/>
              <a:pathLst>
                <a:path w="2949434" h="1639308">
                  <a:moveTo>
                    <a:pt x="0" y="0"/>
                  </a:moveTo>
                  <a:lnTo>
                    <a:pt x="2949434" y="0"/>
                  </a:lnTo>
                  <a:lnTo>
                    <a:pt x="2949434" y="1639308"/>
                  </a:lnTo>
                  <a:lnTo>
                    <a:pt x="0" y="16393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949434" cy="164883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610"/>
                </a:lnSpc>
              </a:pPr>
              <a:endParaRPr/>
            </a:p>
            <a:p>
              <a:pPr algn="l">
                <a:lnSpc>
                  <a:spcPts val="2304"/>
                </a:lnSpc>
              </a:pPr>
              <a:r>
                <a:rPr lang="en-US" sz="2292" spc="-1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292" b="1" spc="-17">
                  <a:solidFill>
                    <a:srgbClr val="2B378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ACESSE AQUI </a:t>
              </a:r>
            </a:p>
            <a:p>
              <a:pPr algn="l">
                <a:lnSpc>
                  <a:spcPts val="2301"/>
                </a:lnSpc>
              </a:pPr>
              <a:endParaRPr lang="en-US" sz="2292" b="1" spc="-17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82" y="-1"/>
            <a:ext cx="18285112" cy="10285375"/>
          </a:xfrm>
          <a:custGeom>
            <a:avLst/>
            <a:gdLst/>
            <a:ahLst/>
            <a:cxnLst/>
            <a:rect l="l" t="t" r="r" b="b"/>
            <a:pathLst>
              <a:path w="18285112" h="10285375">
                <a:moveTo>
                  <a:pt x="0" y="0"/>
                </a:moveTo>
                <a:lnTo>
                  <a:pt x="18285113" y="0"/>
                </a:lnTo>
                <a:lnTo>
                  <a:pt x="18285113" y="10285376"/>
                </a:lnTo>
                <a:lnTo>
                  <a:pt x="0" y="10285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" r="-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071" y="8578002"/>
            <a:ext cx="14529808" cy="1707372"/>
          </a:xfrm>
          <a:custGeom>
            <a:avLst/>
            <a:gdLst/>
            <a:ahLst/>
            <a:cxnLst/>
            <a:rect l="l" t="t" r="r" b="b"/>
            <a:pathLst>
              <a:path w="14529808" h="1707372">
                <a:moveTo>
                  <a:pt x="0" y="0"/>
                </a:moveTo>
                <a:lnTo>
                  <a:pt x="14529807" y="0"/>
                </a:lnTo>
                <a:lnTo>
                  <a:pt x="14529807" y="1707373"/>
                </a:lnTo>
                <a:lnTo>
                  <a:pt x="0" y="17073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288486" y="8989418"/>
            <a:ext cx="13706977" cy="877685"/>
          </a:xfrm>
          <a:custGeom>
            <a:avLst/>
            <a:gdLst/>
            <a:ahLst/>
            <a:cxnLst/>
            <a:rect l="l" t="t" r="r" b="b"/>
            <a:pathLst>
              <a:path w="13706977" h="877685">
                <a:moveTo>
                  <a:pt x="0" y="0"/>
                </a:moveTo>
                <a:lnTo>
                  <a:pt x="13706978" y="0"/>
                </a:lnTo>
                <a:lnTo>
                  <a:pt x="13706978" y="877685"/>
                </a:lnTo>
                <a:lnTo>
                  <a:pt x="0" y="877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401065" y="94593"/>
            <a:ext cx="3151013" cy="2144702"/>
          </a:xfrm>
          <a:custGeom>
            <a:avLst/>
            <a:gdLst/>
            <a:ahLst/>
            <a:cxnLst/>
            <a:rect l="l" t="t" r="r" b="b"/>
            <a:pathLst>
              <a:path w="3151013" h="2144702">
                <a:moveTo>
                  <a:pt x="0" y="0"/>
                </a:moveTo>
                <a:lnTo>
                  <a:pt x="3151013" y="0"/>
                </a:lnTo>
                <a:lnTo>
                  <a:pt x="3151013" y="2144701"/>
                </a:lnTo>
                <a:lnTo>
                  <a:pt x="0" y="2144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039995" y="1221222"/>
            <a:ext cx="966825" cy="966825"/>
          </a:xfrm>
          <a:custGeom>
            <a:avLst/>
            <a:gdLst/>
            <a:ahLst/>
            <a:cxnLst/>
            <a:rect l="l" t="t" r="r" b="b"/>
            <a:pathLst>
              <a:path w="966825" h="966825">
                <a:moveTo>
                  <a:pt x="0" y="0"/>
                </a:moveTo>
                <a:lnTo>
                  <a:pt x="966825" y="0"/>
                </a:lnTo>
                <a:lnTo>
                  <a:pt x="966825" y="966825"/>
                </a:lnTo>
                <a:lnTo>
                  <a:pt x="0" y="9668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171424" y="645241"/>
            <a:ext cx="1144543" cy="1151962"/>
          </a:xfrm>
          <a:custGeom>
            <a:avLst/>
            <a:gdLst/>
            <a:ahLst/>
            <a:cxnLst/>
            <a:rect l="l" t="t" r="r" b="b"/>
            <a:pathLst>
              <a:path w="1144543" h="1151962">
                <a:moveTo>
                  <a:pt x="0" y="0"/>
                </a:moveTo>
                <a:lnTo>
                  <a:pt x="1144543" y="0"/>
                </a:lnTo>
                <a:lnTo>
                  <a:pt x="1144543" y="1151962"/>
                </a:lnTo>
                <a:lnTo>
                  <a:pt x="0" y="1151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4" r="-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6160030" y="0"/>
            <a:ext cx="1412524" cy="761118"/>
          </a:xfrm>
          <a:custGeom>
            <a:avLst/>
            <a:gdLst/>
            <a:ahLst/>
            <a:cxnLst/>
            <a:rect l="l" t="t" r="r" b="b"/>
            <a:pathLst>
              <a:path w="1412524" h="761118">
                <a:moveTo>
                  <a:pt x="0" y="0"/>
                </a:moveTo>
                <a:lnTo>
                  <a:pt x="1412524" y="0"/>
                </a:lnTo>
                <a:lnTo>
                  <a:pt x="1412524" y="761118"/>
                </a:lnTo>
                <a:lnTo>
                  <a:pt x="0" y="7611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50" b="-45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15303120" y="4840950"/>
            <a:ext cx="2166968" cy="1204410"/>
            <a:chOff x="0" y="0"/>
            <a:chExt cx="2949434" cy="163930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49434" cy="1639308"/>
            </a:xfrm>
            <a:custGeom>
              <a:avLst/>
              <a:gdLst/>
              <a:ahLst/>
              <a:cxnLst/>
              <a:rect l="l" t="t" r="r" b="b"/>
              <a:pathLst>
                <a:path w="2949434" h="1639308">
                  <a:moveTo>
                    <a:pt x="0" y="0"/>
                  </a:moveTo>
                  <a:lnTo>
                    <a:pt x="2949434" y="0"/>
                  </a:lnTo>
                  <a:lnTo>
                    <a:pt x="2949434" y="1639308"/>
                  </a:lnTo>
                  <a:lnTo>
                    <a:pt x="0" y="16393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2949434" cy="164883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610"/>
                </a:lnSpc>
              </a:pPr>
              <a:endParaRPr/>
            </a:p>
            <a:p>
              <a:pPr algn="l">
                <a:lnSpc>
                  <a:spcPts val="2304"/>
                </a:lnSpc>
              </a:pPr>
              <a:r>
                <a:rPr lang="en-US" sz="2292" spc="-1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292" b="1" spc="-17">
                  <a:solidFill>
                    <a:srgbClr val="2B378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ACESSE AQUI </a:t>
              </a:r>
            </a:p>
            <a:p>
              <a:pPr algn="l">
                <a:lnSpc>
                  <a:spcPts val="2301"/>
                </a:lnSpc>
              </a:pPr>
              <a:endParaRPr lang="en-US" sz="2292" b="1" spc="-17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16107" y="5502119"/>
            <a:ext cx="11493105" cy="1416811"/>
            <a:chOff x="0" y="0"/>
            <a:chExt cx="15324140" cy="188908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324141" cy="1889082"/>
            </a:xfrm>
            <a:custGeom>
              <a:avLst/>
              <a:gdLst/>
              <a:ahLst/>
              <a:cxnLst/>
              <a:rect l="l" t="t" r="r" b="b"/>
              <a:pathLst>
                <a:path w="15324141" h="1889082">
                  <a:moveTo>
                    <a:pt x="0" y="0"/>
                  </a:moveTo>
                  <a:lnTo>
                    <a:pt x="15324141" y="0"/>
                  </a:lnTo>
                  <a:lnTo>
                    <a:pt x="15324141" y="1889082"/>
                  </a:lnTo>
                  <a:lnTo>
                    <a:pt x="0" y="18890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5324140" cy="19176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3891"/>
                </a:lnSpc>
              </a:pPr>
              <a:r>
                <a:rPr lang="en-US" sz="2928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Aprimoramentos na estrutura administrativa da FNP</a:t>
              </a:r>
            </a:p>
            <a:p>
              <a:pPr algn="just">
                <a:lnSpc>
                  <a:spcPts val="3625"/>
                </a:lnSpc>
              </a:pPr>
              <a:endParaRPr lang="en-US" sz="2928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  <a:p>
              <a:pPr algn="l">
                <a:lnSpc>
                  <a:spcPts val="2962"/>
                </a:lnSpc>
              </a:pPr>
              <a:endParaRPr lang="en-US" sz="2928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 rot="-10800000">
            <a:off x="17470089" y="5251480"/>
            <a:ext cx="317541" cy="522701"/>
          </a:xfrm>
          <a:custGeom>
            <a:avLst/>
            <a:gdLst/>
            <a:ahLst/>
            <a:cxnLst/>
            <a:rect l="l" t="t" r="r" b="b"/>
            <a:pathLst>
              <a:path w="317541" h="522701">
                <a:moveTo>
                  <a:pt x="0" y="0"/>
                </a:moveTo>
                <a:lnTo>
                  <a:pt x="317541" y="0"/>
                </a:lnTo>
                <a:lnTo>
                  <a:pt x="317541" y="522702"/>
                </a:lnTo>
                <a:lnTo>
                  <a:pt x="0" y="52270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4871651" y="645241"/>
            <a:ext cx="9968805" cy="1070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7"/>
              </a:lnSpc>
              <a:spcBef>
                <a:spcPct val="0"/>
              </a:spcBef>
            </a:pPr>
            <a:r>
              <a:rPr lang="en-US" sz="7057" b="1">
                <a:solidFill>
                  <a:srgbClr val="FAB001"/>
                </a:solidFill>
                <a:latin typeface="Arial Bold"/>
                <a:ea typeface="Arial Bold"/>
                <a:cs typeface="Arial Bold"/>
                <a:sym typeface="Arial Bold"/>
              </a:rPr>
              <a:t>Alterações Estatutárias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84695" y="4363713"/>
            <a:ext cx="11363173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(Art. 5º, IV)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091992" y="5869650"/>
            <a:ext cx="3348519" cy="2907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8"/>
              </a:lnSpc>
            </a:pPr>
            <a:endParaRPr/>
          </a:p>
          <a:p>
            <a:pPr algn="l">
              <a:lnSpc>
                <a:spcPts val="3798"/>
              </a:lnSpc>
            </a:pPr>
            <a:r>
              <a:rPr lang="en-US" sz="27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28, VI;</a:t>
            </a:r>
          </a:p>
          <a:p>
            <a:pPr algn="l">
              <a:lnSpc>
                <a:spcPts val="3798"/>
              </a:lnSpc>
            </a:pPr>
            <a:r>
              <a:rPr lang="en-US" sz="27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36, I e II;</a:t>
            </a:r>
          </a:p>
          <a:p>
            <a:pPr algn="l">
              <a:lnSpc>
                <a:spcPts val="3798"/>
              </a:lnSpc>
            </a:pPr>
            <a:r>
              <a:rPr lang="en-US" sz="27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37;</a:t>
            </a:r>
          </a:p>
          <a:p>
            <a:pPr algn="l">
              <a:lnSpc>
                <a:spcPts val="3798"/>
              </a:lnSpc>
            </a:pPr>
            <a:r>
              <a:rPr lang="en-US" sz="27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Art. 43, §1º.</a:t>
            </a:r>
          </a:p>
          <a:p>
            <a:pPr algn="ctr">
              <a:lnSpc>
                <a:spcPts val="4078"/>
              </a:lnSpc>
            </a:pPr>
            <a:endParaRPr lang="en-US" sz="2712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716107" y="4441124"/>
            <a:ext cx="14907191" cy="1935049"/>
            <a:chOff x="0" y="0"/>
            <a:chExt cx="19876255" cy="2580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876255" cy="2580065"/>
            </a:xfrm>
            <a:custGeom>
              <a:avLst/>
              <a:gdLst/>
              <a:ahLst/>
              <a:cxnLst/>
              <a:rect l="l" t="t" r="r" b="b"/>
              <a:pathLst>
                <a:path w="19876255" h="2580065">
                  <a:moveTo>
                    <a:pt x="0" y="0"/>
                  </a:moveTo>
                  <a:lnTo>
                    <a:pt x="19876255" y="0"/>
                  </a:lnTo>
                  <a:lnTo>
                    <a:pt x="19876255" y="2580065"/>
                  </a:lnTo>
                  <a:lnTo>
                    <a:pt x="0" y="258006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19876255" cy="260864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3758"/>
                </a:lnSpc>
              </a:pPr>
              <a:r>
                <a:rPr lang="en-US" sz="2828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Aprimoramento da forma de autorização de representação judicial</a:t>
              </a:r>
            </a:p>
            <a:p>
              <a:pPr algn="just">
                <a:lnSpc>
                  <a:spcPts val="2961"/>
                </a:lnSpc>
              </a:pPr>
              <a:r>
                <a:rPr lang="en-US" sz="2228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 </a:t>
              </a:r>
            </a:p>
            <a:p>
              <a:pPr algn="l">
                <a:lnSpc>
                  <a:spcPts val="2031"/>
                </a:lnSpc>
              </a:pPr>
              <a:endParaRPr lang="en-US" sz="2228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59063" y="5643038"/>
            <a:ext cx="2928690" cy="2928690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716107" y="2794909"/>
            <a:ext cx="15455317" cy="2046041"/>
            <a:chOff x="0" y="0"/>
            <a:chExt cx="20607090" cy="272805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607089" cy="2728055"/>
            </a:xfrm>
            <a:custGeom>
              <a:avLst/>
              <a:gdLst/>
              <a:ahLst/>
              <a:cxnLst/>
              <a:rect l="l" t="t" r="r" b="b"/>
              <a:pathLst>
                <a:path w="20607089" h="2728055">
                  <a:moveTo>
                    <a:pt x="0" y="0"/>
                  </a:moveTo>
                  <a:lnTo>
                    <a:pt x="20607089" y="0"/>
                  </a:lnTo>
                  <a:lnTo>
                    <a:pt x="20607089" y="2728055"/>
                  </a:lnTo>
                  <a:lnTo>
                    <a:pt x="0" y="27280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76200"/>
              <a:ext cx="20607090" cy="28042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242"/>
                </a:lnSpc>
              </a:pPr>
              <a:r>
                <a:rPr lang="en-US" sz="2828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Prorrogação excepcional de mandatos de membros da Diretoria em função da Comissão Eleitoral do Comitê Gestor do IBS</a:t>
              </a:r>
            </a:p>
            <a:p>
              <a:pPr algn="just">
                <a:lnSpc>
                  <a:spcPts val="2961"/>
                </a:lnSpc>
              </a:pPr>
              <a:r>
                <a:rPr lang="en-US" sz="2228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</a:p>
            <a:p>
              <a:pPr algn="l">
                <a:lnSpc>
                  <a:spcPts val="2031"/>
                </a:lnSpc>
              </a:pPr>
              <a:endParaRPr lang="en-US" sz="222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497213" y="3300122"/>
            <a:ext cx="473473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(Art. 26, IX, §1º, §2º e §3º)</a:t>
            </a:r>
          </a:p>
        </p:txBody>
      </p:sp>
      <p:sp>
        <p:nvSpPr>
          <p:cNvPr id="27" name="Freeform 27"/>
          <p:cNvSpPr/>
          <p:nvPr/>
        </p:nvSpPr>
        <p:spPr>
          <a:xfrm>
            <a:off x="767396" y="3083062"/>
            <a:ext cx="522607" cy="522607"/>
          </a:xfrm>
          <a:custGeom>
            <a:avLst/>
            <a:gdLst/>
            <a:ahLst/>
            <a:cxnLst/>
            <a:rect l="l" t="t" r="r" b="b"/>
            <a:pathLst>
              <a:path w="522607" h="522607">
                <a:moveTo>
                  <a:pt x="0" y="0"/>
                </a:moveTo>
                <a:lnTo>
                  <a:pt x="522608" y="0"/>
                </a:lnTo>
                <a:lnTo>
                  <a:pt x="522608" y="522607"/>
                </a:lnTo>
                <a:lnTo>
                  <a:pt x="0" y="5226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/>
          <p:nvPr/>
        </p:nvSpPr>
        <p:spPr>
          <a:xfrm>
            <a:off x="767396" y="4449438"/>
            <a:ext cx="522607" cy="522607"/>
          </a:xfrm>
          <a:custGeom>
            <a:avLst/>
            <a:gdLst/>
            <a:ahLst/>
            <a:cxnLst/>
            <a:rect l="l" t="t" r="r" b="b"/>
            <a:pathLst>
              <a:path w="522607" h="522607">
                <a:moveTo>
                  <a:pt x="0" y="0"/>
                </a:moveTo>
                <a:lnTo>
                  <a:pt x="522608" y="0"/>
                </a:lnTo>
                <a:lnTo>
                  <a:pt x="522608" y="522607"/>
                </a:lnTo>
                <a:lnTo>
                  <a:pt x="0" y="5226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/>
          <p:nvPr/>
        </p:nvSpPr>
        <p:spPr>
          <a:xfrm>
            <a:off x="767396" y="5522753"/>
            <a:ext cx="522607" cy="522607"/>
          </a:xfrm>
          <a:custGeom>
            <a:avLst/>
            <a:gdLst/>
            <a:ahLst/>
            <a:cxnLst/>
            <a:rect l="l" t="t" r="r" b="b"/>
            <a:pathLst>
              <a:path w="522607" h="522607">
                <a:moveTo>
                  <a:pt x="0" y="0"/>
                </a:moveTo>
                <a:lnTo>
                  <a:pt x="522608" y="0"/>
                </a:lnTo>
                <a:lnTo>
                  <a:pt x="522608" y="522607"/>
                </a:lnTo>
                <a:lnTo>
                  <a:pt x="0" y="5226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"/>
            <a:ext cx="18453502" cy="10285375"/>
          </a:xfrm>
          <a:custGeom>
            <a:avLst/>
            <a:gdLst/>
            <a:ahLst/>
            <a:cxnLst/>
            <a:rect l="l" t="t" r="r" b="b"/>
            <a:pathLst>
              <a:path w="18453502" h="10285375">
                <a:moveTo>
                  <a:pt x="0" y="0"/>
                </a:moveTo>
                <a:lnTo>
                  <a:pt x="18453502" y="0"/>
                </a:lnTo>
                <a:lnTo>
                  <a:pt x="18453502" y="10285376"/>
                </a:lnTo>
                <a:lnTo>
                  <a:pt x="0" y="10285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" t="-457" b="-45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071" y="8578002"/>
            <a:ext cx="14529808" cy="1707372"/>
          </a:xfrm>
          <a:custGeom>
            <a:avLst/>
            <a:gdLst/>
            <a:ahLst/>
            <a:cxnLst/>
            <a:rect l="l" t="t" r="r" b="b"/>
            <a:pathLst>
              <a:path w="14529808" h="1707372">
                <a:moveTo>
                  <a:pt x="0" y="0"/>
                </a:moveTo>
                <a:lnTo>
                  <a:pt x="14529807" y="0"/>
                </a:lnTo>
                <a:lnTo>
                  <a:pt x="14529807" y="1707373"/>
                </a:lnTo>
                <a:lnTo>
                  <a:pt x="0" y="17073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288486" y="8989418"/>
            <a:ext cx="13706977" cy="877685"/>
          </a:xfrm>
          <a:custGeom>
            <a:avLst/>
            <a:gdLst/>
            <a:ahLst/>
            <a:cxnLst/>
            <a:rect l="l" t="t" r="r" b="b"/>
            <a:pathLst>
              <a:path w="13706977" h="877685">
                <a:moveTo>
                  <a:pt x="0" y="0"/>
                </a:moveTo>
                <a:lnTo>
                  <a:pt x="13706978" y="0"/>
                </a:lnTo>
                <a:lnTo>
                  <a:pt x="13706978" y="877685"/>
                </a:lnTo>
                <a:lnTo>
                  <a:pt x="0" y="877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401065" y="94593"/>
            <a:ext cx="3151013" cy="2144702"/>
          </a:xfrm>
          <a:custGeom>
            <a:avLst/>
            <a:gdLst/>
            <a:ahLst/>
            <a:cxnLst/>
            <a:rect l="l" t="t" r="r" b="b"/>
            <a:pathLst>
              <a:path w="3151013" h="2144702">
                <a:moveTo>
                  <a:pt x="0" y="0"/>
                </a:moveTo>
                <a:lnTo>
                  <a:pt x="3151013" y="0"/>
                </a:lnTo>
                <a:lnTo>
                  <a:pt x="3151013" y="2144701"/>
                </a:lnTo>
                <a:lnTo>
                  <a:pt x="0" y="2144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688012" y="1940507"/>
            <a:ext cx="966825" cy="966825"/>
          </a:xfrm>
          <a:custGeom>
            <a:avLst/>
            <a:gdLst/>
            <a:ahLst/>
            <a:cxnLst/>
            <a:rect l="l" t="t" r="r" b="b"/>
            <a:pathLst>
              <a:path w="966825" h="966825">
                <a:moveTo>
                  <a:pt x="0" y="0"/>
                </a:moveTo>
                <a:lnTo>
                  <a:pt x="966825" y="0"/>
                </a:lnTo>
                <a:lnTo>
                  <a:pt x="966825" y="966825"/>
                </a:lnTo>
                <a:lnTo>
                  <a:pt x="0" y="9668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373704" y="7912882"/>
            <a:ext cx="911408" cy="911969"/>
          </a:xfrm>
          <a:custGeom>
            <a:avLst/>
            <a:gdLst/>
            <a:ahLst/>
            <a:cxnLst/>
            <a:rect l="l" t="t" r="r" b="b"/>
            <a:pathLst>
              <a:path w="911408" h="911969">
                <a:moveTo>
                  <a:pt x="0" y="0"/>
                </a:moveTo>
                <a:lnTo>
                  <a:pt x="911408" y="0"/>
                </a:lnTo>
                <a:lnTo>
                  <a:pt x="911408" y="911969"/>
                </a:lnTo>
                <a:lnTo>
                  <a:pt x="0" y="9119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0" r="-3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6448020" y="5314111"/>
            <a:ext cx="1028537" cy="1021680"/>
          </a:xfrm>
          <a:custGeom>
            <a:avLst/>
            <a:gdLst/>
            <a:ahLst/>
            <a:cxnLst/>
            <a:rect l="l" t="t" r="r" b="b"/>
            <a:pathLst>
              <a:path w="1028537" h="1021680">
                <a:moveTo>
                  <a:pt x="0" y="0"/>
                </a:moveTo>
                <a:lnTo>
                  <a:pt x="1028537" y="0"/>
                </a:lnTo>
                <a:lnTo>
                  <a:pt x="1028537" y="1021680"/>
                </a:lnTo>
                <a:lnTo>
                  <a:pt x="0" y="10216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140568" y="4374713"/>
            <a:ext cx="1144543" cy="1151962"/>
          </a:xfrm>
          <a:custGeom>
            <a:avLst/>
            <a:gdLst/>
            <a:ahLst/>
            <a:cxnLst/>
            <a:rect l="l" t="t" r="r" b="b"/>
            <a:pathLst>
              <a:path w="1144543" h="1151962">
                <a:moveTo>
                  <a:pt x="0" y="0"/>
                </a:moveTo>
                <a:lnTo>
                  <a:pt x="1144542" y="0"/>
                </a:lnTo>
                <a:lnTo>
                  <a:pt x="1144542" y="1151962"/>
                </a:lnTo>
                <a:lnTo>
                  <a:pt x="0" y="11519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4" r="-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160030" y="0"/>
            <a:ext cx="1412524" cy="761118"/>
          </a:xfrm>
          <a:custGeom>
            <a:avLst/>
            <a:gdLst/>
            <a:ahLst/>
            <a:cxnLst/>
            <a:rect l="l" t="t" r="r" b="b"/>
            <a:pathLst>
              <a:path w="1412524" h="761118">
                <a:moveTo>
                  <a:pt x="0" y="0"/>
                </a:moveTo>
                <a:lnTo>
                  <a:pt x="1412524" y="0"/>
                </a:lnTo>
                <a:lnTo>
                  <a:pt x="1412524" y="761118"/>
                </a:lnTo>
                <a:lnTo>
                  <a:pt x="0" y="7611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450" b="-45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6555816" y="2423920"/>
            <a:ext cx="2728256" cy="1273385"/>
            <a:chOff x="0" y="0"/>
            <a:chExt cx="3637675" cy="16978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37675" cy="1697846"/>
            </a:xfrm>
            <a:custGeom>
              <a:avLst/>
              <a:gdLst/>
              <a:ahLst/>
              <a:cxnLst/>
              <a:rect l="l" t="t" r="r" b="b"/>
              <a:pathLst>
                <a:path w="3637675" h="1697846">
                  <a:moveTo>
                    <a:pt x="0" y="0"/>
                  </a:moveTo>
                  <a:lnTo>
                    <a:pt x="3637675" y="0"/>
                  </a:lnTo>
                  <a:lnTo>
                    <a:pt x="3637675" y="1697846"/>
                  </a:lnTo>
                  <a:lnTo>
                    <a:pt x="0" y="16978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3637675" cy="170737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610"/>
                </a:lnSpc>
              </a:pPr>
              <a:endParaRPr/>
            </a:p>
            <a:p>
              <a:pPr algn="l">
                <a:lnSpc>
                  <a:spcPts val="2907"/>
                </a:lnSpc>
              </a:pPr>
              <a:r>
                <a:rPr lang="en-US" sz="2892" spc="-2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92" b="1" spc="-21">
                  <a:solidFill>
                    <a:srgbClr val="2B378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ACESSE AQUI </a:t>
              </a:r>
            </a:p>
            <a:p>
              <a:pPr algn="l">
                <a:lnSpc>
                  <a:spcPts val="2301"/>
                </a:lnSpc>
              </a:pPr>
              <a:endParaRPr lang="en-US" sz="2892" b="1" spc="-2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 rot="-10800000">
            <a:off x="9440400" y="2793570"/>
            <a:ext cx="459329" cy="756096"/>
          </a:xfrm>
          <a:custGeom>
            <a:avLst/>
            <a:gdLst/>
            <a:ahLst/>
            <a:cxnLst/>
            <a:rect l="l" t="t" r="r" b="b"/>
            <a:pathLst>
              <a:path w="459329" h="756096">
                <a:moveTo>
                  <a:pt x="0" y="0"/>
                </a:moveTo>
                <a:lnTo>
                  <a:pt x="459329" y="0"/>
                </a:lnTo>
                <a:lnTo>
                  <a:pt x="459329" y="756097"/>
                </a:lnTo>
                <a:lnTo>
                  <a:pt x="0" y="7560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3953917" y="904912"/>
            <a:ext cx="13305383" cy="79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  <a:spcBef>
                <a:spcPct val="0"/>
              </a:spcBef>
            </a:pPr>
            <a:r>
              <a:rPr lang="en-US" sz="5257" b="1">
                <a:solidFill>
                  <a:srgbClr val="FAB001"/>
                </a:solidFill>
                <a:latin typeface="Arial Bold"/>
                <a:ea typeface="Arial Bold"/>
                <a:cs typeface="Arial Bold"/>
                <a:sym typeface="Arial Bold"/>
              </a:rPr>
              <a:t>Atualização do Regimento Interno da FNP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0047" y="3534391"/>
            <a:ext cx="4389227" cy="43892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7"/>
            <a:ext cx="18288095" cy="10287052"/>
          </a:xfrm>
          <a:custGeom>
            <a:avLst/>
            <a:gdLst/>
            <a:ahLst/>
            <a:cxnLst/>
            <a:rect l="l" t="t" r="r" b="b"/>
            <a:pathLst>
              <a:path w="18288095" h="10287052">
                <a:moveTo>
                  <a:pt x="0" y="0"/>
                </a:moveTo>
                <a:lnTo>
                  <a:pt x="18288096" y="0"/>
                </a:lnTo>
                <a:lnTo>
                  <a:pt x="18288096" y="10287052"/>
                </a:lnTo>
                <a:lnTo>
                  <a:pt x="0" y="102870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7131423" y="4501444"/>
            <a:ext cx="1156551" cy="1158978"/>
          </a:xfrm>
          <a:custGeom>
            <a:avLst/>
            <a:gdLst/>
            <a:ahLst/>
            <a:cxnLst/>
            <a:rect l="l" t="t" r="r" b="b"/>
            <a:pathLst>
              <a:path w="1156551" h="1158978">
                <a:moveTo>
                  <a:pt x="0" y="0"/>
                </a:moveTo>
                <a:lnTo>
                  <a:pt x="1156551" y="0"/>
                </a:lnTo>
                <a:lnTo>
                  <a:pt x="1156551" y="1158978"/>
                </a:lnTo>
                <a:lnTo>
                  <a:pt x="0" y="115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5536942"/>
            <a:ext cx="1131571" cy="1131571"/>
          </a:xfrm>
          <a:custGeom>
            <a:avLst/>
            <a:gdLst/>
            <a:ahLst/>
            <a:cxnLst/>
            <a:rect l="l" t="t" r="r" b="b"/>
            <a:pathLst>
              <a:path w="1131571" h="1131571">
                <a:moveTo>
                  <a:pt x="0" y="0"/>
                </a:moveTo>
                <a:lnTo>
                  <a:pt x="1131572" y="0"/>
                </a:lnTo>
                <a:lnTo>
                  <a:pt x="1131572" y="1131572"/>
                </a:lnTo>
                <a:lnTo>
                  <a:pt x="0" y="11315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803624" y="6373709"/>
            <a:ext cx="1131571" cy="1131571"/>
          </a:xfrm>
          <a:custGeom>
            <a:avLst/>
            <a:gdLst/>
            <a:ahLst/>
            <a:cxnLst/>
            <a:rect l="l" t="t" r="r" b="b"/>
            <a:pathLst>
              <a:path w="1131571" h="1131571">
                <a:moveTo>
                  <a:pt x="0" y="0"/>
                </a:moveTo>
                <a:lnTo>
                  <a:pt x="1131572" y="0"/>
                </a:lnTo>
                <a:lnTo>
                  <a:pt x="1131572" y="1131572"/>
                </a:lnTo>
                <a:lnTo>
                  <a:pt x="0" y="11315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318068" y="7505263"/>
            <a:ext cx="1131571" cy="1138434"/>
          </a:xfrm>
          <a:custGeom>
            <a:avLst/>
            <a:gdLst/>
            <a:ahLst/>
            <a:cxnLst/>
            <a:rect l="l" t="t" r="r" b="b"/>
            <a:pathLst>
              <a:path w="1131571" h="1138434">
                <a:moveTo>
                  <a:pt x="0" y="0"/>
                </a:moveTo>
                <a:lnTo>
                  <a:pt x="1131571" y="0"/>
                </a:lnTo>
                <a:lnTo>
                  <a:pt x="1131571" y="1138434"/>
                </a:lnTo>
                <a:lnTo>
                  <a:pt x="0" y="1138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5410060" y="8259664"/>
            <a:ext cx="1344166" cy="1350985"/>
          </a:xfrm>
          <a:custGeom>
            <a:avLst/>
            <a:gdLst/>
            <a:ahLst/>
            <a:cxnLst/>
            <a:rect l="l" t="t" r="r" b="b"/>
            <a:pathLst>
              <a:path w="1344166" h="1350985">
                <a:moveTo>
                  <a:pt x="0" y="0"/>
                </a:moveTo>
                <a:lnTo>
                  <a:pt x="1344166" y="0"/>
                </a:lnTo>
                <a:lnTo>
                  <a:pt x="1344166" y="1350986"/>
                </a:lnTo>
                <a:lnTo>
                  <a:pt x="0" y="13509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879067" y="8581979"/>
            <a:ext cx="14532162" cy="1707620"/>
          </a:xfrm>
          <a:custGeom>
            <a:avLst/>
            <a:gdLst/>
            <a:ahLst/>
            <a:cxnLst/>
            <a:rect l="l" t="t" r="r" b="b"/>
            <a:pathLst>
              <a:path w="14532162" h="1707620">
                <a:moveTo>
                  <a:pt x="0" y="0"/>
                </a:moveTo>
                <a:lnTo>
                  <a:pt x="14532162" y="0"/>
                </a:lnTo>
                <a:lnTo>
                  <a:pt x="14532162" y="1707620"/>
                </a:lnTo>
                <a:lnTo>
                  <a:pt x="0" y="17076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2290575" y="8993426"/>
            <a:ext cx="13709250" cy="877828"/>
          </a:xfrm>
          <a:custGeom>
            <a:avLst/>
            <a:gdLst/>
            <a:ahLst/>
            <a:cxnLst/>
            <a:rect l="l" t="t" r="r" b="b"/>
            <a:pathLst>
              <a:path w="13709250" h="877828">
                <a:moveTo>
                  <a:pt x="0" y="0"/>
                </a:moveTo>
                <a:lnTo>
                  <a:pt x="13709250" y="0"/>
                </a:lnTo>
                <a:lnTo>
                  <a:pt x="13709250" y="877829"/>
                </a:lnTo>
                <a:lnTo>
                  <a:pt x="0" y="8778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5951771" y="1189018"/>
            <a:ext cx="1303044" cy="1303044"/>
          </a:xfrm>
          <a:custGeom>
            <a:avLst/>
            <a:gdLst/>
            <a:ahLst/>
            <a:cxnLst/>
            <a:rect l="l" t="t" r="r" b="b"/>
            <a:pathLst>
              <a:path w="1303044" h="1303044">
                <a:moveTo>
                  <a:pt x="0" y="0"/>
                </a:moveTo>
                <a:lnTo>
                  <a:pt x="1303044" y="0"/>
                </a:lnTo>
                <a:lnTo>
                  <a:pt x="1303044" y="1303044"/>
                </a:lnTo>
                <a:lnTo>
                  <a:pt x="0" y="13030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6829669" y="2548"/>
            <a:ext cx="1458426" cy="1453921"/>
          </a:xfrm>
          <a:custGeom>
            <a:avLst/>
            <a:gdLst/>
            <a:ahLst/>
            <a:cxnLst/>
            <a:rect l="l" t="t" r="r" b="b"/>
            <a:pathLst>
              <a:path w="1458426" h="1453921">
                <a:moveTo>
                  <a:pt x="0" y="0"/>
                </a:moveTo>
                <a:lnTo>
                  <a:pt x="1458426" y="0"/>
                </a:lnTo>
                <a:lnTo>
                  <a:pt x="1458426" y="1453921"/>
                </a:lnTo>
                <a:lnTo>
                  <a:pt x="0" y="1453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3005465" y="2909462"/>
            <a:ext cx="4264138" cy="2902643"/>
          </a:xfrm>
          <a:custGeom>
            <a:avLst/>
            <a:gdLst/>
            <a:ahLst/>
            <a:cxnLst/>
            <a:rect l="l" t="t" r="r" b="b"/>
            <a:pathLst>
              <a:path w="4264138" h="2902643">
                <a:moveTo>
                  <a:pt x="0" y="0"/>
                </a:moveTo>
                <a:lnTo>
                  <a:pt x="4264138" y="0"/>
                </a:lnTo>
                <a:lnTo>
                  <a:pt x="4264138" y="2902642"/>
                </a:lnTo>
                <a:lnTo>
                  <a:pt x="0" y="29026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8462141" y="2940068"/>
            <a:ext cx="6463050" cy="3030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50"/>
              </a:lnSpc>
            </a:pPr>
            <a:r>
              <a:rPr lang="en-US" sz="6464" b="1">
                <a:solidFill>
                  <a:srgbClr val="FAB001"/>
                </a:solidFill>
                <a:latin typeface="Arial Bold"/>
                <a:ea typeface="Arial Bold"/>
                <a:cs typeface="Arial Bold"/>
                <a:sym typeface="Arial Bold"/>
              </a:rPr>
              <a:t>Prestação de </a:t>
            </a:r>
          </a:p>
          <a:p>
            <a:pPr algn="l">
              <a:lnSpc>
                <a:spcPts val="6449"/>
              </a:lnSpc>
            </a:pPr>
            <a:r>
              <a:rPr lang="en-US" sz="6462" b="1">
                <a:solidFill>
                  <a:srgbClr val="FAB001"/>
                </a:solidFill>
                <a:latin typeface="Arial Bold"/>
                <a:ea typeface="Arial Bold"/>
                <a:cs typeface="Arial Bold"/>
                <a:sym typeface="Arial Bold"/>
              </a:rPr>
              <a:t>Contas da FNP - Exercício 2024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7"/>
            <a:ext cx="18287506" cy="10287052"/>
          </a:xfrm>
          <a:custGeom>
            <a:avLst/>
            <a:gdLst/>
            <a:ahLst/>
            <a:cxnLst/>
            <a:rect l="l" t="t" r="r" b="b"/>
            <a:pathLst>
              <a:path w="18287506" h="10287052">
                <a:moveTo>
                  <a:pt x="0" y="0"/>
                </a:moveTo>
                <a:lnTo>
                  <a:pt x="18287506" y="0"/>
                </a:lnTo>
                <a:lnTo>
                  <a:pt x="18287506" y="10287052"/>
                </a:lnTo>
                <a:lnTo>
                  <a:pt x="0" y="102870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2288842" y="8993426"/>
            <a:ext cx="13709250" cy="877828"/>
          </a:xfrm>
          <a:custGeom>
            <a:avLst/>
            <a:gdLst/>
            <a:ahLst/>
            <a:cxnLst/>
            <a:rect l="l" t="t" r="r" b="b"/>
            <a:pathLst>
              <a:path w="13709250" h="877828">
                <a:moveTo>
                  <a:pt x="0" y="0"/>
                </a:moveTo>
                <a:lnTo>
                  <a:pt x="13709250" y="0"/>
                </a:lnTo>
                <a:lnTo>
                  <a:pt x="13709250" y="877829"/>
                </a:lnTo>
                <a:lnTo>
                  <a:pt x="0" y="8778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699068" y="496317"/>
            <a:ext cx="3435923" cy="2338637"/>
          </a:xfrm>
          <a:custGeom>
            <a:avLst/>
            <a:gdLst/>
            <a:ahLst/>
            <a:cxnLst/>
            <a:rect l="l" t="t" r="r" b="b"/>
            <a:pathLst>
              <a:path w="3435923" h="2338637">
                <a:moveTo>
                  <a:pt x="0" y="0"/>
                </a:moveTo>
                <a:lnTo>
                  <a:pt x="3435923" y="0"/>
                </a:lnTo>
                <a:lnTo>
                  <a:pt x="3435923" y="2338638"/>
                </a:lnTo>
                <a:lnTo>
                  <a:pt x="0" y="23386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690689" y="1943410"/>
            <a:ext cx="966979" cy="966979"/>
          </a:xfrm>
          <a:custGeom>
            <a:avLst/>
            <a:gdLst/>
            <a:ahLst/>
            <a:cxnLst/>
            <a:rect l="l" t="t" r="r" b="b"/>
            <a:pathLst>
              <a:path w="966979" h="966979">
                <a:moveTo>
                  <a:pt x="0" y="0"/>
                </a:moveTo>
                <a:lnTo>
                  <a:pt x="966978" y="0"/>
                </a:lnTo>
                <a:lnTo>
                  <a:pt x="966978" y="966979"/>
                </a:lnTo>
                <a:lnTo>
                  <a:pt x="0" y="9669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7376579" y="7916771"/>
            <a:ext cx="911551" cy="912114"/>
          </a:xfrm>
          <a:custGeom>
            <a:avLst/>
            <a:gdLst/>
            <a:ahLst/>
            <a:cxnLst/>
            <a:rect l="l" t="t" r="r" b="b"/>
            <a:pathLst>
              <a:path w="911551" h="912114">
                <a:moveTo>
                  <a:pt x="0" y="0"/>
                </a:moveTo>
                <a:lnTo>
                  <a:pt x="911551" y="0"/>
                </a:lnTo>
                <a:lnTo>
                  <a:pt x="911551" y="912115"/>
                </a:lnTo>
                <a:lnTo>
                  <a:pt x="0" y="9121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6450731" y="5317529"/>
            <a:ext cx="1028705" cy="1021843"/>
          </a:xfrm>
          <a:custGeom>
            <a:avLst/>
            <a:gdLst/>
            <a:ahLst/>
            <a:cxnLst/>
            <a:rect l="l" t="t" r="r" b="b"/>
            <a:pathLst>
              <a:path w="1028705" h="1021843">
                <a:moveTo>
                  <a:pt x="0" y="0"/>
                </a:moveTo>
                <a:lnTo>
                  <a:pt x="1028705" y="0"/>
                </a:lnTo>
                <a:lnTo>
                  <a:pt x="1028705" y="1021842"/>
                </a:lnTo>
                <a:lnTo>
                  <a:pt x="0" y="10218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7143328" y="4377956"/>
            <a:ext cx="1144733" cy="1152150"/>
          </a:xfrm>
          <a:custGeom>
            <a:avLst/>
            <a:gdLst/>
            <a:ahLst/>
            <a:cxnLst/>
            <a:rect l="l" t="t" r="r" b="b"/>
            <a:pathLst>
              <a:path w="1144733" h="1152150">
                <a:moveTo>
                  <a:pt x="0" y="0"/>
                </a:moveTo>
                <a:lnTo>
                  <a:pt x="1144733" y="0"/>
                </a:lnTo>
                <a:lnTo>
                  <a:pt x="1144733" y="1152150"/>
                </a:lnTo>
                <a:lnTo>
                  <a:pt x="0" y="11521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6162607" y="2547"/>
            <a:ext cx="1412790" cy="761212"/>
          </a:xfrm>
          <a:custGeom>
            <a:avLst/>
            <a:gdLst/>
            <a:ahLst/>
            <a:cxnLst/>
            <a:rect l="l" t="t" r="r" b="b"/>
            <a:pathLst>
              <a:path w="1412790" h="761212">
                <a:moveTo>
                  <a:pt x="0" y="0"/>
                </a:moveTo>
                <a:lnTo>
                  <a:pt x="1412790" y="0"/>
                </a:lnTo>
                <a:lnTo>
                  <a:pt x="1412790" y="761212"/>
                </a:lnTo>
                <a:lnTo>
                  <a:pt x="0" y="7612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5984357" y="1553590"/>
            <a:ext cx="10134529" cy="6901912"/>
          </a:xfrm>
          <a:custGeom>
            <a:avLst/>
            <a:gdLst/>
            <a:ahLst/>
            <a:cxnLst/>
            <a:rect l="l" t="t" r="r" b="b"/>
            <a:pathLst>
              <a:path w="10134529" h="6901912">
                <a:moveTo>
                  <a:pt x="0" y="0"/>
                </a:moveTo>
                <a:lnTo>
                  <a:pt x="10134529" y="0"/>
                </a:lnTo>
                <a:lnTo>
                  <a:pt x="10134529" y="6901912"/>
                </a:lnTo>
                <a:lnTo>
                  <a:pt x="0" y="69019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1700801" y="3380616"/>
            <a:ext cx="2961571" cy="1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Período da </a:t>
            </a:r>
          </a:p>
          <a:p>
            <a:pPr algn="l">
              <a:lnSpc>
                <a:spcPts val="5030"/>
              </a:lnSpc>
            </a:pPr>
            <a:r>
              <a:rPr lang="en-US" sz="3593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prestação de </a:t>
            </a:r>
          </a:p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contas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758746" y="520523"/>
            <a:ext cx="5282142" cy="943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4"/>
              </a:lnSpc>
            </a:pPr>
            <a:r>
              <a:rPr lang="en-US" sz="1724" b="1" spc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DEMONSTRAÇÃO DO RESULTADO DO PERÍODO </a:t>
            </a:r>
            <a:r>
              <a:rPr lang="en-US" sz="1724" spc="1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rPr>
              <a:t>Exercícios Findos em 31 de dezembro 2024 Valores expressos em reais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98088" y="1592160"/>
            <a:ext cx="3070459" cy="301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(+)RECEITA OPERACIONAL BRUTA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051030" y="1900559"/>
            <a:ext cx="7130692" cy="1843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CONTRIBUIÇÕES DOS MUNICÍPIOS PATROCÍNIOS PROJETO ACESSOCIDADES - UNIÃO EUROPEIA PROJETO GIZ - DEUTSCHE GESELLSCHAFT FÜR INTERNATIONALE ZUSAMMENARBEIT PROJETO AMB - AREA METROPOLITANA DE BARCELONA PROJETO ODS - INSTITUTO CIDADES SUSTENTAVEIS/EUROPEAN COMMISSION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28724" y="3751735"/>
            <a:ext cx="2008828" cy="609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OUTRAS RECEITAS RECEITAS FINANCEIRAS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112082" y="4515207"/>
            <a:ext cx="2480061" cy="46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0"/>
              </a:lnSpc>
            </a:pPr>
            <a:r>
              <a:rPr lang="en-US" sz="1656" spc="8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(-)DESPESA OPERACIONAL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28724" y="5137940"/>
            <a:ext cx="2665640" cy="138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8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DESPESAS ADMINISTRATIVAS</a:t>
            </a:r>
          </a:p>
          <a:p>
            <a:pPr algn="l">
              <a:lnSpc>
                <a:spcPts val="4034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DESPESAS COM PESSOAL</a:t>
            </a:r>
          </a:p>
          <a:p>
            <a:pPr algn="l">
              <a:lnSpc>
                <a:spcPts val="828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DESPESAS FINANCEIRAS</a:t>
            </a:r>
          </a:p>
          <a:p>
            <a:pPr algn="l">
              <a:lnSpc>
                <a:spcPts val="4028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DESPESAS TRIBUTARIAS</a:t>
            </a:r>
          </a:p>
          <a:p>
            <a:pPr algn="l">
              <a:lnSpc>
                <a:spcPts val="834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DESPESAS COM DEPRECIAÇÕES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098088" y="6674314"/>
            <a:ext cx="3887981" cy="1697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40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(=)SUPERAVIT LÍQUIDO DO PERÍODO - 2024 (+)SALDO EM CAIXA EM 31/12/2023 (=)SALDO EM CAIXA EM 31/12/2024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79873" y="1601685"/>
            <a:ext cx="1608896" cy="908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71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R$ 17.713.500,34 R$ 11.865.722,16 R$ 2.652.783,13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309907" y="2513089"/>
            <a:ext cx="1709076" cy="291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1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 R$ 1.054.422,58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379873" y="2788238"/>
            <a:ext cx="1608896" cy="558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83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R$ 489.761,02</a:t>
            </a:r>
          </a:p>
          <a:p>
            <a:pPr algn="just">
              <a:lnSpc>
                <a:spcPts val="1972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R$ 192.423,38</a:t>
            </a:r>
          </a:p>
          <a:p>
            <a:pPr algn="just">
              <a:lnSpc>
                <a:spcPts val="2880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R$ 195.085,71</a:t>
            </a:r>
          </a:p>
          <a:p>
            <a:pPr algn="just">
              <a:lnSpc>
                <a:spcPts val="1981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R$ 290.406,38</a:t>
            </a:r>
          </a:p>
          <a:p>
            <a:pPr algn="just">
              <a:lnSpc>
                <a:spcPts val="2875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R$ 972.895,98</a:t>
            </a:r>
          </a:p>
          <a:p>
            <a:pPr algn="just">
              <a:lnSpc>
                <a:spcPts val="4140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R$ 15.426.780,32</a:t>
            </a:r>
          </a:p>
          <a:p>
            <a:pPr algn="just">
              <a:lnSpc>
                <a:spcPts val="828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R$ 7.563.287,63</a:t>
            </a:r>
          </a:p>
          <a:p>
            <a:pPr algn="just">
              <a:lnSpc>
                <a:spcPts val="4034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R$ 7.603.201,02</a:t>
            </a:r>
          </a:p>
          <a:p>
            <a:pPr algn="just">
              <a:lnSpc>
                <a:spcPts val="828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R$ 75.727,43</a:t>
            </a:r>
          </a:p>
          <a:p>
            <a:pPr algn="just">
              <a:lnSpc>
                <a:spcPts val="4028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R$ 43.704,66</a:t>
            </a:r>
          </a:p>
          <a:p>
            <a:pPr algn="just">
              <a:lnSpc>
                <a:spcPts val="834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R$ 140.859,58</a:t>
            </a:r>
          </a:p>
          <a:p>
            <a:pPr algn="just">
              <a:lnSpc>
                <a:spcPts val="4140"/>
              </a:lnSpc>
            </a:pPr>
            <a:r>
              <a:rPr lang="en-US" sz="1656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R$ 2.286.720,02 R$ 7.773.807,38 R$ 10.060.527,40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7"/>
            <a:ext cx="18288095" cy="10287052"/>
          </a:xfrm>
          <a:custGeom>
            <a:avLst/>
            <a:gdLst/>
            <a:ahLst/>
            <a:cxnLst/>
            <a:rect l="l" t="t" r="r" b="b"/>
            <a:pathLst>
              <a:path w="18288095" h="10287052">
                <a:moveTo>
                  <a:pt x="0" y="0"/>
                </a:moveTo>
                <a:lnTo>
                  <a:pt x="18288096" y="0"/>
                </a:lnTo>
                <a:lnTo>
                  <a:pt x="18288096" y="10287052"/>
                </a:lnTo>
                <a:lnTo>
                  <a:pt x="0" y="102870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334" y="8581979"/>
            <a:ext cx="14532162" cy="1707620"/>
          </a:xfrm>
          <a:custGeom>
            <a:avLst/>
            <a:gdLst/>
            <a:ahLst/>
            <a:cxnLst/>
            <a:rect l="l" t="t" r="r" b="b"/>
            <a:pathLst>
              <a:path w="14532162" h="1707620">
                <a:moveTo>
                  <a:pt x="0" y="0"/>
                </a:moveTo>
                <a:lnTo>
                  <a:pt x="14532162" y="0"/>
                </a:lnTo>
                <a:lnTo>
                  <a:pt x="14532162" y="1707620"/>
                </a:lnTo>
                <a:lnTo>
                  <a:pt x="0" y="17076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288842" y="8993426"/>
            <a:ext cx="13709250" cy="877828"/>
          </a:xfrm>
          <a:custGeom>
            <a:avLst/>
            <a:gdLst/>
            <a:ahLst/>
            <a:cxnLst/>
            <a:rect l="l" t="t" r="r" b="b"/>
            <a:pathLst>
              <a:path w="13709250" h="877828">
                <a:moveTo>
                  <a:pt x="0" y="0"/>
                </a:moveTo>
                <a:lnTo>
                  <a:pt x="13709250" y="0"/>
                </a:lnTo>
                <a:lnTo>
                  <a:pt x="13709250" y="877829"/>
                </a:lnTo>
                <a:lnTo>
                  <a:pt x="0" y="8778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99068" y="496317"/>
            <a:ext cx="3435923" cy="2338637"/>
          </a:xfrm>
          <a:custGeom>
            <a:avLst/>
            <a:gdLst/>
            <a:ahLst/>
            <a:cxnLst/>
            <a:rect l="l" t="t" r="r" b="b"/>
            <a:pathLst>
              <a:path w="3435923" h="2338637">
                <a:moveTo>
                  <a:pt x="0" y="0"/>
                </a:moveTo>
                <a:lnTo>
                  <a:pt x="3435923" y="0"/>
                </a:lnTo>
                <a:lnTo>
                  <a:pt x="3435923" y="2338638"/>
                </a:lnTo>
                <a:lnTo>
                  <a:pt x="0" y="23386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690689" y="1943410"/>
            <a:ext cx="966979" cy="966979"/>
          </a:xfrm>
          <a:custGeom>
            <a:avLst/>
            <a:gdLst/>
            <a:ahLst/>
            <a:cxnLst/>
            <a:rect l="l" t="t" r="r" b="b"/>
            <a:pathLst>
              <a:path w="966979" h="966979">
                <a:moveTo>
                  <a:pt x="0" y="0"/>
                </a:moveTo>
                <a:lnTo>
                  <a:pt x="966978" y="0"/>
                </a:lnTo>
                <a:lnTo>
                  <a:pt x="966978" y="966979"/>
                </a:lnTo>
                <a:lnTo>
                  <a:pt x="0" y="966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376579" y="7916771"/>
            <a:ext cx="911551" cy="912114"/>
          </a:xfrm>
          <a:custGeom>
            <a:avLst/>
            <a:gdLst/>
            <a:ahLst/>
            <a:cxnLst/>
            <a:rect l="l" t="t" r="r" b="b"/>
            <a:pathLst>
              <a:path w="911551" h="912114">
                <a:moveTo>
                  <a:pt x="0" y="0"/>
                </a:moveTo>
                <a:lnTo>
                  <a:pt x="911551" y="0"/>
                </a:lnTo>
                <a:lnTo>
                  <a:pt x="911551" y="912115"/>
                </a:lnTo>
                <a:lnTo>
                  <a:pt x="0" y="9121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6450731" y="5317529"/>
            <a:ext cx="1028705" cy="1021843"/>
          </a:xfrm>
          <a:custGeom>
            <a:avLst/>
            <a:gdLst/>
            <a:ahLst/>
            <a:cxnLst/>
            <a:rect l="l" t="t" r="r" b="b"/>
            <a:pathLst>
              <a:path w="1028705" h="1021843">
                <a:moveTo>
                  <a:pt x="0" y="0"/>
                </a:moveTo>
                <a:lnTo>
                  <a:pt x="1028705" y="0"/>
                </a:lnTo>
                <a:lnTo>
                  <a:pt x="1028705" y="1021842"/>
                </a:lnTo>
                <a:lnTo>
                  <a:pt x="0" y="10218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143328" y="4377956"/>
            <a:ext cx="1144733" cy="1152150"/>
          </a:xfrm>
          <a:custGeom>
            <a:avLst/>
            <a:gdLst/>
            <a:ahLst/>
            <a:cxnLst/>
            <a:rect l="l" t="t" r="r" b="b"/>
            <a:pathLst>
              <a:path w="1144733" h="1152150">
                <a:moveTo>
                  <a:pt x="0" y="0"/>
                </a:moveTo>
                <a:lnTo>
                  <a:pt x="1144733" y="0"/>
                </a:lnTo>
                <a:lnTo>
                  <a:pt x="1144733" y="1152150"/>
                </a:lnTo>
                <a:lnTo>
                  <a:pt x="0" y="1152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162607" y="2547"/>
            <a:ext cx="1412790" cy="761212"/>
          </a:xfrm>
          <a:custGeom>
            <a:avLst/>
            <a:gdLst/>
            <a:ahLst/>
            <a:cxnLst/>
            <a:rect l="l" t="t" r="r" b="b"/>
            <a:pathLst>
              <a:path w="1412790" h="761212">
                <a:moveTo>
                  <a:pt x="0" y="0"/>
                </a:moveTo>
                <a:lnTo>
                  <a:pt x="1412790" y="0"/>
                </a:lnTo>
                <a:lnTo>
                  <a:pt x="1412790" y="761212"/>
                </a:lnTo>
                <a:lnTo>
                  <a:pt x="0" y="761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6092950" y="458955"/>
            <a:ext cx="9832567" cy="1140713"/>
          </a:xfrm>
          <a:custGeom>
            <a:avLst/>
            <a:gdLst/>
            <a:ahLst/>
            <a:cxnLst/>
            <a:rect l="l" t="t" r="r" b="b"/>
            <a:pathLst>
              <a:path w="9832567" h="1140713">
                <a:moveTo>
                  <a:pt x="0" y="0"/>
                </a:moveTo>
                <a:lnTo>
                  <a:pt x="9832568" y="0"/>
                </a:lnTo>
                <a:lnTo>
                  <a:pt x="9832568" y="1140713"/>
                </a:lnTo>
                <a:lnTo>
                  <a:pt x="0" y="11407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6150717" y="1888546"/>
            <a:ext cx="9717068" cy="6292349"/>
          </a:xfrm>
          <a:custGeom>
            <a:avLst/>
            <a:gdLst/>
            <a:ahLst/>
            <a:cxnLst/>
            <a:rect l="l" t="t" r="r" b="b"/>
            <a:pathLst>
              <a:path w="9717068" h="6292349">
                <a:moveTo>
                  <a:pt x="0" y="0"/>
                </a:moveTo>
                <a:lnTo>
                  <a:pt x="9717068" y="0"/>
                </a:lnTo>
                <a:lnTo>
                  <a:pt x="9717068" y="6292349"/>
                </a:lnTo>
                <a:lnTo>
                  <a:pt x="0" y="629234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700801" y="3380616"/>
            <a:ext cx="2908041" cy="1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Fontes de </a:t>
            </a:r>
          </a:p>
          <a:p>
            <a:pPr algn="l">
              <a:lnSpc>
                <a:spcPts val="5030"/>
              </a:lnSpc>
            </a:pPr>
            <a:r>
              <a:rPr lang="en-US" sz="3593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receita e sua </a:t>
            </a:r>
          </a:p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evolução</a:t>
            </a:r>
          </a:p>
        </p:txBody>
      </p:sp>
      <p:sp>
        <p:nvSpPr>
          <p:cNvPr id="14" name="TextBox 14"/>
          <p:cNvSpPr txBox="1"/>
          <p:nvPr/>
        </p:nvSpPr>
        <p:spPr>
          <a:xfrm rot="-1">
            <a:off x="6350159" y="851738"/>
            <a:ext cx="608688" cy="66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ANO TOTAL</a:t>
            </a:r>
          </a:p>
        </p:txBody>
      </p:sp>
      <p:sp>
        <p:nvSpPr>
          <p:cNvPr id="15" name="TextBox 15"/>
          <p:cNvSpPr txBox="1"/>
          <p:nvPr/>
        </p:nvSpPr>
        <p:spPr>
          <a:xfrm rot="-1">
            <a:off x="8312025" y="510014"/>
            <a:ext cx="5516485" cy="31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0"/>
              </a:lnSpc>
            </a:pPr>
            <a:r>
              <a:rPr lang="en-US" sz="1835" spc="3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SÉRIE HISTÓRICA DE CONTRIBUIÇÕES DOS MUNICÍPIOS</a:t>
            </a:r>
          </a:p>
        </p:txBody>
      </p:sp>
      <p:sp>
        <p:nvSpPr>
          <p:cNvPr id="16" name="TextBox 16"/>
          <p:cNvSpPr txBox="1"/>
          <p:nvPr/>
        </p:nvSpPr>
        <p:spPr>
          <a:xfrm rot="-1">
            <a:off x="7775322" y="851738"/>
            <a:ext cx="491396" cy="31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2020</a:t>
            </a:r>
            <a:r>
              <a:rPr lang="en-US" sz="183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 rot="-1">
            <a:off x="8971054" y="851738"/>
            <a:ext cx="1495727" cy="66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2021</a:t>
            </a:r>
            <a:r>
              <a:rPr lang="en-US" sz="183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R$ 7.641.216,54</a:t>
            </a:r>
          </a:p>
        </p:txBody>
      </p:sp>
      <p:sp>
        <p:nvSpPr>
          <p:cNvPr id="18" name="TextBox 18"/>
          <p:cNvSpPr txBox="1"/>
          <p:nvPr/>
        </p:nvSpPr>
        <p:spPr>
          <a:xfrm rot="-1">
            <a:off x="11178068" y="851738"/>
            <a:ext cx="491396" cy="31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2022</a:t>
            </a:r>
            <a:r>
              <a:rPr lang="en-US" sz="183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</p:txBody>
      </p:sp>
      <p:sp>
        <p:nvSpPr>
          <p:cNvPr id="19" name="TextBox 19"/>
          <p:cNvSpPr txBox="1"/>
          <p:nvPr/>
        </p:nvSpPr>
        <p:spPr>
          <a:xfrm rot="-1">
            <a:off x="12373290" y="851738"/>
            <a:ext cx="1605101" cy="66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2023 R$ 10.554.460,03</a:t>
            </a:r>
          </a:p>
        </p:txBody>
      </p:sp>
      <p:sp>
        <p:nvSpPr>
          <p:cNvPr id="20" name="TextBox 20"/>
          <p:cNvSpPr txBox="1"/>
          <p:nvPr/>
        </p:nvSpPr>
        <p:spPr>
          <a:xfrm rot="-1">
            <a:off x="7269317" y="1193470"/>
            <a:ext cx="1495831" cy="31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R$ 6.128.927,84</a:t>
            </a:r>
          </a:p>
        </p:txBody>
      </p:sp>
      <p:sp>
        <p:nvSpPr>
          <p:cNvPr id="21" name="TextBox 21"/>
          <p:cNvSpPr txBox="1"/>
          <p:nvPr/>
        </p:nvSpPr>
        <p:spPr>
          <a:xfrm rot="-1">
            <a:off x="10672072" y="1193470"/>
            <a:ext cx="1495935" cy="31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R$ 8.767.379,76</a:t>
            </a:r>
          </a:p>
        </p:txBody>
      </p:sp>
      <p:sp>
        <p:nvSpPr>
          <p:cNvPr id="22" name="TextBox 22"/>
          <p:cNvSpPr txBox="1"/>
          <p:nvPr/>
        </p:nvSpPr>
        <p:spPr>
          <a:xfrm rot="-1">
            <a:off x="14182043" y="851738"/>
            <a:ext cx="1605101" cy="66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0"/>
              </a:lnSpc>
            </a:pPr>
            <a:r>
              <a:rPr lang="en-US" sz="1835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2024 R$ 11.865.722,16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7"/>
            <a:ext cx="18288095" cy="10287052"/>
          </a:xfrm>
          <a:custGeom>
            <a:avLst/>
            <a:gdLst/>
            <a:ahLst/>
            <a:cxnLst/>
            <a:rect l="l" t="t" r="r" b="b"/>
            <a:pathLst>
              <a:path w="18288095" h="10287052">
                <a:moveTo>
                  <a:pt x="0" y="0"/>
                </a:moveTo>
                <a:lnTo>
                  <a:pt x="18288096" y="0"/>
                </a:lnTo>
                <a:lnTo>
                  <a:pt x="18288096" y="10287052"/>
                </a:lnTo>
                <a:lnTo>
                  <a:pt x="0" y="102870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334" y="8581979"/>
            <a:ext cx="14532162" cy="1707620"/>
          </a:xfrm>
          <a:custGeom>
            <a:avLst/>
            <a:gdLst/>
            <a:ahLst/>
            <a:cxnLst/>
            <a:rect l="l" t="t" r="r" b="b"/>
            <a:pathLst>
              <a:path w="14532162" h="1707620">
                <a:moveTo>
                  <a:pt x="0" y="0"/>
                </a:moveTo>
                <a:lnTo>
                  <a:pt x="14532162" y="0"/>
                </a:lnTo>
                <a:lnTo>
                  <a:pt x="14532162" y="1707620"/>
                </a:lnTo>
                <a:lnTo>
                  <a:pt x="0" y="17076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288842" y="8993426"/>
            <a:ext cx="13709250" cy="877828"/>
          </a:xfrm>
          <a:custGeom>
            <a:avLst/>
            <a:gdLst/>
            <a:ahLst/>
            <a:cxnLst/>
            <a:rect l="l" t="t" r="r" b="b"/>
            <a:pathLst>
              <a:path w="13709250" h="877828">
                <a:moveTo>
                  <a:pt x="0" y="0"/>
                </a:moveTo>
                <a:lnTo>
                  <a:pt x="13709250" y="0"/>
                </a:lnTo>
                <a:lnTo>
                  <a:pt x="13709250" y="877829"/>
                </a:lnTo>
                <a:lnTo>
                  <a:pt x="0" y="8778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99068" y="496317"/>
            <a:ext cx="3435923" cy="2338637"/>
          </a:xfrm>
          <a:custGeom>
            <a:avLst/>
            <a:gdLst/>
            <a:ahLst/>
            <a:cxnLst/>
            <a:rect l="l" t="t" r="r" b="b"/>
            <a:pathLst>
              <a:path w="3435923" h="2338637">
                <a:moveTo>
                  <a:pt x="0" y="0"/>
                </a:moveTo>
                <a:lnTo>
                  <a:pt x="3435923" y="0"/>
                </a:lnTo>
                <a:lnTo>
                  <a:pt x="3435923" y="2338638"/>
                </a:lnTo>
                <a:lnTo>
                  <a:pt x="0" y="23386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690689" y="1943410"/>
            <a:ext cx="966979" cy="966979"/>
          </a:xfrm>
          <a:custGeom>
            <a:avLst/>
            <a:gdLst/>
            <a:ahLst/>
            <a:cxnLst/>
            <a:rect l="l" t="t" r="r" b="b"/>
            <a:pathLst>
              <a:path w="966979" h="966979">
                <a:moveTo>
                  <a:pt x="0" y="0"/>
                </a:moveTo>
                <a:lnTo>
                  <a:pt x="966978" y="0"/>
                </a:lnTo>
                <a:lnTo>
                  <a:pt x="966978" y="966979"/>
                </a:lnTo>
                <a:lnTo>
                  <a:pt x="0" y="966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376579" y="7916771"/>
            <a:ext cx="911551" cy="912114"/>
          </a:xfrm>
          <a:custGeom>
            <a:avLst/>
            <a:gdLst/>
            <a:ahLst/>
            <a:cxnLst/>
            <a:rect l="l" t="t" r="r" b="b"/>
            <a:pathLst>
              <a:path w="911551" h="912114">
                <a:moveTo>
                  <a:pt x="0" y="0"/>
                </a:moveTo>
                <a:lnTo>
                  <a:pt x="911551" y="0"/>
                </a:lnTo>
                <a:lnTo>
                  <a:pt x="911551" y="912115"/>
                </a:lnTo>
                <a:lnTo>
                  <a:pt x="0" y="9121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6450731" y="5317529"/>
            <a:ext cx="1028705" cy="1021843"/>
          </a:xfrm>
          <a:custGeom>
            <a:avLst/>
            <a:gdLst/>
            <a:ahLst/>
            <a:cxnLst/>
            <a:rect l="l" t="t" r="r" b="b"/>
            <a:pathLst>
              <a:path w="1028705" h="1021843">
                <a:moveTo>
                  <a:pt x="0" y="0"/>
                </a:moveTo>
                <a:lnTo>
                  <a:pt x="1028705" y="0"/>
                </a:lnTo>
                <a:lnTo>
                  <a:pt x="1028705" y="1021842"/>
                </a:lnTo>
                <a:lnTo>
                  <a:pt x="0" y="10218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143328" y="4377956"/>
            <a:ext cx="1144733" cy="1152150"/>
          </a:xfrm>
          <a:custGeom>
            <a:avLst/>
            <a:gdLst/>
            <a:ahLst/>
            <a:cxnLst/>
            <a:rect l="l" t="t" r="r" b="b"/>
            <a:pathLst>
              <a:path w="1144733" h="1152150">
                <a:moveTo>
                  <a:pt x="0" y="0"/>
                </a:moveTo>
                <a:lnTo>
                  <a:pt x="1144733" y="0"/>
                </a:lnTo>
                <a:lnTo>
                  <a:pt x="1144733" y="1152150"/>
                </a:lnTo>
                <a:lnTo>
                  <a:pt x="0" y="1152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162607" y="2547"/>
            <a:ext cx="1412790" cy="761212"/>
          </a:xfrm>
          <a:custGeom>
            <a:avLst/>
            <a:gdLst/>
            <a:ahLst/>
            <a:cxnLst/>
            <a:rect l="l" t="t" r="r" b="b"/>
            <a:pathLst>
              <a:path w="1412790" h="761212">
                <a:moveTo>
                  <a:pt x="0" y="0"/>
                </a:moveTo>
                <a:lnTo>
                  <a:pt x="1412790" y="0"/>
                </a:lnTo>
                <a:lnTo>
                  <a:pt x="1412790" y="761212"/>
                </a:lnTo>
                <a:lnTo>
                  <a:pt x="0" y="761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5638232" y="1830840"/>
            <a:ext cx="10772140" cy="5384333"/>
          </a:xfrm>
          <a:custGeom>
            <a:avLst/>
            <a:gdLst/>
            <a:ahLst/>
            <a:cxnLst/>
            <a:rect l="l" t="t" r="r" b="b"/>
            <a:pathLst>
              <a:path w="10772140" h="5384333">
                <a:moveTo>
                  <a:pt x="0" y="0"/>
                </a:moveTo>
                <a:lnTo>
                  <a:pt x="10772139" y="0"/>
                </a:lnTo>
                <a:lnTo>
                  <a:pt x="10772139" y="5384332"/>
                </a:lnTo>
                <a:lnTo>
                  <a:pt x="0" y="538433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1700801" y="3380616"/>
            <a:ext cx="3263220" cy="1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Situação </a:t>
            </a:r>
          </a:p>
          <a:p>
            <a:pPr algn="l">
              <a:lnSpc>
                <a:spcPts val="5030"/>
              </a:lnSpc>
            </a:pPr>
            <a:r>
              <a:rPr lang="en-US" sz="3593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patrimonial da </a:t>
            </a:r>
          </a:p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FNP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16237" y="813403"/>
            <a:ext cx="5286899" cy="43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3"/>
              </a:lnSpc>
            </a:pPr>
            <a:r>
              <a:rPr lang="en-US" sz="2545" b="1">
                <a:solidFill>
                  <a:srgbClr val="10253F"/>
                </a:solidFill>
                <a:latin typeface="Tahoma Bold"/>
                <a:ea typeface="Tahoma Bold"/>
                <a:cs typeface="Tahoma Bold"/>
                <a:sym typeface="Tahoma Bold"/>
              </a:rPr>
              <a:t>BALANÇO PATRIMONIAL -2024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53679" y="1873950"/>
            <a:ext cx="2112951" cy="335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5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(+)ATIVO CIRCULANTE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35699" y="2225170"/>
            <a:ext cx="4014901" cy="2092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5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Caixa Bancos Aplicações Financeiras de Liquidez Imediata Outros Creditos Tributos Federais a Recuperar Devedores Diversos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03550" y="4332463"/>
            <a:ext cx="7924760" cy="687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5"/>
              </a:lnSpc>
            </a:pPr>
            <a:r>
              <a:rPr lang="en-US" sz="1884" spc="18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Ativo Realizável a Longo Prazo Imobilizado (Instalações; Máquinas, Equipamentos e Ferramentas; Móveis e Utensílios)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68097" y="5386148"/>
            <a:ext cx="2348333" cy="335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5"/>
              </a:lnSpc>
            </a:pPr>
            <a:r>
              <a:rPr lang="en-US" sz="1884" spc="3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(-)PASSIVO CIRCULANTE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03550" y="5737359"/>
            <a:ext cx="1743102" cy="687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65"/>
              </a:lnSpc>
            </a:pPr>
            <a:r>
              <a:rPr lang="en-US" sz="1884" spc="28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Obrigações Fiscais Obrigações Sociais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53679" y="6791010"/>
            <a:ext cx="2350439" cy="335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5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(=)PATRIMÔNIO LÍQUIDO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619866" y="1873950"/>
            <a:ext cx="1657600" cy="1038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3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R$ 11.447.300,09 R$ 5.351,71 R$ 5.089,01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547759" y="2911684"/>
            <a:ext cx="1776270" cy="335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3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 R$ 10.278.717,62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619866" y="3231187"/>
            <a:ext cx="1658041" cy="389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66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R$ 71.776,86</a:t>
            </a:r>
          </a:p>
          <a:p>
            <a:pPr algn="just">
              <a:lnSpc>
                <a:spcPts val="2264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R$ 3.140,44</a:t>
            </a:r>
          </a:p>
          <a:p>
            <a:pPr algn="just">
              <a:lnSpc>
                <a:spcPts val="3266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R$ 107.616,23</a:t>
            </a:r>
          </a:p>
          <a:p>
            <a:pPr algn="just">
              <a:lnSpc>
                <a:spcPts val="2264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R$ 7.659,80</a:t>
            </a:r>
          </a:p>
          <a:p>
            <a:pPr algn="just">
              <a:lnSpc>
                <a:spcPts val="3266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R$ 967.948,42</a:t>
            </a:r>
          </a:p>
          <a:p>
            <a:pPr algn="just">
              <a:lnSpc>
                <a:spcPts val="4710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R$ 232.241,98</a:t>
            </a:r>
          </a:p>
          <a:p>
            <a:pPr algn="just">
              <a:lnSpc>
                <a:spcPts val="942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R$ 84.298,28</a:t>
            </a:r>
          </a:p>
          <a:p>
            <a:pPr algn="just">
              <a:lnSpc>
                <a:spcPts val="4649"/>
              </a:lnSpc>
            </a:pPr>
            <a:r>
              <a:rPr lang="en-US" sz="1884">
                <a:solidFill>
                  <a:srgbClr val="153D64"/>
                </a:solidFill>
                <a:latin typeface="Aptos"/>
                <a:ea typeface="Aptos"/>
                <a:cs typeface="Aptos"/>
                <a:sym typeface="Aptos"/>
              </a:rPr>
              <a:t>R$ 147.943,70 R$ 11.215.058,11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7"/>
            <a:ext cx="18288095" cy="10287052"/>
          </a:xfrm>
          <a:custGeom>
            <a:avLst/>
            <a:gdLst/>
            <a:ahLst/>
            <a:cxnLst/>
            <a:rect l="l" t="t" r="r" b="b"/>
            <a:pathLst>
              <a:path w="18288095" h="10287052">
                <a:moveTo>
                  <a:pt x="0" y="0"/>
                </a:moveTo>
                <a:lnTo>
                  <a:pt x="18288096" y="0"/>
                </a:lnTo>
                <a:lnTo>
                  <a:pt x="18288096" y="10287052"/>
                </a:lnTo>
                <a:lnTo>
                  <a:pt x="0" y="102870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7334" y="8581979"/>
            <a:ext cx="14532162" cy="1707620"/>
          </a:xfrm>
          <a:custGeom>
            <a:avLst/>
            <a:gdLst/>
            <a:ahLst/>
            <a:cxnLst/>
            <a:rect l="l" t="t" r="r" b="b"/>
            <a:pathLst>
              <a:path w="14532162" h="1707620">
                <a:moveTo>
                  <a:pt x="0" y="0"/>
                </a:moveTo>
                <a:lnTo>
                  <a:pt x="14532162" y="0"/>
                </a:lnTo>
                <a:lnTo>
                  <a:pt x="14532162" y="1707620"/>
                </a:lnTo>
                <a:lnTo>
                  <a:pt x="0" y="17076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288842" y="8993426"/>
            <a:ext cx="13709250" cy="877828"/>
          </a:xfrm>
          <a:custGeom>
            <a:avLst/>
            <a:gdLst/>
            <a:ahLst/>
            <a:cxnLst/>
            <a:rect l="l" t="t" r="r" b="b"/>
            <a:pathLst>
              <a:path w="13709250" h="877828">
                <a:moveTo>
                  <a:pt x="0" y="0"/>
                </a:moveTo>
                <a:lnTo>
                  <a:pt x="13709250" y="0"/>
                </a:lnTo>
                <a:lnTo>
                  <a:pt x="13709250" y="877829"/>
                </a:lnTo>
                <a:lnTo>
                  <a:pt x="0" y="8778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99068" y="496317"/>
            <a:ext cx="3435923" cy="2338637"/>
          </a:xfrm>
          <a:custGeom>
            <a:avLst/>
            <a:gdLst/>
            <a:ahLst/>
            <a:cxnLst/>
            <a:rect l="l" t="t" r="r" b="b"/>
            <a:pathLst>
              <a:path w="3435923" h="2338637">
                <a:moveTo>
                  <a:pt x="0" y="0"/>
                </a:moveTo>
                <a:lnTo>
                  <a:pt x="3435923" y="0"/>
                </a:lnTo>
                <a:lnTo>
                  <a:pt x="3435923" y="2338638"/>
                </a:lnTo>
                <a:lnTo>
                  <a:pt x="0" y="23386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6690689" y="1943410"/>
            <a:ext cx="966979" cy="966979"/>
          </a:xfrm>
          <a:custGeom>
            <a:avLst/>
            <a:gdLst/>
            <a:ahLst/>
            <a:cxnLst/>
            <a:rect l="l" t="t" r="r" b="b"/>
            <a:pathLst>
              <a:path w="966979" h="966979">
                <a:moveTo>
                  <a:pt x="0" y="0"/>
                </a:moveTo>
                <a:lnTo>
                  <a:pt x="966978" y="0"/>
                </a:lnTo>
                <a:lnTo>
                  <a:pt x="966978" y="966979"/>
                </a:lnTo>
                <a:lnTo>
                  <a:pt x="0" y="966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376579" y="7916771"/>
            <a:ext cx="911551" cy="912114"/>
          </a:xfrm>
          <a:custGeom>
            <a:avLst/>
            <a:gdLst/>
            <a:ahLst/>
            <a:cxnLst/>
            <a:rect l="l" t="t" r="r" b="b"/>
            <a:pathLst>
              <a:path w="911551" h="912114">
                <a:moveTo>
                  <a:pt x="0" y="0"/>
                </a:moveTo>
                <a:lnTo>
                  <a:pt x="911551" y="0"/>
                </a:lnTo>
                <a:lnTo>
                  <a:pt x="911551" y="912115"/>
                </a:lnTo>
                <a:lnTo>
                  <a:pt x="0" y="9121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6450731" y="5317529"/>
            <a:ext cx="1028705" cy="1021843"/>
          </a:xfrm>
          <a:custGeom>
            <a:avLst/>
            <a:gdLst/>
            <a:ahLst/>
            <a:cxnLst/>
            <a:rect l="l" t="t" r="r" b="b"/>
            <a:pathLst>
              <a:path w="1028705" h="1021843">
                <a:moveTo>
                  <a:pt x="0" y="0"/>
                </a:moveTo>
                <a:lnTo>
                  <a:pt x="1028705" y="0"/>
                </a:lnTo>
                <a:lnTo>
                  <a:pt x="1028705" y="1021842"/>
                </a:lnTo>
                <a:lnTo>
                  <a:pt x="0" y="10218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143328" y="4377956"/>
            <a:ext cx="1144733" cy="1152150"/>
          </a:xfrm>
          <a:custGeom>
            <a:avLst/>
            <a:gdLst/>
            <a:ahLst/>
            <a:cxnLst/>
            <a:rect l="l" t="t" r="r" b="b"/>
            <a:pathLst>
              <a:path w="1144733" h="1152150">
                <a:moveTo>
                  <a:pt x="0" y="0"/>
                </a:moveTo>
                <a:lnTo>
                  <a:pt x="1144733" y="0"/>
                </a:lnTo>
                <a:lnTo>
                  <a:pt x="1144733" y="1152150"/>
                </a:lnTo>
                <a:lnTo>
                  <a:pt x="0" y="1152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162607" y="2547"/>
            <a:ext cx="1412790" cy="761212"/>
          </a:xfrm>
          <a:custGeom>
            <a:avLst/>
            <a:gdLst/>
            <a:ahLst/>
            <a:cxnLst/>
            <a:rect l="l" t="t" r="r" b="b"/>
            <a:pathLst>
              <a:path w="1412790" h="761212">
                <a:moveTo>
                  <a:pt x="0" y="0"/>
                </a:moveTo>
                <a:lnTo>
                  <a:pt x="1412790" y="0"/>
                </a:lnTo>
                <a:lnTo>
                  <a:pt x="1412790" y="761212"/>
                </a:lnTo>
                <a:lnTo>
                  <a:pt x="0" y="761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5381066" y="2354355"/>
            <a:ext cx="6478118" cy="6025132"/>
          </a:xfrm>
          <a:custGeom>
            <a:avLst/>
            <a:gdLst/>
            <a:ahLst/>
            <a:cxnLst/>
            <a:rect l="l" t="t" r="r" b="b"/>
            <a:pathLst>
              <a:path w="6478118" h="6025132">
                <a:moveTo>
                  <a:pt x="0" y="0"/>
                </a:moveTo>
                <a:lnTo>
                  <a:pt x="6478118" y="0"/>
                </a:lnTo>
                <a:lnTo>
                  <a:pt x="6478118" y="6025132"/>
                </a:lnTo>
                <a:lnTo>
                  <a:pt x="0" y="60251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2479344" y="4015992"/>
            <a:ext cx="3624924" cy="3624924"/>
          </a:xfrm>
          <a:custGeom>
            <a:avLst/>
            <a:gdLst/>
            <a:ahLst/>
            <a:cxnLst/>
            <a:rect l="l" t="t" r="r" b="b"/>
            <a:pathLst>
              <a:path w="3624924" h="3624924">
                <a:moveTo>
                  <a:pt x="0" y="0"/>
                </a:moveTo>
                <a:lnTo>
                  <a:pt x="3624924" y="0"/>
                </a:lnTo>
                <a:lnTo>
                  <a:pt x="3624924" y="3624924"/>
                </a:lnTo>
                <a:lnTo>
                  <a:pt x="0" y="36249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700801" y="3380616"/>
            <a:ext cx="3238084" cy="1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Relatórios </a:t>
            </a:r>
          </a:p>
          <a:p>
            <a:pPr algn="l">
              <a:lnSpc>
                <a:spcPts val="5030"/>
              </a:lnSpc>
            </a:pPr>
            <a:r>
              <a:rPr lang="en-US" sz="3593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financeiros da </a:t>
            </a:r>
          </a:p>
          <a:p>
            <a:pPr algn="l">
              <a:lnSpc>
                <a:spcPts val="7283"/>
              </a:lnSpc>
            </a:pPr>
            <a:r>
              <a:rPr lang="en-US" sz="3591" b="1">
                <a:solidFill>
                  <a:srgbClr val="2B3786"/>
                </a:solidFill>
                <a:latin typeface="Arial Bold"/>
                <a:ea typeface="Arial Bold"/>
                <a:cs typeface="Arial Bold"/>
                <a:sym typeface="Arial Bold"/>
              </a:rPr>
              <a:t>FNP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566111" y="2900516"/>
            <a:ext cx="2386284" cy="334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14"/>
              </a:lnSpc>
            </a:pPr>
            <a:r>
              <a:rPr lang="en-US" sz="1724" b="1" spc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bit.ly/dadosfiscaisFNP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967027" y="515399"/>
            <a:ext cx="10518830" cy="1520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3"/>
              </a:lnSpc>
            </a:pP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A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FNP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garante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pleno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cumprimento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direito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fundamental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a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informação sobre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suas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atividades,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nos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termos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da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Lei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nº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12.527/2011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(Lei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Acesso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à Informação),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da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Lei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14.341/2022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(Dispõe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sobre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a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Associação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de Representação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de</a:t>
            </a:r>
            <a:r>
              <a:rPr lang="en-US" sz="2183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183" b="1">
                <a:solidFill>
                  <a:srgbClr val="10253F"/>
                </a:solidFill>
                <a:latin typeface="Arial Bold"/>
                <a:ea typeface="Arial Bold"/>
                <a:cs typeface="Arial Bold"/>
                <a:sym typeface="Arial Bold"/>
              </a:rPr>
              <a:t>Municípios)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665</Words>
  <Application>Microsoft Office PowerPoint</Application>
  <PresentationFormat>Personalizar</PresentationFormat>
  <Paragraphs>116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Poppins</vt:lpstr>
      <vt:lpstr>Arial Bold</vt:lpstr>
      <vt:lpstr>Poppins Bold</vt:lpstr>
      <vt:lpstr>Open Sans 1 Bold</vt:lpstr>
      <vt:lpstr>Arial</vt:lpstr>
      <vt:lpstr>Aptos Bold</vt:lpstr>
      <vt:lpstr>Calibri</vt:lpstr>
      <vt:lpstr>Aptos</vt:lpstr>
      <vt:lpstr>Tahoma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 ADMINISTRATIVA_GILBERTO PERRE</dc:title>
  <cp:lastModifiedBy>Paulo Diego</cp:lastModifiedBy>
  <cp:revision>2</cp:revision>
  <dcterms:created xsi:type="dcterms:W3CDTF">2006-08-16T00:00:00Z</dcterms:created>
  <dcterms:modified xsi:type="dcterms:W3CDTF">2025-04-07T18:28:34Z</dcterms:modified>
  <dc:identifier>DAGj5q4E7qI</dc:identifier>
</cp:coreProperties>
</file>