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11309350" cx="20104100"/>
  <p:notesSz cx="20104100" cy="113093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r:id="rId28" roundtripDataSignature="AMtx7mjxjmWS736PZ/Iq+C9qPKAC3/mJ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customschemas.google.com/relationships/presentationmetadata" Target="metadata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0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0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1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1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2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3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3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4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4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5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5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6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6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7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7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8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8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9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19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2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0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0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1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21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2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2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3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4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5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6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7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8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9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/>
          <p:nvPr>
            <p:ph type="title"/>
          </p:nvPr>
        </p:nvSpPr>
        <p:spPr>
          <a:xfrm>
            <a:off x="9306449" y="3073900"/>
            <a:ext cx="7604640" cy="413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8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4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4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4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>
  <p:cSld name="Blank">
    <p:bg>
      <p:bgPr>
        <a:solidFill>
          <a:schemeClr val="lt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5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5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5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6"/>
          <p:cNvSpPr txBox="1"/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8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6"/>
          <p:cNvSpPr txBox="1"/>
          <p:nvPr>
            <p:ph idx="1" type="subTitle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6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6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6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7"/>
          <p:cNvSpPr txBox="1"/>
          <p:nvPr>
            <p:ph type="title"/>
          </p:nvPr>
        </p:nvSpPr>
        <p:spPr>
          <a:xfrm>
            <a:off x="9306449" y="3073900"/>
            <a:ext cx="7604640" cy="413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8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7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7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7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7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8"/>
          <p:cNvSpPr txBox="1"/>
          <p:nvPr>
            <p:ph type="title"/>
          </p:nvPr>
        </p:nvSpPr>
        <p:spPr>
          <a:xfrm>
            <a:off x="9306449" y="3073900"/>
            <a:ext cx="7604640" cy="413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87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8"/>
          <p:cNvSpPr txBox="1"/>
          <p:nvPr>
            <p:ph idx="1" type="body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8"/>
          <p:cNvSpPr txBox="1"/>
          <p:nvPr>
            <p:ph idx="2" type="body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8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8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8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/>
          <p:nvPr>
            <p:ph type="title"/>
          </p:nvPr>
        </p:nvSpPr>
        <p:spPr>
          <a:xfrm>
            <a:off x="9306449" y="3073900"/>
            <a:ext cx="7604640" cy="4130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8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3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3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23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23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_rels/slide10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7.png"/><Relationship Id="rId4" Type="http://schemas.openxmlformats.org/officeDocument/2006/relationships/image" Target="../media/image9.png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12.png"/></Relationships>
</file>

<file path=ppt/slides/_rels/slide11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_rels/slide1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7.png"/><Relationship Id="rId4" Type="http://schemas.openxmlformats.org/officeDocument/2006/relationships/image" Target="../media/image9.png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12.png"/></Relationships>
</file>

<file path=ppt/slides/_rels/slide13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_rels/slide14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_rels/slide15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7.png"/><Relationship Id="rId4" Type="http://schemas.openxmlformats.org/officeDocument/2006/relationships/image" Target="../media/image9.png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12.png"/></Relationships>
</file>

<file path=ppt/slides/_rels/slide16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_rels/slide17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_rels/slide18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7.png"/><Relationship Id="rId4" Type="http://schemas.openxmlformats.org/officeDocument/2006/relationships/image" Target="../media/image9.png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12.png"/></Relationships>
</file>

<file path=ppt/slides/_rels/slide19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7.png"/><Relationship Id="rId4" Type="http://schemas.openxmlformats.org/officeDocument/2006/relationships/image" Target="../media/image9.png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12.png"/></Relationships>
</file>

<file path=ppt/slides/_rels/slide20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7.png"/><Relationship Id="rId4" Type="http://schemas.openxmlformats.org/officeDocument/2006/relationships/image" Target="../media/image9.png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12.png"/></Relationships>
</file>

<file path=ppt/slides/_rels/slide21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_rels/slide2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7.png"/><Relationship Id="rId4" Type="http://schemas.openxmlformats.org/officeDocument/2006/relationships/image" Target="../media/image9.png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12.png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7.png"/><Relationship Id="rId4" Type="http://schemas.openxmlformats.org/officeDocument/2006/relationships/image" Target="../media/image9.png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_rels/slide6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7.png"/><Relationship Id="rId4" Type="http://schemas.openxmlformats.org/officeDocument/2006/relationships/image" Target="../media/image9.png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7.png"/><Relationship Id="rId4" Type="http://schemas.openxmlformats.org/officeDocument/2006/relationships/image" Target="../media/image9.png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12.png"/></Relationships>
</file>

<file path=ppt/slides/_rels/slide9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image" Target="../media/image34.png"/><Relationship Id="rId13" Type="http://schemas.openxmlformats.org/officeDocument/2006/relationships/image" Target="../media/image23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8.png"/><Relationship Id="rId4" Type="http://schemas.openxmlformats.org/officeDocument/2006/relationships/image" Target="../media/image31.png"/><Relationship Id="rId9" Type="http://schemas.openxmlformats.org/officeDocument/2006/relationships/image" Target="../media/image9.png"/><Relationship Id="rId5" Type="http://schemas.openxmlformats.org/officeDocument/2006/relationships/image" Target="../media/image29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oogle Shape;51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"/>
          <p:cNvSpPr txBox="1"/>
          <p:nvPr>
            <p:ph type="title"/>
          </p:nvPr>
        </p:nvSpPr>
        <p:spPr>
          <a:xfrm>
            <a:off x="9306449" y="3073900"/>
            <a:ext cx="7604640" cy="46480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00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O COMITÊ GESTOR DO IBS: </a:t>
            </a:r>
            <a:br>
              <a:rPr b="0" lang="pt-BR" sz="7100">
                <a:solidFill>
                  <a:srgbClr val="FAB00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pt-BR" sz="7100">
                <a:solidFill>
                  <a:srgbClr val="FAB001"/>
                </a:solidFill>
                <a:latin typeface="Arial"/>
                <a:ea typeface="Arial"/>
                <a:cs typeface="Arial"/>
                <a:sym typeface="Arial"/>
              </a:rPr>
              <a:t>Um novo espaço estratégico na Federação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p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63800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16143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67785" y="542810"/>
            <a:ext cx="3777057" cy="2570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1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48121" y="2133547"/>
            <a:ext cx="1063004" cy="106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1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102026" y="8700049"/>
            <a:ext cx="1002074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1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084255" y="5842754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1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845697" y="4809906"/>
            <a:ext cx="1258401" cy="12665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1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767616" y="0"/>
            <a:ext cx="1553041" cy="836833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10"/>
          <p:cNvSpPr txBox="1"/>
          <p:nvPr/>
        </p:nvSpPr>
        <p:spPr>
          <a:xfrm>
            <a:off x="1857334" y="4119779"/>
            <a:ext cx="4208145" cy="2174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0" lvl="0" marL="12700" marR="5080" rtl="0" algn="l">
              <a:lnSpc>
                <a:spcPct val="1134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latin typeface="Arial"/>
                <a:ea typeface="Arial"/>
                <a:cs typeface="Arial"/>
                <a:sym typeface="Arial"/>
              </a:rPr>
              <a:t>O PAPEL DOS MUNICÍPIOS</a:t>
            </a:r>
            <a:endParaRPr/>
          </a:p>
          <a:p>
            <a:pPr indent="0" lvl="0" marL="12700" marR="5080" rtl="0" algn="l">
              <a:lnSpc>
                <a:spcPct val="100506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b="1" lang="pt-BR" sz="395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rPr>
              <a:t>na segurança pública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0"/>
          <p:cNvSpPr txBox="1"/>
          <p:nvPr/>
        </p:nvSpPr>
        <p:spPr>
          <a:xfrm>
            <a:off x="7004822" y="815233"/>
            <a:ext cx="10382073" cy="83227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>
                <a:latin typeface="Arial"/>
                <a:ea typeface="Arial"/>
                <a:cs typeface="Arial"/>
                <a:sym typeface="Arial"/>
              </a:rPr>
              <a:t>Debate sobre o crescimento dos gastos municipais com segurança pública e a defesa da constitucionalização das guardas municipais e a participação dos municípios na governança federativa e na partilha dos recursos destinados ao Fundo Nacional de Segurança Pública </a:t>
            </a:r>
            <a:br>
              <a:rPr lang="pt-BR" sz="5400">
                <a:latin typeface="Arial"/>
                <a:ea typeface="Arial"/>
                <a:cs typeface="Arial"/>
                <a:sym typeface="Arial"/>
              </a:rPr>
            </a:br>
            <a:r>
              <a:rPr lang="pt-BR" sz="5400">
                <a:latin typeface="Arial"/>
                <a:ea typeface="Arial"/>
                <a:cs typeface="Arial"/>
                <a:sym typeface="Arial"/>
              </a:rPr>
              <a:t>e Política Penitenciária.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Google Shape;19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60325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1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1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1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1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1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1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11"/>
          <p:cNvSpPr txBox="1"/>
          <p:nvPr>
            <p:ph type="title"/>
          </p:nvPr>
        </p:nvSpPr>
        <p:spPr>
          <a:xfrm>
            <a:off x="9457810" y="2225675"/>
            <a:ext cx="7604640" cy="64690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00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INCLUSÃO SOCIOPRODUTIVA</a:t>
            </a:r>
            <a:r>
              <a:rPr b="0" lang="pt-BR" sz="7100">
                <a:solidFill>
                  <a:srgbClr val="FAB001"/>
                </a:solidFill>
              </a:rPr>
              <a:t>Construa Brasil </a:t>
            </a:r>
            <a:br>
              <a:rPr b="0" lang="pt-BR" sz="7100">
                <a:solidFill>
                  <a:srgbClr val="FAB001"/>
                </a:solidFill>
              </a:rPr>
            </a:br>
            <a:r>
              <a:rPr b="0" lang="pt-BR" sz="7100">
                <a:solidFill>
                  <a:srgbClr val="FAB001"/>
                </a:solidFill>
              </a:rPr>
              <a:t>e a nova parceria entre FNP, Sebrae Nacional, Ambev </a:t>
            </a:r>
            <a:br>
              <a:rPr b="0" lang="pt-BR" sz="7100">
                <a:solidFill>
                  <a:srgbClr val="FAB001"/>
                </a:solidFill>
              </a:rPr>
            </a:br>
            <a:r>
              <a:rPr b="0" lang="pt-BR" sz="7100">
                <a:solidFill>
                  <a:srgbClr val="FAB001"/>
                </a:solidFill>
              </a:rPr>
              <a:t>e MDS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9" name="Google Shape;209;p1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63800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16143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67785" y="542810"/>
            <a:ext cx="3777057" cy="2570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1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48121" y="2133547"/>
            <a:ext cx="1063004" cy="106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1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102026" y="8700049"/>
            <a:ext cx="1002074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1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084255" y="5842754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1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845697" y="4809906"/>
            <a:ext cx="1258401" cy="12665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Google Shape;222;p1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767616" y="0"/>
            <a:ext cx="1553041" cy="836833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12"/>
          <p:cNvSpPr txBox="1"/>
          <p:nvPr/>
        </p:nvSpPr>
        <p:spPr>
          <a:xfrm>
            <a:off x="1857334" y="4119779"/>
            <a:ext cx="4208145" cy="37131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0" lvl="0" marL="12700" marR="5080" rtl="0" algn="l">
              <a:lnSpc>
                <a:spcPct val="1134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latin typeface="Arial"/>
                <a:ea typeface="Arial"/>
                <a:cs typeface="Arial"/>
                <a:sym typeface="Arial"/>
              </a:rPr>
              <a:t>INCLUSÃO SOCIOPRODUTIVA</a:t>
            </a:r>
            <a:endParaRPr/>
          </a:p>
          <a:p>
            <a:pPr indent="0" lvl="0" marL="12700" marR="5080" rtl="0" algn="l">
              <a:lnSpc>
                <a:spcPct val="100506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b="1" lang="pt-BR" sz="395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rPr>
              <a:t>Construa Brasil e a nova parceria entre FNP, Sebrae Nacional, Ambev e MDS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12"/>
          <p:cNvSpPr txBox="1"/>
          <p:nvPr/>
        </p:nvSpPr>
        <p:spPr>
          <a:xfrm>
            <a:off x="7004822" y="815233"/>
            <a:ext cx="10382073" cy="8138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>
                <a:latin typeface="Arial"/>
                <a:ea typeface="Arial"/>
                <a:cs typeface="Arial"/>
                <a:sym typeface="Arial"/>
              </a:rPr>
              <a:t>Assinatura da parceria entre SEBRAE, FNP e AMBEV, que apoiará municípios </a:t>
            </a:r>
            <a:br>
              <a:rPr lang="pt-BR" sz="4400">
                <a:latin typeface="Arial"/>
                <a:ea typeface="Arial"/>
                <a:cs typeface="Arial"/>
                <a:sym typeface="Arial"/>
              </a:rPr>
            </a:br>
            <a:r>
              <a:rPr lang="pt-BR" sz="4400">
                <a:latin typeface="Arial"/>
                <a:ea typeface="Arial"/>
                <a:cs typeface="Arial"/>
                <a:sym typeface="Arial"/>
              </a:rPr>
              <a:t>e territórios no fortalecimento da gestão pública focada na inclusão socioprodutiva de pessoas economicamente vulneráveis. A iniciativa propõe a implementação </a:t>
            </a:r>
            <a:br>
              <a:rPr lang="pt-BR" sz="4400">
                <a:latin typeface="Arial"/>
                <a:ea typeface="Arial"/>
                <a:cs typeface="Arial"/>
                <a:sym typeface="Arial"/>
              </a:rPr>
            </a:br>
            <a:r>
              <a:rPr lang="pt-BR" sz="4400">
                <a:latin typeface="Arial"/>
                <a:ea typeface="Arial"/>
                <a:cs typeface="Arial"/>
                <a:sym typeface="Arial"/>
              </a:rPr>
              <a:t>de políticas públicas integradas, capacitações, formalização de negócios </a:t>
            </a:r>
            <a:br>
              <a:rPr lang="pt-BR" sz="4400">
                <a:latin typeface="Arial"/>
                <a:ea typeface="Arial"/>
                <a:cs typeface="Arial"/>
                <a:sym typeface="Arial"/>
              </a:rPr>
            </a:br>
            <a:r>
              <a:rPr lang="pt-BR" sz="4400">
                <a:latin typeface="Arial"/>
                <a:ea typeface="Arial"/>
                <a:cs typeface="Arial"/>
                <a:sym typeface="Arial"/>
              </a:rPr>
              <a:t>e mobilização de recursos técnicos, humanos e financeiros, contribuindo para o desenvolvimento local e a redução das desigualdades.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60325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1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1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1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1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13"/>
          <p:cNvSpPr txBox="1"/>
          <p:nvPr>
            <p:ph type="title"/>
          </p:nvPr>
        </p:nvSpPr>
        <p:spPr>
          <a:xfrm>
            <a:off x="9335577" y="3745913"/>
            <a:ext cx="7604640" cy="37375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00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ELEIÇÃO DA NOVA DIRETORIA DA FNP </a:t>
            </a:r>
            <a:r>
              <a:rPr b="0" lang="pt-BR" sz="7100">
                <a:solidFill>
                  <a:srgbClr val="FAB001"/>
                </a:solidFill>
              </a:rPr>
              <a:t>para o Biênio 2025/2027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0" name="Google Shape;240;p1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Google Shape;24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60325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Google Shape;247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1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Google Shape;251;p1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1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1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14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14"/>
          <p:cNvSpPr txBox="1"/>
          <p:nvPr>
            <p:ph type="title"/>
          </p:nvPr>
        </p:nvSpPr>
        <p:spPr>
          <a:xfrm>
            <a:off x="9290050" y="3216275"/>
            <a:ext cx="7604640" cy="55585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00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CONSTRUÇÃO </a:t>
            </a:r>
            <a:b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DE UM BANCO NACIONAL </a:t>
            </a:r>
            <a:b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pt-BR" sz="7100">
                <a:solidFill>
                  <a:srgbClr val="FAB001"/>
                </a:solidFill>
              </a:rPr>
              <a:t>de dados de transporte público coletivo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6" name="Google Shape;256;p14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Google Shape;26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Google Shape;262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63800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3" name="Google Shape;263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16143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Google Shape;264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67785" y="542810"/>
            <a:ext cx="3777057" cy="2570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48121" y="2133547"/>
            <a:ext cx="1063004" cy="106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102026" y="8700049"/>
            <a:ext cx="1002074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1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084255" y="5842754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1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845697" y="4809906"/>
            <a:ext cx="1258401" cy="12665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1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767616" y="0"/>
            <a:ext cx="1553041" cy="836833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15"/>
          <p:cNvSpPr txBox="1"/>
          <p:nvPr/>
        </p:nvSpPr>
        <p:spPr>
          <a:xfrm>
            <a:off x="6927850" y="777875"/>
            <a:ext cx="10382073" cy="83227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Lançamento da iniciativa para a construção de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um Banco Nacional de Dados de Transporte Público Coletivo, integrado ao Sistema Nacional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de Informações em Mobilidade Urbana, com a assinatura de protocolos de intenções entre a Secretaria Nacional de Mobilidade Urbana, a FNP e o Banco Mundial. O projeto tem como objetivo produzir informações confiáveis e robustas para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a formulação, implementação e avaliação de políticas públicas e investimentos em mobilidade urbana no âmbito federal. Além disso, serão anunciados os municípios selecionados para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o Grupo de Capacitação em Eletromobilidade,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uma iniciativa da FNP, C40, ICCT e Ministério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das Cidades, vinculada ao Novo PAC.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5"/>
          <p:cNvSpPr txBox="1"/>
          <p:nvPr/>
        </p:nvSpPr>
        <p:spPr>
          <a:xfrm>
            <a:off x="1857334" y="4119779"/>
            <a:ext cx="4208145" cy="31361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0" lvl="0" marL="12700" marR="5080" rtl="0" algn="l">
              <a:lnSpc>
                <a:spcPct val="1005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latin typeface="Arial"/>
                <a:ea typeface="Arial"/>
                <a:cs typeface="Arial"/>
                <a:sym typeface="Arial"/>
              </a:rPr>
              <a:t>CONSTRUÇÃO </a:t>
            </a:r>
            <a:br>
              <a:rPr lang="pt-BR" sz="3500">
                <a:latin typeface="Arial"/>
                <a:ea typeface="Arial"/>
                <a:cs typeface="Arial"/>
                <a:sym typeface="Arial"/>
              </a:rPr>
            </a:br>
            <a:r>
              <a:rPr lang="pt-BR" sz="3500">
                <a:latin typeface="Arial"/>
                <a:ea typeface="Arial"/>
                <a:cs typeface="Arial"/>
                <a:sym typeface="Arial"/>
              </a:rPr>
              <a:t>DE UM BANCO NACIONAL </a:t>
            </a:r>
            <a:br>
              <a:rPr b="1" lang="pt-BR" sz="395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pt-BR" sz="395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rPr>
              <a:t>de dados de transporte público coletivo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276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60325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" name="Google Shape;279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" name="Google Shape;280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1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3" name="Google Shape;283;p1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Google Shape;284;p1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p1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16"/>
          <p:cNvSpPr txBox="1"/>
          <p:nvPr>
            <p:ph type="title"/>
          </p:nvPr>
        </p:nvSpPr>
        <p:spPr>
          <a:xfrm>
            <a:off x="9290050" y="3749675"/>
            <a:ext cx="7604640" cy="282705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00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POSSE </a:t>
            </a:r>
            <a:br>
              <a:rPr b="0" lang="pt-BR" sz="6350">
                <a:solidFill>
                  <a:srgbClr val="F7F5ED"/>
                </a:solidFill>
              </a:rPr>
            </a:br>
            <a:r>
              <a:rPr b="0" lang="pt-BR" sz="7100">
                <a:solidFill>
                  <a:srgbClr val="FAB001"/>
                </a:solidFill>
              </a:rPr>
              <a:t>da nova diretoria da FNP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7" name="Google Shape;287;p1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60325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Google Shape;294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5" name="Google Shape;295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1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1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1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Google Shape;300;p1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Google Shape;301;p1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17"/>
          <p:cNvSpPr txBox="1"/>
          <p:nvPr>
            <p:ph type="title"/>
          </p:nvPr>
        </p:nvSpPr>
        <p:spPr>
          <a:xfrm>
            <a:off x="9290050" y="3825875"/>
            <a:ext cx="7604640" cy="282705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00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REUNIÃO </a:t>
            </a:r>
            <a:br>
              <a:rPr b="0" lang="pt-BR" sz="6350">
                <a:solidFill>
                  <a:srgbClr val="F7F5ED"/>
                </a:solidFill>
              </a:rPr>
            </a:br>
            <a:r>
              <a:rPr b="0" lang="pt-BR" sz="7100">
                <a:solidFill>
                  <a:srgbClr val="FAB001"/>
                </a:solidFill>
              </a:rPr>
              <a:t>da Comissão de Prefeitas da FNP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3" name="Google Shape;303;p1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" name="Google Shape;30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Google Shape;309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63800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" name="Google Shape;310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16143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" name="Google Shape;311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67785" y="542810"/>
            <a:ext cx="3777057" cy="2570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" name="Google Shape;312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48121" y="2133547"/>
            <a:ext cx="1063004" cy="106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102026" y="8700049"/>
            <a:ext cx="1002074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314" name="Google Shape;314;p1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084255" y="5842754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5" name="Google Shape;315;p1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845697" y="4809906"/>
            <a:ext cx="1258401" cy="12665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6" name="Google Shape;316;p1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767616" y="0"/>
            <a:ext cx="1553041" cy="836833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Google Shape;317;p18"/>
          <p:cNvSpPr txBox="1"/>
          <p:nvPr/>
        </p:nvSpPr>
        <p:spPr>
          <a:xfrm>
            <a:off x="6927850" y="1020997"/>
            <a:ext cx="10382073" cy="72244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latin typeface="Arial"/>
                <a:ea typeface="Arial"/>
                <a:cs typeface="Arial"/>
                <a:sym typeface="Arial"/>
              </a:rPr>
              <a:t>A reunião abordará a integração </a:t>
            </a:r>
            <a:br>
              <a:rPr lang="pt-BR" sz="4000">
                <a:latin typeface="Arial"/>
                <a:ea typeface="Arial"/>
                <a:cs typeface="Arial"/>
                <a:sym typeface="Arial"/>
              </a:rPr>
            </a:br>
            <a:r>
              <a:rPr lang="pt-BR" sz="4000">
                <a:latin typeface="Arial"/>
                <a:ea typeface="Arial"/>
                <a:cs typeface="Arial"/>
                <a:sym typeface="Arial"/>
              </a:rPr>
              <a:t>da perspectiva de gênero no Plano Clima Adaptação, garantindo a consideração de mulheres e meninas nas ações municipais, </a:t>
            </a:r>
            <a:br>
              <a:rPr lang="pt-BR" sz="4000">
                <a:latin typeface="Arial"/>
                <a:ea typeface="Arial"/>
                <a:cs typeface="Arial"/>
                <a:sym typeface="Arial"/>
              </a:rPr>
            </a:br>
            <a:r>
              <a:rPr lang="pt-BR" sz="4000">
                <a:latin typeface="Arial"/>
                <a:ea typeface="Arial"/>
                <a:cs typeface="Arial"/>
                <a:sym typeface="Arial"/>
              </a:rPr>
              <a:t>e apresentará as deliberações da Comissão na CASD. Também incentivará a mobilização para o Fórum de Secretarias de Mulheres e apresentará o Programa + Iguais, financiado pela AFD, como estratégia para a transversalidade de gênero nas políticas públicas.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8"/>
          <p:cNvSpPr txBox="1"/>
          <p:nvPr/>
        </p:nvSpPr>
        <p:spPr>
          <a:xfrm>
            <a:off x="1830715" y="4855662"/>
            <a:ext cx="4208145" cy="15972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0" lvl="0" marL="12700" marR="5080" rtl="0" algn="l">
              <a:lnSpc>
                <a:spcPct val="1005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latin typeface="Arial"/>
                <a:ea typeface="Arial"/>
                <a:cs typeface="Arial"/>
                <a:sym typeface="Arial"/>
              </a:rPr>
              <a:t>REUNIÃO</a:t>
            </a:r>
            <a:br>
              <a:rPr lang="pt-BR" sz="3500">
                <a:latin typeface="Arial"/>
                <a:ea typeface="Arial"/>
                <a:cs typeface="Arial"/>
                <a:sym typeface="Arial"/>
              </a:rPr>
            </a:br>
            <a:r>
              <a:rPr b="1" lang="pt-BR" sz="395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rPr>
              <a:t>da Comissão de Prefeitas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3" name="Google Shape;32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60325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Google Shape;324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Google Shape;325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Google Shape;326;p1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27" name="Google Shape;327;p1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8" name="Google Shape;328;p1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1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Google Shape;330;p19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31" name="Google Shape;331;p1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2" name="Google Shape;332;p19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333" name="Google Shape;333;p19"/>
          <p:cNvSpPr txBox="1"/>
          <p:nvPr>
            <p:ph type="title"/>
          </p:nvPr>
        </p:nvSpPr>
        <p:spPr>
          <a:xfrm>
            <a:off x="9290050" y="3825875"/>
            <a:ext cx="7604640" cy="46480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320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480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REUNIÃO DA COMISSÃO PERMANENTE DA FNP</a:t>
            </a:r>
            <a:br>
              <a:rPr b="0" lang="pt-BR" sz="4800">
                <a:solidFill>
                  <a:srgbClr val="F7F5ED"/>
                </a:solidFill>
              </a:rPr>
            </a:br>
            <a:r>
              <a:rPr b="0" lang="pt-BR" sz="5400">
                <a:solidFill>
                  <a:srgbClr val="FAB001"/>
                </a:solidFill>
              </a:rPr>
              <a:t>de adaptação urbana e prevenção de desastres (CASD)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4" name="Google Shape;334;p1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63800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16143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67785" y="542810"/>
            <a:ext cx="3777057" cy="2570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48121" y="2133547"/>
            <a:ext cx="1063004" cy="106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102026" y="8700049"/>
            <a:ext cx="1002074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084255" y="5842754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845697" y="4809906"/>
            <a:ext cx="1258401" cy="1266558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767616" y="0"/>
            <a:ext cx="1553041" cy="836833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2"/>
          <p:cNvSpPr txBox="1"/>
          <p:nvPr/>
        </p:nvSpPr>
        <p:spPr>
          <a:xfrm>
            <a:off x="1857334" y="4119779"/>
            <a:ext cx="4208145" cy="26872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0" lvl="0" marL="12700" marR="5080" rtl="0" algn="l">
              <a:lnSpc>
                <a:spcPct val="1134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latin typeface="Arial"/>
                <a:ea typeface="Arial"/>
                <a:cs typeface="Arial"/>
                <a:sym typeface="Arial"/>
              </a:rPr>
              <a:t>O COMITÊ GESTOR DO IBS</a:t>
            </a:r>
            <a:endParaRPr/>
          </a:p>
          <a:p>
            <a:pPr indent="0" lvl="0" marL="12700" marR="5080" rtl="0" algn="l">
              <a:lnSpc>
                <a:spcPct val="100506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b="1" lang="pt-BR" sz="395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rPr>
              <a:t>Um novo espaço estratégico na Federação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"/>
          <p:cNvSpPr txBox="1"/>
          <p:nvPr/>
        </p:nvSpPr>
        <p:spPr>
          <a:xfrm>
            <a:off x="6985177" y="1584677"/>
            <a:ext cx="10382073" cy="66607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>
                <a:latin typeface="Arial"/>
                <a:ea typeface="Arial"/>
                <a:cs typeface="Arial"/>
                <a:sym typeface="Arial"/>
              </a:rPr>
              <a:t>Debate sobre o papel do Comitê Gestor do IBS na arrecadação </a:t>
            </a:r>
            <a:br>
              <a:rPr lang="pt-BR" sz="5400">
                <a:latin typeface="Arial"/>
                <a:ea typeface="Arial"/>
                <a:cs typeface="Arial"/>
                <a:sym typeface="Arial"/>
              </a:rPr>
            </a:br>
            <a:r>
              <a:rPr lang="pt-BR" sz="5400">
                <a:latin typeface="Arial"/>
                <a:ea typeface="Arial"/>
                <a:cs typeface="Arial"/>
                <a:sym typeface="Arial"/>
              </a:rPr>
              <a:t>e distribuição de receitas entre estados e municípios, destacando suas atribuições, o impacto da </a:t>
            </a:r>
            <a:br>
              <a:rPr lang="pt-BR" sz="5400">
                <a:latin typeface="Arial"/>
                <a:ea typeface="Arial"/>
                <a:cs typeface="Arial"/>
                <a:sym typeface="Arial"/>
              </a:rPr>
            </a:br>
            <a:r>
              <a:rPr lang="pt-BR" sz="5400">
                <a:latin typeface="Arial"/>
                <a:ea typeface="Arial"/>
                <a:cs typeface="Arial"/>
                <a:sym typeface="Arial"/>
              </a:rPr>
              <a:t>LC 214/25 nas finanças municipais e a eleição dos representantes municipais.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9" name="Google Shape;33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0" name="Google Shape;340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63800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1" name="Google Shape;341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16143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2" name="Google Shape;342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67785" y="542810"/>
            <a:ext cx="3777057" cy="2570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343" name="Google Shape;343;p2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48121" y="2133547"/>
            <a:ext cx="1063004" cy="106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44" name="Google Shape;344;p2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102026" y="8700049"/>
            <a:ext cx="1002074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345" name="Google Shape;345;p2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084255" y="5842754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6" name="Google Shape;346;p2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845697" y="4809906"/>
            <a:ext cx="1258401" cy="12665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7" name="Google Shape;347;p2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767616" y="0"/>
            <a:ext cx="1553041" cy="836833"/>
          </a:xfrm>
          <a:prstGeom prst="rect">
            <a:avLst/>
          </a:prstGeom>
          <a:noFill/>
          <a:ln>
            <a:noFill/>
          </a:ln>
        </p:spPr>
      </p:pic>
      <p:sp>
        <p:nvSpPr>
          <p:cNvPr id="348" name="Google Shape;348;p20"/>
          <p:cNvSpPr txBox="1"/>
          <p:nvPr/>
        </p:nvSpPr>
        <p:spPr>
          <a:xfrm>
            <a:off x="6927850" y="1020997"/>
            <a:ext cx="10382073" cy="73994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>
                <a:latin typeface="Arial"/>
                <a:ea typeface="Arial"/>
                <a:cs typeface="Arial"/>
                <a:sym typeface="Arial"/>
              </a:rPr>
              <a:t>1) Posse da nova presidência </a:t>
            </a:r>
            <a:br>
              <a:rPr lang="pt-BR" sz="4800">
                <a:latin typeface="Arial"/>
                <a:ea typeface="Arial"/>
                <a:cs typeface="Arial"/>
                <a:sym typeface="Arial"/>
              </a:rPr>
            </a:br>
            <a:r>
              <a:rPr lang="pt-BR" sz="4800">
                <a:latin typeface="Arial"/>
                <a:ea typeface="Arial"/>
                <a:cs typeface="Arial"/>
                <a:sym typeface="Arial"/>
              </a:rPr>
              <a:t>da CASD, 2) Aprovação da agenda </a:t>
            </a:r>
            <a:br>
              <a:rPr lang="pt-BR" sz="4800">
                <a:latin typeface="Arial"/>
                <a:ea typeface="Arial"/>
                <a:cs typeface="Arial"/>
                <a:sym typeface="Arial"/>
              </a:rPr>
            </a:br>
            <a:r>
              <a:rPr lang="pt-BR" sz="4800">
                <a:latin typeface="Arial"/>
                <a:ea typeface="Arial"/>
                <a:cs typeface="Arial"/>
                <a:sym typeface="Arial"/>
              </a:rPr>
              <a:t>de trabalho de 2025, 3) Mecanismos de financiamento para políticas </a:t>
            </a:r>
            <a:br>
              <a:rPr lang="pt-BR" sz="4800">
                <a:latin typeface="Arial"/>
                <a:ea typeface="Arial"/>
                <a:cs typeface="Arial"/>
                <a:sym typeface="Arial"/>
              </a:rPr>
            </a:br>
            <a:r>
              <a:rPr lang="pt-BR" sz="4800">
                <a:latin typeface="Arial"/>
                <a:ea typeface="Arial"/>
                <a:cs typeface="Arial"/>
                <a:sym typeface="Arial"/>
              </a:rPr>
              <a:t>de gestão de risco e desastres, adaptação e resiliência urbana </a:t>
            </a:r>
            <a:br>
              <a:rPr lang="pt-BR" sz="4800">
                <a:latin typeface="Arial"/>
                <a:ea typeface="Arial"/>
                <a:cs typeface="Arial"/>
                <a:sym typeface="Arial"/>
              </a:rPr>
            </a:br>
            <a:r>
              <a:rPr lang="pt-BR" sz="4800">
                <a:latin typeface="Arial"/>
                <a:ea typeface="Arial"/>
                <a:cs typeface="Arial"/>
                <a:sym typeface="Arial"/>
              </a:rPr>
              <a:t>4) Lançamento do "Guia para prefeitas e prefeitos: como preparar seu município para a emergência climática"</a:t>
            </a:r>
            <a:endParaRPr sz="4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20"/>
          <p:cNvSpPr txBox="1"/>
          <p:nvPr/>
        </p:nvSpPr>
        <p:spPr>
          <a:xfrm>
            <a:off x="1830715" y="4520199"/>
            <a:ext cx="4208145" cy="36490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0" lvl="0" marL="12700" marR="5080" rtl="0" algn="l">
              <a:lnSpc>
                <a:spcPct val="1005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latin typeface="Arial"/>
                <a:ea typeface="Arial"/>
                <a:cs typeface="Arial"/>
                <a:sym typeface="Arial"/>
              </a:rPr>
              <a:t>REUNIÃO DA COMISSÃO PERMANENTE</a:t>
            </a:r>
            <a:br>
              <a:rPr lang="pt-BR" sz="3500">
                <a:latin typeface="Arial"/>
                <a:ea typeface="Arial"/>
                <a:cs typeface="Arial"/>
                <a:sym typeface="Arial"/>
              </a:rPr>
            </a:br>
            <a:r>
              <a:rPr b="1" lang="pt-BR" sz="395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rPr>
              <a:t>de adaptação urbana e prevenção de desastres (CASD)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4" name="Google Shape;35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60325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5" name="Google Shape;355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6" name="Google Shape;356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2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p2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Google Shape;360;p2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" name="Google Shape;361;p2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" name="Google Shape;362;p2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3" name="Google Shape;363;p2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364" name="Google Shape;364;p21"/>
          <p:cNvSpPr txBox="1"/>
          <p:nvPr>
            <p:ph type="title"/>
          </p:nvPr>
        </p:nvSpPr>
        <p:spPr>
          <a:xfrm>
            <a:off x="9290050" y="3825875"/>
            <a:ext cx="7604640" cy="36676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320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4800">
                <a:solidFill>
                  <a:srgbClr val="F7F5ED"/>
                </a:solidFill>
              </a:rPr>
              <a:t>G</a:t>
            </a:r>
            <a:r>
              <a:rPr b="0" lang="pt-BR" sz="480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RUPO DE CAPACITAÇÃO</a:t>
            </a:r>
            <a:br>
              <a:rPr b="0" lang="pt-BR" sz="4800">
                <a:solidFill>
                  <a:srgbClr val="F7F5ED"/>
                </a:solidFill>
              </a:rPr>
            </a:br>
            <a:r>
              <a:rPr b="0" lang="pt-BR" sz="5400">
                <a:solidFill>
                  <a:srgbClr val="FAB001"/>
                </a:solidFill>
              </a:rPr>
              <a:t>em eletromobilidade </a:t>
            </a:r>
            <a:br>
              <a:rPr b="0" lang="pt-BR" sz="5400">
                <a:solidFill>
                  <a:srgbClr val="FAB001"/>
                </a:solidFill>
              </a:rPr>
            </a:br>
            <a:r>
              <a:rPr b="0" lang="pt-BR" sz="5400">
                <a:solidFill>
                  <a:srgbClr val="FAB001"/>
                </a:solidFill>
              </a:rPr>
              <a:t>no transporte coletivo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5" name="Google Shape;365;p2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" name="Google Shape;370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1" name="Google Shape;371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63800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2" name="Google Shape;372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16143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3" name="Google Shape;373;p2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67785" y="542810"/>
            <a:ext cx="3777057" cy="2570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374" name="Google Shape;374;p2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48121" y="2133547"/>
            <a:ext cx="1063004" cy="106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75" name="Google Shape;375;p2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102026" y="8700049"/>
            <a:ext cx="1002074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376" name="Google Shape;376;p2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084255" y="5842754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7" name="Google Shape;377;p2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845697" y="4809906"/>
            <a:ext cx="1258401" cy="12665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" name="Google Shape;378;p2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767616" y="0"/>
            <a:ext cx="1553041" cy="836833"/>
          </a:xfrm>
          <a:prstGeom prst="rect">
            <a:avLst/>
          </a:prstGeom>
          <a:noFill/>
          <a:ln>
            <a:noFill/>
          </a:ln>
        </p:spPr>
      </p:pic>
      <p:sp>
        <p:nvSpPr>
          <p:cNvPr id="379" name="Google Shape;379;p22"/>
          <p:cNvSpPr txBox="1"/>
          <p:nvPr/>
        </p:nvSpPr>
        <p:spPr>
          <a:xfrm>
            <a:off x="6927850" y="1020997"/>
            <a:ext cx="10382073" cy="77687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Primeiro encontro presencial da iniciativa voltada ao fortalecimento das capacidades técnicas e institucionais dos municípios para a implementação de frotas de ônibus de zero emissão. O programa combina seminários presenciais e online, intercâmbio de experiências entre cidades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e estados e mentorias personalizadas para atender aos desafios locais. A iniciativa é promovida pela aliança ZEBRA (C40 e ICCT), com o apoio do Ministério das Cidades e da FNP.</a:t>
            </a:r>
            <a:r>
              <a:rPr lang="pt-BR" sz="36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3600">
                <a:latin typeface="Arial"/>
                <a:ea typeface="Arial"/>
                <a:cs typeface="Arial"/>
                <a:sym typeface="Arial"/>
              </a:rPr>
              <a:t>A atividade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é voltada para técnicos e gestores de mobilidade urbana das cidades selecionadas, ocorrerá na sede da FNP nos dias 8 e 9 de abril.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 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22"/>
          <p:cNvSpPr txBox="1"/>
          <p:nvPr/>
        </p:nvSpPr>
        <p:spPr>
          <a:xfrm>
            <a:off x="1060450" y="4687482"/>
            <a:ext cx="5334000" cy="21101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0" lvl="0" marL="12700" marR="5080" rtl="0" algn="l">
              <a:lnSpc>
                <a:spcPct val="1005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latin typeface="Arial"/>
                <a:ea typeface="Arial"/>
                <a:cs typeface="Arial"/>
                <a:sym typeface="Arial"/>
              </a:rPr>
              <a:t>GRUPO DE CAPACITAÇÃO</a:t>
            </a:r>
            <a:br>
              <a:rPr lang="pt-BR" sz="3500">
                <a:latin typeface="Arial"/>
                <a:ea typeface="Arial"/>
                <a:cs typeface="Arial"/>
                <a:sym typeface="Arial"/>
              </a:rPr>
            </a:br>
            <a:r>
              <a:rPr b="1" lang="pt-BR" sz="395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rPr>
              <a:t>em eletromobilidade no transporte coletivo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3"/>
          <p:cNvSpPr txBox="1"/>
          <p:nvPr>
            <p:ph type="title"/>
          </p:nvPr>
        </p:nvSpPr>
        <p:spPr>
          <a:xfrm>
            <a:off x="9306449" y="3073900"/>
            <a:ext cx="7604640" cy="46480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00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RISCOS FISCAIS PARA AS CIDADES:</a:t>
            </a:r>
            <a:b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pt-BR" sz="7100">
                <a:solidFill>
                  <a:srgbClr val="FAB001"/>
                </a:solidFill>
              </a:rPr>
              <a:t>Precatórios, DREM e isenção do IR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63800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16143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67785" y="542810"/>
            <a:ext cx="3777057" cy="2570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48121" y="2133547"/>
            <a:ext cx="1063004" cy="106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102026" y="8700049"/>
            <a:ext cx="1002074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084255" y="5842754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845697" y="4809906"/>
            <a:ext cx="1258401" cy="1266558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767616" y="0"/>
            <a:ext cx="1553041" cy="836833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4"/>
          <p:cNvSpPr txBox="1"/>
          <p:nvPr/>
        </p:nvSpPr>
        <p:spPr>
          <a:xfrm>
            <a:off x="1857334" y="4119779"/>
            <a:ext cx="4208145" cy="26872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0" lvl="0" marL="12700" marR="5080" rtl="0" algn="l">
              <a:lnSpc>
                <a:spcPct val="1134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latin typeface="Arial"/>
                <a:ea typeface="Arial"/>
                <a:cs typeface="Arial"/>
                <a:sym typeface="Arial"/>
              </a:rPr>
              <a:t>RISCOS FISCAIS PARA AS CIDADES:</a:t>
            </a:r>
            <a:endParaRPr/>
          </a:p>
          <a:p>
            <a:pPr indent="0" lvl="0" marL="12700" marR="5080" rtl="0" algn="l">
              <a:lnSpc>
                <a:spcPct val="100506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b="1" lang="pt-BR" sz="395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rPr>
              <a:t>Precatórios, DREM e isenção do IR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4"/>
          <p:cNvSpPr txBox="1"/>
          <p:nvPr/>
        </p:nvSpPr>
        <p:spPr>
          <a:xfrm>
            <a:off x="7080250" y="1158875"/>
            <a:ext cx="10382073" cy="77687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latin typeface="Arial"/>
                <a:ea typeface="Arial"/>
                <a:cs typeface="Arial"/>
                <a:sym typeface="Arial"/>
              </a:rPr>
              <a:t>A PEC 66/23 aborda pontos importantes que impactam a pauta das cidades. Em relação ao regime de pagamento de precatórios, a proposta estabelece um limite para os pagamentos. Outra medida prevista no texto é o aumento do percentual de desvinculação de receitas municipais (DREM), de 30% para 50% durante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um ano, retornando a 30% até 2032. Atualmente,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a DREM foi prorrogada em 30% até 2032 pela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EC 132. Além disso, será debatido o impacto </a:t>
            </a:r>
            <a:br>
              <a:rPr lang="pt-BR" sz="3600">
                <a:latin typeface="Arial"/>
                <a:ea typeface="Arial"/>
                <a:cs typeface="Arial"/>
                <a:sym typeface="Arial"/>
              </a:rPr>
            </a:br>
            <a:r>
              <a:rPr lang="pt-BR" sz="3600">
                <a:latin typeface="Arial"/>
                <a:ea typeface="Arial"/>
                <a:cs typeface="Arial"/>
                <a:sym typeface="Arial"/>
              </a:rPr>
              <a:t>da isenção do Imposto de Renda nas contas municipais, conforme PL 1087/2025, tornando necessária a garantia de um fundo de compensação para os municípios.</a:t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 txBox="1"/>
          <p:nvPr>
            <p:ph type="title"/>
          </p:nvPr>
        </p:nvSpPr>
        <p:spPr>
          <a:xfrm>
            <a:off x="9457810" y="3073900"/>
            <a:ext cx="7604640" cy="46480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00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PARCERIAS E FINANCIAMENTOS</a:t>
            </a:r>
            <a:b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pt-BR" sz="7100">
                <a:solidFill>
                  <a:srgbClr val="FAB001"/>
                </a:solidFill>
              </a:rPr>
              <a:t>entre os bancos públicos e as cidades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p5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63800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16143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67785" y="542810"/>
            <a:ext cx="3777057" cy="2570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48121" y="2133547"/>
            <a:ext cx="1063004" cy="106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102026" y="8700049"/>
            <a:ext cx="1002074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084255" y="5842754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845697" y="4809906"/>
            <a:ext cx="1258401" cy="12665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767616" y="0"/>
            <a:ext cx="1553041" cy="836833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6"/>
          <p:cNvSpPr txBox="1"/>
          <p:nvPr/>
        </p:nvSpPr>
        <p:spPr>
          <a:xfrm>
            <a:off x="1857334" y="4119779"/>
            <a:ext cx="4208145" cy="26872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0" lvl="0" marL="12700" marR="5080" rtl="0" algn="l">
              <a:lnSpc>
                <a:spcPct val="1134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latin typeface="Arial"/>
                <a:ea typeface="Arial"/>
                <a:cs typeface="Arial"/>
                <a:sym typeface="Arial"/>
              </a:rPr>
              <a:t>PARCERIAS E FINANCIAMENTOS</a:t>
            </a:r>
            <a:endParaRPr/>
          </a:p>
          <a:p>
            <a:pPr indent="0" lvl="0" marL="12700" marR="5080" rtl="0" algn="l">
              <a:lnSpc>
                <a:spcPct val="100506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b="1" lang="pt-BR" sz="395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rPr>
              <a:t>entre os bancos públicos e as cidades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6"/>
          <p:cNvSpPr txBox="1"/>
          <p:nvPr/>
        </p:nvSpPr>
        <p:spPr>
          <a:xfrm>
            <a:off x="7213777" y="2862932"/>
            <a:ext cx="10382073" cy="37061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>
                <a:latin typeface="Arial"/>
                <a:ea typeface="Arial"/>
                <a:cs typeface="Arial"/>
                <a:sym typeface="Arial"/>
              </a:rPr>
              <a:t>Apresentação de oportunidades para financiamento e parcerias </a:t>
            </a:r>
            <a:br>
              <a:rPr lang="pt-BR" sz="6000">
                <a:latin typeface="Arial"/>
                <a:ea typeface="Arial"/>
                <a:cs typeface="Arial"/>
                <a:sym typeface="Arial"/>
              </a:rPr>
            </a:br>
            <a:r>
              <a:rPr lang="pt-BR" sz="6000">
                <a:latin typeface="Arial"/>
                <a:ea typeface="Arial"/>
                <a:cs typeface="Arial"/>
                <a:sym typeface="Arial"/>
              </a:rPr>
              <a:t>com os municípios. </a:t>
            </a:r>
            <a:endParaRPr sz="6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7"/>
          <p:cNvSpPr txBox="1"/>
          <p:nvPr>
            <p:ph type="title"/>
          </p:nvPr>
        </p:nvSpPr>
        <p:spPr>
          <a:xfrm>
            <a:off x="9457810" y="3742019"/>
            <a:ext cx="7604640" cy="282705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00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PARCERIA FNP</a:t>
            </a:r>
            <a:b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pt-BR" sz="7100">
                <a:solidFill>
                  <a:srgbClr val="FAB001"/>
                </a:solidFill>
              </a:rPr>
              <a:t>e Rede Mercociudades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7" name="Google Shape;147;p7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63800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516143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867785" y="542810"/>
            <a:ext cx="3777057" cy="2570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8348121" y="2133547"/>
            <a:ext cx="1063004" cy="106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9102026" y="8700049"/>
            <a:ext cx="1002074" cy="1002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8084255" y="5842754"/>
            <a:ext cx="1130855" cy="1123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8845697" y="4809906"/>
            <a:ext cx="1258401" cy="12665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8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767616" y="0"/>
            <a:ext cx="1553041" cy="836833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8"/>
          <p:cNvSpPr txBox="1"/>
          <p:nvPr/>
        </p:nvSpPr>
        <p:spPr>
          <a:xfrm>
            <a:off x="1857334" y="4119779"/>
            <a:ext cx="4208145" cy="16613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7775">
            <a:spAutoFit/>
          </a:bodyPr>
          <a:lstStyle/>
          <a:p>
            <a:pPr indent="0" lvl="0" marL="12700" marR="5080" rtl="0" algn="l">
              <a:lnSpc>
                <a:spcPct val="1134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latin typeface="Arial"/>
                <a:ea typeface="Arial"/>
                <a:cs typeface="Arial"/>
                <a:sym typeface="Arial"/>
              </a:rPr>
              <a:t>PARCERIA FNP</a:t>
            </a:r>
            <a:endParaRPr/>
          </a:p>
          <a:p>
            <a:pPr indent="0" lvl="0" marL="12700" marR="5080" rtl="0" algn="l">
              <a:lnSpc>
                <a:spcPct val="100506"/>
              </a:lnSpc>
              <a:spcBef>
                <a:spcPts val="455"/>
              </a:spcBef>
              <a:spcAft>
                <a:spcPts val="0"/>
              </a:spcAft>
              <a:buNone/>
            </a:pPr>
            <a:r>
              <a:rPr b="1" lang="pt-BR" sz="3950">
                <a:solidFill>
                  <a:srgbClr val="2B3786"/>
                </a:solidFill>
                <a:latin typeface="Arial"/>
                <a:ea typeface="Arial"/>
                <a:cs typeface="Arial"/>
                <a:sym typeface="Arial"/>
              </a:rPr>
              <a:t>E Rede Mercociudades</a:t>
            </a:r>
            <a:endParaRPr sz="2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8"/>
          <p:cNvSpPr txBox="1"/>
          <p:nvPr/>
        </p:nvSpPr>
        <p:spPr>
          <a:xfrm>
            <a:off x="7177020" y="2187074"/>
            <a:ext cx="10382073" cy="58298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>
                <a:latin typeface="Arial"/>
                <a:ea typeface="Arial"/>
                <a:cs typeface="Arial"/>
                <a:sym typeface="Arial"/>
              </a:rPr>
              <a:t>Formalização de parceria entre FNP e Mercociudades (rede de prefeitos da América do Sul) </a:t>
            </a:r>
            <a:br>
              <a:rPr lang="pt-BR" sz="5400">
                <a:latin typeface="Arial"/>
                <a:ea typeface="Arial"/>
                <a:cs typeface="Arial"/>
                <a:sym typeface="Arial"/>
              </a:rPr>
            </a:br>
            <a:r>
              <a:rPr lang="pt-BR" sz="5400">
                <a:latin typeface="Arial"/>
                <a:ea typeface="Arial"/>
                <a:cs typeface="Arial"/>
                <a:sym typeface="Arial"/>
              </a:rPr>
              <a:t>com o objetivo de promover </a:t>
            </a:r>
            <a:br>
              <a:rPr lang="pt-BR" sz="5400">
                <a:latin typeface="Arial"/>
                <a:ea typeface="Arial"/>
                <a:cs typeface="Arial"/>
                <a:sym typeface="Arial"/>
              </a:rPr>
            </a:br>
            <a:r>
              <a:rPr lang="pt-BR" sz="5400">
                <a:latin typeface="Arial"/>
                <a:ea typeface="Arial"/>
                <a:cs typeface="Arial"/>
                <a:sym typeface="Arial"/>
              </a:rPr>
              <a:t>a articulação entre as redes </a:t>
            </a:r>
            <a:br>
              <a:rPr lang="pt-BR" sz="5400">
                <a:latin typeface="Arial"/>
                <a:ea typeface="Arial"/>
                <a:cs typeface="Arial"/>
                <a:sym typeface="Arial"/>
              </a:rPr>
            </a:br>
            <a:r>
              <a:rPr lang="pt-BR" sz="5400">
                <a:latin typeface="Arial"/>
                <a:ea typeface="Arial"/>
                <a:cs typeface="Arial"/>
                <a:sym typeface="Arial"/>
              </a:rPr>
              <a:t>e fomentar a cooperação técnica entre cidades.</a:t>
            </a:r>
            <a:endParaRPr sz="5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8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832515" y="4945608"/>
            <a:ext cx="1271583" cy="1274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6084003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982766" y="7003765"/>
            <a:ext cx="1243941" cy="1243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48194" y="8247706"/>
            <a:ext cx="1243941" cy="1251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6940217" y="9077000"/>
            <a:ext cx="1477651" cy="1485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065696" y="9431335"/>
            <a:ext cx="15975221" cy="187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9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518038" y="9883678"/>
            <a:ext cx="15070536" cy="964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9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7535800" y="1304253"/>
            <a:ext cx="1432417" cy="14324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9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8500797" y="0"/>
            <a:ext cx="1603301" cy="1598275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9"/>
          <p:cNvSpPr txBox="1"/>
          <p:nvPr>
            <p:ph type="title"/>
          </p:nvPr>
        </p:nvSpPr>
        <p:spPr>
          <a:xfrm>
            <a:off x="9457810" y="3742019"/>
            <a:ext cx="7604640" cy="37375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4600">
            <a:spAutoFit/>
          </a:bodyPr>
          <a:lstStyle/>
          <a:p>
            <a:pPr indent="0" lvl="0" marL="12700" marR="5080" rtl="0" algn="l">
              <a:lnSpc>
                <a:spcPct val="1004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  <a:t>O PAPEL DOS MUNICÍPIOS</a:t>
            </a:r>
            <a:br>
              <a:rPr b="0" lang="pt-BR" sz="6350">
                <a:solidFill>
                  <a:srgbClr val="F7F5ED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pt-BR" sz="7100">
                <a:solidFill>
                  <a:srgbClr val="FAB001"/>
                </a:solidFill>
              </a:rPr>
              <a:t>na Segurança Pública</a:t>
            </a:r>
            <a:endParaRPr sz="45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8" name="Google Shape;178;p9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3303861" y="3195638"/>
            <a:ext cx="4687519" cy="31908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2025-04-02T15:51:08Z</dcterms:created>
  <dc:creator>Nara Franco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2025-04-02T00:00:00Z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2025-04-02T00:00:00Z</vt:filetime>
  </property>
  <property fmtid="{D5CDD505-2E9C-101B-9397-08002B2CF9AE}" pid="5" name="Producer">
    <vt:lpwstr>Adobe PDF library 17.00</vt:lpwstr>
  </property>
</Properties>
</file>